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drawings/drawing2.xml" ContentType="application/vnd.openxmlformats-officedocument.drawingml.chartshapes+xml"/>
  <Override PartName="/ppt/charts/chart6.xml" ContentType="application/vnd.openxmlformats-officedocument.drawingml.chart+xml"/>
  <Override PartName="/ppt/theme/themeOverride6.xml" ContentType="application/vnd.openxmlformats-officedocument.themeOverride+xml"/>
  <Override PartName="/ppt/drawings/drawing3.xml" ContentType="application/vnd.openxmlformats-officedocument.drawingml.chartshapes+xml"/>
  <Override PartName="/ppt/charts/chart7.xml" ContentType="application/vnd.openxmlformats-officedocument.drawingml.chart+xml"/>
  <Override PartName="/ppt/theme/themeOverride7.xml" ContentType="application/vnd.openxmlformats-officedocument.themeOverride+xml"/>
  <Override PartName="/ppt/drawings/drawing4.xml" ContentType="application/vnd.openxmlformats-officedocument.drawingml.chartshapes+xml"/>
  <Override PartName="/ppt/charts/chart8.xml" ContentType="application/vnd.openxmlformats-officedocument.drawingml.chart+xml"/>
  <Override PartName="/ppt/theme/themeOverride8.xml" ContentType="application/vnd.openxmlformats-officedocument.themeOverride+xml"/>
  <Override PartName="/ppt/drawings/drawing5.xml" ContentType="application/vnd.openxmlformats-officedocument.drawingml.chartshapes+xml"/>
  <Override PartName="/ppt/charts/chart9.xml" ContentType="application/vnd.openxmlformats-officedocument.drawingml.chart+xml"/>
  <Override PartName="/ppt/charts/chart10.xml" ContentType="application/vnd.openxmlformats-officedocument.drawingml.chart+xml"/>
  <Override PartName="/ppt/theme/themeOverride9.xml" ContentType="application/vnd.openxmlformats-officedocument.themeOverride+xml"/>
  <Override PartName="/ppt/drawings/drawing6.xml" ContentType="application/vnd.openxmlformats-officedocument.drawingml.chartshapes+xml"/>
  <Override PartName="/ppt/charts/chart1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0.xml" ContentType="application/vnd.openxmlformats-officedocument.themeOverride+xml"/>
  <Override PartName="/ppt/charts/chart12.xml" ContentType="application/vnd.openxmlformats-officedocument.drawingml.chart+xml"/>
  <Override PartName="/ppt/theme/themeOverride11.xml" ContentType="application/vnd.openxmlformats-officedocument.themeOverride+xml"/>
  <Override PartName="/ppt/charts/chart13.xml" ContentType="application/vnd.openxmlformats-officedocument.drawingml.chart+xml"/>
  <Override PartName="/ppt/theme/themeOverride12.xml" ContentType="application/vnd.openxmlformats-officedocument.themeOverride+xml"/>
  <Override PartName="/ppt/charts/chart14.xml" ContentType="application/vnd.openxmlformats-officedocument.drawingml.chart+xml"/>
  <Override PartName="/ppt/theme/themeOverride13.xml" ContentType="application/vnd.openxmlformats-officedocument.themeOverride+xml"/>
  <Override PartName="/ppt/charts/chart15.xml" ContentType="application/vnd.openxmlformats-officedocument.drawingml.chart+xml"/>
  <Override PartName="/ppt/drawings/drawing7.xml" ContentType="application/vnd.openxmlformats-officedocument.drawingml.chartshapes+xml"/>
  <Override PartName="/ppt/charts/chart16.xml" ContentType="application/vnd.openxmlformats-officedocument.drawingml.chart+xml"/>
  <Override PartName="/ppt/drawings/drawing8.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2"/>
  </p:notesMasterIdLst>
  <p:sldIdLst>
    <p:sldId id="256" r:id="rId2"/>
    <p:sldId id="368" r:id="rId3"/>
    <p:sldId id="369" r:id="rId4"/>
    <p:sldId id="261" r:id="rId5"/>
    <p:sldId id="260" r:id="rId6"/>
    <p:sldId id="262" r:id="rId7"/>
    <p:sldId id="371" r:id="rId8"/>
    <p:sldId id="266" r:id="rId9"/>
    <p:sldId id="381" r:id="rId10"/>
    <p:sldId id="267" r:id="rId11"/>
    <p:sldId id="378" r:id="rId12"/>
    <p:sldId id="379" r:id="rId13"/>
    <p:sldId id="270" r:id="rId14"/>
    <p:sldId id="380" r:id="rId15"/>
    <p:sldId id="272" r:id="rId16"/>
    <p:sldId id="273" r:id="rId17"/>
    <p:sldId id="274" r:id="rId18"/>
    <p:sldId id="276" r:id="rId19"/>
    <p:sldId id="277" r:id="rId20"/>
    <p:sldId id="279"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utckeLaura" initials="Z" lastIdx="1" clrIdx="0">
    <p:extLst>
      <p:ext uri="{19B8F6BF-5375-455C-9EA6-DF929625EA0E}">
        <p15:presenceInfo xmlns:p15="http://schemas.microsoft.com/office/powerpoint/2012/main" userId="S::LauraZautcke@colliercountyfl.gov::33e65937-7335-4143-9478-86ee10c5d7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968"/>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4" autoAdjust="0"/>
    <p:restoredTop sz="84091" autoAdjust="0"/>
  </p:normalViewPr>
  <p:slideViewPr>
    <p:cSldViewPr>
      <p:cViewPr varScale="1">
        <p:scale>
          <a:sx n="99" d="100"/>
          <a:sy n="99" d="100"/>
        </p:scale>
        <p:origin x="160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bcc.colliergov.net\data\m-budget\Budget%20Files%20FY%2021\Slides\General%20Fund%20Breakout.xlsx" TargetMode="External"/><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bcc.colliergov.net\data\m-budget\Budget%20Files%20FY%2021\Slides\General%20Fund%20Revenues.xlsx" TargetMode="Externa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2" Type="http://schemas.openxmlformats.org/officeDocument/2006/relationships/oleObject" Target="file:///\\bcc.colliergov.net\data\m-budget\Budget%20Files%20FY%2021\Slides\General%20Fund%20total%20budget%20history%20CF%20&amp;%20Reserves.xlsx" TargetMode="External"/><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3.xm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bcc.colliergov.net\data\m-budget\Budget%20Files%20FY%2021\Slides\Impact%20fee%20rev%20forecasting.xlsx"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bcc.colliergov.net\data\m-budget\Budget%20Files%20FY%2021\Slides\Residential%20Tax%20Bill%20FY21%2008-27-20.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bcc.colliergov.net\data\m-budget\Budget%20Files%20FY%2021\Slides\Net%20co%20budget.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bcc.colliergov.net\data\m-budget\Budget%20Files%20FY%2021\Slides\REV%20AND%20EXP%20BY%20SOURCE%20FY%2021%20for%20Leo.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bcc.colliergov.net\data\m-budget\Budget%20Files%20FY%2021\Slides\Mark's%20book\outstanding%20debt%20compared%20to%20annual%20rev.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bcc.colliergov.net\data\m-budget\Budget%20Files%20FY%2021\Slides\Mark's%20book\annual%20DS%20payment.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bcc.colliergov.net\data\m-budget\Budget%20Files%20FY%2021\Slides\Mark's%20book\annual%20DS%20payment.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bcc.colliergov.net\data\m-budget\Budget%20Files%20FY%2021\Slides\Mark's%20book\annual%20DS%20payment.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1" Type="http://schemas.openxmlformats.org/officeDocument/2006/relationships/oleObject" Target="file:///\\bcc.colliergov.net\data\m-budget\Budget%20Files%20FY%2021\Slides\Reserve%20history%20(001%20to%20All%20Fd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3200" dirty="0">
                <a:solidFill>
                  <a:schemeClr val="accent6"/>
                </a:solidFill>
              </a:rPr>
              <a:t>Collier County Gross Budget</a:t>
            </a:r>
          </a:p>
          <a:p>
            <a:pPr>
              <a:defRPr/>
            </a:pPr>
            <a:r>
              <a:rPr lang="en-US" sz="1800" dirty="0">
                <a:solidFill>
                  <a:schemeClr val="accent6"/>
                </a:solidFill>
              </a:rPr>
              <a:t>(In Millions)</a:t>
            </a:r>
          </a:p>
        </c:rich>
      </c:tx>
      <c:layout>
        <c:manualLayout>
          <c:xMode val="edge"/>
          <c:yMode val="edge"/>
          <c:x val="0.21983461626355233"/>
          <c:y val="2.8042369703787026E-2"/>
        </c:manualLayout>
      </c:layout>
      <c:overlay val="0"/>
    </c:title>
    <c:autoTitleDeleted val="0"/>
    <c:plotArea>
      <c:layout>
        <c:manualLayout>
          <c:layoutTarget val="inner"/>
          <c:xMode val="edge"/>
          <c:yMode val="edge"/>
          <c:x val="0.13892074878724617"/>
          <c:y val="0.20320922215995021"/>
          <c:w val="0.81385702599674314"/>
          <c:h val="0.60339676290463651"/>
        </c:manualLayout>
      </c:layout>
      <c:barChart>
        <c:barDir val="col"/>
        <c:grouping val="stacked"/>
        <c:varyColors val="0"/>
        <c:ser>
          <c:idx val="0"/>
          <c:order val="0"/>
          <c:tx>
            <c:strRef>
              <c:f>'ochs overview history'!$A$3</c:f>
              <c:strCache>
                <c:ptCount val="1"/>
                <c:pt idx="0">
                  <c:v> Operating </c:v>
                </c:pt>
              </c:strCache>
            </c:strRef>
          </c:tx>
          <c:invertIfNegative val="0"/>
          <c:cat>
            <c:strRef>
              <c:f>'ochs overview history'!$C$2:$S$2</c:f>
              <c:strCache>
                <c:ptCount val="17"/>
                <c:pt idx="0">
                  <c:v>2005</c:v>
                </c:pt>
                <c:pt idx="1">
                  <c:v>2006</c:v>
                </c:pt>
                <c:pt idx="2">
                  <c:v>FY07</c:v>
                </c:pt>
                <c:pt idx="3">
                  <c:v>FY08</c:v>
                </c:pt>
                <c:pt idx="4">
                  <c:v>FY09</c:v>
                </c:pt>
                <c:pt idx="5">
                  <c:v>FY10</c:v>
                </c:pt>
                <c:pt idx="6">
                  <c:v>FY11</c:v>
                </c:pt>
                <c:pt idx="7">
                  <c:v>FY12</c:v>
                </c:pt>
                <c:pt idx="8">
                  <c:v>FY13</c:v>
                </c:pt>
                <c:pt idx="9">
                  <c:v>FY14</c:v>
                </c:pt>
                <c:pt idx="10">
                  <c:v>FY15</c:v>
                </c:pt>
                <c:pt idx="11">
                  <c:v>FY16</c:v>
                </c:pt>
                <c:pt idx="12">
                  <c:v>FY17</c:v>
                </c:pt>
                <c:pt idx="13">
                  <c:v>FY18</c:v>
                </c:pt>
                <c:pt idx="14">
                  <c:v>FY19</c:v>
                </c:pt>
                <c:pt idx="15">
                  <c:v>FY20</c:v>
                </c:pt>
                <c:pt idx="16">
                  <c:v>FY21</c:v>
                </c:pt>
              </c:strCache>
            </c:strRef>
          </c:cat>
          <c:val>
            <c:numRef>
              <c:f>'ochs overview history'!$C$3:$S$3</c:f>
              <c:numCache>
                <c:formatCode>_(* #,##0_);_(* \(#,##0\);_(* "-"??_);_(@_)</c:formatCode>
                <c:ptCount val="17"/>
                <c:pt idx="0">
                  <c:v>514440800</c:v>
                </c:pt>
                <c:pt idx="1">
                  <c:v>605646900</c:v>
                </c:pt>
                <c:pt idx="2">
                  <c:v>696814200</c:v>
                </c:pt>
                <c:pt idx="3">
                  <c:v>693682800</c:v>
                </c:pt>
                <c:pt idx="4">
                  <c:v>666195400</c:v>
                </c:pt>
                <c:pt idx="5">
                  <c:v>638421900</c:v>
                </c:pt>
                <c:pt idx="6">
                  <c:v>700829100</c:v>
                </c:pt>
                <c:pt idx="7">
                  <c:v>697347500</c:v>
                </c:pt>
                <c:pt idx="8">
                  <c:v>705151900</c:v>
                </c:pt>
                <c:pt idx="9">
                  <c:v>717628900</c:v>
                </c:pt>
                <c:pt idx="10">
                  <c:v>757357500</c:v>
                </c:pt>
                <c:pt idx="11">
                  <c:v>823015300</c:v>
                </c:pt>
                <c:pt idx="12">
                  <c:v>883439900</c:v>
                </c:pt>
                <c:pt idx="13">
                  <c:v>940068600</c:v>
                </c:pt>
                <c:pt idx="14">
                  <c:v>988743500</c:v>
                </c:pt>
                <c:pt idx="15">
                  <c:v>1055159000</c:v>
                </c:pt>
                <c:pt idx="16">
                  <c:v>1098849100</c:v>
                </c:pt>
              </c:numCache>
            </c:numRef>
          </c:val>
          <c:extLst>
            <c:ext xmlns:c16="http://schemas.microsoft.com/office/drawing/2014/chart" uri="{C3380CC4-5D6E-409C-BE32-E72D297353CC}">
              <c16:uniqueId val="{00000000-85F9-4E09-877C-79727EBEFC03}"/>
            </c:ext>
          </c:extLst>
        </c:ser>
        <c:ser>
          <c:idx val="1"/>
          <c:order val="1"/>
          <c:tx>
            <c:strRef>
              <c:f>'ochs overview history'!$A$4</c:f>
              <c:strCache>
                <c:ptCount val="1"/>
                <c:pt idx="0">
                  <c:v> Debt </c:v>
                </c:pt>
              </c:strCache>
            </c:strRef>
          </c:tx>
          <c:invertIfNegative val="0"/>
          <c:cat>
            <c:strRef>
              <c:f>'ochs overview history'!$C$2:$S$2</c:f>
              <c:strCache>
                <c:ptCount val="17"/>
                <c:pt idx="0">
                  <c:v>2005</c:v>
                </c:pt>
                <c:pt idx="1">
                  <c:v>2006</c:v>
                </c:pt>
                <c:pt idx="2">
                  <c:v>FY07</c:v>
                </c:pt>
                <c:pt idx="3">
                  <c:v>FY08</c:v>
                </c:pt>
                <c:pt idx="4">
                  <c:v>FY09</c:v>
                </c:pt>
                <c:pt idx="5">
                  <c:v>FY10</c:v>
                </c:pt>
                <c:pt idx="6">
                  <c:v>FY11</c:v>
                </c:pt>
                <c:pt idx="7">
                  <c:v>FY12</c:v>
                </c:pt>
                <c:pt idx="8">
                  <c:v>FY13</c:v>
                </c:pt>
                <c:pt idx="9">
                  <c:v>FY14</c:v>
                </c:pt>
                <c:pt idx="10">
                  <c:v>FY15</c:v>
                </c:pt>
                <c:pt idx="11">
                  <c:v>FY16</c:v>
                </c:pt>
                <c:pt idx="12">
                  <c:v>FY17</c:v>
                </c:pt>
                <c:pt idx="13">
                  <c:v>FY18</c:v>
                </c:pt>
                <c:pt idx="14">
                  <c:v>FY19</c:v>
                </c:pt>
                <c:pt idx="15">
                  <c:v>FY20</c:v>
                </c:pt>
                <c:pt idx="16">
                  <c:v>FY21</c:v>
                </c:pt>
              </c:strCache>
            </c:strRef>
          </c:cat>
          <c:val>
            <c:numRef>
              <c:f>'ochs overview history'!$C$4:$S$4</c:f>
              <c:numCache>
                <c:formatCode>_(* #,##0_);_(* \(#,##0\);_(* "-"??_);_(@_)</c:formatCode>
                <c:ptCount val="17"/>
                <c:pt idx="0">
                  <c:v>226399500</c:v>
                </c:pt>
                <c:pt idx="1">
                  <c:v>194440100</c:v>
                </c:pt>
                <c:pt idx="2">
                  <c:v>133585500</c:v>
                </c:pt>
                <c:pt idx="3">
                  <c:v>106067600</c:v>
                </c:pt>
                <c:pt idx="4">
                  <c:v>129524000</c:v>
                </c:pt>
                <c:pt idx="5">
                  <c:v>144291300</c:v>
                </c:pt>
                <c:pt idx="6">
                  <c:v>122296600</c:v>
                </c:pt>
                <c:pt idx="7">
                  <c:v>109463900</c:v>
                </c:pt>
                <c:pt idx="8">
                  <c:v>96514800</c:v>
                </c:pt>
                <c:pt idx="9">
                  <c:v>80808100</c:v>
                </c:pt>
                <c:pt idx="10">
                  <c:v>78502400</c:v>
                </c:pt>
                <c:pt idx="11">
                  <c:v>74847200</c:v>
                </c:pt>
                <c:pt idx="12">
                  <c:v>74119100</c:v>
                </c:pt>
                <c:pt idx="13">
                  <c:v>70248600</c:v>
                </c:pt>
                <c:pt idx="14">
                  <c:v>73956100</c:v>
                </c:pt>
                <c:pt idx="15">
                  <c:v>89814400</c:v>
                </c:pt>
                <c:pt idx="16">
                  <c:v>91750500</c:v>
                </c:pt>
              </c:numCache>
            </c:numRef>
          </c:val>
          <c:extLst>
            <c:ext xmlns:c16="http://schemas.microsoft.com/office/drawing/2014/chart" uri="{C3380CC4-5D6E-409C-BE32-E72D297353CC}">
              <c16:uniqueId val="{00000001-85F9-4E09-877C-79727EBEFC03}"/>
            </c:ext>
          </c:extLst>
        </c:ser>
        <c:ser>
          <c:idx val="2"/>
          <c:order val="2"/>
          <c:tx>
            <c:strRef>
              <c:f>'ochs overview history'!$A$5</c:f>
              <c:strCache>
                <c:ptCount val="1"/>
                <c:pt idx="0">
                  <c:v> Capital </c:v>
                </c:pt>
              </c:strCache>
            </c:strRef>
          </c:tx>
          <c:invertIfNegative val="0"/>
          <c:cat>
            <c:strRef>
              <c:f>'ochs overview history'!$C$2:$S$2</c:f>
              <c:strCache>
                <c:ptCount val="17"/>
                <c:pt idx="0">
                  <c:v>2005</c:v>
                </c:pt>
                <c:pt idx="1">
                  <c:v>2006</c:v>
                </c:pt>
                <c:pt idx="2">
                  <c:v>FY07</c:v>
                </c:pt>
                <c:pt idx="3">
                  <c:v>FY08</c:v>
                </c:pt>
                <c:pt idx="4">
                  <c:v>FY09</c:v>
                </c:pt>
                <c:pt idx="5">
                  <c:v>FY10</c:v>
                </c:pt>
                <c:pt idx="6">
                  <c:v>FY11</c:v>
                </c:pt>
                <c:pt idx="7">
                  <c:v>FY12</c:v>
                </c:pt>
                <c:pt idx="8">
                  <c:v>FY13</c:v>
                </c:pt>
                <c:pt idx="9">
                  <c:v>FY14</c:v>
                </c:pt>
                <c:pt idx="10">
                  <c:v>FY15</c:v>
                </c:pt>
                <c:pt idx="11">
                  <c:v>FY16</c:v>
                </c:pt>
                <c:pt idx="12">
                  <c:v>FY17</c:v>
                </c:pt>
                <c:pt idx="13">
                  <c:v>FY18</c:v>
                </c:pt>
                <c:pt idx="14">
                  <c:v>FY19</c:v>
                </c:pt>
                <c:pt idx="15">
                  <c:v>FY20</c:v>
                </c:pt>
                <c:pt idx="16">
                  <c:v>FY21</c:v>
                </c:pt>
              </c:strCache>
            </c:strRef>
          </c:cat>
          <c:val>
            <c:numRef>
              <c:f>'ochs overview history'!$C$5:$S$5</c:f>
              <c:numCache>
                <c:formatCode>_(* #,##0_);_(* \(#,##0\);_(* "-"??_);_(@_)</c:formatCode>
                <c:ptCount val="17"/>
                <c:pt idx="0">
                  <c:v>399399400</c:v>
                </c:pt>
                <c:pt idx="1">
                  <c:v>390365300</c:v>
                </c:pt>
                <c:pt idx="2">
                  <c:v>579075300</c:v>
                </c:pt>
                <c:pt idx="3">
                  <c:v>729882200</c:v>
                </c:pt>
                <c:pt idx="4">
                  <c:v>438798600</c:v>
                </c:pt>
                <c:pt idx="5">
                  <c:v>349373100</c:v>
                </c:pt>
                <c:pt idx="6">
                  <c:v>221798300</c:v>
                </c:pt>
                <c:pt idx="7">
                  <c:v>253294100</c:v>
                </c:pt>
                <c:pt idx="8">
                  <c:v>255488900</c:v>
                </c:pt>
                <c:pt idx="9">
                  <c:v>246865600</c:v>
                </c:pt>
                <c:pt idx="10">
                  <c:v>268665200</c:v>
                </c:pt>
                <c:pt idx="11">
                  <c:v>258947500</c:v>
                </c:pt>
                <c:pt idx="12">
                  <c:v>276575000</c:v>
                </c:pt>
                <c:pt idx="13">
                  <c:v>340896700</c:v>
                </c:pt>
                <c:pt idx="14">
                  <c:v>315988200</c:v>
                </c:pt>
                <c:pt idx="15">
                  <c:v>498785200</c:v>
                </c:pt>
                <c:pt idx="16">
                  <c:v>572994100</c:v>
                </c:pt>
              </c:numCache>
            </c:numRef>
          </c:val>
          <c:extLst>
            <c:ext xmlns:c16="http://schemas.microsoft.com/office/drawing/2014/chart" uri="{C3380CC4-5D6E-409C-BE32-E72D297353CC}">
              <c16:uniqueId val="{00000002-85F9-4E09-877C-79727EBEFC03}"/>
            </c:ext>
          </c:extLst>
        </c:ser>
        <c:ser>
          <c:idx val="3"/>
          <c:order val="3"/>
          <c:tx>
            <c:v>Reserves and Transfers</c:v>
          </c:tx>
          <c:invertIfNegative val="0"/>
          <c:cat>
            <c:strRef>
              <c:f>'ochs overview history'!$C$2:$S$2</c:f>
              <c:strCache>
                <c:ptCount val="17"/>
                <c:pt idx="0">
                  <c:v>2005</c:v>
                </c:pt>
                <c:pt idx="1">
                  <c:v>2006</c:v>
                </c:pt>
                <c:pt idx="2">
                  <c:v>FY07</c:v>
                </c:pt>
                <c:pt idx="3">
                  <c:v>FY08</c:v>
                </c:pt>
                <c:pt idx="4">
                  <c:v>FY09</c:v>
                </c:pt>
                <c:pt idx="5">
                  <c:v>FY10</c:v>
                </c:pt>
                <c:pt idx="6">
                  <c:v>FY11</c:v>
                </c:pt>
                <c:pt idx="7">
                  <c:v>FY12</c:v>
                </c:pt>
                <c:pt idx="8">
                  <c:v>FY13</c:v>
                </c:pt>
                <c:pt idx="9">
                  <c:v>FY14</c:v>
                </c:pt>
                <c:pt idx="10">
                  <c:v>FY15</c:v>
                </c:pt>
                <c:pt idx="11">
                  <c:v>FY16</c:v>
                </c:pt>
                <c:pt idx="12">
                  <c:v>FY17</c:v>
                </c:pt>
                <c:pt idx="13">
                  <c:v>FY18</c:v>
                </c:pt>
                <c:pt idx="14">
                  <c:v>FY19</c:v>
                </c:pt>
                <c:pt idx="15">
                  <c:v>FY20</c:v>
                </c:pt>
                <c:pt idx="16">
                  <c:v>FY21</c:v>
                </c:pt>
              </c:strCache>
            </c:strRef>
          </c:cat>
          <c:val>
            <c:numRef>
              <c:f>'ochs overview history'!$C$6:$S$6</c:f>
              <c:numCache>
                <c:formatCode>_(* #,##0_);_(* \(#,##0\);_(* "-"??_);_(@_)</c:formatCode>
                <c:ptCount val="17"/>
                <c:pt idx="0">
                  <c:v>245989600</c:v>
                </c:pt>
                <c:pt idx="1">
                  <c:v>290102800</c:v>
                </c:pt>
                <c:pt idx="2">
                  <c:v>326134800</c:v>
                </c:pt>
                <c:pt idx="3">
                  <c:v>319244900</c:v>
                </c:pt>
                <c:pt idx="4">
                  <c:v>303705600</c:v>
                </c:pt>
                <c:pt idx="5">
                  <c:v>278366600</c:v>
                </c:pt>
                <c:pt idx="6">
                  <c:v>254158600</c:v>
                </c:pt>
                <c:pt idx="7">
                  <c:v>249130400</c:v>
                </c:pt>
                <c:pt idx="8">
                  <c:v>248980900</c:v>
                </c:pt>
                <c:pt idx="9">
                  <c:v>258762600</c:v>
                </c:pt>
                <c:pt idx="10">
                  <c:v>282935700</c:v>
                </c:pt>
                <c:pt idx="11">
                  <c:v>298542200</c:v>
                </c:pt>
                <c:pt idx="12">
                  <c:v>325728500</c:v>
                </c:pt>
                <c:pt idx="13">
                  <c:v>354348500</c:v>
                </c:pt>
                <c:pt idx="14">
                  <c:v>372944100</c:v>
                </c:pt>
                <c:pt idx="15">
                  <c:v>416235700</c:v>
                </c:pt>
                <c:pt idx="16">
                  <c:v>440832000</c:v>
                </c:pt>
              </c:numCache>
            </c:numRef>
          </c:val>
          <c:extLst>
            <c:ext xmlns:c16="http://schemas.microsoft.com/office/drawing/2014/chart" uri="{C3380CC4-5D6E-409C-BE32-E72D297353CC}">
              <c16:uniqueId val="{00000003-85F9-4E09-877C-79727EBEFC03}"/>
            </c:ext>
          </c:extLst>
        </c:ser>
        <c:dLbls>
          <c:showLegendKey val="0"/>
          <c:showVal val="0"/>
          <c:showCatName val="0"/>
          <c:showSerName val="0"/>
          <c:showPercent val="0"/>
          <c:showBubbleSize val="0"/>
        </c:dLbls>
        <c:gapWidth val="150"/>
        <c:overlap val="100"/>
        <c:axId val="66585728"/>
        <c:axId val="66588032"/>
      </c:barChart>
      <c:catAx>
        <c:axId val="66585728"/>
        <c:scaling>
          <c:orientation val="minMax"/>
        </c:scaling>
        <c:delete val="0"/>
        <c:axPos val="b"/>
        <c:numFmt formatCode="General" sourceLinked="1"/>
        <c:majorTickMark val="out"/>
        <c:minorTickMark val="none"/>
        <c:tickLblPos val="nextTo"/>
        <c:txPr>
          <a:bodyPr/>
          <a:lstStyle/>
          <a:p>
            <a:pPr>
              <a:defRPr sz="1100" b="1"/>
            </a:pPr>
            <a:endParaRPr lang="en-US"/>
          </a:p>
        </c:txPr>
        <c:crossAx val="66588032"/>
        <c:crosses val="autoZero"/>
        <c:auto val="1"/>
        <c:lblAlgn val="ctr"/>
        <c:lblOffset val="100"/>
        <c:noMultiLvlLbl val="0"/>
      </c:catAx>
      <c:valAx>
        <c:axId val="66588032"/>
        <c:scaling>
          <c:orientation val="minMax"/>
        </c:scaling>
        <c:delete val="0"/>
        <c:axPos val="l"/>
        <c:majorGridlines/>
        <c:numFmt formatCode="&quot;$&quot;#,##0" sourceLinked="0"/>
        <c:majorTickMark val="out"/>
        <c:minorTickMark val="none"/>
        <c:tickLblPos val="nextTo"/>
        <c:txPr>
          <a:bodyPr/>
          <a:lstStyle/>
          <a:p>
            <a:pPr>
              <a:defRPr sz="1100" b="1"/>
            </a:pPr>
            <a:endParaRPr lang="en-US"/>
          </a:p>
        </c:txPr>
        <c:crossAx val="66585728"/>
        <c:crosses val="autoZero"/>
        <c:crossBetween val="between"/>
        <c:majorUnit val="200000000"/>
        <c:dispUnits>
          <c:builtInUnit val="millions"/>
        </c:dispUnits>
      </c:valAx>
    </c:plotArea>
    <c:legend>
      <c:legendPos val="b"/>
      <c:overlay val="0"/>
      <c:txPr>
        <a:bodyPr/>
        <a:lstStyle/>
        <a:p>
          <a:pPr>
            <a:defRPr sz="1400"/>
          </a:pPr>
          <a:endParaRPr lang="en-US"/>
        </a:p>
      </c:txPr>
    </c:legend>
    <c:plotVisOnly val="1"/>
    <c:dispBlanksAs val="gap"/>
    <c:showDLblsOverMax val="0"/>
  </c:chart>
  <c:spPr>
    <a:ln>
      <a:noFill/>
    </a:ln>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3200"/>
            </a:pPr>
            <a:r>
              <a:rPr lang="en-US" sz="3200" b="0" u="none" dirty="0">
                <a:solidFill>
                  <a:srgbClr val="063968"/>
                </a:solidFill>
                <a:latin typeface="Calibri Light" panose="020F0302020204030204" pitchFamily="34" charset="0"/>
                <a:cs typeface="Calibri Light" panose="020F0302020204030204" pitchFamily="34" charset="0"/>
              </a:rPr>
              <a:t>FY 2021  General Fund (001) Budget</a:t>
            </a:r>
          </a:p>
          <a:p>
            <a:pPr>
              <a:defRPr sz="3200"/>
            </a:pPr>
            <a:endParaRPr lang="en-US" sz="1200" u="none" dirty="0"/>
          </a:p>
          <a:p>
            <a:pPr>
              <a:defRPr sz="3200"/>
            </a:pPr>
            <a:r>
              <a:rPr lang="en-US" sz="1800" dirty="0"/>
              <a:t>$502,022,400</a:t>
            </a:r>
          </a:p>
        </c:rich>
      </c:tx>
      <c:layout>
        <c:manualLayout>
          <c:xMode val="edge"/>
          <c:yMode val="edge"/>
          <c:x val="0.11071775802399771"/>
          <c:y val="1.8285038816322263E-2"/>
        </c:manualLayout>
      </c:layout>
      <c:overlay val="0"/>
    </c:title>
    <c:autoTitleDeleted val="0"/>
    <c:plotArea>
      <c:layout>
        <c:manualLayout>
          <c:layoutTarget val="inner"/>
          <c:xMode val="edge"/>
          <c:yMode val="edge"/>
          <c:x val="0.21836868676832324"/>
          <c:y val="0.25530156041007313"/>
          <c:w val="0.46967925435558155"/>
          <c:h val="0.62183637785991797"/>
        </c:manualLayout>
      </c:layout>
      <c:pieChart>
        <c:varyColors val="1"/>
        <c:ser>
          <c:idx val="0"/>
          <c:order val="0"/>
          <c:dLbls>
            <c:dLbl>
              <c:idx val="0"/>
              <c:layout>
                <c:manualLayout>
                  <c:x val="-4.9665191534975173E-2"/>
                  <c:y val="8.7547860745483735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0-CDC8-446B-8533-13C7388E5194}"/>
                </c:ext>
              </c:extLst>
            </c:dLbl>
            <c:dLbl>
              <c:idx val="1"/>
              <c:layout>
                <c:manualLayout>
                  <c:x val="2.0159512120823765E-2"/>
                  <c:y val="6.7755617528927198E-2"/>
                </c:manualLayout>
              </c:layout>
              <c:tx>
                <c:rich>
                  <a:bodyPr/>
                  <a:lstStyle/>
                  <a:p>
                    <a:r>
                      <a:rPr lang="en-US" dirty="0"/>
                      <a:t>Capital &amp; Debt
9.1%</a:t>
                    </a:r>
                  </a:p>
                </c:rich>
              </c:tx>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CDC8-446B-8533-13C7388E5194}"/>
                </c:ext>
              </c:extLst>
            </c:dLbl>
            <c:dLbl>
              <c:idx val="2"/>
              <c:layout>
                <c:manualLayout>
                  <c:x val="-1.4563786720626632E-2"/>
                  <c:y val="0.1137734838247313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CDC8-446B-8533-13C7388E5194}"/>
                </c:ext>
              </c:extLst>
            </c:dLbl>
            <c:dLbl>
              <c:idx val="3"/>
              <c:layout>
                <c:manualLayout>
                  <c:x val="-3.0112301361929952E-2"/>
                  <c:y val="9.4169223539957006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CDC8-446B-8533-13C7388E5194}"/>
                </c:ext>
              </c:extLst>
            </c:dLbl>
            <c:dLbl>
              <c:idx val="4"/>
              <c:layout>
                <c:manualLayout>
                  <c:x val="-1.0717214542869393E-3"/>
                  <c:y val="-1.5459563300654511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4-CDC8-446B-8533-13C7388E5194}"/>
                </c:ext>
              </c:extLst>
            </c:dLbl>
            <c:dLbl>
              <c:idx val="5"/>
              <c:layout>
                <c:manualLayout>
                  <c:x val="-4.0270035704284356E-2"/>
                  <c:y val="-8.7457815830008986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CDC8-446B-8533-13C7388E5194}"/>
                </c:ext>
              </c:extLst>
            </c:dLbl>
            <c:dLbl>
              <c:idx val="6"/>
              <c:layout>
                <c:manualLayout>
                  <c:x val="-4.7572924152039384E-2"/>
                  <c:y val="6.7357971029973034E-3"/>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6-CDC8-446B-8533-13C7388E5194}"/>
                </c:ext>
              </c:extLst>
            </c:dLbl>
            <c:dLbl>
              <c:idx val="7"/>
              <c:layout>
                <c:manualLayout>
                  <c:x val="1.0075114785294614E-2"/>
                  <c:y val="1.3936287250565301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CDC8-446B-8533-13C7388E5194}"/>
                </c:ext>
              </c:extLst>
            </c:dLbl>
            <c:numFmt formatCode="0.0%" sourceLinked="0"/>
            <c:spPr>
              <a:noFill/>
              <a:ln>
                <a:noFill/>
              </a:ln>
              <a:effectLst/>
            </c:spPr>
            <c:txPr>
              <a:bodyPr/>
              <a:lstStyle/>
              <a:p>
                <a:pPr>
                  <a:defRPr sz="1200" b="1"/>
                </a:pPr>
                <a:endParaRPr lang="en-US"/>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'Gen Fund %'!$A$8:$A$15</c:f>
              <c:strCache>
                <c:ptCount val="8"/>
                <c:pt idx="0">
                  <c:v>Sheriff</c:v>
                </c:pt>
                <c:pt idx="1">
                  <c:v>Capital &amp; Debt</c:v>
                </c:pt>
                <c:pt idx="2">
                  <c:v>Reserves</c:v>
                </c:pt>
                <c:pt idx="3">
                  <c:v>BCC/Atty</c:v>
                </c:pt>
                <c:pt idx="4">
                  <c:v>Other General Admin</c:v>
                </c:pt>
                <c:pt idx="5">
                  <c:v>Courts</c:v>
                </c:pt>
                <c:pt idx="6">
                  <c:v>County Manager</c:v>
                </c:pt>
                <c:pt idx="7">
                  <c:v>Other Constitutional Officers</c:v>
                </c:pt>
              </c:strCache>
            </c:strRef>
          </c:cat>
          <c:val>
            <c:numRef>
              <c:f>'Gen Fund %'!$D$8:$D$15</c:f>
              <c:numCache>
                <c:formatCode>0.00%</c:formatCode>
                <c:ptCount val="8"/>
                <c:pt idx="0">
                  <c:v>0.41941076732831045</c:v>
                </c:pt>
                <c:pt idx="1">
                  <c:v>8.943326034854221E-2</c:v>
                </c:pt>
                <c:pt idx="2">
                  <c:v>0.11314017063780421</c:v>
                </c:pt>
                <c:pt idx="3">
                  <c:v>8.3155652018714696E-3</c:v>
                </c:pt>
                <c:pt idx="4">
                  <c:v>2.2429875639015311E-2</c:v>
                </c:pt>
                <c:pt idx="5">
                  <c:v>6.0933536033451891E-3</c:v>
                </c:pt>
                <c:pt idx="6">
                  <c:v>0.25416515278999502</c:v>
                </c:pt>
                <c:pt idx="7">
                  <c:v>8.701185445111613E-2</c:v>
                </c:pt>
              </c:numCache>
            </c:numRef>
          </c:val>
          <c:extLst>
            <c:ext xmlns:c16="http://schemas.microsoft.com/office/drawing/2014/chart" uri="{C3380CC4-5D6E-409C-BE32-E72D297353CC}">
              <c16:uniqueId val="{00000008-CDC8-446B-8533-13C7388E5194}"/>
            </c:ext>
          </c:extLst>
        </c:ser>
        <c:dLbls>
          <c:showLegendKey val="0"/>
          <c:showVal val="1"/>
          <c:showCatName val="0"/>
          <c:showSerName val="0"/>
          <c:showPercent val="0"/>
          <c:showBubbleSize val="0"/>
          <c:showLeaderLines val="1"/>
        </c:dLbls>
        <c:firstSliceAng val="56"/>
      </c:pieChart>
    </c:plotArea>
    <c:plotVisOnly val="1"/>
    <c:dispBlanksAs val="zero"/>
    <c:showDLblsOverMax val="0"/>
  </c:chart>
  <c:spPr>
    <a:ln>
      <a:solidFill>
        <a:sysClr val="window" lastClr="FFFFFF">
          <a:lumMod val="75000"/>
        </a:sysClr>
      </a:solidFill>
    </a:ln>
  </c:sp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9376951196700476"/>
          <c:y val="0.22375762276207373"/>
          <c:w val="0.76289586629599659"/>
          <c:h val="0.74425062715127477"/>
        </c:manualLayout>
      </c:layout>
      <c:pie3DChart>
        <c:varyColors val="1"/>
        <c:ser>
          <c:idx val="0"/>
          <c:order val="0"/>
          <c:spPr>
            <a:ln>
              <a:noFill/>
            </a:ln>
          </c:spPr>
          <c:explosion val="4"/>
          <c:dPt>
            <c:idx val="0"/>
            <c:bubble3D val="0"/>
            <c:spPr>
              <a:solidFill>
                <a:schemeClr val="accent1"/>
              </a:solidFill>
              <a:ln w="25400">
                <a:noFill/>
              </a:ln>
              <a:effectLst/>
              <a:sp3d/>
            </c:spPr>
            <c:extLst>
              <c:ext xmlns:c16="http://schemas.microsoft.com/office/drawing/2014/chart" uri="{C3380CC4-5D6E-409C-BE32-E72D297353CC}">
                <c16:uniqueId val="{00000001-6E6D-49AE-9207-274E422B9637}"/>
              </c:ext>
            </c:extLst>
          </c:dPt>
          <c:dPt>
            <c:idx val="1"/>
            <c:bubble3D val="0"/>
            <c:spPr>
              <a:solidFill>
                <a:schemeClr val="accent2"/>
              </a:solidFill>
              <a:ln w="25400">
                <a:noFill/>
              </a:ln>
              <a:effectLst/>
              <a:sp3d/>
            </c:spPr>
            <c:extLst>
              <c:ext xmlns:c16="http://schemas.microsoft.com/office/drawing/2014/chart" uri="{C3380CC4-5D6E-409C-BE32-E72D297353CC}">
                <c16:uniqueId val="{00000003-6E6D-49AE-9207-274E422B9637}"/>
              </c:ext>
            </c:extLst>
          </c:dPt>
          <c:dPt>
            <c:idx val="2"/>
            <c:bubble3D val="0"/>
            <c:spPr>
              <a:solidFill>
                <a:schemeClr val="accent3"/>
              </a:solidFill>
              <a:ln w="25400">
                <a:noFill/>
              </a:ln>
              <a:effectLst/>
              <a:sp3d/>
            </c:spPr>
            <c:extLst>
              <c:ext xmlns:c16="http://schemas.microsoft.com/office/drawing/2014/chart" uri="{C3380CC4-5D6E-409C-BE32-E72D297353CC}">
                <c16:uniqueId val="{00000005-6E6D-49AE-9207-274E422B9637}"/>
              </c:ext>
            </c:extLst>
          </c:dPt>
          <c:dPt>
            <c:idx val="3"/>
            <c:bubble3D val="0"/>
            <c:spPr>
              <a:solidFill>
                <a:schemeClr val="accent4"/>
              </a:solidFill>
              <a:ln w="25400">
                <a:noFill/>
              </a:ln>
              <a:effectLst/>
              <a:sp3d/>
            </c:spPr>
            <c:extLst>
              <c:ext xmlns:c16="http://schemas.microsoft.com/office/drawing/2014/chart" uri="{C3380CC4-5D6E-409C-BE32-E72D297353CC}">
                <c16:uniqueId val="{00000007-6E6D-49AE-9207-274E422B9637}"/>
              </c:ext>
            </c:extLst>
          </c:dPt>
          <c:dPt>
            <c:idx val="4"/>
            <c:bubble3D val="0"/>
            <c:spPr>
              <a:solidFill>
                <a:schemeClr val="accent5"/>
              </a:solidFill>
              <a:ln w="25400">
                <a:noFill/>
              </a:ln>
              <a:effectLst/>
              <a:sp3d/>
            </c:spPr>
            <c:extLst>
              <c:ext xmlns:c16="http://schemas.microsoft.com/office/drawing/2014/chart" uri="{C3380CC4-5D6E-409C-BE32-E72D297353CC}">
                <c16:uniqueId val="{00000009-6E6D-49AE-9207-274E422B9637}"/>
              </c:ext>
            </c:extLst>
          </c:dPt>
          <c:dPt>
            <c:idx val="5"/>
            <c:bubble3D val="0"/>
            <c:spPr>
              <a:solidFill>
                <a:schemeClr val="accent6"/>
              </a:solidFill>
              <a:ln w="25400">
                <a:noFill/>
              </a:ln>
              <a:effectLst/>
              <a:sp3d/>
            </c:spPr>
            <c:extLst>
              <c:ext xmlns:c16="http://schemas.microsoft.com/office/drawing/2014/chart" uri="{C3380CC4-5D6E-409C-BE32-E72D297353CC}">
                <c16:uniqueId val="{0000000B-6E6D-49AE-9207-274E422B9637}"/>
              </c:ext>
            </c:extLst>
          </c:dPt>
          <c:dPt>
            <c:idx val="6"/>
            <c:bubble3D val="0"/>
            <c:spPr>
              <a:solidFill>
                <a:schemeClr val="accent1">
                  <a:lumMod val="60000"/>
                </a:schemeClr>
              </a:solidFill>
              <a:ln w="25400">
                <a:noFill/>
              </a:ln>
              <a:effectLst/>
              <a:sp3d/>
            </c:spPr>
            <c:extLst>
              <c:ext xmlns:c16="http://schemas.microsoft.com/office/drawing/2014/chart" uri="{C3380CC4-5D6E-409C-BE32-E72D297353CC}">
                <c16:uniqueId val="{0000000D-6E6D-49AE-9207-274E422B9637}"/>
              </c:ext>
            </c:extLst>
          </c:dPt>
          <c:dPt>
            <c:idx val="7"/>
            <c:bubble3D val="0"/>
            <c:spPr>
              <a:solidFill>
                <a:schemeClr val="accent2">
                  <a:lumMod val="60000"/>
                </a:schemeClr>
              </a:solidFill>
              <a:ln w="25400">
                <a:noFill/>
              </a:ln>
              <a:effectLst/>
              <a:sp3d/>
            </c:spPr>
            <c:extLst>
              <c:ext xmlns:c16="http://schemas.microsoft.com/office/drawing/2014/chart" uri="{C3380CC4-5D6E-409C-BE32-E72D297353CC}">
                <c16:uniqueId val="{0000000F-6E6D-49AE-9207-274E422B9637}"/>
              </c:ext>
            </c:extLst>
          </c:dPt>
          <c:dPt>
            <c:idx val="8"/>
            <c:bubble3D val="0"/>
            <c:spPr>
              <a:solidFill>
                <a:schemeClr val="accent3">
                  <a:lumMod val="60000"/>
                </a:schemeClr>
              </a:solidFill>
              <a:ln w="25400">
                <a:noFill/>
              </a:ln>
              <a:effectLst/>
              <a:sp3d/>
            </c:spPr>
            <c:extLst>
              <c:ext xmlns:c16="http://schemas.microsoft.com/office/drawing/2014/chart" uri="{C3380CC4-5D6E-409C-BE32-E72D297353CC}">
                <c16:uniqueId val="{00000011-6E6D-49AE-9207-274E422B9637}"/>
              </c:ext>
            </c:extLst>
          </c:dPt>
          <c:dPt>
            <c:idx val="9"/>
            <c:bubble3D val="0"/>
            <c:spPr>
              <a:solidFill>
                <a:schemeClr val="accent4">
                  <a:lumMod val="60000"/>
                </a:schemeClr>
              </a:solidFill>
              <a:ln w="25400">
                <a:noFill/>
              </a:ln>
              <a:effectLst/>
              <a:sp3d/>
            </c:spPr>
            <c:extLst>
              <c:ext xmlns:c16="http://schemas.microsoft.com/office/drawing/2014/chart" uri="{C3380CC4-5D6E-409C-BE32-E72D297353CC}">
                <c16:uniqueId val="{00000013-6E6D-49AE-9207-274E422B9637}"/>
              </c:ext>
            </c:extLst>
          </c:dPt>
          <c:dLbls>
            <c:dLbl>
              <c:idx val="0"/>
              <c:layout>
                <c:manualLayout>
                  <c:x val="-0.20224693922462147"/>
                  <c:y val="-0.19109594060200136"/>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fld id="{1507ECB7-A2C3-4E80-8FBB-2732AA28DA26}" type="CATEGORYNAME">
                      <a:rPr lang="en-US" sz="1200" b="1">
                        <a:solidFill>
                          <a:schemeClr val="bg1"/>
                        </a:solidFill>
                      </a:rPr>
                      <a:pPr>
                        <a:defRPr sz="1200" b="1">
                          <a:solidFill>
                            <a:schemeClr val="bg1"/>
                          </a:solidFill>
                        </a:defRPr>
                      </a:pPr>
                      <a:t>[CATEGORY NAME]</a:t>
                    </a:fld>
                    <a:r>
                      <a:rPr lang="en-US" sz="1200" b="1" baseline="0" dirty="0">
                        <a:solidFill>
                          <a:schemeClr val="bg1"/>
                        </a:solidFill>
                      </a:rPr>
                      <a:t>; </a:t>
                    </a:r>
                    <a:fld id="{2D60D2EF-73C8-4B0F-A364-555066B7F287}" type="VALUE">
                      <a:rPr lang="en-US" sz="1200" b="1" baseline="0">
                        <a:solidFill>
                          <a:schemeClr val="bg1"/>
                        </a:solidFill>
                      </a:rPr>
                      <a:pPr>
                        <a:defRPr sz="1200" b="1">
                          <a:solidFill>
                            <a:schemeClr val="bg1"/>
                          </a:solidFill>
                        </a:defRPr>
                      </a:pPr>
                      <a:t>[VALUE]</a:t>
                    </a:fld>
                    <a:r>
                      <a:rPr lang="en-US" sz="1200" b="1" baseline="0" dirty="0">
                        <a:solidFill>
                          <a:schemeClr val="bg1"/>
                        </a:solidFill>
                      </a:rPr>
                      <a:t>; 70%</a:t>
                    </a:r>
                  </a:p>
                </c:rich>
              </c:tx>
              <c:spPr>
                <a:noFill/>
                <a:ln>
                  <a:solidFill>
                    <a:sysClr val="window" lastClr="FFFFFF">
                      <a:lumMod val="75000"/>
                    </a:sysClr>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6E6D-49AE-9207-274E422B9637}"/>
                </c:ext>
              </c:extLst>
            </c:dLbl>
            <c:dLbl>
              <c:idx val="1"/>
              <c:layout>
                <c:manualLayout>
                  <c:x val="1.5101037127640599E-2"/>
                  <c:y val="0.13908903789227811"/>
                </c:manualLayout>
              </c:layout>
              <c:tx>
                <c:rich>
                  <a:bodyPr/>
                  <a:lstStyle/>
                  <a:p>
                    <a:fld id="{127E66BC-9183-4347-9171-E60475917F61}" type="CATEGORYNAME">
                      <a:rPr lang="en-US"/>
                      <a:pPr/>
                      <a:t>[CATEGORY NAME]</a:t>
                    </a:fld>
                    <a:r>
                      <a:rPr lang="en-US" baseline="0" dirty="0"/>
                      <a:t>;</a:t>
                    </a:r>
                  </a:p>
                  <a:p>
                    <a:r>
                      <a:rPr lang="en-US" baseline="0" dirty="0"/>
                      <a:t> </a:t>
                    </a:r>
                    <a:fld id="{8B5E9D06-6F8E-437D-9A50-F8947DB955FC}" type="VALUE">
                      <a:rPr lang="en-US" baseline="0"/>
                      <a:pPr/>
                      <a:t>[VALUE]</a:t>
                    </a:fld>
                    <a:r>
                      <a:rPr lang="en-US" baseline="0" dirty="0"/>
                      <a:t>; 8%</a:t>
                    </a:r>
                  </a:p>
                </c:rich>
              </c:tx>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6E6D-49AE-9207-274E422B9637}"/>
                </c:ext>
              </c:extLst>
            </c:dLbl>
            <c:dLbl>
              <c:idx val="2"/>
              <c:layout>
                <c:manualLayout>
                  <c:x val="7.689510436962231E-4"/>
                  <c:y val="6.189352734448051E-2"/>
                </c:manualLayout>
              </c:layout>
              <c:tx>
                <c:rich>
                  <a:bodyPr/>
                  <a:lstStyle/>
                  <a:p>
                    <a:fld id="{111564EB-9DB8-4594-A91E-687725FC0C0C}" type="CATEGORYNAME">
                      <a:rPr lang="en-US"/>
                      <a:pPr/>
                      <a:t>[CATEGORY NAME]</a:t>
                    </a:fld>
                    <a:r>
                      <a:rPr lang="en-US" baseline="0" dirty="0"/>
                      <a:t>; </a:t>
                    </a:r>
                  </a:p>
                  <a:p>
                    <a:fld id="{9AEE3C01-BBC2-4570-94DD-ADB024977967}" type="VALUE">
                      <a:rPr lang="en-US" baseline="0" smtClean="0"/>
                      <a:pPr/>
                      <a:t>[VALUE]</a:t>
                    </a:fld>
                    <a:r>
                      <a:rPr lang="en-US" baseline="0" dirty="0"/>
                      <a:t>; </a:t>
                    </a:r>
                    <a:fld id="{A682B476-0DEE-422E-B5D3-85CB81FBD952}" type="PERCENTAGE">
                      <a:rPr lang="en-US" baseline="0"/>
                      <a:pPr/>
                      <a:t>[PERCENTAGE]</a:t>
                    </a:fld>
                    <a:endParaRPr lang="en-US" baseline="0" dirty="0"/>
                  </a:p>
                </c:rich>
              </c:tx>
              <c:showLegendKey val="0"/>
              <c:showVal val="1"/>
              <c:showCatName val="1"/>
              <c:showSerName val="0"/>
              <c:showPercent val="1"/>
              <c:showBubbleSize val="0"/>
              <c:separator>; </c:separator>
              <c:extLst>
                <c:ext xmlns:c15="http://schemas.microsoft.com/office/drawing/2012/chart" uri="{CE6537A1-D6FC-4f65-9D91-7224C49458BB}">
                  <c15:layout>
                    <c:manualLayout>
                      <c:w val="0.20097137014314925"/>
                      <c:h val="0.13783487831653579"/>
                    </c:manualLayout>
                  </c15:layout>
                  <c15:dlblFieldTable/>
                  <c15:showDataLabelsRange val="0"/>
                </c:ext>
                <c:ext xmlns:c16="http://schemas.microsoft.com/office/drawing/2014/chart" uri="{C3380CC4-5D6E-409C-BE32-E72D297353CC}">
                  <c16:uniqueId val="{00000005-6E6D-49AE-9207-274E422B9637}"/>
                </c:ext>
              </c:extLst>
            </c:dLbl>
            <c:dLbl>
              <c:idx val="3"/>
              <c:layout>
                <c:manualLayout>
                  <c:x val="-1.5972054490121249E-2"/>
                  <c:y val="-9.0247846882652291E-2"/>
                </c:manualLayout>
              </c:layout>
              <c:tx>
                <c:rich>
                  <a:bodyPr/>
                  <a:lstStyle/>
                  <a:p>
                    <a:fld id="{02332E36-A311-43DE-91E0-584A9770142B}" type="CATEGORYNAME">
                      <a:rPr lang="en-US"/>
                      <a:pPr/>
                      <a:t>[CATEGORY NAME]</a:t>
                    </a:fld>
                    <a:r>
                      <a:rPr lang="en-US" baseline="0" dirty="0"/>
                      <a:t>;</a:t>
                    </a:r>
                  </a:p>
                  <a:p>
                    <a:r>
                      <a:rPr lang="en-US" baseline="0" dirty="0"/>
                      <a:t> </a:t>
                    </a:r>
                    <a:fld id="{D7BD34CC-E175-4A10-8D0E-0FF723961E60}" type="VALUE">
                      <a:rPr lang="en-US" baseline="0"/>
                      <a:pPr/>
                      <a:t>[VALUE]</a:t>
                    </a:fld>
                    <a:r>
                      <a:rPr lang="en-US" baseline="0" dirty="0"/>
                      <a:t>; </a:t>
                    </a:r>
                    <a:fld id="{1F9082DC-8916-40DA-95B3-D767B41455EE}" type="PERCENTAGE">
                      <a:rPr lang="en-US" baseline="0"/>
                      <a:pPr/>
                      <a:t>[PERCENTAGE]</a:t>
                    </a:fld>
                    <a:endParaRPr lang="en-US" baseline="0" dirty="0"/>
                  </a:p>
                </c:rich>
              </c:tx>
              <c:showLegendKey val="0"/>
              <c:showVal val="1"/>
              <c:showCatName val="1"/>
              <c:showSerName val="0"/>
              <c:showPercent val="1"/>
              <c:showBubbleSize val="0"/>
              <c:separator>; </c:separator>
              <c:extLst>
                <c:ext xmlns:c15="http://schemas.microsoft.com/office/drawing/2012/chart" uri="{CE6537A1-D6FC-4f65-9D91-7224C49458BB}">
                  <c15:layout>
                    <c:manualLayout>
                      <c:w val="0.18718473074301292"/>
                      <c:h val="0.13783487831653579"/>
                    </c:manualLayout>
                  </c15:layout>
                  <c15:dlblFieldTable/>
                  <c15:showDataLabelsRange val="0"/>
                </c:ext>
                <c:ext xmlns:c16="http://schemas.microsoft.com/office/drawing/2014/chart" uri="{C3380CC4-5D6E-409C-BE32-E72D297353CC}">
                  <c16:uniqueId val="{00000007-6E6D-49AE-9207-274E422B9637}"/>
                </c:ext>
              </c:extLst>
            </c:dLbl>
            <c:dLbl>
              <c:idx val="4"/>
              <c:layout>
                <c:manualLayout>
                  <c:x val="1.1848327241303426E-2"/>
                  <c:y val="-8.1922714084832954E-2"/>
                </c:manualLayout>
              </c:layout>
              <c:tx>
                <c:rich>
                  <a:bodyPr/>
                  <a:lstStyle/>
                  <a:p>
                    <a:fld id="{33F3A18B-9B4A-4865-8E5E-CCBE0D63FEC4}" type="CATEGORYNAME">
                      <a:rPr lang="fr-FR" dirty="0"/>
                      <a:pPr/>
                      <a:t>[CATEGORY NAME]</a:t>
                    </a:fld>
                    <a:r>
                      <a:rPr lang="fr-FR" baseline="0" dirty="0"/>
                      <a:t>; </a:t>
                    </a:r>
                  </a:p>
                  <a:p>
                    <a:fld id="{F819B305-E5C5-4867-B372-4F63665A1003}" type="VALUE">
                      <a:rPr lang="fr-FR" baseline="0" smtClean="0"/>
                      <a:pPr/>
                      <a:t>[VALUE]</a:t>
                    </a:fld>
                    <a:r>
                      <a:rPr lang="fr-FR" baseline="0" dirty="0"/>
                      <a:t>; </a:t>
                    </a:r>
                    <a:fld id="{D802518B-7EAB-42F5-893A-6F5504C39381}" type="PERCENTAGE">
                      <a:rPr lang="fr-FR" baseline="0" dirty="0"/>
                      <a:pPr/>
                      <a:t>[PERCENTAGE]</a:t>
                    </a:fld>
                    <a:endParaRPr lang="fr-FR" baseline="0" dirty="0"/>
                  </a:p>
                </c:rich>
              </c:tx>
              <c:showLegendKey val="0"/>
              <c:showVal val="1"/>
              <c:showCatName val="1"/>
              <c:showSerName val="0"/>
              <c:showPercent val="1"/>
              <c:showBubbleSize val="0"/>
              <c:separator>; </c:separator>
              <c:extLst>
                <c:ext xmlns:c15="http://schemas.microsoft.com/office/drawing/2012/chart" uri="{CE6537A1-D6FC-4f65-9D91-7224C49458BB}">
                  <c15:layout>
                    <c:manualLayout>
                      <c:w val="0.20962849352419904"/>
                      <c:h val="0.13783487831653579"/>
                    </c:manualLayout>
                  </c15:layout>
                  <c15:dlblFieldTable/>
                  <c15:showDataLabelsRange val="0"/>
                </c:ext>
                <c:ext xmlns:c16="http://schemas.microsoft.com/office/drawing/2014/chart" uri="{C3380CC4-5D6E-409C-BE32-E72D297353CC}">
                  <c16:uniqueId val="{00000009-6E6D-49AE-9207-274E422B9637}"/>
                </c:ext>
              </c:extLst>
            </c:dLbl>
            <c:dLbl>
              <c:idx val="5"/>
              <c:layout>
                <c:manualLayout>
                  <c:x val="4.1760059900487916E-2"/>
                  <c:y val="-0.19157190684931383"/>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6E6D-49AE-9207-274E422B9637}"/>
                </c:ext>
              </c:extLst>
            </c:dLbl>
            <c:dLbl>
              <c:idx val="6"/>
              <c:tx>
                <c:rich>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fld id="{7EE2B382-F068-4351-8BCB-9D53C3692DDA}" type="CATEGORYNAME">
                      <a:rPr lang="en-US" sz="1200">
                        <a:solidFill>
                          <a:schemeClr val="bg1"/>
                        </a:solidFill>
                      </a:rPr>
                      <a:pPr>
                        <a:defRPr sz="1200" b="1">
                          <a:solidFill>
                            <a:schemeClr val="bg1"/>
                          </a:solidFill>
                        </a:defRPr>
                      </a:pPr>
                      <a:t>[CATEGORY NAME]</a:t>
                    </a:fld>
                    <a:r>
                      <a:rPr lang="en-US" sz="1200" baseline="0" dirty="0">
                        <a:solidFill>
                          <a:schemeClr val="bg1"/>
                        </a:solidFill>
                      </a:rPr>
                      <a:t>; </a:t>
                    </a:r>
                    <a:fld id="{9DED3046-68D6-4331-BAB8-D2E0AB6E51F0}" type="VALUE">
                      <a:rPr lang="en-US" sz="1200" baseline="0">
                        <a:solidFill>
                          <a:schemeClr val="bg1"/>
                        </a:solidFill>
                      </a:rPr>
                      <a:pPr>
                        <a:defRPr sz="1200" b="1">
                          <a:solidFill>
                            <a:schemeClr val="bg1"/>
                          </a:solidFill>
                        </a:defRPr>
                      </a:pPr>
                      <a:t>[VALUE]</a:t>
                    </a:fld>
                    <a:r>
                      <a:rPr lang="en-US" sz="1200" baseline="0" dirty="0">
                        <a:solidFill>
                          <a:schemeClr val="bg1"/>
                        </a:solidFill>
                      </a:rPr>
                      <a:t>; 17%</a:t>
                    </a:r>
                  </a:p>
                </c:rich>
              </c:tx>
              <c:spPr>
                <a:noFill/>
                <a:ln>
                  <a:solidFill>
                    <a:sysClr val="window" lastClr="FFFFFF">
                      <a:lumMod val="75000"/>
                    </a:sysClr>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6E6D-49AE-9207-274E422B9637}"/>
                </c:ext>
              </c:extLst>
            </c:dLbl>
            <c:dLbl>
              <c:idx val="7"/>
              <c:layout>
                <c:manualLayout>
                  <c:x val="-5.6057072062192112E-2"/>
                  <c:y val="-9.5461699295051078E-2"/>
                </c:manualLayout>
              </c:layout>
              <c:tx>
                <c:rich>
                  <a:bodyPr rot="0" spcFirstLastPara="1" vertOverflow="ellipsis" vert="horz" wrap="square" lIns="38100" tIns="19050" rIns="38100" bIns="19050" anchor="ctr" anchorCtr="1">
                    <a:noAutofit/>
                  </a:bodyPr>
                  <a:lstStyle/>
                  <a:p>
                    <a:pPr>
                      <a:defRPr sz="1200" b="0" i="0" u="none" strike="noStrike" kern="1200" baseline="0">
                        <a:solidFill>
                          <a:sysClr val="windowText" lastClr="000000"/>
                        </a:solidFill>
                        <a:latin typeface="+mn-lt"/>
                        <a:ea typeface="+mn-ea"/>
                        <a:cs typeface="+mn-cs"/>
                      </a:defRPr>
                    </a:pPr>
                    <a:fld id="{7579B614-3E3C-4B19-AB98-4C321C493630}" type="CATEGORYNAME">
                      <a:rPr lang="en-US"/>
                      <a:pPr>
                        <a:defRPr sz="1200">
                          <a:solidFill>
                            <a:sysClr val="windowText" lastClr="000000"/>
                          </a:solidFill>
                        </a:defRPr>
                      </a:pPr>
                      <a:t>[CATEGORY NAME]</a:t>
                    </a:fld>
                    <a:r>
                      <a:rPr lang="en-US" baseline="0" dirty="0"/>
                      <a:t>;</a:t>
                    </a:r>
                  </a:p>
                  <a:p>
                    <a:pPr>
                      <a:defRPr sz="1200">
                        <a:solidFill>
                          <a:sysClr val="windowText" lastClr="000000"/>
                        </a:solidFill>
                      </a:defRPr>
                    </a:pPr>
                    <a:r>
                      <a:rPr lang="en-US" baseline="0" dirty="0"/>
                      <a:t> </a:t>
                    </a:r>
                    <a:fld id="{31DA322B-1A8C-4F69-8BD8-4E5CFB35539B}" type="VALUE">
                      <a:rPr lang="en-US" baseline="0"/>
                      <a:pPr>
                        <a:defRPr sz="1200">
                          <a:solidFill>
                            <a:sysClr val="windowText" lastClr="000000"/>
                          </a:solidFill>
                        </a:defRPr>
                      </a:pPr>
                      <a:t>[VALUE]</a:t>
                    </a:fld>
                    <a:r>
                      <a:rPr lang="en-US" baseline="0" dirty="0"/>
                      <a:t>; 2%</a:t>
                    </a:r>
                  </a:p>
                </c:rich>
              </c:tx>
              <c:spPr>
                <a:noFill/>
                <a:ln>
                  <a:solidFill>
                    <a:sysClr val="window" lastClr="FFFFFF">
                      <a:lumMod val="75000"/>
                    </a:sysClr>
                  </a:solidFill>
                </a:ln>
                <a:effectLst/>
              </c:spPr>
              <c:txPr>
                <a:bodyPr rot="0" spcFirstLastPara="1" vertOverflow="ellipsis" vert="horz" wrap="square" lIns="38100" tIns="19050" rIns="38100" bIns="19050" anchor="ctr" anchorCtr="1">
                  <a:noAutofit/>
                </a:bodyPr>
                <a:lstStyle/>
                <a:p>
                  <a:pPr>
                    <a:defRPr sz="1200" b="0" i="0" u="none" strike="noStrike" kern="1200" baseline="0">
                      <a:solidFill>
                        <a:sysClr val="windowText" lastClr="000000"/>
                      </a:solidFill>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33259370186088705"/>
                      <c:h val="0.1210241850493893"/>
                    </c:manualLayout>
                  </c15:layout>
                  <c15:dlblFieldTable/>
                  <c15:showDataLabelsRange val="0"/>
                </c:ext>
                <c:ext xmlns:c16="http://schemas.microsoft.com/office/drawing/2014/chart" uri="{C3380CC4-5D6E-409C-BE32-E72D297353CC}">
                  <c16:uniqueId val="{0000000F-6E6D-49AE-9207-274E422B9637}"/>
                </c:ext>
              </c:extLst>
            </c:dLbl>
            <c:dLbl>
              <c:idx val="8"/>
              <c:layout>
                <c:manualLayout>
                  <c:x val="0.10852226677186824"/>
                  <c:y val="-3.5540508333801443E-2"/>
                </c:manualLayout>
              </c:layout>
              <c:tx>
                <c:rich>
                  <a:bodyPr/>
                  <a:lstStyle/>
                  <a:p>
                    <a:fld id="{FADA501C-6355-4D3D-878A-DC018A255845}" type="CATEGORYNAME">
                      <a:rPr lang="en-US"/>
                      <a:pPr/>
                      <a:t>[CATEGORY NAME]</a:t>
                    </a:fld>
                    <a:r>
                      <a:rPr lang="en-US" baseline="0" dirty="0"/>
                      <a:t>; </a:t>
                    </a:r>
                  </a:p>
                  <a:p>
                    <a:fld id="{43F047DB-EC06-4C45-A57B-FAA81EAEFC56}" type="VALUE">
                      <a:rPr lang="en-US" baseline="0" smtClean="0"/>
                      <a:pPr/>
                      <a:t>[VALUE]</a:t>
                    </a:fld>
                    <a:r>
                      <a:rPr lang="en-US" baseline="0" dirty="0"/>
                      <a:t>; 1%</a:t>
                    </a:r>
                  </a:p>
                </c:rich>
              </c:tx>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1-6E6D-49AE-9207-274E422B9637}"/>
                </c:ext>
              </c:extLst>
            </c:dLbl>
            <c:dLbl>
              <c:idx val="9"/>
              <c:layout>
                <c:manualLayout>
                  <c:x val="0.29359842284953641"/>
                  <c:y val="-2.1331379526899726E-2"/>
                </c:manualLayout>
              </c:layout>
              <c:tx>
                <c:rich>
                  <a:bodyPr rot="0" spcFirstLastPara="1" vertOverflow="ellipsis" vert="horz" wrap="square" lIns="38100" tIns="19050" rIns="38100" bIns="19050" anchor="ctr" anchorCtr="1">
                    <a:spAutoFit/>
                  </a:bodyPr>
                  <a:lstStyle/>
                  <a:p>
                    <a:pPr>
                      <a:defRPr sz="1200" b="0" i="0" u="none" strike="noStrike" kern="1200" baseline="0">
                        <a:solidFill>
                          <a:srgbClr val="FF0000"/>
                        </a:solidFill>
                        <a:latin typeface="+mn-lt"/>
                        <a:ea typeface="+mn-ea"/>
                        <a:cs typeface="+mn-cs"/>
                      </a:defRPr>
                    </a:pPr>
                    <a:fld id="{7878B25E-91BD-457B-B43C-4E653B3828AB}" type="CATEGORYNAME">
                      <a:rPr lang="en-US">
                        <a:solidFill>
                          <a:srgbClr val="FF0000"/>
                        </a:solidFill>
                      </a:rPr>
                      <a:pPr>
                        <a:defRPr sz="1200">
                          <a:solidFill>
                            <a:srgbClr val="FF0000"/>
                          </a:solidFill>
                        </a:defRPr>
                      </a:pPr>
                      <a:t>[CATEGORY NAME]</a:t>
                    </a:fld>
                    <a:r>
                      <a:rPr lang="en-US" baseline="0" dirty="0">
                        <a:solidFill>
                          <a:srgbClr val="FF0000"/>
                        </a:solidFill>
                      </a:rPr>
                      <a:t>; </a:t>
                    </a:r>
                  </a:p>
                  <a:p>
                    <a:pPr>
                      <a:defRPr sz="1200">
                        <a:solidFill>
                          <a:srgbClr val="FF0000"/>
                        </a:solidFill>
                      </a:defRPr>
                    </a:pPr>
                    <a:fld id="{5B06D294-B4C8-4BF5-8692-609D80A736CB}" type="VALUE">
                      <a:rPr lang="en-US" baseline="0" smtClean="0">
                        <a:solidFill>
                          <a:srgbClr val="FF0000"/>
                        </a:solidFill>
                      </a:rPr>
                      <a:pPr>
                        <a:defRPr sz="1200">
                          <a:solidFill>
                            <a:srgbClr val="FF0000"/>
                          </a:solidFill>
                        </a:defRPr>
                      </a:pPr>
                      <a:t>[VALUE]</a:t>
                    </a:fld>
                    <a:r>
                      <a:rPr lang="en-US" baseline="0" dirty="0">
                        <a:solidFill>
                          <a:srgbClr val="FF0000"/>
                        </a:solidFill>
                      </a:rPr>
                      <a:t>; (4%)</a:t>
                    </a:r>
                  </a:p>
                </c:rich>
              </c:tx>
              <c:spPr>
                <a:noFill/>
                <a:ln>
                  <a:solidFill>
                    <a:sysClr val="window" lastClr="FFFFFF">
                      <a:lumMod val="75000"/>
                    </a:sysClr>
                  </a:solid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FF0000"/>
                      </a:solidFill>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3-6E6D-49AE-9207-274E422B9637}"/>
                </c:ext>
              </c:extLst>
            </c:dLbl>
            <c:spPr>
              <a:noFill/>
              <a:ln>
                <a:solidFill>
                  <a:sysClr val="window" lastClr="FFFFFF">
                    <a:lumMod val="75000"/>
                  </a:sysClr>
                </a:solid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'21-20'!$A$5:$A$14</c:f>
              <c:strCache>
                <c:ptCount val="10"/>
                <c:pt idx="0">
                  <c:v>Ad Valorem</c:v>
                </c:pt>
                <c:pt idx="1">
                  <c:v>Sales Tax</c:v>
                </c:pt>
                <c:pt idx="2">
                  <c:v>State Revenue Sharing</c:v>
                </c:pt>
                <c:pt idx="3">
                  <c:v>Intergovernmental Revenues</c:v>
                </c:pt>
                <c:pt idx="4">
                  <c:v>Fines, Permits, Charges</c:v>
                </c:pt>
                <c:pt idx="5">
                  <c:v>Interest &amp; Misc.</c:v>
                </c:pt>
                <c:pt idx="6">
                  <c:v>Carryforward</c:v>
                </c:pt>
                <c:pt idx="7">
                  <c:v>Interfund Transfers and Payments</c:v>
                </c:pt>
                <c:pt idx="8">
                  <c:v>Turnback from Constitutional Officers</c:v>
                </c:pt>
                <c:pt idx="9">
                  <c:v>5% Negative Revenue Reserve</c:v>
                </c:pt>
              </c:strCache>
            </c:strRef>
          </c:cat>
          <c:val>
            <c:numRef>
              <c:f>'21-20'!$B$5:$B$14</c:f>
              <c:numCache>
                <c:formatCode>"$"#,##0_);[Red]\("$"#,##0\)</c:formatCode>
                <c:ptCount val="10"/>
                <c:pt idx="0">
                  <c:v>352323100</c:v>
                </c:pt>
                <c:pt idx="1">
                  <c:v>38000000</c:v>
                </c:pt>
                <c:pt idx="2">
                  <c:v>9500000</c:v>
                </c:pt>
                <c:pt idx="3">
                  <c:v>1701000</c:v>
                </c:pt>
                <c:pt idx="4">
                  <c:v>15421100</c:v>
                </c:pt>
                <c:pt idx="5">
                  <c:v>3874700</c:v>
                </c:pt>
                <c:pt idx="6">
                  <c:v>87314100</c:v>
                </c:pt>
                <c:pt idx="7">
                  <c:v>12043600</c:v>
                </c:pt>
                <c:pt idx="8">
                  <c:v>2600000</c:v>
                </c:pt>
                <c:pt idx="9" formatCode="#,##0_);[Red]\(#,##0\)">
                  <c:v>-20755200</c:v>
                </c:pt>
              </c:numCache>
            </c:numRef>
          </c:val>
          <c:extLst>
            <c:ext xmlns:c16="http://schemas.microsoft.com/office/drawing/2014/chart" uri="{C3380CC4-5D6E-409C-BE32-E72D297353CC}">
              <c16:uniqueId val="{00000014-6E6D-49AE-9207-274E422B9637}"/>
            </c:ext>
          </c:extLst>
        </c:ser>
        <c:dLbls>
          <c:showLegendKey val="0"/>
          <c:showVal val="0"/>
          <c:showCatName val="1"/>
          <c:showSerName val="0"/>
          <c:showPercent val="1"/>
          <c:showBubbleSize val="0"/>
          <c:showLeaderLines val="1"/>
        </c:dLbls>
      </c:pie3DChart>
      <c:spPr>
        <a:noFill/>
        <a:ln>
          <a:noFill/>
        </a:ln>
        <a:effectLst>
          <a:softEdge rad="0"/>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121"/>
      <c:rAngAx val="0"/>
      <c:perspective val="10"/>
    </c:view3D>
    <c:floor>
      <c:thickness val="0"/>
    </c:floor>
    <c:sideWall>
      <c:thickness val="0"/>
    </c:sideWall>
    <c:backWall>
      <c:thickness val="0"/>
    </c:backWall>
    <c:plotArea>
      <c:layout>
        <c:manualLayout>
          <c:layoutTarget val="inner"/>
          <c:xMode val="edge"/>
          <c:yMode val="edge"/>
          <c:x val="0.11808702345218609"/>
          <c:y val="0.25719645024620863"/>
          <c:w val="0.68561746337795959"/>
          <c:h val="0.60103161495113455"/>
        </c:manualLayout>
      </c:layout>
      <c:pie3DChart>
        <c:varyColors val="1"/>
        <c:ser>
          <c:idx val="0"/>
          <c:order val="0"/>
          <c:tx>
            <c:strRef>
              <c:f>Millage!$B$5</c:f>
              <c:strCache>
                <c:ptCount val="1"/>
                <c:pt idx="0">
                  <c:v>(001) Budget Millage Rate of 3.5645</c:v>
                </c:pt>
              </c:strCache>
            </c:strRef>
          </c:tx>
          <c:dLbls>
            <c:dLbl>
              <c:idx val="0"/>
              <c:layout>
                <c:manualLayout>
                  <c:x val="-0.12619721287855312"/>
                  <c:y val="-1.2254479894419303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0-7DEF-40EE-9455-2839608FA23B}"/>
                </c:ext>
              </c:extLst>
            </c:dLbl>
            <c:dLbl>
              <c:idx val="1"/>
              <c:layout>
                <c:manualLayout>
                  <c:x val="4.3425452617993694E-4"/>
                  <c:y val="2.5757257801949747E-3"/>
                </c:manualLayout>
              </c:layout>
              <c:tx>
                <c:rich>
                  <a:bodyPr/>
                  <a:lstStyle/>
                  <a:p>
                    <a:fld id="{A4EB4A9E-9849-4575-9688-DB71AD22B371}" type="CATEGORYNAME">
                      <a:rPr lang="en-US"/>
                      <a:pPr/>
                      <a:t>[CATEGORY NAME]</a:t>
                    </a:fld>
                    <a:r>
                      <a:rPr lang="en-US" baseline="0" dirty="0"/>
                      <a:t>; </a:t>
                    </a:r>
                    <a:fld id="{DEB37762-3061-433C-B017-D0F184A58A9C}" type="VALUE">
                      <a:rPr lang="en-US" baseline="0"/>
                      <a:pPr/>
                      <a:t>[VALUE]</a:t>
                    </a:fld>
                    <a:r>
                      <a:rPr lang="en-US" baseline="0" dirty="0"/>
                      <a:t>; 9.1%</a:t>
                    </a:r>
                  </a:p>
                </c:rich>
              </c:tx>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7DEF-40EE-9455-2839608FA23B}"/>
                </c:ext>
              </c:extLst>
            </c:dLbl>
            <c:dLbl>
              <c:idx val="2"/>
              <c:layout>
                <c:manualLayout>
                  <c:x val="-7.1365053626257918E-2"/>
                  <c:y val="2.7158760779250304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7DEF-40EE-9455-2839608FA23B}"/>
                </c:ext>
              </c:extLst>
            </c:dLbl>
            <c:dLbl>
              <c:idx val="4"/>
              <c:layout>
                <c:manualLayout>
                  <c:x val="-9.972830367207651E-2"/>
                  <c:y val="-8.5631640188991137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7DEF-40EE-9455-2839608FA23B}"/>
                </c:ext>
              </c:extLst>
            </c:dLbl>
            <c:dLbl>
              <c:idx val="5"/>
              <c:layout>
                <c:manualLayout>
                  <c:x val="5.1144101073051895E-2"/>
                  <c:y val="-9.0308836109381715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4-7DEF-40EE-9455-2839608FA23B}"/>
                </c:ext>
              </c:extLst>
            </c:dLbl>
            <c:dLbl>
              <c:idx val="6"/>
              <c:layout>
                <c:manualLayout>
                  <c:x val="5.6140752503059423E-2"/>
                  <c:y val="-8.6932923764233803E-3"/>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7DEF-40EE-9455-2839608FA23B}"/>
                </c:ext>
              </c:extLst>
            </c:dLbl>
            <c:dLbl>
              <c:idx val="7"/>
              <c:layout>
                <c:manualLayout>
                  <c:x val="2.6723969570106983E-2"/>
                  <c:y val="0.13600992309826823"/>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6-7DEF-40EE-9455-2839608FA23B}"/>
                </c:ext>
              </c:extLst>
            </c:dLbl>
            <c:numFmt formatCode="0.0%" sourceLinked="0"/>
            <c:spPr>
              <a:noFill/>
              <a:ln>
                <a:noFill/>
              </a:ln>
              <a:effectLst/>
            </c:spPr>
            <c:txPr>
              <a:bodyPr/>
              <a:lstStyle/>
              <a:p>
                <a:pPr>
                  <a:defRPr sz="1200"/>
                </a:pPr>
                <a:endParaRPr lang="en-US"/>
              </a:p>
            </c:tx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Millage!$B$8:$B$15</c:f>
              <c:strCache>
                <c:ptCount val="8"/>
                <c:pt idx="0">
                  <c:v>Sheriff</c:v>
                </c:pt>
                <c:pt idx="1">
                  <c:v>Capital</c:v>
                </c:pt>
                <c:pt idx="2">
                  <c:v>Reserves</c:v>
                </c:pt>
                <c:pt idx="3">
                  <c:v>BCC/Atty</c:v>
                </c:pt>
                <c:pt idx="4">
                  <c:v>Other General Admin</c:v>
                </c:pt>
                <c:pt idx="5">
                  <c:v>Courts</c:v>
                </c:pt>
                <c:pt idx="6">
                  <c:v>County Manager</c:v>
                </c:pt>
                <c:pt idx="7">
                  <c:v>Other Constitutional Officers</c:v>
                </c:pt>
              </c:strCache>
            </c:strRef>
          </c:cat>
          <c:val>
            <c:numRef>
              <c:f>Millage!$E$8:$E$15</c:f>
              <c:numCache>
                <c:formatCode>0.0000</c:formatCode>
                <c:ptCount val="8"/>
                <c:pt idx="0">
                  <c:v>1.4948999999999999</c:v>
                </c:pt>
                <c:pt idx="1">
                  <c:v>0.31900000000000001</c:v>
                </c:pt>
                <c:pt idx="2">
                  <c:v>0.40310000000000001</c:v>
                </c:pt>
                <c:pt idx="3">
                  <c:v>2.9699999999999997E-2</c:v>
                </c:pt>
                <c:pt idx="4">
                  <c:v>0.08</c:v>
                </c:pt>
                <c:pt idx="5">
                  <c:v>2.1700000000000001E-2</c:v>
                </c:pt>
                <c:pt idx="6">
                  <c:v>0.90600000000000003</c:v>
                </c:pt>
                <c:pt idx="7">
                  <c:v>0.31009999999999999</c:v>
                </c:pt>
              </c:numCache>
            </c:numRef>
          </c:val>
          <c:extLst>
            <c:ext xmlns:c16="http://schemas.microsoft.com/office/drawing/2014/chart" uri="{C3380CC4-5D6E-409C-BE32-E72D297353CC}">
              <c16:uniqueId val="{00000007-7DEF-40EE-9455-2839608FA23B}"/>
            </c:ext>
          </c:extLst>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b="0">
                <a:latin typeface="+mj-lt"/>
              </a:defRPr>
            </a:pPr>
            <a:r>
              <a:rPr lang="en-US" sz="2400" b="0" i="0" baseline="0" dirty="0">
                <a:solidFill>
                  <a:srgbClr val="002060"/>
                </a:solidFill>
                <a:latin typeface="+mj-lt"/>
              </a:rPr>
              <a:t>General Fund Budgeted Reserves Verses </a:t>
            </a:r>
          </a:p>
          <a:p>
            <a:pPr>
              <a:defRPr sz="2400" b="0">
                <a:latin typeface="+mj-lt"/>
              </a:defRPr>
            </a:pPr>
            <a:r>
              <a:rPr lang="en-US" sz="2400" b="0" i="0" baseline="0" dirty="0">
                <a:solidFill>
                  <a:srgbClr val="002060"/>
                </a:solidFill>
                <a:latin typeface="+mj-lt"/>
              </a:rPr>
              <a:t>the 8% Expense Floor  /16% Expense Ceiling </a:t>
            </a:r>
          </a:p>
          <a:p>
            <a:pPr>
              <a:defRPr sz="2400" b="0">
                <a:latin typeface="+mj-lt"/>
              </a:defRPr>
            </a:pPr>
            <a:r>
              <a:rPr lang="en-US" sz="2400" b="0" i="0" baseline="0" dirty="0">
                <a:solidFill>
                  <a:srgbClr val="002060"/>
                </a:solidFill>
                <a:latin typeface="+mj-lt"/>
              </a:rPr>
              <a:t>Contained in Budget Policy</a:t>
            </a:r>
          </a:p>
        </c:rich>
      </c:tx>
      <c:layout>
        <c:manualLayout>
          <c:xMode val="edge"/>
          <c:yMode val="edge"/>
          <c:x val="0.18143536920540854"/>
          <c:y val="0"/>
        </c:manualLayout>
      </c:layout>
      <c:overlay val="0"/>
    </c:title>
    <c:autoTitleDeleted val="0"/>
    <c:plotArea>
      <c:layout>
        <c:manualLayout>
          <c:layoutTarget val="inner"/>
          <c:xMode val="edge"/>
          <c:yMode val="edge"/>
          <c:x val="0.14298864351447751"/>
          <c:y val="0.21619319616189364"/>
          <c:w val="0.82687437668550268"/>
          <c:h val="0.56986401292791333"/>
        </c:manualLayout>
      </c:layout>
      <c:barChart>
        <c:barDir val="col"/>
        <c:grouping val="clustered"/>
        <c:varyColors val="0"/>
        <c:ser>
          <c:idx val="1"/>
          <c:order val="0"/>
          <c:tx>
            <c:v>Total Budgeted Reserves</c:v>
          </c:tx>
          <c:spPr>
            <a:solidFill>
              <a:srgbClr val="1882C4"/>
            </a:solidFill>
          </c:spPr>
          <c:invertIfNegative val="0"/>
          <c:dLbls>
            <c:numFmt formatCode="&quot;$&quot;#,##0" sourceLinked="0"/>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Reserves!$A$4:$A$22</c:f>
              <c:strCache>
                <c:ptCount val="19"/>
                <c:pt idx="0">
                  <c:v> FY03 </c:v>
                </c:pt>
                <c:pt idx="1">
                  <c:v> FY04 </c:v>
                </c:pt>
                <c:pt idx="2">
                  <c:v> FY05 </c:v>
                </c:pt>
                <c:pt idx="3">
                  <c:v> FY06 </c:v>
                </c:pt>
                <c:pt idx="4">
                  <c:v> FY07 </c:v>
                </c:pt>
                <c:pt idx="5">
                  <c:v> FY08 </c:v>
                </c:pt>
                <c:pt idx="6">
                  <c:v> FY09 </c:v>
                </c:pt>
                <c:pt idx="7">
                  <c:v> FY10 </c:v>
                </c:pt>
                <c:pt idx="8">
                  <c:v> FY11 </c:v>
                </c:pt>
                <c:pt idx="9">
                  <c:v> FY12 </c:v>
                </c:pt>
                <c:pt idx="10">
                  <c:v> FY13 </c:v>
                </c:pt>
                <c:pt idx="11">
                  <c:v> FY14 </c:v>
                </c:pt>
                <c:pt idx="12">
                  <c:v> FY15 </c:v>
                </c:pt>
                <c:pt idx="13">
                  <c:v> FY16 </c:v>
                </c:pt>
                <c:pt idx="14">
                  <c:v> FY17 </c:v>
                </c:pt>
                <c:pt idx="15">
                  <c:v> FY18 </c:v>
                </c:pt>
                <c:pt idx="16">
                  <c:v> FY19 </c:v>
                </c:pt>
                <c:pt idx="17">
                  <c:v> FY20 </c:v>
                </c:pt>
                <c:pt idx="18">
                  <c:v> FY21 </c:v>
                </c:pt>
              </c:strCache>
            </c:strRef>
          </c:cat>
          <c:val>
            <c:numRef>
              <c:f>Reserves!$C$4:$C$22</c:f>
              <c:numCache>
                <c:formatCode>_(* #,##0_);_(* \(#,##0\);_(* "-"??_);_(@_)</c:formatCode>
                <c:ptCount val="19"/>
                <c:pt idx="0">
                  <c:v>14606100</c:v>
                </c:pt>
                <c:pt idx="1">
                  <c:v>21553700</c:v>
                </c:pt>
                <c:pt idx="2">
                  <c:v>27971700</c:v>
                </c:pt>
                <c:pt idx="3">
                  <c:v>14202500</c:v>
                </c:pt>
                <c:pt idx="4">
                  <c:v>17647750</c:v>
                </c:pt>
                <c:pt idx="5">
                  <c:v>21845000</c:v>
                </c:pt>
                <c:pt idx="6">
                  <c:v>17541200</c:v>
                </c:pt>
                <c:pt idx="7">
                  <c:v>10569100</c:v>
                </c:pt>
                <c:pt idx="8">
                  <c:v>14210200</c:v>
                </c:pt>
                <c:pt idx="9">
                  <c:v>18180900</c:v>
                </c:pt>
                <c:pt idx="10">
                  <c:v>24844400</c:v>
                </c:pt>
                <c:pt idx="11">
                  <c:v>26217400</c:v>
                </c:pt>
                <c:pt idx="12">
                  <c:v>26670700</c:v>
                </c:pt>
                <c:pt idx="13">
                  <c:v>27890800</c:v>
                </c:pt>
                <c:pt idx="14">
                  <c:v>33899700</c:v>
                </c:pt>
                <c:pt idx="15">
                  <c:v>40450300</c:v>
                </c:pt>
                <c:pt idx="16">
                  <c:v>44481200</c:v>
                </c:pt>
                <c:pt idx="17">
                  <c:v>51532900</c:v>
                </c:pt>
                <c:pt idx="18">
                  <c:v>56798900</c:v>
                </c:pt>
              </c:numCache>
            </c:numRef>
          </c:val>
          <c:extLst>
            <c:ext xmlns:c16="http://schemas.microsoft.com/office/drawing/2014/chart" uri="{C3380CC4-5D6E-409C-BE32-E72D297353CC}">
              <c16:uniqueId val="{00000000-B788-4E3A-9EC3-407348513E43}"/>
            </c:ext>
          </c:extLst>
        </c:ser>
        <c:dLbls>
          <c:showLegendKey val="0"/>
          <c:showVal val="0"/>
          <c:showCatName val="0"/>
          <c:showSerName val="0"/>
          <c:showPercent val="0"/>
          <c:showBubbleSize val="0"/>
        </c:dLbls>
        <c:gapWidth val="75"/>
        <c:axId val="72082944"/>
        <c:axId val="72084480"/>
      </c:barChart>
      <c:lineChart>
        <c:grouping val="standard"/>
        <c:varyColors val="0"/>
        <c:ser>
          <c:idx val="3"/>
          <c:order val="1"/>
          <c:tx>
            <c:v>8% Reserves (Floor)</c:v>
          </c:tx>
          <c:spPr>
            <a:ln w="25400">
              <a:solidFill>
                <a:srgbClr val="FBA21F"/>
              </a:solidFill>
            </a:ln>
          </c:spPr>
          <c:marker>
            <c:symbol val="none"/>
          </c:marker>
          <c:cat>
            <c:strRef>
              <c:f>Reserves!$A$3:$A$22</c:f>
              <c:strCache>
                <c:ptCount val="20"/>
                <c:pt idx="0">
                  <c:v> FY02 </c:v>
                </c:pt>
                <c:pt idx="1">
                  <c:v> FY03 </c:v>
                </c:pt>
                <c:pt idx="2">
                  <c:v> FY04 </c:v>
                </c:pt>
                <c:pt idx="3">
                  <c:v> FY05 </c:v>
                </c:pt>
                <c:pt idx="4">
                  <c:v> FY06 </c:v>
                </c:pt>
                <c:pt idx="5">
                  <c:v> FY07 </c:v>
                </c:pt>
                <c:pt idx="6">
                  <c:v> FY08 </c:v>
                </c:pt>
                <c:pt idx="7">
                  <c:v> FY09 </c:v>
                </c:pt>
                <c:pt idx="8">
                  <c:v> FY10 </c:v>
                </c:pt>
                <c:pt idx="9">
                  <c:v> FY11 </c:v>
                </c:pt>
                <c:pt idx="10">
                  <c:v> FY12 </c:v>
                </c:pt>
                <c:pt idx="11">
                  <c:v> FY13 </c:v>
                </c:pt>
                <c:pt idx="12">
                  <c:v> FY14 </c:v>
                </c:pt>
                <c:pt idx="13">
                  <c:v> FY15 </c:v>
                </c:pt>
                <c:pt idx="14">
                  <c:v> FY16 </c:v>
                </c:pt>
                <c:pt idx="15">
                  <c:v> FY17 </c:v>
                </c:pt>
                <c:pt idx="16">
                  <c:v> FY18 </c:v>
                </c:pt>
                <c:pt idx="17">
                  <c:v> FY19 </c:v>
                </c:pt>
                <c:pt idx="18">
                  <c:v> FY20 </c:v>
                </c:pt>
                <c:pt idx="19">
                  <c:v> FY21 </c:v>
                </c:pt>
              </c:strCache>
            </c:strRef>
          </c:cat>
          <c:val>
            <c:numRef>
              <c:f>Reserves!$E$4:$E$22</c:f>
              <c:numCache>
                <c:formatCode>_(* #,##0_);_(* \(#,##0\);_(* "-"??_);_(@_)</c:formatCode>
                <c:ptCount val="19"/>
                <c:pt idx="0">
                  <c:v>16779696</c:v>
                </c:pt>
                <c:pt idx="1">
                  <c:v>19482512</c:v>
                </c:pt>
                <c:pt idx="2">
                  <c:v>21722696</c:v>
                </c:pt>
                <c:pt idx="3">
                  <c:v>27174808</c:v>
                </c:pt>
                <c:pt idx="4">
                  <c:v>30254660</c:v>
                </c:pt>
                <c:pt idx="5">
                  <c:v>29554944</c:v>
                </c:pt>
                <c:pt idx="6">
                  <c:v>28190336</c:v>
                </c:pt>
                <c:pt idx="7">
                  <c:v>25898288</c:v>
                </c:pt>
                <c:pt idx="8">
                  <c:v>24099320</c:v>
                </c:pt>
                <c:pt idx="9">
                  <c:v>23302936</c:v>
                </c:pt>
                <c:pt idx="10">
                  <c:v>22806456</c:v>
                </c:pt>
                <c:pt idx="11">
                  <c:v>23496240</c:v>
                </c:pt>
                <c:pt idx="12">
                  <c:v>25197352</c:v>
                </c:pt>
                <c:pt idx="13">
                  <c:v>26606144</c:v>
                </c:pt>
                <c:pt idx="14">
                  <c:v>28145696</c:v>
                </c:pt>
                <c:pt idx="15">
                  <c:v>29880192</c:v>
                </c:pt>
                <c:pt idx="16">
                  <c:v>31313720</c:v>
                </c:pt>
                <c:pt idx="17">
                  <c:v>33915928</c:v>
                </c:pt>
                <c:pt idx="18">
                  <c:v>35617880</c:v>
                </c:pt>
              </c:numCache>
            </c:numRef>
          </c:val>
          <c:smooth val="0"/>
          <c:extLst>
            <c:ext xmlns:c16="http://schemas.microsoft.com/office/drawing/2014/chart" uri="{C3380CC4-5D6E-409C-BE32-E72D297353CC}">
              <c16:uniqueId val="{00000001-B788-4E3A-9EC3-407348513E43}"/>
            </c:ext>
          </c:extLst>
        </c:ser>
        <c:ser>
          <c:idx val="2"/>
          <c:order val="2"/>
          <c:tx>
            <c:v>16% Reserves (Ceiling)</c:v>
          </c:tx>
          <c:spPr>
            <a:ln w="25400">
              <a:solidFill>
                <a:srgbClr val="44C1A3"/>
              </a:solidFill>
            </a:ln>
          </c:spPr>
          <c:marker>
            <c:symbol val="none"/>
          </c:marker>
          <c:cat>
            <c:strRef>
              <c:f>Reserves!$A$3:$A$22</c:f>
              <c:strCache>
                <c:ptCount val="20"/>
                <c:pt idx="0">
                  <c:v> FY02 </c:v>
                </c:pt>
                <c:pt idx="1">
                  <c:v> FY03 </c:v>
                </c:pt>
                <c:pt idx="2">
                  <c:v> FY04 </c:v>
                </c:pt>
                <c:pt idx="3">
                  <c:v> FY05 </c:v>
                </c:pt>
                <c:pt idx="4">
                  <c:v> FY06 </c:v>
                </c:pt>
                <c:pt idx="5">
                  <c:v> FY07 </c:v>
                </c:pt>
                <c:pt idx="6">
                  <c:v> FY08 </c:v>
                </c:pt>
                <c:pt idx="7">
                  <c:v> FY09 </c:v>
                </c:pt>
                <c:pt idx="8">
                  <c:v> FY10 </c:v>
                </c:pt>
                <c:pt idx="9">
                  <c:v> FY11 </c:v>
                </c:pt>
                <c:pt idx="10">
                  <c:v> FY12 </c:v>
                </c:pt>
                <c:pt idx="11">
                  <c:v> FY13 </c:v>
                </c:pt>
                <c:pt idx="12">
                  <c:v> FY14 </c:v>
                </c:pt>
                <c:pt idx="13">
                  <c:v> FY15 </c:v>
                </c:pt>
                <c:pt idx="14">
                  <c:v> FY16 </c:v>
                </c:pt>
                <c:pt idx="15">
                  <c:v> FY17 </c:v>
                </c:pt>
                <c:pt idx="16">
                  <c:v> FY18 </c:v>
                </c:pt>
                <c:pt idx="17">
                  <c:v> FY19 </c:v>
                </c:pt>
                <c:pt idx="18">
                  <c:v> FY20 </c:v>
                </c:pt>
                <c:pt idx="19">
                  <c:v> FY21 </c:v>
                </c:pt>
              </c:strCache>
            </c:strRef>
          </c:cat>
          <c:val>
            <c:numRef>
              <c:f>Reserves!$F$4:$F$22</c:f>
              <c:numCache>
                <c:formatCode>_(* #,##0_);_(* \(#,##0\);_(* "-"??_);_(@_)</c:formatCode>
                <c:ptCount val="19"/>
                <c:pt idx="0">
                  <c:v>33559392</c:v>
                </c:pt>
                <c:pt idx="1">
                  <c:v>38965024</c:v>
                </c:pt>
                <c:pt idx="2">
                  <c:v>43445392</c:v>
                </c:pt>
                <c:pt idx="3">
                  <c:v>54349616</c:v>
                </c:pt>
                <c:pt idx="4">
                  <c:v>60509320</c:v>
                </c:pt>
                <c:pt idx="5">
                  <c:v>59109888</c:v>
                </c:pt>
                <c:pt idx="6">
                  <c:v>56380672</c:v>
                </c:pt>
                <c:pt idx="7">
                  <c:v>51796576</c:v>
                </c:pt>
                <c:pt idx="8">
                  <c:v>48198640</c:v>
                </c:pt>
                <c:pt idx="9">
                  <c:v>46605872</c:v>
                </c:pt>
                <c:pt idx="10">
                  <c:v>45612912</c:v>
                </c:pt>
                <c:pt idx="11">
                  <c:v>46992480</c:v>
                </c:pt>
                <c:pt idx="12">
                  <c:v>50394704</c:v>
                </c:pt>
                <c:pt idx="13">
                  <c:v>53212288</c:v>
                </c:pt>
                <c:pt idx="14">
                  <c:v>56291392</c:v>
                </c:pt>
                <c:pt idx="15">
                  <c:v>59760384</c:v>
                </c:pt>
                <c:pt idx="16">
                  <c:v>62627440</c:v>
                </c:pt>
                <c:pt idx="17">
                  <c:v>67831856</c:v>
                </c:pt>
                <c:pt idx="18">
                  <c:v>71235760</c:v>
                </c:pt>
              </c:numCache>
            </c:numRef>
          </c:val>
          <c:smooth val="0"/>
          <c:extLst>
            <c:ext xmlns:c16="http://schemas.microsoft.com/office/drawing/2014/chart" uri="{C3380CC4-5D6E-409C-BE32-E72D297353CC}">
              <c16:uniqueId val="{00000002-B788-4E3A-9EC3-407348513E43}"/>
            </c:ext>
          </c:extLst>
        </c:ser>
        <c:dLbls>
          <c:showLegendKey val="0"/>
          <c:showVal val="0"/>
          <c:showCatName val="0"/>
          <c:showSerName val="0"/>
          <c:showPercent val="0"/>
          <c:showBubbleSize val="0"/>
        </c:dLbls>
        <c:marker val="1"/>
        <c:smooth val="0"/>
        <c:axId val="72082944"/>
        <c:axId val="72084480"/>
      </c:lineChart>
      <c:catAx>
        <c:axId val="72082944"/>
        <c:scaling>
          <c:orientation val="minMax"/>
        </c:scaling>
        <c:delete val="0"/>
        <c:axPos val="b"/>
        <c:numFmt formatCode="General" sourceLinked="0"/>
        <c:majorTickMark val="none"/>
        <c:minorTickMark val="none"/>
        <c:tickLblPos val="nextTo"/>
        <c:txPr>
          <a:bodyPr rot="-2760000"/>
          <a:lstStyle/>
          <a:p>
            <a:pPr>
              <a:defRPr sz="900" b="0"/>
            </a:pPr>
            <a:endParaRPr lang="en-US"/>
          </a:p>
        </c:txPr>
        <c:crossAx val="72084480"/>
        <c:crosses val="autoZero"/>
        <c:auto val="1"/>
        <c:lblAlgn val="ctr"/>
        <c:lblOffset val="100"/>
        <c:noMultiLvlLbl val="0"/>
      </c:catAx>
      <c:valAx>
        <c:axId val="72084480"/>
        <c:scaling>
          <c:orientation val="minMax"/>
        </c:scaling>
        <c:delete val="0"/>
        <c:axPos val="l"/>
        <c:majorGridlines/>
        <c:numFmt formatCode="&quot;$&quot;#,##0" sourceLinked="0"/>
        <c:majorTickMark val="none"/>
        <c:minorTickMark val="none"/>
        <c:tickLblPos val="nextTo"/>
        <c:spPr>
          <a:ln w="9525">
            <a:noFill/>
          </a:ln>
        </c:spPr>
        <c:txPr>
          <a:bodyPr/>
          <a:lstStyle/>
          <a:p>
            <a:pPr>
              <a:defRPr b="0"/>
            </a:pPr>
            <a:endParaRPr lang="en-US"/>
          </a:p>
        </c:txPr>
        <c:crossAx val="72082944"/>
        <c:crosses val="autoZero"/>
        <c:crossBetween val="between"/>
        <c:dispUnits>
          <c:builtInUnit val="millions"/>
          <c:dispUnitsLbl>
            <c:layout>
              <c:manualLayout>
                <c:xMode val="edge"/>
                <c:yMode val="edge"/>
                <c:x val="1.649862749606696E-2"/>
                <c:y val="0.42628499562555128"/>
              </c:manualLayout>
            </c:layout>
            <c:txPr>
              <a:bodyPr/>
              <a:lstStyle/>
              <a:p>
                <a:pPr>
                  <a:defRPr sz="1200" b="0"/>
                </a:pPr>
                <a:endParaRPr lang="en-US"/>
              </a:p>
            </c:txPr>
          </c:dispUnitsLbl>
        </c:dispUnits>
      </c:valAx>
    </c:plotArea>
    <c:legend>
      <c:legendPos val="b"/>
      <c:layout>
        <c:manualLayout>
          <c:xMode val="edge"/>
          <c:yMode val="edge"/>
          <c:x val="4.7039144204693304E-3"/>
          <c:y val="0.86350802929917536"/>
          <c:w val="0.99118994904757851"/>
          <c:h val="0.10871439327964266"/>
        </c:manualLayout>
      </c:layout>
      <c:overlay val="0"/>
      <c:txPr>
        <a:bodyPr/>
        <a:lstStyle/>
        <a:p>
          <a:pPr>
            <a:defRPr sz="1400" b="0"/>
          </a:pPr>
          <a:endParaRPr lang="en-US"/>
        </a:p>
      </c:txPr>
    </c:legend>
    <c:plotVisOnly val="1"/>
    <c:dispBlanksAs val="gap"/>
    <c:showDLblsOverMax val="0"/>
  </c:chart>
  <c:spPr>
    <a:ln>
      <a:noFill/>
    </a:ln>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6.9545013507982409E-2"/>
          <c:y val="9.4901375992060374E-2"/>
          <c:w val="0.92922760943805371"/>
          <c:h val="0.65887845379660981"/>
        </c:manualLayout>
      </c:layout>
      <c:bar3DChart>
        <c:barDir val="col"/>
        <c:grouping val="stacked"/>
        <c:varyColors val="0"/>
        <c:ser>
          <c:idx val="0"/>
          <c:order val="0"/>
          <c:tx>
            <c:v>Roads</c:v>
          </c:tx>
          <c:invertIfNegative val="0"/>
          <c:cat>
            <c:strRef>
              <c:f>'by year, by fund'!$E$3:$U$3</c:f>
              <c:strCach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 Budget</c:v>
                </c:pt>
                <c:pt idx="15">
                  <c:v>2020 FC</c:v>
                </c:pt>
                <c:pt idx="16">
                  <c:v>2021 Budget</c:v>
                </c:pt>
              </c:strCache>
            </c:strRef>
          </c:cat>
          <c:val>
            <c:numRef>
              <c:f>'by year, by fund'!$E$13:$U$13</c:f>
              <c:numCache>
                <c:formatCode>#,##0.00</c:formatCode>
                <c:ptCount val="17"/>
                <c:pt idx="0">
                  <c:v>51572304.200000003</c:v>
                </c:pt>
                <c:pt idx="1">
                  <c:v>69953360.099999994</c:v>
                </c:pt>
                <c:pt idx="2">
                  <c:v>29019664.380000003</c:v>
                </c:pt>
                <c:pt idx="3">
                  <c:v>13086883.15</c:v>
                </c:pt>
                <c:pt idx="4">
                  <c:v>12475246.329999998</c:v>
                </c:pt>
                <c:pt idx="5">
                  <c:v>6904292.5600000005</c:v>
                </c:pt>
                <c:pt idx="6">
                  <c:v>9905582.7999999989</c:v>
                </c:pt>
                <c:pt idx="7">
                  <c:v>6458955.7400000002</c:v>
                </c:pt>
                <c:pt idx="8">
                  <c:v>10062300.210000001</c:v>
                </c:pt>
                <c:pt idx="9">
                  <c:v>11014500.92</c:v>
                </c:pt>
                <c:pt idx="10">
                  <c:v>18632706.170000002</c:v>
                </c:pt>
                <c:pt idx="11">
                  <c:v>19273673.949999999</c:v>
                </c:pt>
                <c:pt idx="12">
                  <c:v>26579265.5</c:v>
                </c:pt>
                <c:pt idx="13">
                  <c:v>28305758.920000002</c:v>
                </c:pt>
                <c:pt idx="14">
                  <c:v>15000000</c:v>
                </c:pt>
                <c:pt idx="15">
                  <c:v>15760000</c:v>
                </c:pt>
                <c:pt idx="16">
                  <c:v>15460000</c:v>
                </c:pt>
              </c:numCache>
            </c:numRef>
          </c:val>
          <c:extLst>
            <c:ext xmlns:c16="http://schemas.microsoft.com/office/drawing/2014/chart" uri="{C3380CC4-5D6E-409C-BE32-E72D297353CC}">
              <c16:uniqueId val="{00000000-291D-43CD-9086-0A55F83AF2BA}"/>
            </c:ext>
          </c:extLst>
        </c:ser>
        <c:ser>
          <c:idx val="1"/>
          <c:order val="1"/>
          <c:tx>
            <c:v>Water/Sewer</c:v>
          </c:tx>
          <c:invertIfNegative val="0"/>
          <c:cat>
            <c:strRef>
              <c:f>'by year, by fund'!$E$3:$U$3</c:f>
              <c:strCach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 Budget</c:v>
                </c:pt>
                <c:pt idx="15">
                  <c:v>2020 FC</c:v>
                </c:pt>
                <c:pt idx="16">
                  <c:v>2021 Budget</c:v>
                </c:pt>
              </c:strCache>
            </c:strRef>
          </c:cat>
          <c:val>
            <c:numRef>
              <c:f>'by year, by fund'!$E$16:$U$16</c:f>
              <c:numCache>
                <c:formatCode>#,##0.00</c:formatCode>
                <c:ptCount val="17"/>
                <c:pt idx="0">
                  <c:v>29157080.079999998</c:v>
                </c:pt>
                <c:pt idx="1">
                  <c:v>20645152.899999999</c:v>
                </c:pt>
                <c:pt idx="2">
                  <c:v>9753053.870000001</c:v>
                </c:pt>
                <c:pt idx="3">
                  <c:v>6320293.5</c:v>
                </c:pt>
                <c:pt idx="4">
                  <c:v>7259306.3800000008</c:v>
                </c:pt>
                <c:pt idx="5">
                  <c:v>7412882</c:v>
                </c:pt>
                <c:pt idx="6">
                  <c:v>8733517.5800000001</c:v>
                </c:pt>
                <c:pt idx="7">
                  <c:v>13502519.359999999</c:v>
                </c:pt>
                <c:pt idx="8">
                  <c:v>11050252.91</c:v>
                </c:pt>
                <c:pt idx="9">
                  <c:v>12642801</c:v>
                </c:pt>
                <c:pt idx="10">
                  <c:v>13645247.09</c:v>
                </c:pt>
                <c:pt idx="11">
                  <c:v>12458366.74</c:v>
                </c:pt>
                <c:pt idx="12">
                  <c:v>14079006.109999999</c:v>
                </c:pt>
                <c:pt idx="13">
                  <c:v>15510705.68</c:v>
                </c:pt>
                <c:pt idx="14">
                  <c:v>13000000</c:v>
                </c:pt>
                <c:pt idx="15">
                  <c:v>18400000</c:v>
                </c:pt>
                <c:pt idx="16">
                  <c:v>13000000</c:v>
                </c:pt>
              </c:numCache>
            </c:numRef>
          </c:val>
          <c:extLst>
            <c:ext xmlns:c16="http://schemas.microsoft.com/office/drawing/2014/chart" uri="{C3380CC4-5D6E-409C-BE32-E72D297353CC}">
              <c16:uniqueId val="{00000001-291D-43CD-9086-0A55F83AF2BA}"/>
            </c:ext>
          </c:extLst>
        </c:ser>
        <c:ser>
          <c:idx val="2"/>
          <c:order val="2"/>
          <c:tx>
            <c:v>Parks</c:v>
          </c:tx>
          <c:invertIfNegative val="0"/>
          <c:cat>
            <c:strRef>
              <c:f>'by year, by fund'!$E$3:$U$3</c:f>
              <c:strCach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 Budget</c:v>
                </c:pt>
                <c:pt idx="15">
                  <c:v>2020 FC</c:v>
                </c:pt>
                <c:pt idx="16">
                  <c:v>2021 Budget</c:v>
                </c:pt>
              </c:strCache>
            </c:strRef>
          </c:cat>
          <c:val>
            <c:numRef>
              <c:f>'by year, by fund'!$E$20:$U$20</c:f>
              <c:numCache>
                <c:formatCode>#,##0.00</c:formatCode>
                <c:ptCount val="17"/>
                <c:pt idx="0">
                  <c:v>8495210.6799999997</c:v>
                </c:pt>
                <c:pt idx="1">
                  <c:v>6670382.3700000001</c:v>
                </c:pt>
                <c:pt idx="2">
                  <c:v>2703249.44</c:v>
                </c:pt>
                <c:pt idx="3">
                  <c:v>2234337.06</c:v>
                </c:pt>
                <c:pt idx="4">
                  <c:v>3684196</c:v>
                </c:pt>
                <c:pt idx="5">
                  <c:v>2879219</c:v>
                </c:pt>
                <c:pt idx="6">
                  <c:v>4240865.38</c:v>
                </c:pt>
                <c:pt idx="7">
                  <c:v>6232881.7600000007</c:v>
                </c:pt>
                <c:pt idx="8">
                  <c:v>5122709.3699999992</c:v>
                </c:pt>
                <c:pt idx="9">
                  <c:v>8098939</c:v>
                </c:pt>
                <c:pt idx="10">
                  <c:v>9109610.1600000001</c:v>
                </c:pt>
                <c:pt idx="11">
                  <c:v>9053250.0399999991</c:v>
                </c:pt>
                <c:pt idx="12">
                  <c:v>10819874.119999999</c:v>
                </c:pt>
                <c:pt idx="13">
                  <c:v>11948088.42</c:v>
                </c:pt>
                <c:pt idx="14">
                  <c:v>9125000</c:v>
                </c:pt>
                <c:pt idx="15">
                  <c:v>10625000</c:v>
                </c:pt>
                <c:pt idx="16">
                  <c:v>8475000</c:v>
                </c:pt>
              </c:numCache>
            </c:numRef>
          </c:val>
          <c:extLst>
            <c:ext xmlns:c16="http://schemas.microsoft.com/office/drawing/2014/chart" uri="{C3380CC4-5D6E-409C-BE32-E72D297353CC}">
              <c16:uniqueId val="{00000002-291D-43CD-9086-0A55F83AF2BA}"/>
            </c:ext>
          </c:extLst>
        </c:ser>
        <c:ser>
          <c:idx val="4"/>
          <c:order val="3"/>
          <c:tx>
            <c:v>Governmental Facilities</c:v>
          </c:tx>
          <c:invertIfNegative val="0"/>
          <c:cat>
            <c:strRef>
              <c:f>'by year, by fund'!$E$3:$U$3</c:f>
              <c:strCach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 Budget</c:v>
                </c:pt>
                <c:pt idx="15">
                  <c:v>2020 FC</c:v>
                </c:pt>
                <c:pt idx="16">
                  <c:v>2021 Budget</c:v>
                </c:pt>
              </c:strCache>
            </c:strRef>
          </c:cat>
          <c:val>
            <c:numRef>
              <c:f>'by year, by fund'!$E$28:$U$28</c:f>
              <c:numCache>
                <c:formatCode>#,##0.00</c:formatCode>
                <c:ptCount val="17"/>
                <c:pt idx="0">
                  <c:v>3790877.04</c:v>
                </c:pt>
                <c:pt idx="1">
                  <c:v>3370393.71</c:v>
                </c:pt>
                <c:pt idx="2">
                  <c:v>2059625.72</c:v>
                </c:pt>
                <c:pt idx="3">
                  <c:v>895620.67</c:v>
                </c:pt>
                <c:pt idx="4">
                  <c:v>909399.8</c:v>
                </c:pt>
                <c:pt idx="5">
                  <c:v>896578.88</c:v>
                </c:pt>
                <c:pt idx="6">
                  <c:v>1181850.03</c:v>
                </c:pt>
                <c:pt idx="7">
                  <c:v>1687226.36</c:v>
                </c:pt>
                <c:pt idx="8">
                  <c:v>1493527.32</c:v>
                </c:pt>
                <c:pt idx="9">
                  <c:v>2349191</c:v>
                </c:pt>
                <c:pt idx="10">
                  <c:v>2955204.01</c:v>
                </c:pt>
                <c:pt idx="11">
                  <c:v>2554613.0499999998</c:v>
                </c:pt>
                <c:pt idx="12">
                  <c:v>3097078.63</c:v>
                </c:pt>
                <c:pt idx="13">
                  <c:v>3633274.09</c:v>
                </c:pt>
                <c:pt idx="14">
                  <c:v>2625000</c:v>
                </c:pt>
                <c:pt idx="15">
                  <c:v>3000000</c:v>
                </c:pt>
                <c:pt idx="16">
                  <c:v>2500000</c:v>
                </c:pt>
              </c:numCache>
            </c:numRef>
          </c:val>
          <c:extLst>
            <c:ext xmlns:c16="http://schemas.microsoft.com/office/drawing/2014/chart" uri="{C3380CC4-5D6E-409C-BE32-E72D297353CC}">
              <c16:uniqueId val="{00000003-291D-43CD-9086-0A55F83AF2BA}"/>
            </c:ext>
          </c:extLst>
        </c:ser>
        <c:ser>
          <c:idx val="5"/>
          <c:order val="4"/>
          <c:tx>
            <c:v>Correctional</c:v>
          </c:tx>
          <c:invertIfNegative val="0"/>
          <c:cat>
            <c:strRef>
              <c:f>'by year, by fund'!$E$3:$U$3</c:f>
              <c:strCach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 Budget</c:v>
                </c:pt>
                <c:pt idx="15">
                  <c:v>2020 FC</c:v>
                </c:pt>
                <c:pt idx="16">
                  <c:v>2021 Budget</c:v>
                </c:pt>
              </c:strCache>
            </c:strRef>
          </c:cat>
          <c:val>
            <c:numRef>
              <c:f>'by year, by fund'!$E$26:$U$26</c:f>
              <c:numCache>
                <c:formatCode>#,##0.00</c:formatCode>
                <c:ptCount val="17"/>
                <c:pt idx="0">
                  <c:v>2658307.86</c:v>
                </c:pt>
                <c:pt idx="1">
                  <c:v>2144644.02</c:v>
                </c:pt>
                <c:pt idx="2">
                  <c:v>1148238.3799999999</c:v>
                </c:pt>
                <c:pt idx="3">
                  <c:v>492532.4</c:v>
                </c:pt>
                <c:pt idx="4">
                  <c:v>446417.2</c:v>
                </c:pt>
                <c:pt idx="5">
                  <c:v>545141.32999999996</c:v>
                </c:pt>
                <c:pt idx="6">
                  <c:v>772785.1</c:v>
                </c:pt>
                <c:pt idx="7">
                  <c:v>1089677.3500000001</c:v>
                </c:pt>
                <c:pt idx="8">
                  <c:v>946924.59</c:v>
                </c:pt>
                <c:pt idx="9">
                  <c:v>1471250</c:v>
                </c:pt>
                <c:pt idx="10">
                  <c:v>1798860.71</c:v>
                </c:pt>
                <c:pt idx="11">
                  <c:v>1518045.61</c:v>
                </c:pt>
                <c:pt idx="12">
                  <c:v>1807510.87</c:v>
                </c:pt>
                <c:pt idx="13">
                  <c:v>1947643.28</c:v>
                </c:pt>
                <c:pt idx="14">
                  <c:v>1610000</c:v>
                </c:pt>
                <c:pt idx="15">
                  <c:v>1700000</c:v>
                </c:pt>
                <c:pt idx="16">
                  <c:v>1350000</c:v>
                </c:pt>
              </c:numCache>
            </c:numRef>
          </c:val>
          <c:extLst>
            <c:ext xmlns:c16="http://schemas.microsoft.com/office/drawing/2014/chart" uri="{C3380CC4-5D6E-409C-BE32-E72D297353CC}">
              <c16:uniqueId val="{00000004-291D-43CD-9086-0A55F83AF2BA}"/>
            </c:ext>
          </c:extLst>
        </c:ser>
        <c:ser>
          <c:idx val="3"/>
          <c:order val="5"/>
          <c:tx>
            <c:v>Library</c:v>
          </c:tx>
          <c:invertIfNegative val="0"/>
          <c:cat>
            <c:strRef>
              <c:f>'by year, by fund'!$E$3:$U$3</c:f>
              <c:strCach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 Budget</c:v>
                </c:pt>
                <c:pt idx="15">
                  <c:v>2020 FC</c:v>
                </c:pt>
                <c:pt idx="16">
                  <c:v>2021 Budget</c:v>
                </c:pt>
              </c:strCache>
            </c:strRef>
          </c:cat>
          <c:val>
            <c:numRef>
              <c:f>'by year, by fund'!$E$25:$U$25</c:f>
              <c:numCache>
                <c:formatCode>#,##0.00</c:formatCode>
                <c:ptCount val="17"/>
                <c:pt idx="0">
                  <c:v>2146399.4</c:v>
                </c:pt>
                <c:pt idx="1">
                  <c:v>1129139.8400000001</c:v>
                </c:pt>
                <c:pt idx="2">
                  <c:v>500430.36</c:v>
                </c:pt>
                <c:pt idx="3">
                  <c:v>447224.34</c:v>
                </c:pt>
                <c:pt idx="4">
                  <c:v>668566.43999999994</c:v>
                </c:pt>
                <c:pt idx="5">
                  <c:v>397087.51</c:v>
                </c:pt>
                <c:pt idx="6">
                  <c:v>480676.9</c:v>
                </c:pt>
                <c:pt idx="7">
                  <c:v>633332.43000000005</c:v>
                </c:pt>
                <c:pt idx="8">
                  <c:v>538011.41</c:v>
                </c:pt>
                <c:pt idx="9">
                  <c:v>869236</c:v>
                </c:pt>
                <c:pt idx="10">
                  <c:v>1002395.13</c:v>
                </c:pt>
                <c:pt idx="11">
                  <c:v>917541.49</c:v>
                </c:pt>
                <c:pt idx="12">
                  <c:v>1053843.77</c:v>
                </c:pt>
                <c:pt idx="13">
                  <c:v>1108774.32</c:v>
                </c:pt>
                <c:pt idx="14">
                  <c:v>910000</c:v>
                </c:pt>
                <c:pt idx="15">
                  <c:v>960000</c:v>
                </c:pt>
                <c:pt idx="16">
                  <c:v>775000</c:v>
                </c:pt>
              </c:numCache>
            </c:numRef>
          </c:val>
          <c:extLst>
            <c:ext xmlns:c16="http://schemas.microsoft.com/office/drawing/2014/chart" uri="{C3380CC4-5D6E-409C-BE32-E72D297353CC}">
              <c16:uniqueId val="{00000005-291D-43CD-9086-0A55F83AF2BA}"/>
            </c:ext>
          </c:extLst>
        </c:ser>
        <c:ser>
          <c:idx val="6"/>
          <c:order val="6"/>
          <c:tx>
            <c:v>Law Enforcement</c:v>
          </c:tx>
          <c:invertIfNegative val="0"/>
          <c:cat>
            <c:strRef>
              <c:f>'by year, by fund'!$E$3:$U$3</c:f>
              <c:strCach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 Budget</c:v>
                </c:pt>
                <c:pt idx="15">
                  <c:v>2020 FC</c:v>
                </c:pt>
                <c:pt idx="16">
                  <c:v>2021 Budget</c:v>
                </c:pt>
              </c:strCache>
            </c:strRef>
          </c:cat>
          <c:val>
            <c:numRef>
              <c:f>'by year, by fund'!$E$27:$U$27</c:f>
              <c:numCache>
                <c:formatCode>#,##0.00</c:formatCode>
                <c:ptCount val="17"/>
                <c:pt idx="0">
                  <c:v>574283.97</c:v>
                </c:pt>
                <c:pt idx="1">
                  <c:v>835656.92</c:v>
                </c:pt>
                <c:pt idx="2">
                  <c:v>709151.93</c:v>
                </c:pt>
                <c:pt idx="3">
                  <c:v>368514.48</c:v>
                </c:pt>
                <c:pt idx="4">
                  <c:v>333340.74</c:v>
                </c:pt>
                <c:pt idx="5">
                  <c:v>303998.11</c:v>
                </c:pt>
                <c:pt idx="6">
                  <c:v>467278.28</c:v>
                </c:pt>
                <c:pt idx="7">
                  <c:v>895434.71</c:v>
                </c:pt>
                <c:pt idx="8">
                  <c:v>801570.3</c:v>
                </c:pt>
                <c:pt idx="9">
                  <c:v>1260634</c:v>
                </c:pt>
                <c:pt idx="10">
                  <c:v>1647064.51</c:v>
                </c:pt>
                <c:pt idx="11">
                  <c:v>1403536.83</c:v>
                </c:pt>
                <c:pt idx="12">
                  <c:v>1842830</c:v>
                </c:pt>
                <c:pt idx="13">
                  <c:v>2160462.6</c:v>
                </c:pt>
                <c:pt idx="14">
                  <c:v>1450000</c:v>
                </c:pt>
                <c:pt idx="15">
                  <c:v>1650000</c:v>
                </c:pt>
                <c:pt idx="16">
                  <c:v>1400000</c:v>
                </c:pt>
              </c:numCache>
            </c:numRef>
          </c:val>
          <c:extLst>
            <c:ext xmlns:c16="http://schemas.microsoft.com/office/drawing/2014/chart" uri="{C3380CC4-5D6E-409C-BE32-E72D297353CC}">
              <c16:uniqueId val="{00000006-291D-43CD-9086-0A55F83AF2BA}"/>
            </c:ext>
          </c:extLst>
        </c:ser>
        <c:ser>
          <c:idx val="7"/>
          <c:order val="7"/>
          <c:tx>
            <c:v>EMS</c:v>
          </c:tx>
          <c:invertIfNegative val="0"/>
          <c:cat>
            <c:strRef>
              <c:f>'by year, by fund'!$E$3:$U$3</c:f>
              <c:strCach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 Budget</c:v>
                </c:pt>
                <c:pt idx="15">
                  <c:v>2020 FC</c:v>
                </c:pt>
                <c:pt idx="16">
                  <c:v>2021 Budget</c:v>
                </c:pt>
              </c:strCache>
            </c:strRef>
          </c:cat>
          <c:val>
            <c:numRef>
              <c:f>'by year, by fund'!$E$24:$U$24</c:f>
              <c:numCache>
                <c:formatCode>#,##0.00</c:formatCode>
                <c:ptCount val="17"/>
                <c:pt idx="0">
                  <c:v>926683.55</c:v>
                </c:pt>
                <c:pt idx="1">
                  <c:v>648174.53</c:v>
                </c:pt>
                <c:pt idx="2">
                  <c:v>382026.83</c:v>
                </c:pt>
                <c:pt idx="3">
                  <c:v>229753.39</c:v>
                </c:pt>
                <c:pt idx="4">
                  <c:v>190522.66999999998</c:v>
                </c:pt>
                <c:pt idx="5">
                  <c:v>146219.43</c:v>
                </c:pt>
                <c:pt idx="6">
                  <c:v>209682.81</c:v>
                </c:pt>
                <c:pt idx="7">
                  <c:v>255703.5</c:v>
                </c:pt>
                <c:pt idx="8">
                  <c:v>227934.49</c:v>
                </c:pt>
                <c:pt idx="9">
                  <c:v>344534</c:v>
                </c:pt>
                <c:pt idx="10">
                  <c:v>451546.88</c:v>
                </c:pt>
                <c:pt idx="11">
                  <c:v>370959.76</c:v>
                </c:pt>
                <c:pt idx="12">
                  <c:v>464357.45</c:v>
                </c:pt>
                <c:pt idx="13">
                  <c:v>528857.92000000004</c:v>
                </c:pt>
                <c:pt idx="14">
                  <c:v>400000</c:v>
                </c:pt>
                <c:pt idx="15">
                  <c:v>430000</c:v>
                </c:pt>
                <c:pt idx="16">
                  <c:v>375000</c:v>
                </c:pt>
              </c:numCache>
            </c:numRef>
          </c:val>
          <c:extLst>
            <c:ext xmlns:c16="http://schemas.microsoft.com/office/drawing/2014/chart" uri="{C3380CC4-5D6E-409C-BE32-E72D297353CC}">
              <c16:uniqueId val="{00000007-291D-43CD-9086-0A55F83AF2BA}"/>
            </c:ext>
          </c:extLst>
        </c:ser>
        <c:ser>
          <c:idx val="8"/>
          <c:order val="8"/>
          <c:tx>
            <c:v>Fire</c:v>
          </c:tx>
          <c:invertIfNegative val="0"/>
          <c:dLbls>
            <c:dLbl>
              <c:idx val="0"/>
              <c:layout>
                <c:manualLayout>
                  <c:x val="4.3805610705401734E-3"/>
                  <c:y val="-5.1612910217649424E-2"/>
                </c:manualLayout>
              </c:layout>
              <c:tx>
                <c:rich>
                  <a:bodyPr/>
                  <a:lstStyle/>
                  <a:p>
                    <a:r>
                      <a:rPr lang="en-US" dirty="0">
                        <a:solidFill>
                          <a:sysClr val="windowText" lastClr="000000"/>
                        </a:solidFill>
                      </a:rPr>
                      <a:t>$</a:t>
                    </a:r>
                    <a:r>
                      <a:rPr lang="en-US" dirty="0"/>
                      <a:t>99.4m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291D-43CD-9086-0A55F83AF2BA}"/>
                </c:ext>
              </c:extLst>
            </c:dLbl>
            <c:dLbl>
              <c:idx val="1"/>
              <c:layout>
                <c:manualLayout>
                  <c:x val="6.5708416058103342E-3"/>
                  <c:y val="-4.4731188855297081E-2"/>
                </c:manualLayout>
              </c:layout>
              <c:tx>
                <c:rich>
                  <a:bodyPr/>
                  <a:lstStyle/>
                  <a:p>
                    <a:r>
                      <a:rPr lang="en-US" dirty="0">
                        <a:solidFill>
                          <a:sysClr val="windowText" lastClr="000000"/>
                        </a:solidFill>
                      </a:rPr>
                      <a:t>$</a:t>
                    </a:r>
                    <a:r>
                      <a:rPr lang="en-US" dirty="0"/>
                      <a:t>105.4m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291D-43CD-9086-0A55F83AF2BA}"/>
                </c:ext>
              </c:extLst>
            </c:dLbl>
            <c:dLbl>
              <c:idx val="2"/>
              <c:layout>
                <c:manualLayout>
                  <c:x val="2.1902805352701192E-3"/>
                  <c:y val="-5.1612910217649424E-2"/>
                </c:manualLayout>
              </c:layout>
              <c:tx>
                <c:rich>
                  <a:bodyPr/>
                  <a:lstStyle/>
                  <a:p>
                    <a:r>
                      <a:rPr lang="en-US" dirty="0">
                        <a:solidFill>
                          <a:sysClr val="windowText" lastClr="000000"/>
                        </a:solidFill>
                      </a:rPr>
                      <a:t>$</a:t>
                    </a:r>
                    <a:r>
                      <a:rPr lang="en-US" dirty="0"/>
                      <a:t>46.3m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291D-43CD-9086-0A55F83AF2BA}"/>
                </c:ext>
              </c:extLst>
            </c:dLbl>
            <c:dLbl>
              <c:idx val="3"/>
              <c:layout>
                <c:manualLayout>
                  <c:x val="2.1902805352700702E-3"/>
                  <c:y val="-5.1612910217649424E-2"/>
                </c:manualLayout>
              </c:layout>
              <c:tx>
                <c:rich>
                  <a:bodyPr/>
                  <a:lstStyle/>
                  <a:p>
                    <a:r>
                      <a:rPr lang="en-US" dirty="0">
                        <a:solidFill>
                          <a:sysClr val="windowText" lastClr="000000"/>
                        </a:solidFill>
                      </a:rPr>
                      <a:t>$</a:t>
                    </a:r>
                    <a:r>
                      <a:rPr lang="en-US" dirty="0"/>
                      <a:t>24.1m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291D-43CD-9086-0A55F83AF2BA}"/>
                </c:ext>
              </c:extLst>
            </c:dLbl>
            <c:dLbl>
              <c:idx val="4"/>
              <c:layout>
                <c:manualLayout>
                  <c:x val="2.1902805352700702E-3"/>
                  <c:y val="-4.8172049536472653E-2"/>
                </c:manualLayout>
              </c:layout>
              <c:tx>
                <c:rich>
                  <a:bodyPr/>
                  <a:lstStyle/>
                  <a:p>
                    <a:r>
                      <a:rPr lang="en-US" dirty="0">
                        <a:solidFill>
                          <a:sysClr val="windowText" lastClr="000000"/>
                        </a:solidFill>
                      </a:rPr>
                      <a:t>$</a:t>
                    </a:r>
                    <a:r>
                      <a:rPr lang="en-US" dirty="0"/>
                      <a:t>26.0m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291D-43CD-9086-0A55F83AF2BA}"/>
                </c:ext>
              </c:extLst>
            </c:dLbl>
            <c:dLbl>
              <c:idx val="5"/>
              <c:layout>
                <c:manualLayout>
                  <c:x val="0"/>
                  <c:y val="-5.8494631580002933E-2"/>
                </c:manualLayout>
              </c:layout>
              <c:tx>
                <c:rich>
                  <a:bodyPr/>
                  <a:lstStyle/>
                  <a:p>
                    <a:r>
                      <a:rPr lang="en-US" dirty="0">
                        <a:solidFill>
                          <a:sysClr val="windowText" lastClr="000000"/>
                        </a:solidFill>
                      </a:rPr>
                      <a:t>$</a:t>
                    </a:r>
                    <a:r>
                      <a:rPr lang="en-US" dirty="0"/>
                      <a:t>19.5m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291D-43CD-9086-0A55F83AF2BA}"/>
                </c:ext>
              </c:extLst>
            </c:dLbl>
            <c:dLbl>
              <c:idx val="6"/>
              <c:layout>
                <c:manualLayout>
                  <c:x val="8.0309358552678287E-17"/>
                  <c:y val="-4.4731188855297116E-2"/>
                </c:manualLayout>
              </c:layout>
              <c:tx>
                <c:rich>
                  <a:bodyPr/>
                  <a:lstStyle/>
                  <a:p>
                    <a:r>
                      <a:rPr lang="en-US" dirty="0">
                        <a:solidFill>
                          <a:sysClr val="windowText" lastClr="000000"/>
                        </a:solidFill>
                      </a:rPr>
                      <a:t>$</a:t>
                    </a:r>
                    <a:r>
                      <a:rPr lang="en-US" dirty="0"/>
                      <a:t>26.0m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291D-43CD-9086-0A55F83AF2BA}"/>
                </c:ext>
              </c:extLst>
            </c:dLbl>
            <c:dLbl>
              <c:idx val="7"/>
              <c:layout>
                <c:manualLayout>
                  <c:x val="7.5784485036219859E-3"/>
                  <c:y val="-5.1613181151561334E-2"/>
                </c:manualLayout>
              </c:layout>
              <c:tx>
                <c:rich>
                  <a:bodyPr/>
                  <a:lstStyle/>
                  <a:p>
                    <a:r>
                      <a:rPr lang="en-US" dirty="0">
                        <a:solidFill>
                          <a:sysClr val="windowText" lastClr="000000"/>
                        </a:solidFill>
                      </a:rPr>
                      <a:t>$</a:t>
                    </a:r>
                    <a:r>
                      <a:rPr lang="en-US" dirty="0"/>
                      <a:t>30.7m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291D-43CD-9086-0A55F83AF2BA}"/>
                </c:ext>
              </c:extLst>
            </c:dLbl>
            <c:dLbl>
              <c:idx val="8"/>
              <c:layout>
                <c:manualLayout>
                  <c:x val="8.7611221410802739E-3"/>
                  <c:y val="-4.8172049536472715E-2"/>
                </c:manualLayout>
              </c:layout>
              <c:tx>
                <c:rich>
                  <a:bodyPr/>
                  <a:lstStyle/>
                  <a:p>
                    <a:r>
                      <a:rPr lang="en-US" dirty="0">
                        <a:solidFill>
                          <a:sysClr val="windowText" lastClr="000000"/>
                        </a:solidFill>
                      </a:rPr>
                      <a:t>$</a:t>
                    </a:r>
                    <a:r>
                      <a:rPr lang="en-US" dirty="0"/>
                      <a:t>30.2m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291D-43CD-9086-0A55F83AF2BA}"/>
                </c:ext>
              </c:extLst>
            </c:dLbl>
            <c:dLbl>
              <c:idx val="9"/>
              <c:layout>
                <c:manualLayout>
                  <c:x val="5.2422394569099917E-3"/>
                  <c:y val="-5.5053770898826328E-2"/>
                </c:manualLayout>
              </c:layout>
              <c:tx>
                <c:rich>
                  <a:bodyPr/>
                  <a:lstStyle/>
                  <a:p>
                    <a:r>
                      <a:rPr lang="en-US" dirty="0">
                        <a:solidFill>
                          <a:sysClr val="windowText" lastClr="000000"/>
                        </a:solidFill>
                      </a:rPr>
                      <a:t>$</a:t>
                    </a:r>
                    <a:r>
                      <a:rPr lang="en-US" dirty="0"/>
                      <a:t>38.0m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291D-43CD-9086-0A55F83AF2BA}"/>
                </c:ext>
              </c:extLst>
            </c:dLbl>
            <c:dLbl>
              <c:idx val="10"/>
              <c:layout>
                <c:manualLayout>
                  <c:x val="8.3463777554121481E-3"/>
                  <c:y val="-4.4731459789207999E-2"/>
                </c:manualLayout>
              </c:layout>
              <c:tx>
                <c:rich>
                  <a:bodyPr/>
                  <a:lstStyle/>
                  <a:p>
                    <a:r>
                      <a:rPr lang="en-US" dirty="0">
                        <a:solidFill>
                          <a:sysClr val="windowText" lastClr="000000"/>
                        </a:solidFill>
                      </a:rPr>
                      <a:t>$</a:t>
                    </a:r>
                    <a:r>
                      <a:rPr lang="en-US" dirty="0"/>
                      <a:t>49.2m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291D-43CD-9086-0A55F83AF2BA}"/>
                </c:ext>
              </c:extLst>
            </c:dLbl>
            <c:dLbl>
              <c:idx val="11"/>
              <c:layout>
                <c:manualLayout>
                  <c:x val="1.0023601114930707E-2"/>
                  <c:y val="-4.4731188855296186E-2"/>
                </c:manualLayout>
              </c:layout>
              <c:tx>
                <c:rich>
                  <a:bodyPr/>
                  <a:lstStyle/>
                  <a:p>
                    <a:r>
                      <a:rPr lang="en-US" dirty="0">
                        <a:solidFill>
                          <a:sysClr val="windowText" lastClr="000000"/>
                        </a:solidFill>
                      </a:rPr>
                      <a:t>$</a:t>
                    </a:r>
                    <a:r>
                      <a:rPr lang="en-US" dirty="0"/>
                      <a:t>47.5m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291D-43CD-9086-0A55F83AF2BA}"/>
                </c:ext>
              </c:extLst>
            </c:dLbl>
            <c:dLbl>
              <c:idx val="12"/>
              <c:layout>
                <c:manualLayout>
                  <c:x val="1.0032606761945359E-2"/>
                  <c:y val="-4.1290328174119456E-2"/>
                </c:manualLayout>
              </c:layout>
              <c:tx>
                <c:rich>
                  <a:bodyPr/>
                  <a:lstStyle/>
                  <a:p>
                    <a:r>
                      <a:rPr lang="en-US" dirty="0"/>
                      <a:t>$59.7m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291D-43CD-9086-0A55F83AF2BA}"/>
                </c:ext>
              </c:extLst>
            </c:dLbl>
            <c:dLbl>
              <c:idx val="13"/>
              <c:layout>
                <c:manualLayout>
                  <c:x val="2.0065213523890717E-3"/>
                  <c:y val="-4.1290328174119532E-2"/>
                </c:manualLayout>
              </c:layout>
              <c:tx>
                <c:rich>
                  <a:bodyPr/>
                  <a:lstStyle/>
                  <a:p>
                    <a:r>
                      <a:rPr lang="en-US" dirty="0"/>
                      <a:t>$65.1m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291D-43CD-9086-0A55F83AF2BA}"/>
                </c:ext>
              </c:extLst>
            </c:dLbl>
            <c:dLbl>
              <c:idx val="14"/>
              <c:layout>
                <c:manualLayout>
                  <c:x val="8.026085409556287E-3"/>
                  <c:y val="-4.4731188855296096E-2"/>
                </c:manualLayout>
              </c:layout>
              <c:tx>
                <c:rich>
                  <a:bodyPr/>
                  <a:lstStyle/>
                  <a:p>
                    <a:r>
                      <a:rPr lang="en-US" dirty="0"/>
                      <a:t>44.1m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291D-43CD-9086-0A55F83AF2BA}"/>
                </c:ext>
              </c:extLst>
            </c:dLbl>
            <c:dLbl>
              <c:idx val="15"/>
              <c:layout>
                <c:manualLayout>
                  <c:x val="3.2729879403280179E-3"/>
                  <c:y val="-4.8172049536472715E-2"/>
                </c:manualLayout>
              </c:layout>
              <c:tx>
                <c:rich>
                  <a:bodyPr/>
                  <a:lstStyle/>
                  <a:p>
                    <a:r>
                      <a:rPr lang="en-US" dirty="0"/>
                      <a:t>52.5m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291D-43CD-9086-0A55F83AF2BA}"/>
                </c:ext>
              </c:extLst>
            </c:dLbl>
            <c:dLbl>
              <c:idx val="16"/>
              <c:layout>
                <c:manualLayout>
                  <c:x val="8.1824698508200441E-3"/>
                  <c:y val="-6.1935492261179267E-2"/>
                </c:manualLayout>
              </c:layout>
              <c:tx>
                <c:rich>
                  <a:bodyPr/>
                  <a:lstStyle/>
                  <a:p>
                    <a:r>
                      <a:rPr lang="en-US" dirty="0"/>
                      <a:t>43.3m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291D-43CD-9086-0A55F83AF2BA}"/>
                </c:ext>
              </c:extLst>
            </c:dLbl>
            <c:spPr>
              <a:noFill/>
              <a:ln>
                <a:noFill/>
              </a:ln>
              <a:effectLst/>
            </c:spPr>
            <c:txPr>
              <a:bodyPr/>
              <a:lstStyle/>
              <a:p>
                <a:pPr>
                  <a:defRPr>
                    <a:solidFill>
                      <a:sysClr val="windowText" lastClr="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'by year, by fund'!$E$3:$U$3</c:f>
              <c:strCach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 Budget</c:v>
                </c:pt>
                <c:pt idx="15">
                  <c:v>2020 FC</c:v>
                </c:pt>
                <c:pt idx="16">
                  <c:v>2021 Budget</c:v>
                </c:pt>
              </c:strCache>
            </c:strRef>
          </c:cat>
          <c:val>
            <c:numRef>
              <c:f>'by year, by fund'!$E$23:$U$23</c:f>
              <c:numCache>
                <c:formatCode>#,##0.00</c:formatCode>
                <c:ptCount val="17"/>
                <c:pt idx="0">
                  <c:v>38003.21</c:v>
                </c:pt>
                <c:pt idx="1">
                  <c:v>39975.019999999997</c:v>
                </c:pt>
                <c:pt idx="2">
                  <c:v>34950.29</c:v>
                </c:pt>
                <c:pt idx="3">
                  <c:v>6632.92</c:v>
                </c:pt>
                <c:pt idx="4">
                  <c:v>2060.16</c:v>
                </c:pt>
                <c:pt idx="5">
                  <c:v>7996</c:v>
                </c:pt>
                <c:pt idx="6">
                  <c:v>6532.8</c:v>
                </c:pt>
                <c:pt idx="7">
                  <c:v>2052.36</c:v>
                </c:pt>
                <c:pt idx="8">
                  <c:v>6053.96</c:v>
                </c:pt>
                <c:pt idx="9">
                  <c:v>5186</c:v>
                </c:pt>
                <c:pt idx="10">
                  <c:v>5562.3600000000006</c:v>
                </c:pt>
                <c:pt idx="11">
                  <c:v>6984.84</c:v>
                </c:pt>
                <c:pt idx="12">
                  <c:v>8489.99</c:v>
                </c:pt>
                <c:pt idx="13">
                  <c:v>11497.6</c:v>
                </c:pt>
                <c:pt idx="14">
                  <c:v>8000</c:v>
                </c:pt>
                <c:pt idx="15">
                  <c:v>7700</c:v>
                </c:pt>
                <c:pt idx="16">
                  <c:v>8000</c:v>
                </c:pt>
              </c:numCache>
            </c:numRef>
          </c:val>
          <c:extLst>
            <c:ext xmlns:c16="http://schemas.microsoft.com/office/drawing/2014/chart" uri="{C3380CC4-5D6E-409C-BE32-E72D297353CC}">
              <c16:uniqueId val="{00000019-291D-43CD-9086-0A55F83AF2BA}"/>
            </c:ext>
          </c:extLst>
        </c:ser>
        <c:dLbls>
          <c:showLegendKey val="0"/>
          <c:showVal val="0"/>
          <c:showCatName val="0"/>
          <c:showSerName val="0"/>
          <c:showPercent val="0"/>
          <c:showBubbleSize val="0"/>
        </c:dLbls>
        <c:gapWidth val="93"/>
        <c:shape val="box"/>
        <c:axId val="100075776"/>
        <c:axId val="100122624"/>
        <c:axId val="0"/>
      </c:bar3DChart>
      <c:catAx>
        <c:axId val="100075776"/>
        <c:scaling>
          <c:orientation val="minMax"/>
        </c:scaling>
        <c:delete val="0"/>
        <c:axPos val="b"/>
        <c:numFmt formatCode="General" sourceLinked="1"/>
        <c:majorTickMark val="out"/>
        <c:minorTickMark val="none"/>
        <c:tickLblPos val="nextTo"/>
        <c:crossAx val="100122624"/>
        <c:crosses val="autoZero"/>
        <c:auto val="1"/>
        <c:lblAlgn val="ctr"/>
        <c:lblOffset val="100"/>
        <c:noMultiLvlLbl val="0"/>
      </c:catAx>
      <c:valAx>
        <c:axId val="100122624"/>
        <c:scaling>
          <c:orientation val="minMax"/>
          <c:max val="110000000.00000001"/>
          <c:min val="0"/>
        </c:scaling>
        <c:delete val="0"/>
        <c:axPos val="l"/>
        <c:majorGridlines/>
        <c:numFmt formatCode="_(&quot;$&quot;* #,##0_);_(&quot;$&quot;* \(#,##0\);_(&quot;$&quot;* &quot;-&quot;_);_(@_)" sourceLinked="0"/>
        <c:majorTickMark val="out"/>
        <c:minorTickMark val="none"/>
        <c:tickLblPos val="nextTo"/>
        <c:crossAx val="100075776"/>
        <c:crosses val="autoZero"/>
        <c:crossBetween val="between"/>
        <c:dispUnits>
          <c:builtInUnit val="millions"/>
          <c:dispUnitsLbl>
            <c:layout>
              <c:manualLayout>
                <c:xMode val="edge"/>
                <c:yMode val="edge"/>
                <c:x val="7.2877643349916451E-3"/>
                <c:y val="0.40557477598959096"/>
              </c:manualLayout>
            </c:layout>
          </c:dispUnitsLbl>
        </c:dispUnits>
      </c:valAx>
    </c:plotArea>
    <c:legend>
      <c:legendPos val="b"/>
      <c:layout>
        <c:manualLayout>
          <c:xMode val="edge"/>
          <c:yMode val="edge"/>
          <c:x val="4.3011081948089828E-2"/>
          <c:y val="0.89776481064866887"/>
          <c:w val="0.93793260690898483"/>
          <c:h val="9.003726096737906E-2"/>
        </c:manualLayout>
      </c:layout>
      <c:overlay val="0"/>
    </c:legend>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06536279739225"/>
          <c:y val="0.1417779717852452"/>
          <c:w val="0.83527694522055707"/>
          <c:h val="0.56630954755236651"/>
        </c:manualLayout>
      </c:layout>
      <c:barChart>
        <c:barDir val="col"/>
        <c:grouping val="clustered"/>
        <c:varyColors val="0"/>
        <c:ser>
          <c:idx val="0"/>
          <c:order val="0"/>
          <c:tx>
            <c:v>Budgeted impact fee collections</c:v>
          </c:tx>
          <c:spPr>
            <a:solidFill>
              <a:schemeClr val="accent4"/>
            </a:solidFill>
          </c:spPr>
          <c:invertIfNegative val="0"/>
          <c:dPt>
            <c:idx val="1"/>
            <c:invertIfNegative val="0"/>
            <c:bubble3D val="0"/>
            <c:extLst>
              <c:ext xmlns:c16="http://schemas.microsoft.com/office/drawing/2014/chart" uri="{C3380CC4-5D6E-409C-BE32-E72D297353CC}">
                <c16:uniqueId val="{00000001-B43B-4BA6-AC48-8128CAB1D06F}"/>
              </c:ext>
            </c:extLst>
          </c:dPt>
          <c:cat>
            <c:strRef>
              <c:f>'by year, by fund'!$X$5:$AG$5</c:f>
              <c:strCache>
                <c:ptCount val="10"/>
                <c:pt idx="0">
                  <c:v>Fire</c:v>
                </c:pt>
                <c:pt idx="1">
                  <c:v>Roads</c:v>
                </c:pt>
                <c:pt idx="2">
                  <c:v>Water</c:v>
                </c:pt>
                <c:pt idx="3">
                  <c:v>Sewer</c:v>
                </c:pt>
                <c:pt idx="4">
                  <c:v>Parks</c:v>
                </c:pt>
                <c:pt idx="5">
                  <c:v>Gov't Fac</c:v>
                </c:pt>
                <c:pt idx="6">
                  <c:v>Corrections</c:v>
                </c:pt>
                <c:pt idx="7">
                  <c:v>Library</c:v>
                </c:pt>
                <c:pt idx="8">
                  <c:v>Law Enforcement</c:v>
                </c:pt>
                <c:pt idx="9">
                  <c:v>EMS</c:v>
                </c:pt>
              </c:strCache>
            </c:strRef>
          </c:cat>
          <c:val>
            <c:numRef>
              <c:f>'by year, by fund'!$X$14:$AG$14</c:f>
              <c:numCache>
                <c:formatCode>#,##0.00</c:formatCode>
                <c:ptCount val="10"/>
                <c:pt idx="0">
                  <c:v>8000</c:v>
                </c:pt>
                <c:pt idx="1">
                  <c:v>15000000</c:v>
                </c:pt>
                <c:pt idx="2">
                  <c:v>6400000</c:v>
                </c:pt>
                <c:pt idx="3">
                  <c:v>6600000</c:v>
                </c:pt>
                <c:pt idx="4">
                  <c:v>9125000</c:v>
                </c:pt>
                <c:pt idx="5">
                  <c:v>2625000</c:v>
                </c:pt>
                <c:pt idx="6">
                  <c:v>1610000</c:v>
                </c:pt>
                <c:pt idx="7">
                  <c:v>910000</c:v>
                </c:pt>
                <c:pt idx="8">
                  <c:v>1450000</c:v>
                </c:pt>
                <c:pt idx="9">
                  <c:v>400000</c:v>
                </c:pt>
              </c:numCache>
            </c:numRef>
          </c:val>
          <c:extLst>
            <c:ext xmlns:c16="http://schemas.microsoft.com/office/drawing/2014/chart" uri="{C3380CC4-5D6E-409C-BE32-E72D297353CC}">
              <c16:uniqueId val="{00000002-B43B-4BA6-AC48-8128CAB1D06F}"/>
            </c:ext>
          </c:extLst>
        </c:ser>
        <c:ser>
          <c:idx val="1"/>
          <c:order val="1"/>
          <c:tx>
            <c:v>o</c:v>
          </c:tx>
          <c:invertIfNegative val="0"/>
          <c:cat>
            <c:strRef>
              <c:f>'by year, by fund'!$X$5:$AG$5</c:f>
              <c:strCache>
                <c:ptCount val="10"/>
                <c:pt idx="0">
                  <c:v>Fire</c:v>
                </c:pt>
                <c:pt idx="1">
                  <c:v>Roads</c:v>
                </c:pt>
                <c:pt idx="2">
                  <c:v>Water</c:v>
                </c:pt>
                <c:pt idx="3">
                  <c:v>Sewer</c:v>
                </c:pt>
                <c:pt idx="4">
                  <c:v>Parks</c:v>
                </c:pt>
                <c:pt idx="5">
                  <c:v>Gov't Fac</c:v>
                </c:pt>
                <c:pt idx="6">
                  <c:v>Corrections</c:v>
                </c:pt>
                <c:pt idx="7">
                  <c:v>Library</c:v>
                </c:pt>
                <c:pt idx="8">
                  <c:v>Law Enforcement</c:v>
                </c:pt>
                <c:pt idx="9">
                  <c:v>EMS</c:v>
                </c:pt>
              </c:strCache>
            </c:strRef>
          </c:cat>
          <c:val>
            <c:numRef>
              <c:f>'by year, by fund'!$X$16</c:f>
              <c:numCache>
                <c:formatCode>General</c:formatCode>
                <c:ptCount val="1"/>
              </c:numCache>
            </c:numRef>
          </c:val>
          <c:extLst>
            <c:ext xmlns:c16="http://schemas.microsoft.com/office/drawing/2014/chart" uri="{C3380CC4-5D6E-409C-BE32-E72D297353CC}">
              <c16:uniqueId val="{00000003-B43B-4BA6-AC48-8128CAB1D06F}"/>
            </c:ext>
          </c:extLst>
        </c:ser>
        <c:dLbls>
          <c:showLegendKey val="0"/>
          <c:showVal val="0"/>
          <c:showCatName val="0"/>
          <c:showSerName val="0"/>
          <c:showPercent val="0"/>
          <c:showBubbleSize val="0"/>
        </c:dLbls>
        <c:gapWidth val="120"/>
        <c:overlap val="92"/>
        <c:axId val="99294592"/>
        <c:axId val="99304576"/>
      </c:barChart>
      <c:scatterChart>
        <c:scatterStyle val="lineMarker"/>
        <c:varyColors val="0"/>
        <c:ser>
          <c:idx val="2"/>
          <c:order val="2"/>
          <c:tx>
            <c:v>annual impact fee debt service payment</c:v>
          </c:tx>
          <c:spPr>
            <a:ln w="28575">
              <a:noFill/>
            </a:ln>
          </c:spPr>
          <c:marker>
            <c:symbol val="circle"/>
            <c:size val="10"/>
            <c:spPr>
              <a:solidFill>
                <a:srgbClr val="FF0000"/>
              </a:solidFill>
            </c:spPr>
          </c:marker>
          <c:dLbls>
            <c:dLbl>
              <c:idx val="0"/>
              <c:layout>
                <c:manualLayout>
                  <c:x val="-2.1505376344086052E-3"/>
                  <c:y val="-2.78867140667616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43B-4BA6-AC48-8128CAB1D06F}"/>
                </c:ext>
              </c:extLst>
            </c:dLbl>
            <c:dLbl>
              <c:idx val="1"/>
              <c:layout>
                <c:manualLayout>
                  <c:x val="0"/>
                  <c:y val="-3.13725533251063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43B-4BA6-AC48-8128CAB1D06F}"/>
                </c:ext>
              </c:extLst>
            </c:dLbl>
            <c:dLbl>
              <c:idx val="2"/>
              <c:layout>
                <c:manualLayout>
                  <c:x val="0"/>
                  <c:y val="-1.42697831723300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43B-4BA6-AC48-8128CAB1D06F}"/>
                </c:ext>
              </c:extLst>
            </c:dLbl>
            <c:dLbl>
              <c:idx val="4"/>
              <c:layout>
                <c:manualLayout>
                  <c:x val="6.8978252980553733E-17"/>
                  <c:y val="-1.78372289654126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43B-4BA6-AC48-8128CAB1D06F}"/>
                </c:ext>
              </c:extLst>
            </c:dLbl>
            <c:dLbl>
              <c:idx val="5"/>
              <c:layout>
                <c:manualLayout>
                  <c:x val="-6.451639662134045E-3"/>
                  <c:y val="-7.13545338865219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43B-4BA6-AC48-8128CAB1D06F}"/>
                </c:ext>
              </c:extLst>
            </c:dLbl>
            <c:dLbl>
              <c:idx val="6"/>
              <c:layout>
                <c:manualLayout>
                  <c:x val="-3.5208941343909402E-2"/>
                  <c:y val="-4.28093495169903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43B-4BA6-AC48-8128CAB1D06F}"/>
                </c:ext>
              </c:extLst>
            </c:dLbl>
            <c:dLbl>
              <c:idx val="7"/>
              <c:layout>
                <c:manualLayout>
                  <c:x val="-3.1981195827128134E-2"/>
                  <c:y val="-4.63767953100728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43B-4BA6-AC48-8128CAB1D06F}"/>
                </c:ext>
              </c:extLst>
            </c:dLbl>
            <c:dLbl>
              <c:idx val="8"/>
              <c:layout>
                <c:manualLayout>
                  <c:x val="-3.1446447717188471E-2"/>
                  <c:y val="-3.5429512046449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43B-4BA6-AC48-8128CAB1D06F}"/>
                </c:ext>
              </c:extLst>
            </c:dLbl>
            <c:numFmt formatCode="&quot;$&quot;#,##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strRef>
              <c:f>'by year, by fund'!$X$5:$AG$5</c:f>
              <c:strCache>
                <c:ptCount val="10"/>
                <c:pt idx="0">
                  <c:v>Fire</c:v>
                </c:pt>
                <c:pt idx="1">
                  <c:v>Roads</c:v>
                </c:pt>
                <c:pt idx="2">
                  <c:v>Water</c:v>
                </c:pt>
                <c:pt idx="3">
                  <c:v>Sewer</c:v>
                </c:pt>
                <c:pt idx="4">
                  <c:v>Parks</c:v>
                </c:pt>
                <c:pt idx="5">
                  <c:v>Gov't Fac</c:v>
                </c:pt>
                <c:pt idx="6">
                  <c:v>Corrections</c:v>
                </c:pt>
                <c:pt idx="7">
                  <c:v>Library</c:v>
                </c:pt>
                <c:pt idx="8">
                  <c:v>Law Enforcement</c:v>
                </c:pt>
                <c:pt idx="9">
                  <c:v>EMS</c:v>
                </c:pt>
              </c:strCache>
            </c:strRef>
          </c:xVal>
          <c:yVal>
            <c:numRef>
              <c:f>'by year, by fund'!$X$12:$AG$12</c:f>
              <c:numCache>
                <c:formatCode>#,##0.00</c:formatCode>
                <c:ptCount val="10"/>
                <c:pt idx="1">
                  <c:v>0</c:v>
                </c:pt>
                <c:pt idx="2">
                  <c:v>8522500</c:v>
                </c:pt>
                <c:pt idx="3">
                  <c:v>5882800</c:v>
                </c:pt>
                <c:pt idx="4">
                  <c:v>2948000</c:v>
                </c:pt>
                <c:pt idx="5">
                  <c:v>5575800</c:v>
                </c:pt>
                <c:pt idx="6">
                  <c:v>1822000</c:v>
                </c:pt>
                <c:pt idx="7">
                  <c:v>1060900</c:v>
                </c:pt>
                <c:pt idx="8">
                  <c:v>1831300</c:v>
                </c:pt>
                <c:pt idx="9">
                  <c:v>442900</c:v>
                </c:pt>
              </c:numCache>
            </c:numRef>
          </c:yVal>
          <c:smooth val="0"/>
          <c:extLst>
            <c:ext xmlns:c16="http://schemas.microsoft.com/office/drawing/2014/chart" uri="{C3380CC4-5D6E-409C-BE32-E72D297353CC}">
              <c16:uniqueId val="{0000000C-B43B-4BA6-AC48-8128CAB1D06F}"/>
            </c:ext>
          </c:extLst>
        </c:ser>
        <c:dLbls>
          <c:showLegendKey val="0"/>
          <c:showVal val="0"/>
          <c:showCatName val="0"/>
          <c:showSerName val="0"/>
          <c:showPercent val="0"/>
          <c:showBubbleSize val="0"/>
        </c:dLbls>
        <c:axId val="99411072"/>
        <c:axId val="99306496"/>
      </c:scatterChart>
      <c:catAx>
        <c:axId val="99294592"/>
        <c:scaling>
          <c:orientation val="minMax"/>
        </c:scaling>
        <c:delete val="0"/>
        <c:axPos val="b"/>
        <c:numFmt formatCode="General" sourceLinked="0"/>
        <c:majorTickMark val="out"/>
        <c:minorTickMark val="none"/>
        <c:tickLblPos val="nextTo"/>
        <c:crossAx val="99304576"/>
        <c:crosses val="autoZero"/>
        <c:auto val="1"/>
        <c:lblAlgn val="ctr"/>
        <c:lblOffset val="100"/>
        <c:noMultiLvlLbl val="0"/>
      </c:catAx>
      <c:valAx>
        <c:axId val="99304576"/>
        <c:scaling>
          <c:orientation val="minMax"/>
        </c:scaling>
        <c:delete val="0"/>
        <c:axPos val="l"/>
        <c:majorGridlines/>
        <c:numFmt formatCode="&quot;$&quot;#,##0.0" sourceLinked="0"/>
        <c:majorTickMark val="out"/>
        <c:minorTickMark val="none"/>
        <c:tickLblPos val="nextTo"/>
        <c:crossAx val="99294592"/>
        <c:crosses val="autoZero"/>
        <c:crossBetween val="between"/>
        <c:dispUnits>
          <c:builtInUnit val="millions"/>
          <c:dispUnitsLbl>
            <c:layout>
              <c:manualLayout>
                <c:xMode val="edge"/>
                <c:yMode val="edge"/>
                <c:x val="2.3805435610871256E-2"/>
                <c:y val="0.39624413171312256"/>
              </c:manualLayout>
            </c:layout>
            <c:txPr>
              <a:bodyPr/>
              <a:lstStyle/>
              <a:p>
                <a:pPr>
                  <a:defRPr sz="1200"/>
                </a:pPr>
                <a:endParaRPr lang="en-US"/>
              </a:p>
            </c:txPr>
          </c:dispUnitsLbl>
        </c:dispUnits>
      </c:valAx>
      <c:valAx>
        <c:axId val="99306496"/>
        <c:scaling>
          <c:orientation val="minMax"/>
        </c:scaling>
        <c:delete val="1"/>
        <c:axPos val="r"/>
        <c:numFmt formatCode="#,##0.00" sourceLinked="1"/>
        <c:majorTickMark val="out"/>
        <c:minorTickMark val="none"/>
        <c:tickLblPos val="none"/>
        <c:crossAx val="99411072"/>
        <c:crosses val="max"/>
        <c:crossBetween val="midCat"/>
        <c:dispUnits>
          <c:builtInUnit val="millions"/>
          <c:dispUnitsLbl/>
        </c:dispUnits>
      </c:valAx>
      <c:valAx>
        <c:axId val="99411072"/>
        <c:scaling>
          <c:orientation val="minMax"/>
        </c:scaling>
        <c:delete val="1"/>
        <c:axPos val="t"/>
        <c:majorTickMark val="out"/>
        <c:minorTickMark val="none"/>
        <c:tickLblPos val="none"/>
        <c:crossAx val="99306496"/>
        <c:crosses val="max"/>
        <c:crossBetween val="midCat"/>
      </c:valAx>
      <c:dTable>
        <c:showHorzBorder val="1"/>
        <c:showVertBorder val="1"/>
        <c:showOutline val="1"/>
        <c:showKeys val="1"/>
      </c:dTable>
      <c:spPr>
        <a:noFill/>
      </c:spPr>
    </c:plotArea>
    <c:legend>
      <c:legendPos val="b"/>
      <c:legendEntry>
        <c:idx val="1"/>
        <c:delete val="1"/>
      </c:legendEntry>
      <c:layout>
        <c:manualLayout>
          <c:xMode val="edge"/>
          <c:yMode val="edge"/>
          <c:x val="6.3366457911806229E-2"/>
          <c:y val="0.91818012531640514"/>
          <c:w val="0.86619806993822757"/>
          <c:h val="5.8986038997314645E-2"/>
        </c:manualLayout>
      </c:layout>
      <c:overlay val="0"/>
      <c:txPr>
        <a:bodyPr/>
        <a:lstStyle/>
        <a:p>
          <a:pPr>
            <a:defRPr sz="1400"/>
          </a:pPr>
          <a:endParaRPr lang="en-US"/>
        </a:p>
      </c:txPr>
    </c:legend>
    <c:plotVisOnly val="1"/>
    <c:dispBlanksAs val="gap"/>
    <c:showDLblsOverMax val="0"/>
  </c:chart>
  <c:spPr>
    <a:solidFill>
      <a:schemeClr val="bg1"/>
    </a:solidFill>
  </c:sp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2800" b="0">
                <a:latin typeface="+mj-lt"/>
              </a:defRPr>
            </a:pPr>
            <a:r>
              <a:rPr lang="en-US" b="0" dirty="0">
                <a:solidFill>
                  <a:srgbClr val="002060"/>
                </a:solidFill>
                <a:latin typeface="+mj-lt"/>
              </a:rPr>
              <a:t>Breakdown of Typical FY 2021  </a:t>
            </a:r>
          </a:p>
          <a:p>
            <a:pPr algn="ctr">
              <a:defRPr sz="2800" b="0">
                <a:latin typeface="+mj-lt"/>
              </a:defRPr>
            </a:pPr>
            <a:r>
              <a:rPr lang="en-US" b="0" dirty="0">
                <a:solidFill>
                  <a:srgbClr val="002060"/>
                </a:solidFill>
                <a:latin typeface="+mj-lt"/>
              </a:rPr>
              <a:t>Unincorporated Area Residential Tax Bill</a:t>
            </a:r>
          </a:p>
        </c:rich>
      </c:tx>
      <c:layout>
        <c:manualLayout>
          <c:xMode val="edge"/>
          <c:yMode val="edge"/>
          <c:x val="0.1933484416535701"/>
          <c:y val="2.4399522175112726E-2"/>
        </c:manualLayout>
      </c:layout>
      <c:overlay val="0"/>
    </c:title>
    <c:autoTitleDeleted val="0"/>
    <c:view3D>
      <c:rotX val="33"/>
      <c:rotY val="240"/>
      <c:rAngAx val="0"/>
    </c:view3D>
    <c:floor>
      <c:thickness val="0"/>
    </c:floor>
    <c:sideWall>
      <c:thickness val="0"/>
    </c:sideWall>
    <c:backWall>
      <c:thickness val="0"/>
    </c:backWall>
    <c:plotArea>
      <c:layout>
        <c:manualLayout>
          <c:layoutTarget val="inner"/>
          <c:xMode val="edge"/>
          <c:yMode val="edge"/>
          <c:x val="5.958008498716709E-2"/>
          <c:y val="0.19433255939161456"/>
          <c:w val="0.8010530415020245"/>
          <c:h val="0.68643023339008891"/>
        </c:manualLayout>
      </c:layout>
      <c:pie3DChart>
        <c:varyColors val="1"/>
        <c:ser>
          <c:idx val="0"/>
          <c:order val="0"/>
          <c:tx>
            <c:strRef>
              <c:f>Chart!$E$3</c:f>
              <c:strCache>
                <c:ptCount val="1"/>
                <c:pt idx="0">
                  <c:v>Breakdown of Typical  FY 2017 Unincorporated Area Residential Tax Bill</c:v>
                </c:pt>
              </c:strCache>
            </c:strRef>
          </c:tx>
          <c:explosion val="3"/>
          <c:dPt>
            <c:idx val="0"/>
            <c:bubble3D val="0"/>
            <c:explosion val="4"/>
            <c:spPr>
              <a:solidFill>
                <a:srgbClr val="C00000"/>
              </a:solidFill>
            </c:spPr>
            <c:extLst>
              <c:ext xmlns:c16="http://schemas.microsoft.com/office/drawing/2014/chart" uri="{C3380CC4-5D6E-409C-BE32-E72D297353CC}">
                <c16:uniqueId val="{00000001-FD34-40E5-AFEF-A6F23398D2C9}"/>
              </c:ext>
            </c:extLst>
          </c:dPt>
          <c:dPt>
            <c:idx val="1"/>
            <c:bubble3D val="0"/>
            <c:explosion val="11"/>
            <c:spPr>
              <a:solidFill>
                <a:schemeClr val="accent5">
                  <a:lumMod val="60000"/>
                  <a:lumOff val="40000"/>
                </a:schemeClr>
              </a:solidFill>
            </c:spPr>
            <c:extLst>
              <c:ext xmlns:c16="http://schemas.microsoft.com/office/drawing/2014/chart" uri="{C3380CC4-5D6E-409C-BE32-E72D297353CC}">
                <c16:uniqueId val="{00000003-FD34-40E5-AFEF-A6F23398D2C9}"/>
              </c:ext>
            </c:extLst>
          </c:dPt>
          <c:dPt>
            <c:idx val="2"/>
            <c:bubble3D val="0"/>
            <c:explosion val="12"/>
            <c:spPr>
              <a:solidFill>
                <a:schemeClr val="tx2">
                  <a:lumMod val="40000"/>
                  <a:lumOff val="60000"/>
                </a:schemeClr>
              </a:solidFill>
            </c:spPr>
            <c:extLst>
              <c:ext xmlns:c16="http://schemas.microsoft.com/office/drawing/2014/chart" uri="{C3380CC4-5D6E-409C-BE32-E72D297353CC}">
                <c16:uniqueId val="{00000005-FD34-40E5-AFEF-A6F23398D2C9}"/>
              </c:ext>
            </c:extLst>
          </c:dPt>
          <c:dPt>
            <c:idx val="3"/>
            <c:bubble3D val="0"/>
            <c:explosion val="6"/>
            <c:spPr>
              <a:solidFill>
                <a:srgbClr val="3278CC"/>
              </a:solidFill>
            </c:spPr>
            <c:extLst>
              <c:ext xmlns:c16="http://schemas.microsoft.com/office/drawing/2014/chart" uri="{C3380CC4-5D6E-409C-BE32-E72D297353CC}">
                <c16:uniqueId val="{00000007-FD34-40E5-AFEF-A6F23398D2C9}"/>
              </c:ext>
            </c:extLst>
          </c:dPt>
          <c:dPt>
            <c:idx val="4"/>
            <c:bubble3D val="0"/>
            <c:explosion val="7"/>
            <c:spPr>
              <a:solidFill>
                <a:srgbClr val="92D050"/>
              </a:solidFill>
            </c:spPr>
            <c:extLst>
              <c:ext xmlns:c16="http://schemas.microsoft.com/office/drawing/2014/chart" uri="{C3380CC4-5D6E-409C-BE32-E72D297353CC}">
                <c16:uniqueId val="{00000009-FD34-40E5-AFEF-A6F23398D2C9}"/>
              </c:ext>
            </c:extLst>
          </c:dPt>
          <c:dPt>
            <c:idx val="5"/>
            <c:bubble3D val="0"/>
            <c:explosion val="4"/>
            <c:spPr>
              <a:solidFill>
                <a:srgbClr val="FFFF00"/>
              </a:solidFill>
            </c:spPr>
            <c:extLst>
              <c:ext xmlns:c16="http://schemas.microsoft.com/office/drawing/2014/chart" uri="{C3380CC4-5D6E-409C-BE32-E72D297353CC}">
                <c16:uniqueId val="{0000000B-FD34-40E5-AFEF-A6F23398D2C9}"/>
              </c:ext>
            </c:extLst>
          </c:dPt>
          <c:dPt>
            <c:idx val="6"/>
            <c:bubble3D val="0"/>
            <c:spPr>
              <a:solidFill>
                <a:schemeClr val="accent6">
                  <a:lumMod val="75000"/>
                </a:schemeClr>
              </a:solidFill>
            </c:spPr>
            <c:extLst>
              <c:ext xmlns:c16="http://schemas.microsoft.com/office/drawing/2014/chart" uri="{C3380CC4-5D6E-409C-BE32-E72D297353CC}">
                <c16:uniqueId val="{0000000D-FD34-40E5-AFEF-A6F23398D2C9}"/>
              </c:ext>
            </c:extLst>
          </c:dPt>
          <c:dPt>
            <c:idx val="7"/>
            <c:bubble3D val="0"/>
            <c:spPr>
              <a:solidFill>
                <a:srgbClr val="8064A2">
                  <a:lumMod val="75000"/>
                </a:srgbClr>
              </a:solidFill>
            </c:spPr>
            <c:extLst>
              <c:ext xmlns:c16="http://schemas.microsoft.com/office/drawing/2014/chart" uri="{C3380CC4-5D6E-409C-BE32-E72D297353CC}">
                <c16:uniqueId val="{0000000F-FD34-40E5-AFEF-A6F23398D2C9}"/>
              </c:ext>
            </c:extLst>
          </c:dPt>
          <c:dPt>
            <c:idx val="8"/>
            <c:bubble3D val="0"/>
            <c:spPr>
              <a:solidFill>
                <a:srgbClr val="E49CE1"/>
              </a:solidFill>
            </c:spPr>
            <c:extLst>
              <c:ext xmlns:c16="http://schemas.microsoft.com/office/drawing/2014/chart" uri="{C3380CC4-5D6E-409C-BE32-E72D297353CC}">
                <c16:uniqueId val="{00000011-FD34-40E5-AFEF-A6F23398D2C9}"/>
              </c:ext>
            </c:extLst>
          </c:dPt>
          <c:dLbls>
            <c:dLbl>
              <c:idx val="0"/>
              <c:layout>
                <c:manualLayout>
                  <c:x val="-3.04814138962161E-2"/>
                  <c:y val="-6.828068922047445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FD34-40E5-AFEF-A6F23398D2C9}"/>
                </c:ext>
              </c:extLst>
            </c:dLbl>
            <c:dLbl>
              <c:idx val="1"/>
              <c:layout>
                <c:manualLayout>
                  <c:x val="3.9664398758381174E-2"/>
                  <c:y val="-8.4296334797589273E-2"/>
                </c:manualLayout>
              </c:layout>
              <c:tx>
                <c:rich>
                  <a:bodyPr/>
                  <a:lstStyle/>
                  <a:p>
                    <a:fld id="{9A757C1B-F5B6-424F-ABFB-15512A1DC062}" type="CATEGORYNAME">
                      <a:rPr lang="en-US"/>
                      <a:pPr/>
                      <a:t>[CATEGORY NAME]</a:t>
                    </a:fld>
                    <a:r>
                      <a:rPr lang="en-US" baseline="0" dirty="0"/>
                      <a:t>
21.3%</a:t>
                    </a: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FD34-40E5-AFEF-A6F23398D2C9}"/>
                </c:ext>
              </c:extLst>
            </c:dLbl>
            <c:dLbl>
              <c:idx val="2"/>
              <c:layout>
                <c:manualLayout>
                  <c:x val="9.4650856113851198E-2"/>
                  <c:y val="-0.18281115197719247"/>
                </c:manualLayout>
              </c:layout>
              <c:tx>
                <c:rich>
                  <a:bodyPr/>
                  <a:lstStyle/>
                  <a:p>
                    <a:r>
                      <a:rPr lang="en-US" dirty="0"/>
                      <a:t>County Elected Constitutional Officers
14.3%</a:t>
                    </a:r>
                  </a:p>
                </c:rich>
              </c:tx>
              <c:dLblPos val="bestFit"/>
              <c:showLegendKey val="0"/>
              <c:showVal val="1"/>
              <c:showCatName val="1"/>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5-FD34-40E5-AFEF-A6F23398D2C9}"/>
                </c:ext>
              </c:extLst>
            </c:dLbl>
            <c:dLbl>
              <c:idx val="3"/>
              <c:layout>
                <c:manualLayout>
                  <c:x val="0.10961900209430206"/>
                  <c:y val="-2.43747896897503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FD34-40E5-AFEF-A6F23398D2C9}"/>
                </c:ext>
              </c:extLst>
            </c:dLbl>
            <c:dLbl>
              <c:idx val="4"/>
              <c:layout>
                <c:manualLayout>
                  <c:x val="0.14651275566214841"/>
                  <c:y val="5.1669803581860713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FD34-40E5-AFEF-A6F23398D2C9}"/>
                </c:ext>
              </c:extLst>
            </c:dLbl>
            <c:dLbl>
              <c:idx val="5"/>
              <c:layout>
                <c:manualLayout>
                  <c:x val="8.3001609378930549E-5"/>
                  <c:y val="8.160888543896224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FD34-40E5-AFEF-A6F23398D2C9}"/>
                </c:ext>
              </c:extLst>
            </c:dLbl>
            <c:dLbl>
              <c:idx val="6"/>
              <c:layout>
                <c:manualLayout>
                  <c:x val="-6.4397420993153875E-3"/>
                  <c:y val="-9.3541150118470182E-2"/>
                </c:manualLayout>
              </c:layout>
              <c:tx>
                <c:rich>
                  <a:bodyPr/>
                  <a:lstStyle/>
                  <a:p>
                    <a:r>
                      <a:rPr lang="en-US" dirty="0"/>
                      <a:t>Independent</a:t>
                    </a:r>
                  </a:p>
                  <a:p>
                    <a:r>
                      <a:rPr lang="en-US" dirty="0"/>
                      <a:t> Collier Mosquito </a:t>
                    </a:r>
                  </a:p>
                  <a:p>
                    <a:r>
                      <a:rPr lang="en-US" dirty="0"/>
                      <a:t>Control District
1.4%</a:t>
                    </a:r>
                  </a:p>
                </c:rich>
              </c:tx>
              <c:dLblPos val="bestFit"/>
              <c:showLegendKey val="0"/>
              <c:showVal val="1"/>
              <c:showCatName val="1"/>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D-FD34-40E5-AFEF-A6F23398D2C9}"/>
                </c:ext>
              </c:extLst>
            </c:dLbl>
            <c:dLbl>
              <c:idx val="7"/>
              <c:layout>
                <c:manualLayout>
                  <c:x val="8.2111423045917852E-3"/>
                  <c:y val="7.7282381364601513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FD34-40E5-AFEF-A6F23398D2C9}"/>
                </c:ext>
              </c:extLst>
            </c:dLbl>
            <c:dLbl>
              <c:idx val="8"/>
              <c:layout>
                <c:manualLayout>
                  <c:x val="-5.7477996132143015E-2"/>
                  <c:y val="1.387119665518484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FD34-40E5-AFEF-A6F23398D2C9}"/>
                </c:ext>
              </c:extLst>
            </c:dLbl>
            <c:spPr>
              <a:noFill/>
              <a:ln>
                <a:noFill/>
              </a:ln>
              <a:effectLst/>
            </c:spPr>
            <c:txPr>
              <a:bodyPr/>
              <a:lstStyle/>
              <a:p>
                <a:pPr>
                  <a:defRPr sz="1300" b="1"/>
                </a:pPr>
                <a:endParaRPr lang="en-US"/>
              </a:p>
            </c:txPr>
            <c:dLblPos val="outEnd"/>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Chart!$E$4:$E$10</c:f>
              <c:strCache>
                <c:ptCount val="7"/>
                <c:pt idx="0">
                  <c:v>Independent Collier County School Board</c:v>
                </c:pt>
                <c:pt idx="1">
                  <c:v>County General Government</c:v>
                </c:pt>
                <c:pt idx="2">
                  <c:v>County Elected Constitutional Officers</c:v>
                </c:pt>
                <c:pt idx="3">
                  <c:v>County MSTU's</c:v>
                </c:pt>
                <c:pt idx="4">
                  <c:v>Independent Fire Control District</c:v>
                </c:pt>
                <c:pt idx="5">
                  <c:v>Independent S. FL Water Mgmt. District and Big Cypress Basin</c:v>
                </c:pt>
                <c:pt idx="6">
                  <c:v>Independent Collier Mosquito Control District</c:v>
                </c:pt>
              </c:strCache>
            </c:strRef>
          </c:cat>
          <c:val>
            <c:numRef>
              <c:f>Chart!$H$4:$H$10</c:f>
              <c:numCache>
                <c:formatCode>0.0%</c:formatCode>
                <c:ptCount val="7"/>
                <c:pt idx="0">
                  <c:v>0.40699999999999997</c:v>
                </c:pt>
                <c:pt idx="1">
                  <c:v>0.21300000000000002</c:v>
                </c:pt>
                <c:pt idx="2">
                  <c:v>0.14300000000000002</c:v>
                </c:pt>
                <c:pt idx="3">
                  <c:v>0.105</c:v>
                </c:pt>
                <c:pt idx="4">
                  <c:v>0.109</c:v>
                </c:pt>
                <c:pt idx="5">
                  <c:v>8.9999999999999993E-3</c:v>
                </c:pt>
                <c:pt idx="6">
                  <c:v>1.4E-2</c:v>
                </c:pt>
              </c:numCache>
            </c:numRef>
          </c:val>
          <c:extLst>
            <c:ext xmlns:c16="http://schemas.microsoft.com/office/drawing/2014/chart" uri="{C3380CC4-5D6E-409C-BE32-E72D297353CC}">
              <c16:uniqueId val="{00000012-FD34-40E5-AFEF-A6F23398D2C9}"/>
            </c:ext>
          </c:extLst>
        </c:ser>
        <c:dLbls>
          <c:showLegendKey val="0"/>
          <c:showVal val="0"/>
          <c:showCatName val="0"/>
          <c:showSerName val="0"/>
          <c:showPercent val="0"/>
          <c:showBubbleSize val="0"/>
          <c:showLeaderLines val="1"/>
        </c:dLbls>
      </c:pie3DChart>
    </c:plotArea>
    <c:plotVisOnly val="1"/>
    <c:dispBlanksAs val="gap"/>
    <c:showDLblsOverMax val="0"/>
  </c:chart>
  <c:spPr>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chemeClr val="accent1"/>
                </a:solidFill>
              </a:defRPr>
            </a:pPr>
            <a:r>
              <a:rPr lang="en-US" sz="3600" b="0" dirty="0">
                <a:solidFill>
                  <a:srgbClr val="002060"/>
                </a:solidFill>
                <a:latin typeface="Calibri Light" panose="020F0302020204030204" pitchFamily="34" charset="0"/>
                <a:cs typeface="Calibri Light" panose="020F0302020204030204" pitchFamily="34" charset="0"/>
              </a:rPr>
              <a:t>Collier</a:t>
            </a:r>
            <a:r>
              <a:rPr lang="en-US" sz="3600" b="0" baseline="0" dirty="0">
                <a:solidFill>
                  <a:srgbClr val="002060"/>
                </a:solidFill>
                <a:latin typeface="Calibri Light" panose="020F0302020204030204" pitchFamily="34" charset="0"/>
                <a:cs typeface="Calibri Light" panose="020F0302020204030204" pitchFamily="34" charset="0"/>
              </a:rPr>
              <a:t> County Net Budget</a:t>
            </a:r>
          </a:p>
          <a:p>
            <a:pPr>
              <a:defRPr>
                <a:solidFill>
                  <a:schemeClr val="accent1"/>
                </a:solidFill>
              </a:defRPr>
            </a:pPr>
            <a:r>
              <a:rPr lang="en-US" sz="1800" b="0" baseline="0" dirty="0">
                <a:solidFill>
                  <a:srgbClr val="002060"/>
                </a:solidFill>
              </a:rPr>
              <a:t>(in millions)</a:t>
            </a:r>
          </a:p>
        </c:rich>
      </c:tx>
      <c:overlay val="0"/>
    </c:title>
    <c:autoTitleDeleted val="0"/>
    <c:view3D>
      <c:rotX val="0"/>
      <c:rotY val="0"/>
      <c:rAngAx val="0"/>
      <c:perspective val="0"/>
    </c:view3D>
    <c:floor>
      <c:thickness val="0"/>
    </c:floor>
    <c:sideWall>
      <c:thickness val="0"/>
    </c:sideWall>
    <c:backWall>
      <c:thickness val="0"/>
    </c:backWall>
    <c:plotArea>
      <c:layout>
        <c:manualLayout>
          <c:layoutTarget val="inner"/>
          <c:xMode val="edge"/>
          <c:yMode val="edge"/>
          <c:x val="0.14159142939475342"/>
          <c:y val="0.2041308032402242"/>
          <c:w val="0.82784177647118595"/>
          <c:h val="0.62934722003879784"/>
        </c:manualLayout>
      </c:layout>
      <c:bar3DChart>
        <c:barDir val="col"/>
        <c:grouping val="clustered"/>
        <c:varyColors val="0"/>
        <c:ser>
          <c:idx val="0"/>
          <c:order val="0"/>
          <c:invertIfNegative val="0"/>
          <c:dLbls>
            <c:dLbl>
              <c:idx val="1"/>
              <c:layout>
                <c:manualLayout>
                  <c:x val="3.0959752321981426E-3"/>
                  <c:y val="7.401316268734217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AB-4225-B812-4339BEF1F7CE}"/>
                </c:ext>
              </c:extLst>
            </c:dLbl>
            <c:dLbl>
              <c:idx val="2"/>
              <c:layout>
                <c:manualLayout>
                  <c:x val="0"/>
                  <c:y val="9.09578252915037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16-49E5-B0A3-69F7633F53E3}"/>
                </c:ext>
              </c:extLst>
            </c:dLbl>
            <c:dLbl>
              <c:idx val="10"/>
              <c:layout>
                <c:manualLayout>
                  <c:x val="1.0188813675976212E-16"/>
                  <c:y val="1.36436737937255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116-49E5-B0A3-69F7633F53E3}"/>
                </c:ext>
              </c:extLst>
            </c:dLbl>
            <c:dLbl>
              <c:idx val="11"/>
              <c:layout>
                <c:manualLayout>
                  <c:x val="-5.5576412081616731E-3"/>
                  <c:y val="-1.15895676795979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116-49E5-B0A3-69F7633F53E3}"/>
                </c:ext>
              </c:extLst>
            </c:dLbl>
            <c:dLbl>
              <c:idx val="12"/>
              <c:layout>
                <c:manualLayout>
                  <c:x val="-1.2687404012580057E-3"/>
                  <c:y val="-2.46710542291140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116-49E5-B0A3-69F7633F53E3}"/>
                </c:ext>
              </c:extLst>
            </c:dLbl>
            <c:dLbl>
              <c:idx val="13"/>
              <c:layout>
                <c:manualLayout>
                  <c:x val="0"/>
                  <c:y val="-8.94665671277045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16-49E5-B0A3-69F7633F53E3}"/>
                </c:ext>
              </c:extLst>
            </c:dLbl>
            <c:dLbl>
              <c:idx val="14"/>
              <c:layout>
                <c:manualLayout>
                  <c:x val="-1.0188813675976212E-16"/>
                  <c:y val="-1.81915650583007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116-49E5-B0A3-69F7633F53E3}"/>
                </c:ext>
              </c:extLst>
            </c:dLbl>
            <c:numFmt formatCode="&quot;$&quot;#,##0" sourceLinked="0"/>
            <c:spPr>
              <a:noFill/>
              <a:ln>
                <a:noFill/>
              </a:ln>
              <a:effectLst/>
            </c:spPr>
            <c:txPr>
              <a:bodyPr/>
              <a:lstStyle/>
              <a:p>
                <a:pPr>
                  <a:defRPr sz="10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'ochs overview history'!$E$2:$S$2</c:f>
              <c:strCache>
                <c:ptCount val="15"/>
                <c:pt idx="0">
                  <c:v>FY07</c:v>
                </c:pt>
                <c:pt idx="1">
                  <c:v>FY08</c:v>
                </c:pt>
                <c:pt idx="2">
                  <c:v>FY09</c:v>
                </c:pt>
                <c:pt idx="3">
                  <c:v>FY10</c:v>
                </c:pt>
                <c:pt idx="4">
                  <c:v>FY11</c:v>
                </c:pt>
                <c:pt idx="5">
                  <c:v>FY12</c:v>
                </c:pt>
                <c:pt idx="6">
                  <c:v>FY13</c:v>
                </c:pt>
                <c:pt idx="7">
                  <c:v>FY14</c:v>
                </c:pt>
                <c:pt idx="8">
                  <c:v>FY15</c:v>
                </c:pt>
                <c:pt idx="9">
                  <c:v>FY16</c:v>
                </c:pt>
                <c:pt idx="10">
                  <c:v>FY17</c:v>
                </c:pt>
                <c:pt idx="11">
                  <c:v>FY18</c:v>
                </c:pt>
                <c:pt idx="12">
                  <c:v>FY19</c:v>
                </c:pt>
                <c:pt idx="13">
                  <c:v>FY20</c:v>
                </c:pt>
                <c:pt idx="14">
                  <c:v>FY21</c:v>
                </c:pt>
              </c:strCache>
            </c:strRef>
          </c:cat>
          <c:val>
            <c:numRef>
              <c:f>'ochs overview history'!$E$10:$S$10</c:f>
              <c:numCache>
                <c:formatCode>_(* #,##0_);_(* \(#,##0\);_(* "-"??_);_(@_)</c:formatCode>
                <c:ptCount val="15"/>
                <c:pt idx="0">
                  <c:v>1189076400</c:v>
                </c:pt>
                <c:pt idx="1">
                  <c:v>1307657700</c:v>
                </c:pt>
                <c:pt idx="2">
                  <c:v>1061411400</c:v>
                </c:pt>
                <c:pt idx="3">
                  <c:v>933983300</c:v>
                </c:pt>
                <c:pt idx="4">
                  <c:v>864843500</c:v>
                </c:pt>
                <c:pt idx="5">
                  <c:v>886243200</c:v>
                </c:pt>
                <c:pt idx="6">
                  <c:v>881902000</c:v>
                </c:pt>
                <c:pt idx="7">
                  <c:v>887740300</c:v>
                </c:pt>
                <c:pt idx="8">
                  <c:v>934086500</c:v>
                </c:pt>
                <c:pt idx="9">
                  <c:v>981375400</c:v>
                </c:pt>
                <c:pt idx="10">
                  <c:v>1071028900</c:v>
                </c:pt>
                <c:pt idx="11">
                  <c:v>1168971200</c:v>
                </c:pt>
                <c:pt idx="12">
                  <c:v>1191828300</c:v>
                </c:pt>
                <c:pt idx="13">
                  <c:v>1447299200</c:v>
                </c:pt>
                <c:pt idx="14">
                  <c:v>1552343300</c:v>
                </c:pt>
              </c:numCache>
            </c:numRef>
          </c:val>
          <c:shape val="box"/>
          <c:extLst>
            <c:ext xmlns:c16="http://schemas.microsoft.com/office/drawing/2014/chart" uri="{C3380CC4-5D6E-409C-BE32-E72D297353CC}">
              <c16:uniqueId val="{00000006-0116-49E5-B0A3-69F7633F53E3}"/>
            </c:ext>
          </c:extLst>
        </c:ser>
        <c:dLbls>
          <c:showLegendKey val="0"/>
          <c:showVal val="0"/>
          <c:showCatName val="0"/>
          <c:showSerName val="0"/>
          <c:showPercent val="0"/>
          <c:showBubbleSize val="0"/>
        </c:dLbls>
        <c:gapWidth val="150"/>
        <c:shape val="cylinder"/>
        <c:axId val="69779840"/>
        <c:axId val="69782528"/>
        <c:axId val="0"/>
      </c:bar3DChart>
      <c:catAx>
        <c:axId val="69779840"/>
        <c:scaling>
          <c:orientation val="minMax"/>
        </c:scaling>
        <c:delete val="0"/>
        <c:axPos val="b"/>
        <c:numFmt formatCode="General" sourceLinked="1"/>
        <c:majorTickMark val="out"/>
        <c:minorTickMark val="none"/>
        <c:tickLblPos val="nextTo"/>
        <c:txPr>
          <a:bodyPr/>
          <a:lstStyle/>
          <a:p>
            <a:pPr>
              <a:defRPr sz="1000" b="0"/>
            </a:pPr>
            <a:endParaRPr lang="en-US"/>
          </a:p>
        </c:txPr>
        <c:crossAx val="69782528"/>
        <c:crosses val="autoZero"/>
        <c:auto val="1"/>
        <c:lblAlgn val="ctr"/>
        <c:lblOffset val="100"/>
        <c:noMultiLvlLbl val="0"/>
      </c:catAx>
      <c:valAx>
        <c:axId val="69782528"/>
        <c:scaling>
          <c:orientation val="minMax"/>
        </c:scaling>
        <c:delete val="0"/>
        <c:axPos val="l"/>
        <c:majorGridlines/>
        <c:numFmt formatCode="&quot;$&quot;#,##0" sourceLinked="0"/>
        <c:majorTickMark val="out"/>
        <c:minorTickMark val="none"/>
        <c:tickLblPos val="nextTo"/>
        <c:txPr>
          <a:bodyPr/>
          <a:lstStyle/>
          <a:p>
            <a:pPr>
              <a:defRPr sz="1050" b="0"/>
            </a:pPr>
            <a:endParaRPr lang="en-US"/>
          </a:p>
        </c:txPr>
        <c:crossAx val="69779840"/>
        <c:crosses val="autoZero"/>
        <c:crossBetween val="between"/>
        <c:dispUnits>
          <c:builtInUnit val="millions"/>
        </c:dispUnits>
      </c:valAx>
    </c:plotArea>
    <c:plotVisOnly val="1"/>
    <c:dispBlanksAs val="gap"/>
    <c:showDLblsOverMax val="0"/>
  </c:chart>
  <c:spPr>
    <a:ln>
      <a:solidFill>
        <a:sysClr val="window" lastClr="FFFFFF">
          <a:lumMod val="65000"/>
        </a:sysClr>
      </a:solid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b="1"/>
            </a:pPr>
            <a:r>
              <a:rPr lang="en-US" sz="2000" b="1" dirty="0"/>
              <a:t>FY 2021 Net</a:t>
            </a:r>
            <a:r>
              <a:rPr lang="en-US" sz="2000" b="1" baseline="0" dirty="0"/>
              <a:t> Adopted Budget</a:t>
            </a:r>
          </a:p>
        </c:rich>
      </c:tx>
      <c:layout>
        <c:manualLayout>
          <c:xMode val="edge"/>
          <c:yMode val="edge"/>
          <c:x val="0.30025196854124786"/>
          <c:y val="6.8115482553259513E-2"/>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9.6145603936727095E-2"/>
          <c:y val="0.18647312353207374"/>
          <c:w val="0.75334269637469098"/>
          <c:h val="0.69247967145902978"/>
        </c:manualLayout>
      </c:layout>
      <c:pie3DChart>
        <c:varyColors val="1"/>
        <c:ser>
          <c:idx val="0"/>
          <c:order val="0"/>
          <c:explosion val="16"/>
          <c:dPt>
            <c:idx val="0"/>
            <c:bubble3D val="0"/>
            <c:explosion val="4"/>
            <c:extLst>
              <c:ext xmlns:c16="http://schemas.microsoft.com/office/drawing/2014/chart" uri="{C3380CC4-5D6E-409C-BE32-E72D297353CC}">
                <c16:uniqueId val="{00000001-4658-4E16-AA29-482BDD41B71F}"/>
              </c:ext>
            </c:extLst>
          </c:dPt>
          <c:dPt>
            <c:idx val="1"/>
            <c:bubble3D val="0"/>
            <c:explosion val="7"/>
            <c:extLst>
              <c:ext xmlns:c16="http://schemas.microsoft.com/office/drawing/2014/chart" uri="{C3380CC4-5D6E-409C-BE32-E72D297353CC}">
                <c16:uniqueId val="{00000003-4658-4E16-AA29-482BDD41B71F}"/>
              </c:ext>
            </c:extLst>
          </c:dPt>
          <c:dPt>
            <c:idx val="2"/>
            <c:bubble3D val="0"/>
            <c:explosion val="8"/>
            <c:extLst>
              <c:ext xmlns:c16="http://schemas.microsoft.com/office/drawing/2014/chart" uri="{C3380CC4-5D6E-409C-BE32-E72D297353CC}">
                <c16:uniqueId val="{00000005-4658-4E16-AA29-482BDD41B71F}"/>
              </c:ext>
            </c:extLst>
          </c:dPt>
          <c:dPt>
            <c:idx val="3"/>
            <c:bubble3D val="0"/>
            <c:explosion val="12"/>
            <c:extLst>
              <c:ext xmlns:c16="http://schemas.microsoft.com/office/drawing/2014/chart" uri="{C3380CC4-5D6E-409C-BE32-E72D297353CC}">
                <c16:uniqueId val="{00000007-4658-4E16-AA29-482BDD41B71F}"/>
              </c:ext>
            </c:extLst>
          </c:dPt>
          <c:dPt>
            <c:idx val="4"/>
            <c:bubble3D val="0"/>
            <c:explosion val="11"/>
            <c:extLst>
              <c:ext xmlns:c16="http://schemas.microsoft.com/office/drawing/2014/chart" uri="{C3380CC4-5D6E-409C-BE32-E72D297353CC}">
                <c16:uniqueId val="{00000009-4658-4E16-AA29-482BDD41B71F}"/>
              </c:ext>
            </c:extLst>
          </c:dPt>
          <c:dPt>
            <c:idx val="5"/>
            <c:bubble3D val="0"/>
            <c:explosion val="8"/>
            <c:extLst>
              <c:ext xmlns:c16="http://schemas.microsoft.com/office/drawing/2014/chart" uri="{C3380CC4-5D6E-409C-BE32-E72D297353CC}">
                <c16:uniqueId val="{0000000B-4658-4E16-AA29-482BDD41B71F}"/>
              </c:ext>
            </c:extLst>
          </c:dPt>
          <c:dPt>
            <c:idx val="6"/>
            <c:bubble3D val="0"/>
            <c:explosion val="7"/>
            <c:extLst>
              <c:ext xmlns:c16="http://schemas.microsoft.com/office/drawing/2014/chart" uri="{C3380CC4-5D6E-409C-BE32-E72D297353CC}">
                <c16:uniqueId val="{0000000D-4658-4E16-AA29-482BDD41B71F}"/>
              </c:ext>
            </c:extLst>
          </c:dPt>
          <c:dPt>
            <c:idx val="7"/>
            <c:bubble3D val="0"/>
            <c:explosion val="10"/>
            <c:extLst>
              <c:ext xmlns:c16="http://schemas.microsoft.com/office/drawing/2014/chart" uri="{C3380CC4-5D6E-409C-BE32-E72D297353CC}">
                <c16:uniqueId val="{0000000F-4658-4E16-AA29-482BDD41B71F}"/>
              </c:ext>
            </c:extLst>
          </c:dPt>
          <c:dPt>
            <c:idx val="8"/>
            <c:bubble3D val="0"/>
            <c:explosion val="11"/>
            <c:extLst>
              <c:ext xmlns:c16="http://schemas.microsoft.com/office/drawing/2014/chart" uri="{C3380CC4-5D6E-409C-BE32-E72D297353CC}">
                <c16:uniqueId val="{00000011-4658-4E16-AA29-482BDD41B71F}"/>
              </c:ext>
            </c:extLst>
          </c:dPt>
          <c:dPt>
            <c:idx val="9"/>
            <c:bubble3D val="0"/>
            <c:explosion val="6"/>
            <c:extLst>
              <c:ext xmlns:c16="http://schemas.microsoft.com/office/drawing/2014/chart" uri="{C3380CC4-5D6E-409C-BE32-E72D297353CC}">
                <c16:uniqueId val="{00000013-4658-4E16-AA29-482BDD41B71F}"/>
              </c:ext>
            </c:extLst>
          </c:dPt>
          <c:dPt>
            <c:idx val="10"/>
            <c:bubble3D val="0"/>
            <c:explosion val="4"/>
            <c:extLst>
              <c:ext xmlns:c16="http://schemas.microsoft.com/office/drawing/2014/chart" uri="{C3380CC4-5D6E-409C-BE32-E72D297353CC}">
                <c16:uniqueId val="{00000015-4658-4E16-AA29-482BDD41B71F}"/>
              </c:ext>
            </c:extLst>
          </c:dPt>
          <c:dLbls>
            <c:dLbl>
              <c:idx val="0"/>
              <c:layout>
                <c:manualLayout>
                  <c:x val="-5.9094382477219119E-2"/>
                  <c:y val="-8.2505070161177779E-2"/>
                </c:manualLayout>
              </c:layout>
              <c:tx>
                <c:rich>
                  <a:bodyPr/>
                  <a:lstStyle/>
                  <a:p>
                    <a:fld id="{31CC708F-2EFD-47F0-89F5-756FAF0AF8D1}" type="CATEGORYNAME">
                      <a:rPr lang="en-US"/>
                      <a:pPr/>
                      <a:t>[CATEGORY NAME]</a:t>
                    </a:fld>
                    <a:r>
                      <a:rPr lang="en-US" baseline="0" dirty="0"/>
                      <a:t>; </a:t>
                    </a:r>
                    <a:fld id="{559C12C5-8F93-4278-B1D9-678970823DBA}" type="VALUE">
                      <a:rPr lang="en-US" baseline="0"/>
                      <a:pPr/>
                      <a:t>[VALUE]</a:t>
                    </a:fld>
                    <a:r>
                      <a:rPr lang="en-US" baseline="0" dirty="0"/>
                      <a:t>; 27%</a:t>
                    </a:r>
                  </a:p>
                </c:rich>
              </c:tx>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4658-4E16-AA29-482BDD41B71F}"/>
                </c:ext>
              </c:extLst>
            </c:dLbl>
            <c:dLbl>
              <c:idx val="1"/>
              <c:layout>
                <c:manualLayout>
                  <c:x val="1.4865551623935472E-2"/>
                  <c:y val="-0.12362768360655574"/>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4658-4E16-AA29-482BDD41B71F}"/>
                </c:ext>
              </c:extLst>
            </c:dLbl>
            <c:dLbl>
              <c:idx val="2"/>
              <c:layout>
                <c:manualLayout>
                  <c:x val="1.2033743192917916E-2"/>
                  <c:y val="-1.23295235280111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4658-4E16-AA29-482BDD41B71F}"/>
                </c:ext>
              </c:extLst>
            </c:dLbl>
            <c:dLbl>
              <c:idx val="3"/>
              <c:layout>
                <c:manualLayout>
                  <c:x val="4.5353847454913936E-2"/>
                  <c:y val="1.3866138165655371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4658-4E16-AA29-482BDD41B71F}"/>
                </c:ext>
              </c:extLst>
            </c:dLbl>
            <c:dLbl>
              <c:idx val="4"/>
              <c:layout>
                <c:manualLayout>
                  <c:x val="-5.2788343919610736E-2"/>
                  <c:y val="7.7729813095111025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4658-4E16-AA29-482BDD41B71F}"/>
                </c:ext>
              </c:extLst>
            </c:dLbl>
            <c:dLbl>
              <c:idx val="5"/>
              <c:layout>
                <c:manualLayout>
                  <c:x val="-0.23722506465060245"/>
                  <c:y val="4.6441840286782299E-3"/>
                </c:manualLayout>
              </c:layout>
              <c:tx>
                <c:rich>
                  <a:bodyPr/>
                  <a:lstStyle/>
                  <a:p>
                    <a:fld id="{FBD6FBE9-D6E3-4473-99B4-082D4E774840}" type="CATEGORYNAME">
                      <a:rPr lang="en-US"/>
                      <a:pPr/>
                      <a:t>[CATEGORY NAME]</a:t>
                    </a:fld>
                    <a:r>
                      <a:rPr lang="en-US" baseline="0" dirty="0"/>
                      <a:t>; </a:t>
                    </a:r>
                    <a:fld id="{DB69760D-B957-453C-A5F9-497CE25D370C}" type="VALUE">
                      <a:rPr lang="en-US" baseline="0"/>
                      <a:pPr/>
                      <a:t>[VALUE]</a:t>
                    </a:fld>
                    <a:r>
                      <a:rPr lang="en-US" baseline="0" dirty="0"/>
                      <a:t>; 18%</a:t>
                    </a:r>
                  </a:p>
                </c:rich>
              </c:tx>
              <c:showLegendKey val="0"/>
              <c:showVal val="1"/>
              <c:showCatName val="1"/>
              <c:showSerName val="0"/>
              <c:showPercent val="1"/>
              <c:showBubbleSize val="0"/>
              <c:separator>; </c:separator>
              <c:extLst>
                <c:ext xmlns:c15="http://schemas.microsoft.com/office/drawing/2012/chart" uri="{CE6537A1-D6FC-4f65-9D91-7224C49458BB}">
                  <c15:layout>
                    <c:manualLayout>
                      <c:w val="0.30640713235633821"/>
                      <c:h val="5.8241694994995763E-2"/>
                    </c:manualLayout>
                  </c15:layout>
                  <c15:dlblFieldTable/>
                  <c15:showDataLabelsRange val="0"/>
                </c:ext>
                <c:ext xmlns:c16="http://schemas.microsoft.com/office/drawing/2014/chart" uri="{C3380CC4-5D6E-409C-BE32-E72D297353CC}">
                  <c16:uniqueId val="{0000000B-4658-4E16-AA29-482BDD41B71F}"/>
                </c:ext>
              </c:extLst>
            </c:dLbl>
            <c:dLbl>
              <c:idx val="6"/>
              <c:layout>
                <c:manualLayout>
                  <c:x val="-5.7337354721241275E-2"/>
                  <c:y val="0.10357561012009829"/>
                </c:manualLayout>
              </c:layout>
              <c:tx>
                <c:rich>
                  <a:bodyPr/>
                  <a:lstStyle/>
                  <a:p>
                    <a:fld id="{741B308A-8885-4553-92EF-6D97F66E11C3}" type="CATEGORYNAME">
                      <a:rPr lang="en-US"/>
                      <a:pPr/>
                      <a:t>[CATEGORY NAME]</a:t>
                    </a:fld>
                    <a:r>
                      <a:rPr lang="en-US" baseline="0" dirty="0"/>
                      <a:t>; </a:t>
                    </a:r>
                    <a:fld id="{B086FA4F-5A46-4C87-A232-D7C83A1995A5}" type="VALUE">
                      <a:rPr lang="en-US" baseline="0"/>
                      <a:pPr/>
                      <a:t>[VALUE]</a:t>
                    </a:fld>
                    <a:r>
                      <a:rPr lang="en-US" baseline="0" dirty="0"/>
                      <a:t>; 2%</a:t>
                    </a:r>
                  </a:p>
                </c:rich>
              </c:tx>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4658-4E16-AA29-482BDD41B71F}"/>
                </c:ext>
              </c:extLst>
            </c:dLbl>
            <c:dLbl>
              <c:idx val="7"/>
              <c:layout>
                <c:manualLayout>
                  <c:x val="2.3150270773115386E-3"/>
                  <c:y val="3.1055421446029127E-2"/>
                </c:manualLayout>
              </c:layout>
              <c:tx>
                <c:rich>
                  <a:bodyPr/>
                  <a:lstStyle/>
                  <a:p>
                    <a:fld id="{12708FE2-FD39-4AE7-912B-04A4FABAD2F0}" type="CATEGORYNAME">
                      <a:rPr lang="en-US"/>
                      <a:pPr/>
                      <a:t>[CATEGORY NAME]</a:t>
                    </a:fld>
                    <a:r>
                      <a:rPr lang="en-US" baseline="0" dirty="0"/>
                      <a:t>; </a:t>
                    </a:r>
                    <a:fld id="{03530ED2-83E1-4E2E-8804-58214AD12DF5}" type="VALUE">
                      <a:rPr lang="en-US" baseline="0"/>
                      <a:pPr/>
                      <a:t>[VALUE]</a:t>
                    </a:fld>
                    <a:r>
                      <a:rPr lang="en-US" baseline="0" dirty="0"/>
                      <a:t>; 3%</a:t>
                    </a:r>
                  </a:p>
                </c:rich>
              </c:tx>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F-4658-4E16-AA29-482BDD41B71F}"/>
                </c:ext>
              </c:extLst>
            </c:dLbl>
            <c:dLbl>
              <c:idx val="8"/>
              <c:layout>
                <c:manualLayout>
                  <c:x val="-4.93510808272096E-3"/>
                  <c:y val="-2.5887415052562722E-2"/>
                </c:manualLayout>
              </c:layout>
              <c:tx>
                <c:rich>
                  <a:bodyPr/>
                  <a:lstStyle/>
                  <a:p>
                    <a:fld id="{DA77909D-9DB7-46E4-992B-574CC9D87A00}" type="CATEGORYNAME">
                      <a:rPr lang="en-US"/>
                      <a:pPr/>
                      <a:t>[CATEGORY NAME]</a:t>
                    </a:fld>
                    <a:r>
                      <a:rPr lang="en-US" baseline="0" dirty="0"/>
                      <a:t>; </a:t>
                    </a:r>
                    <a:fld id="{95802038-87B8-4C82-8BB3-0F534AB0D4AC}" type="VALUE">
                      <a:rPr lang="en-US" baseline="0"/>
                      <a:pPr/>
                      <a:t>[VALUE]</a:t>
                    </a:fld>
                    <a:r>
                      <a:rPr lang="en-US" baseline="0" dirty="0"/>
                      <a:t>; 6%</a:t>
                    </a:r>
                  </a:p>
                </c:rich>
              </c:tx>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1-4658-4E16-AA29-482BDD41B71F}"/>
                </c:ext>
              </c:extLst>
            </c:dLbl>
            <c:dLbl>
              <c:idx val="9"/>
              <c:layout>
                <c:manualLayout>
                  <c:x val="3.1081733310378782E-2"/>
                  <c:y val="-8.6470367268517381E-2"/>
                </c:manualLayout>
              </c:layout>
              <c:tx>
                <c:rich>
                  <a:bodyPr/>
                  <a:lstStyle/>
                  <a:p>
                    <a:fld id="{1CFE7EB6-500B-4C90-B939-455B3309DA06}" type="CATEGORYNAME">
                      <a:rPr lang="en-US"/>
                      <a:pPr/>
                      <a:t>[CATEGORY NAME]</a:t>
                    </a:fld>
                    <a:r>
                      <a:rPr lang="en-US" baseline="0" dirty="0"/>
                      <a:t>; </a:t>
                    </a:r>
                    <a:fld id="{8FC9E056-7EC0-4D16-8FB8-38B74D7A87BC}" type="VALUE">
                      <a:rPr lang="en-US" baseline="0"/>
                      <a:pPr/>
                      <a:t>[VALUE]</a:t>
                    </a:fld>
                    <a:r>
                      <a:rPr lang="en-US" baseline="0" dirty="0"/>
                      <a:t>; 33%</a:t>
                    </a:r>
                  </a:p>
                </c:rich>
              </c:tx>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3-4658-4E16-AA29-482BDD41B71F}"/>
                </c:ext>
              </c:extLst>
            </c:dLbl>
            <c:dLbl>
              <c:idx val="10"/>
              <c:tx>
                <c:rich>
                  <a:bodyPr/>
                  <a:lstStyle/>
                  <a:p>
                    <a:fld id="{841ECDF3-F069-487A-9046-1956F0800462}" type="CATEGORYNAME">
                      <a:rPr lang="en-US">
                        <a:solidFill>
                          <a:srgbClr val="FF0000"/>
                        </a:solidFill>
                      </a:rPr>
                      <a:pPr/>
                      <a:t>[CATEGORY NAME]</a:t>
                    </a:fld>
                    <a:r>
                      <a:rPr lang="en-US" baseline="0" dirty="0"/>
                      <a:t>; </a:t>
                    </a:r>
                    <a:fld id="{7F4CC243-1A13-4808-8383-F1A338C270DD}" type="VALUE">
                      <a:rPr lang="en-US" baseline="0">
                        <a:solidFill>
                          <a:srgbClr val="FF0000"/>
                        </a:solidFill>
                      </a:rPr>
                      <a:pPr/>
                      <a:t>[VALUE]</a:t>
                    </a:fld>
                    <a:r>
                      <a:rPr lang="en-US" baseline="0" dirty="0"/>
                      <a:t>; </a:t>
                    </a:r>
                    <a:fld id="{BF461858-7D46-4F43-B4F8-3D8A43A7F53C}" type="PERCENTAGE">
                      <a:rPr lang="en-US" baseline="0">
                        <a:solidFill>
                          <a:srgbClr val="FF0000"/>
                        </a:solidFill>
                      </a:rPr>
                      <a:pPr/>
                      <a:t>[PERCENTAGE]</a:t>
                    </a:fld>
                    <a:endParaRPr lang="en-US" baseline="0" dirty="0"/>
                  </a:p>
                </c:rich>
              </c:tx>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5-4658-4E16-AA29-482BDD41B71F}"/>
                </c:ext>
              </c:extLst>
            </c:dLbl>
            <c:spPr>
              <a:noFill/>
              <a:ln>
                <a:noFill/>
              </a:ln>
              <a:effectLst/>
            </c:sp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'Where $ Comes From'!$A$4:$A$14</c:f>
              <c:strCache>
                <c:ptCount val="11"/>
                <c:pt idx="0">
                  <c:v>Ad Valorem Taxes</c:v>
                </c:pt>
                <c:pt idx="1">
                  <c:v>Gas &amp; Sales Taxes</c:v>
                </c:pt>
                <c:pt idx="2">
                  <c:v>Infrastucture Sales Tax</c:v>
                </c:pt>
                <c:pt idx="3">
                  <c:v>Permits/Fines/Assess.</c:v>
                </c:pt>
                <c:pt idx="4">
                  <c:v>Intergovernmental</c:v>
                </c:pt>
                <c:pt idx="5">
                  <c:v>Service Charges</c:v>
                </c:pt>
                <c:pt idx="6">
                  <c:v>Interest/Miscellaneous</c:v>
                </c:pt>
                <c:pt idx="7">
                  <c:v>Impact Fees</c:v>
                </c:pt>
                <c:pt idx="8">
                  <c:v>Carry Forward-General</c:v>
                </c:pt>
                <c:pt idx="9">
                  <c:v>Carry Forward-Designated</c:v>
                </c:pt>
                <c:pt idx="10">
                  <c:v>5% Revenue Reserve</c:v>
                </c:pt>
              </c:strCache>
            </c:strRef>
          </c:cat>
          <c:val>
            <c:numRef>
              <c:f>'Where $ Comes From'!$B$4:$B$14</c:f>
              <c:numCache>
                <c:formatCode>_("$"* #,##0_);_("$"* \(#,##0\);_("$"* "-"??_);_(@_)</c:formatCode>
                <c:ptCount val="11"/>
                <c:pt idx="0">
                  <c:v>414213500</c:v>
                </c:pt>
                <c:pt idx="1">
                  <c:v>60800000</c:v>
                </c:pt>
                <c:pt idx="2">
                  <c:v>86591800</c:v>
                </c:pt>
                <c:pt idx="3">
                  <c:v>61816000</c:v>
                </c:pt>
                <c:pt idx="4">
                  <c:v>19070900</c:v>
                </c:pt>
                <c:pt idx="5">
                  <c:v>282534500</c:v>
                </c:pt>
                <c:pt idx="6">
                  <c:v>32580600</c:v>
                </c:pt>
                <c:pt idx="7">
                  <c:v>43343000</c:v>
                </c:pt>
                <c:pt idx="8">
                  <c:v>94140200</c:v>
                </c:pt>
                <c:pt idx="9">
                  <c:v>506049200</c:v>
                </c:pt>
                <c:pt idx="10">
                  <c:v>-48796400</c:v>
                </c:pt>
              </c:numCache>
            </c:numRef>
          </c:val>
          <c:extLst>
            <c:ext xmlns:c16="http://schemas.microsoft.com/office/drawing/2014/chart" uri="{C3380CC4-5D6E-409C-BE32-E72D297353CC}">
              <c16:uniqueId val="{00000016-4658-4E16-AA29-482BDD41B71F}"/>
            </c:ext>
          </c:extLst>
        </c:ser>
        <c:ser>
          <c:idx val="1"/>
          <c:order val="1"/>
          <c:explosion val="25"/>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'Where $ Comes From'!$A$4:$A$14</c:f>
              <c:strCache>
                <c:ptCount val="11"/>
                <c:pt idx="0">
                  <c:v>Ad Valorem Taxes</c:v>
                </c:pt>
                <c:pt idx="1">
                  <c:v>Gas &amp; Sales Taxes</c:v>
                </c:pt>
                <c:pt idx="2">
                  <c:v>Infrastucture Sales Tax</c:v>
                </c:pt>
                <c:pt idx="3">
                  <c:v>Permits/Fines/Assess.</c:v>
                </c:pt>
                <c:pt idx="4">
                  <c:v>Intergovernmental</c:v>
                </c:pt>
                <c:pt idx="5">
                  <c:v>Service Charges</c:v>
                </c:pt>
                <c:pt idx="6">
                  <c:v>Interest/Miscellaneous</c:v>
                </c:pt>
                <c:pt idx="7">
                  <c:v>Impact Fees</c:v>
                </c:pt>
                <c:pt idx="8">
                  <c:v>Carry Forward-General</c:v>
                </c:pt>
                <c:pt idx="9">
                  <c:v>Carry Forward-Designated</c:v>
                </c:pt>
                <c:pt idx="10">
                  <c:v>5% Revenue Reserve</c:v>
                </c:pt>
              </c:strCache>
            </c:strRef>
          </c:cat>
          <c:val>
            <c:numRef>
              <c:f>'Where $ Comes From'!$C$4:$C$14</c:f>
              <c:numCache>
                <c:formatCode>0.000%</c:formatCode>
                <c:ptCount val="11"/>
                <c:pt idx="0">
                  <c:v>0.26683111912165303</c:v>
                </c:pt>
                <c:pt idx="1">
                  <c:v>3.9166594141901476E-2</c:v>
                </c:pt>
                <c:pt idx="2">
                  <c:v>5.5781346819353685E-2</c:v>
                </c:pt>
                <c:pt idx="3">
                  <c:v>3.9821088544009564E-2</c:v>
                </c:pt>
                <c:pt idx="4">
                  <c:v>1.2285233556262973E-2</c:v>
                </c:pt>
                <c:pt idx="5">
                  <c:v>0.18200516599646482</c:v>
                </c:pt>
                <c:pt idx="6">
                  <c:v>2.0988012123349262E-2</c:v>
                </c:pt>
                <c:pt idx="7">
                  <c:v>2.7921014636388741E-2</c:v>
                </c:pt>
                <c:pt idx="8">
                  <c:v>6.0643931017063044E-2</c:v>
                </c:pt>
                <c:pt idx="9">
                  <c:v>0.32599052026700537</c:v>
                </c:pt>
                <c:pt idx="10">
                  <c:v>-3.143402622345199E-2</c:v>
                </c:pt>
              </c:numCache>
            </c:numRef>
          </c:val>
          <c:extLst>
            <c:ext xmlns:c16="http://schemas.microsoft.com/office/drawing/2014/chart" uri="{C3380CC4-5D6E-409C-BE32-E72D297353CC}">
              <c16:uniqueId val="{00000017-4658-4E16-AA29-482BDD41B71F}"/>
            </c:ext>
          </c:extLst>
        </c:ser>
        <c:dLbls>
          <c:showLegendKey val="0"/>
          <c:showVal val="0"/>
          <c:showCatName val="1"/>
          <c:showSerName val="0"/>
          <c:showPercent val="1"/>
          <c:showBubbleSize val="0"/>
          <c:showLeaderLines val="1"/>
        </c:dLbls>
      </c:pie3DChart>
    </c:plotArea>
    <c:plotVisOnly val="1"/>
    <c:dispBlanksAs val="gap"/>
    <c:showDLblsOverMax val="0"/>
  </c:chart>
  <c:spPr>
    <a:ln>
      <a:noFill/>
    </a:ln>
  </c:sp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dirty="0"/>
              <a:t>FY 21 Net</a:t>
            </a:r>
            <a:r>
              <a:rPr lang="en-US" sz="2000" baseline="0" dirty="0"/>
              <a:t> Adopted Budget</a:t>
            </a:r>
            <a:endParaRPr lang="en-US" sz="2000" dirty="0"/>
          </a:p>
        </c:rich>
      </c:tx>
      <c:layout>
        <c:manualLayout>
          <c:xMode val="edge"/>
          <c:yMode val="edge"/>
          <c:x val="0.31085490488162404"/>
          <c:y val="4.5909557899916478E-2"/>
        </c:manualLayout>
      </c:layout>
      <c:overlay val="0"/>
    </c:title>
    <c:autoTitleDeleted val="0"/>
    <c:view3D>
      <c:rotX val="30"/>
      <c:rotY val="10"/>
      <c:rAngAx val="0"/>
    </c:view3D>
    <c:floor>
      <c:thickness val="0"/>
    </c:floor>
    <c:sideWall>
      <c:thickness val="0"/>
    </c:sideWall>
    <c:backWall>
      <c:thickness val="0"/>
    </c:backWall>
    <c:plotArea>
      <c:layout>
        <c:manualLayout>
          <c:layoutTarget val="inner"/>
          <c:xMode val="edge"/>
          <c:yMode val="edge"/>
          <c:x val="4.3804202349731616E-4"/>
          <c:y val="0.1696669029057406"/>
          <c:w val="0.87500001488659351"/>
          <c:h val="0.74206508257264303"/>
        </c:manualLayout>
      </c:layout>
      <c:pie3DChart>
        <c:varyColors val="1"/>
        <c:ser>
          <c:idx val="0"/>
          <c:order val="0"/>
          <c:explosion val="26"/>
          <c:dPt>
            <c:idx val="0"/>
            <c:bubble3D val="0"/>
            <c:explosion val="10"/>
            <c:extLst>
              <c:ext xmlns:c16="http://schemas.microsoft.com/office/drawing/2014/chart" uri="{C3380CC4-5D6E-409C-BE32-E72D297353CC}">
                <c16:uniqueId val="{00000001-8502-419C-97FC-46057AC68649}"/>
              </c:ext>
            </c:extLst>
          </c:dPt>
          <c:dPt>
            <c:idx val="1"/>
            <c:bubble3D val="0"/>
            <c:explosion val="9"/>
            <c:extLst>
              <c:ext xmlns:c16="http://schemas.microsoft.com/office/drawing/2014/chart" uri="{C3380CC4-5D6E-409C-BE32-E72D297353CC}">
                <c16:uniqueId val="{00000003-8502-419C-97FC-46057AC68649}"/>
              </c:ext>
            </c:extLst>
          </c:dPt>
          <c:dPt>
            <c:idx val="2"/>
            <c:bubble3D val="0"/>
            <c:explosion val="7"/>
            <c:extLst>
              <c:ext xmlns:c16="http://schemas.microsoft.com/office/drawing/2014/chart" uri="{C3380CC4-5D6E-409C-BE32-E72D297353CC}">
                <c16:uniqueId val="{00000005-8502-419C-97FC-46057AC68649}"/>
              </c:ext>
            </c:extLst>
          </c:dPt>
          <c:dPt>
            <c:idx val="3"/>
            <c:bubble3D val="0"/>
            <c:explosion val="5"/>
            <c:extLst>
              <c:ext xmlns:c16="http://schemas.microsoft.com/office/drawing/2014/chart" uri="{C3380CC4-5D6E-409C-BE32-E72D297353CC}">
                <c16:uniqueId val="{00000007-8502-419C-97FC-46057AC68649}"/>
              </c:ext>
            </c:extLst>
          </c:dPt>
          <c:dPt>
            <c:idx val="4"/>
            <c:bubble3D val="0"/>
            <c:explosion val="11"/>
            <c:extLst>
              <c:ext xmlns:c16="http://schemas.microsoft.com/office/drawing/2014/chart" uri="{C3380CC4-5D6E-409C-BE32-E72D297353CC}">
                <c16:uniqueId val="{00000009-8502-419C-97FC-46057AC68649}"/>
              </c:ext>
            </c:extLst>
          </c:dPt>
          <c:dPt>
            <c:idx val="5"/>
            <c:bubble3D val="0"/>
            <c:explosion val="5"/>
            <c:extLst>
              <c:ext xmlns:c16="http://schemas.microsoft.com/office/drawing/2014/chart" uri="{C3380CC4-5D6E-409C-BE32-E72D297353CC}">
                <c16:uniqueId val="{0000000B-8502-419C-97FC-46057AC68649}"/>
              </c:ext>
            </c:extLst>
          </c:dPt>
          <c:dPt>
            <c:idx val="6"/>
            <c:bubble3D val="0"/>
            <c:explosion val="4"/>
            <c:extLst>
              <c:ext xmlns:c16="http://schemas.microsoft.com/office/drawing/2014/chart" uri="{C3380CC4-5D6E-409C-BE32-E72D297353CC}">
                <c16:uniqueId val="{0000000D-8502-419C-97FC-46057AC68649}"/>
              </c:ext>
            </c:extLst>
          </c:dPt>
          <c:dLbls>
            <c:dLbl>
              <c:idx val="0"/>
              <c:layout>
                <c:manualLayout>
                  <c:x val="0.15195837126368228"/>
                  <c:y val="5.6165095769832453E-2"/>
                </c:manualLayout>
              </c:layout>
              <c:tx>
                <c:rich>
                  <a:bodyPr wrap="square" lIns="38100" tIns="19050" rIns="38100" bIns="19050" anchor="ctr">
                    <a:noAutofit/>
                  </a:bodyPr>
                  <a:lstStyle/>
                  <a:p>
                    <a:pPr>
                      <a:defRPr/>
                    </a:pPr>
                    <a:fld id="{C427A4E0-B980-46DE-A2A9-702FD1D3D251}" type="CATEGORYNAME">
                      <a:rPr lang="en-US" sz="1400" b="1"/>
                      <a:pPr>
                        <a:defRPr/>
                      </a:pPr>
                      <a:t>[CATEGORY NAME]</a:t>
                    </a:fld>
                    <a:r>
                      <a:rPr lang="en-US" sz="1400" b="1" baseline="0" dirty="0"/>
                      <a:t>; </a:t>
                    </a:r>
                    <a:fld id="{B05EB1EB-8830-4A51-AC5C-0E6CA4C5A271}" type="VALUE">
                      <a:rPr lang="en-US" sz="1400" b="1" baseline="0"/>
                      <a:pPr>
                        <a:defRPr/>
                      </a:pPr>
                      <a:t>[VALUE]</a:t>
                    </a:fld>
                    <a:r>
                      <a:rPr lang="en-US" sz="1400" b="1" baseline="0" dirty="0"/>
                      <a:t>; </a:t>
                    </a:r>
                    <a:fld id="{8A2D1219-BCB4-4938-9EE0-DF1A179B9655}" type="PERCENTAGE">
                      <a:rPr lang="en-US" sz="1400" b="1" baseline="0"/>
                      <a:pPr>
                        <a:defRPr/>
                      </a:pPr>
                      <a:t>[PERCENTAGE]</a:t>
                    </a:fld>
                    <a:endParaRPr lang="en-US" sz="1400" b="1" baseline="0" dirty="0"/>
                  </a:p>
                </c:rich>
              </c:tx>
              <c:numFmt formatCode="0.0%" sourceLinked="0"/>
              <c:spPr>
                <a:noFill/>
                <a:ln>
                  <a:noFill/>
                </a:ln>
                <a:effectLst/>
              </c:spPr>
              <c:showLegendKey val="0"/>
              <c:showVal val="1"/>
              <c:showCatName val="1"/>
              <c:showSerName val="0"/>
              <c:showPercent val="1"/>
              <c:showBubbleSize val="0"/>
              <c:separator>; </c:separator>
              <c:extLst>
                <c:ext xmlns:c15="http://schemas.microsoft.com/office/drawing/2012/chart" uri="{CE6537A1-D6FC-4f65-9D91-7224C49458BB}">
                  <c15:layout>
                    <c:manualLayout>
                      <c:w val="0.30796054577848297"/>
                      <c:h val="0.13596470179002251"/>
                    </c:manualLayout>
                  </c15:layout>
                  <c15:dlblFieldTable/>
                  <c15:showDataLabelsRange val="0"/>
                </c:ext>
                <c:ext xmlns:c16="http://schemas.microsoft.com/office/drawing/2014/chart" uri="{C3380CC4-5D6E-409C-BE32-E72D297353CC}">
                  <c16:uniqueId val="{00000001-8502-419C-97FC-46057AC68649}"/>
                </c:ext>
              </c:extLst>
            </c:dLbl>
            <c:dLbl>
              <c:idx val="1"/>
              <c:layout>
                <c:manualLayout>
                  <c:x val="0.10812509690669087"/>
                  <c:y val="7.2650583808136673E-2"/>
                </c:manualLayout>
              </c:layout>
              <c:tx>
                <c:rich>
                  <a:bodyPr wrap="square" lIns="38100" tIns="19050" rIns="38100" bIns="19050" anchor="ctr">
                    <a:noAutofit/>
                  </a:bodyPr>
                  <a:lstStyle/>
                  <a:p>
                    <a:pPr>
                      <a:defRPr/>
                    </a:pPr>
                    <a:fld id="{CD50EB5A-DD15-4340-A634-37F50F0093AC}" type="CATEGORYNAME">
                      <a:rPr lang="en-US" sz="1400" b="1"/>
                      <a:pPr>
                        <a:defRPr/>
                      </a:pPr>
                      <a:t>[CATEGORY NAME]</a:t>
                    </a:fld>
                    <a:r>
                      <a:rPr lang="en-US" sz="1400" b="1" baseline="0" dirty="0"/>
                      <a:t>; </a:t>
                    </a:r>
                    <a:fld id="{B56A46D7-1C8D-40A7-90FA-3BC774F40A5E}" type="VALUE">
                      <a:rPr lang="en-US" sz="1400" b="1" baseline="0"/>
                      <a:pPr>
                        <a:defRPr/>
                      </a:pPr>
                      <a:t>[VALUE]</a:t>
                    </a:fld>
                    <a:r>
                      <a:rPr lang="en-US" sz="1400" b="1" baseline="0" dirty="0"/>
                      <a:t>; </a:t>
                    </a:r>
                    <a:fld id="{EFC6B36F-5D9F-4D4E-992B-BAC009BEF55C}" type="PERCENTAGE">
                      <a:rPr lang="en-US" sz="1400" b="1" baseline="0"/>
                      <a:pPr>
                        <a:defRPr/>
                      </a:pPr>
                      <a:t>[PERCENTAGE]</a:t>
                    </a:fld>
                    <a:endParaRPr lang="en-US" sz="1400" b="1" baseline="0" dirty="0"/>
                  </a:p>
                </c:rich>
              </c:tx>
              <c:numFmt formatCode="0.0%" sourceLinked="0"/>
              <c:spPr>
                <a:noFill/>
                <a:ln>
                  <a:noFill/>
                </a:ln>
                <a:effectLst/>
              </c:spPr>
              <c:showLegendKey val="0"/>
              <c:showVal val="1"/>
              <c:showCatName val="1"/>
              <c:showSerName val="0"/>
              <c:showPercent val="1"/>
              <c:showBubbleSize val="0"/>
              <c:separator>; </c:separator>
              <c:extLst>
                <c:ext xmlns:c15="http://schemas.microsoft.com/office/drawing/2012/chart" uri="{CE6537A1-D6FC-4f65-9D91-7224C49458BB}">
                  <c15:layout>
                    <c:manualLayout>
                      <c:w val="0.20508175895699529"/>
                      <c:h val="0.13312094395280233"/>
                    </c:manualLayout>
                  </c15:layout>
                  <c15:dlblFieldTable/>
                  <c15:showDataLabelsRange val="0"/>
                </c:ext>
                <c:ext xmlns:c16="http://schemas.microsoft.com/office/drawing/2014/chart" uri="{C3380CC4-5D6E-409C-BE32-E72D297353CC}">
                  <c16:uniqueId val="{00000003-8502-419C-97FC-46057AC68649}"/>
                </c:ext>
              </c:extLst>
            </c:dLbl>
            <c:dLbl>
              <c:idx val="2"/>
              <c:layout>
                <c:manualLayout>
                  <c:x val="-2.1684954351262623E-4"/>
                  <c:y val="0.11412993572084473"/>
                </c:manualLayout>
              </c:layout>
              <c:tx>
                <c:rich>
                  <a:bodyPr wrap="square" lIns="38100" tIns="19050" rIns="38100" bIns="19050" anchor="ctr">
                    <a:noAutofit/>
                  </a:bodyPr>
                  <a:lstStyle/>
                  <a:p>
                    <a:pPr>
                      <a:defRPr/>
                    </a:pPr>
                    <a:fld id="{4F01D26B-B59E-484A-9A70-D0EF0085592B}" type="CATEGORYNAME">
                      <a:rPr lang="en-US" sz="1400" b="1"/>
                      <a:pPr>
                        <a:defRPr/>
                      </a:pPr>
                      <a:t>[CATEGORY NAME]</a:t>
                    </a:fld>
                    <a:r>
                      <a:rPr lang="en-US" sz="1400" b="1" baseline="0" dirty="0"/>
                      <a:t>; </a:t>
                    </a:r>
                    <a:fld id="{B2685CD6-9853-45DF-83CC-C2D1C03DE16C}" type="VALUE">
                      <a:rPr lang="en-US" sz="1400" b="1" baseline="0"/>
                      <a:pPr>
                        <a:defRPr/>
                      </a:pPr>
                      <a:t>[VALUE]</a:t>
                    </a:fld>
                    <a:r>
                      <a:rPr lang="en-US" sz="1400" b="1" baseline="0" dirty="0"/>
                      <a:t>; </a:t>
                    </a:r>
                    <a:fld id="{624A7B91-8854-4C77-8539-4306B5310971}" type="PERCENTAGE">
                      <a:rPr lang="en-US" sz="1400" b="1" baseline="0"/>
                      <a:pPr>
                        <a:defRPr/>
                      </a:pPr>
                      <a:t>[PERCENTAGE]</a:t>
                    </a:fld>
                    <a:endParaRPr lang="en-US" sz="1400" b="1" baseline="0" dirty="0"/>
                  </a:p>
                </c:rich>
              </c:tx>
              <c:numFmt formatCode="0.0%" sourceLinked="0"/>
              <c:spPr>
                <a:noFill/>
                <a:ln>
                  <a:noFill/>
                </a:ln>
                <a:effectLst/>
              </c:spPr>
              <c:showLegendKey val="0"/>
              <c:showVal val="1"/>
              <c:showCatName val="1"/>
              <c:showSerName val="0"/>
              <c:showPercent val="1"/>
              <c:showBubbleSize val="0"/>
              <c:separator>; </c:separator>
              <c:extLst>
                <c:ext xmlns:c15="http://schemas.microsoft.com/office/drawing/2012/chart" uri="{CE6537A1-D6FC-4f65-9D91-7224C49458BB}">
                  <c15:layout>
                    <c:manualLayout>
                      <c:w val="0.23053938176811525"/>
                      <c:h val="0.14728023598820059"/>
                    </c:manualLayout>
                  </c15:layout>
                  <c15:dlblFieldTable/>
                  <c15:showDataLabelsRange val="0"/>
                </c:ext>
                <c:ext xmlns:c16="http://schemas.microsoft.com/office/drawing/2014/chart" uri="{C3380CC4-5D6E-409C-BE32-E72D297353CC}">
                  <c16:uniqueId val="{00000005-8502-419C-97FC-46057AC68649}"/>
                </c:ext>
              </c:extLst>
            </c:dLbl>
            <c:dLbl>
              <c:idx val="3"/>
              <c:layout>
                <c:manualLayout>
                  <c:x val="-9.8959804769283594E-2"/>
                  <c:y val="5.9717889622408114E-2"/>
                </c:manualLayout>
              </c:layout>
              <c:tx>
                <c:rich>
                  <a:bodyPr wrap="square" lIns="38100" tIns="19050" rIns="38100" bIns="19050" anchor="ctr">
                    <a:noAutofit/>
                  </a:bodyPr>
                  <a:lstStyle/>
                  <a:p>
                    <a:pPr>
                      <a:defRPr/>
                    </a:pPr>
                    <a:fld id="{015E4B9E-CD80-4874-91A6-97D22BA95AAB}" type="CATEGORYNAME">
                      <a:rPr lang="en-US" sz="1400" b="1"/>
                      <a:pPr>
                        <a:defRPr/>
                      </a:pPr>
                      <a:t>[CATEGORY NAME]</a:t>
                    </a:fld>
                    <a:r>
                      <a:rPr lang="en-US" sz="1400" b="1" baseline="0" dirty="0"/>
                      <a:t>; </a:t>
                    </a:r>
                    <a:fld id="{6BA2797A-7179-472D-B076-0A7073894206}" type="VALUE">
                      <a:rPr lang="en-US" sz="1400" b="1" baseline="0"/>
                      <a:pPr>
                        <a:defRPr/>
                      </a:pPr>
                      <a:t>[VALUE]</a:t>
                    </a:fld>
                    <a:r>
                      <a:rPr lang="en-US" sz="1400" b="1" baseline="0" dirty="0"/>
                      <a:t>; </a:t>
                    </a:r>
                    <a:fld id="{CCCB0AAA-8D75-4F42-8F20-9AB041739325}" type="PERCENTAGE">
                      <a:rPr lang="en-US" sz="1400" b="1" baseline="0"/>
                      <a:pPr>
                        <a:defRPr/>
                      </a:pPr>
                      <a:t>[PERCENTAGE]</a:t>
                    </a:fld>
                    <a:endParaRPr lang="en-US" sz="1400" b="1" baseline="0" dirty="0"/>
                  </a:p>
                </c:rich>
              </c:tx>
              <c:numFmt formatCode="0.0%" sourceLinked="0"/>
              <c:spPr>
                <a:noFill/>
                <a:ln>
                  <a:noFill/>
                </a:ln>
                <a:effectLst/>
              </c:spPr>
              <c:showLegendKey val="0"/>
              <c:showVal val="1"/>
              <c:showCatName val="1"/>
              <c:showSerName val="0"/>
              <c:showPercent val="1"/>
              <c:showBubbleSize val="0"/>
              <c:separator>; </c:separator>
              <c:extLst>
                <c:ext xmlns:c15="http://schemas.microsoft.com/office/drawing/2012/chart" uri="{CE6537A1-D6FC-4f65-9D91-7224C49458BB}">
                  <c15:layout>
                    <c:manualLayout>
                      <c:w val="0.26480462775358804"/>
                      <c:h val="0.1048023598820059"/>
                    </c:manualLayout>
                  </c15:layout>
                  <c15:dlblFieldTable/>
                  <c15:showDataLabelsRange val="0"/>
                </c:ext>
                <c:ext xmlns:c16="http://schemas.microsoft.com/office/drawing/2014/chart" uri="{C3380CC4-5D6E-409C-BE32-E72D297353CC}">
                  <c16:uniqueId val="{00000007-8502-419C-97FC-46057AC68649}"/>
                </c:ext>
              </c:extLst>
            </c:dLbl>
            <c:dLbl>
              <c:idx val="4"/>
              <c:layout>
                <c:manualLayout>
                  <c:x val="-7.5376501332976298E-2"/>
                  <c:y val="-1.6276221847182954E-3"/>
                </c:manualLayout>
              </c:layout>
              <c:tx>
                <c:rich>
                  <a:bodyPr wrap="square" lIns="38100" tIns="19050" rIns="38100" bIns="19050" anchor="ctr">
                    <a:noAutofit/>
                  </a:bodyPr>
                  <a:lstStyle/>
                  <a:p>
                    <a:pPr>
                      <a:defRPr/>
                    </a:pPr>
                    <a:fld id="{BBB6ED80-8168-48F0-8D1A-3D29036243A0}" type="CATEGORYNAME">
                      <a:rPr lang="en-US" sz="1400" b="1"/>
                      <a:pPr>
                        <a:defRPr/>
                      </a:pPr>
                      <a:t>[CATEGORY NAME]</a:t>
                    </a:fld>
                    <a:r>
                      <a:rPr lang="en-US" sz="1400" b="1" baseline="0" dirty="0"/>
                      <a:t>; </a:t>
                    </a:r>
                    <a:fld id="{29C491CD-1F95-4658-BAE0-2E8F118B12C8}" type="VALUE">
                      <a:rPr lang="en-US" sz="1400" b="1" baseline="0"/>
                      <a:pPr>
                        <a:defRPr/>
                      </a:pPr>
                      <a:t>[VALUE]</a:t>
                    </a:fld>
                    <a:r>
                      <a:rPr lang="en-US" sz="1400" b="1" baseline="0" dirty="0"/>
                      <a:t>; </a:t>
                    </a:r>
                    <a:fld id="{0E86F5B2-6493-4A16-B898-FA0955811026}" type="PERCENTAGE">
                      <a:rPr lang="en-US" sz="1400" b="1" baseline="0"/>
                      <a:pPr>
                        <a:defRPr/>
                      </a:pPr>
                      <a:t>[PERCENTAGE]</a:t>
                    </a:fld>
                    <a:endParaRPr lang="en-US" sz="1400" b="1" baseline="0" dirty="0"/>
                  </a:p>
                </c:rich>
              </c:tx>
              <c:numFmt formatCode="0.0%" sourceLinked="0"/>
              <c:spPr>
                <a:noFill/>
                <a:ln>
                  <a:noFill/>
                </a:ln>
                <a:effectLst/>
              </c:spPr>
              <c:showLegendKey val="0"/>
              <c:showVal val="1"/>
              <c:showCatName val="1"/>
              <c:showSerName val="0"/>
              <c:showPercent val="1"/>
              <c:showBubbleSize val="0"/>
              <c:separator>; </c:separator>
              <c:extLst>
                <c:ext xmlns:c15="http://schemas.microsoft.com/office/drawing/2012/chart" uri="{CE6537A1-D6FC-4f65-9D91-7224C49458BB}">
                  <c15:layout>
                    <c:manualLayout>
                      <c:w val="0.22056464967618086"/>
                      <c:h val="0.14256047197640115"/>
                    </c:manualLayout>
                  </c15:layout>
                  <c15:dlblFieldTable/>
                  <c15:showDataLabelsRange val="0"/>
                </c:ext>
                <c:ext xmlns:c16="http://schemas.microsoft.com/office/drawing/2014/chart" uri="{C3380CC4-5D6E-409C-BE32-E72D297353CC}">
                  <c16:uniqueId val="{00000009-8502-419C-97FC-46057AC68649}"/>
                </c:ext>
              </c:extLst>
            </c:dLbl>
            <c:dLbl>
              <c:idx val="5"/>
              <c:layout>
                <c:manualLayout>
                  <c:x val="1.0603918821932052E-2"/>
                  <c:y val="4.909528354410244E-2"/>
                </c:manualLayout>
              </c:layout>
              <c:tx>
                <c:rich>
                  <a:bodyPr wrap="square" lIns="38100" tIns="19050" rIns="38100" bIns="19050" anchor="ctr">
                    <a:noAutofit/>
                  </a:bodyPr>
                  <a:lstStyle/>
                  <a:p>
                    <a:pPr>
                      <a:defRPr/>
                    </a:pPr>
                    <a:fld id="{A7FB0FC3-F96C-4D87-95DD-9D1E70460EF8}" type="CATEGORYNAME">
                      <a:rPr lang="en-US" sz="1400" b="1"/>
                      <a:pPr>
                        <a:defRPr/>
                      </a:pPr>
                      <a:t>[CATEGORY NAME]</a:t>
                    </a:fld>
                    <a:r>
                      <a:rPr lang="en-US" sz="1400" b="1" baseline="0" dirty="0"/>
                      <a:t>; </a:t>
                    </a:r>
                    <a:fld id="{C3E941AF-D19A-4252-8234-A477BEED17CC}" type="VALUE">
                      <a:rPr lang="en-US" sz="1400" b="1" baseline="0"/>
                      <a:pPr>
                        <a:defRPr/>
                      </a:pPr>
                      <a:t>[VALUE]</a:t>
                    </a:fld>
                    <a:r>
                      <a:rPr lang="en-US" sz="1400" b="1" baseline="0" dirty="0"/>
                      <a:t>; </a:t>
                    </a:r>
                    <a:fld id="{323EE97D-5D9D-44C7-BEF2-36CC8A54F7BA}" type="PERCENTAGE">
                      <a:rPr lang="en-US" sz="1400" b="1" baseline="0"/>
                      <a:pPr>
                        <a:defRPr/>
                      </a:pPr>
                      <a:t>[PERCENTAGE]</a:t>
                    </a:fld>
                    <a:endParaRPr lang="en-US" sz="1400" b="1" baseline="0" dirty="0"/>
                  </a:p>
                </c:rich>
              </c:tx>
              <c:numFmt formatCode="0.0%" sourceLinked="0"/>
              <c:spPr>
                <a:noFill/>
                <a:ln>
                  <a:noFill/>
                </a:ln>
                <a:effectLst/>
              </c:spPr>
              <c:showLegendKey val="0"/>
              <c:showVal val="1"/>
              <c:showCatName val="1"/>
              <c:showSerName val="0"/>
              <c:showPercent val="1"/>
              <c:showBubbleSize val="0"/>
              <c:separator>; </c:separator>
              <c:extLst>
                <c:ext xmlns:c15="http://schemas.microsoft.com/office/drawing/2012/chart" uri="{CE6537A1-D6FC-4f65-9D91-7224C49458BB}">
                  <c15:layout>
                    <c:manualLayout>
                      <c:w val="0.15549785115002504"/>
                      <c:h val="0.13312094395280233"/>
                    </c:manualLayout>
                  </c15:layout>
                  <c15:dlblFieldTable/>
                  <c15:showDataLabelsRange val="0"/>
                </c:ext>
                <c:ext xmlns:c16="http://schemas.microsoft.com/office/drawing/2014/chart" uri="{C3380CC4-5D6E-409C-BE32-E72D297353CC}">
                  <c16:uniqueId val="{0000000B-8502-419C-97FC-46057AC68649}"/>
                </c:ext>
              </c:extLst>
            </c:dLbl>
            <c:dLbl>
              <c:idx val="6"/>
              <c:layout>
                <c:manualLayout>
                  <c:x val="2.1502365123179254E-2"/>
                  <c:y val="-0.11749838558257408"/>
                </c:manualLayout>
              </c:layout>
              <c:tx>
                <c:rich>
                  <a:bodyPr wrap="square" lIns="38100" tIns="19050" rIns="38100" bIns="19050" anchor="ctr">
                    <a:noAutofit/>
                  </a:bodyPr>
                  <a:lstStyle/>
                  <a:p>
                    <a:pPr>
                      <a:defRPr/>
                    </a:pPr>
                    <a:r>
                      <a:rPr lang="en-US" sz="1400" b="1" dirty="0"/>
                      <a:t>Capital Budgets;  $572,994,100 ; 37.0%</a:t>
                    </a:r>
                  </a:p>
                </c:rich>
              </c:tx>
              <c:numFmt formatCode="0.0%" sourceLinked="0"/>
              <c:spPr>
                <a:noFill/>
                <a:ln>
                  <a:noFill/>
                </a:ln>
                <a:effectLst/>
              </c:spPr>
              <c:showLegendKey val="0"/>
              <c:showVal val="1"/>
              <c:showCatName val="1"/>
              <c:showSerName val="0"/>
              <c:showPercent val="1"/>
              <c:showBubbleSize val="0"/>
              <c:separator>; </c:separator>
              <c:extLst>
                <c:ext xmlns:c15="http://schemas.microsoft.com/office/drawing/2012/chart" uri="{CE6537A1-D6FC-4f65-9D91-7224C49458BB}">
                  <c15:layout>
                    <c:manualLayout>
                      <c:w val="0.20288378322404788"/>
                      <c:h val="0.11896165191740413"/>
                    </c:manualLayout>
                  </c15:layout>
                  <c15:showDataLabelsRange val="0"/>
                </c:ext>
                <c:ext xmlns:c16="http://schemas.microsoft.com/office/drawing/2014/chart" uri="{C3380CC4-5D6E-409C-BE32-E72D297353CC}">
                  <c16:uniqueId val="{0000000D-8502-419C-97FC-46057AC68649}"/>
                </c:ext>
              </c:extLst>
            </c:dLbl>
            <c:numFmt formatCode="0.0%" sourceLinked="0"/>
            <c:spPr>
              <a:noFill/>
              <a:ln>
                <a:noFill/>
              </a:ln>
              <a:effectLst/>
            </c:sp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'Where the Money Goes - Ochs Ove'!$A$3:$A$9</c:f>
              <c:strCache>
                <c:ptCount val="7"/>
                <c:pt idx="0">
                  <c:v>Board of County Commissioners</c:v>
                </c:pt>
                <c:pt idx="1">
                  <c:v>County Manager Operations</c:v>
                </c:pt>
                <c:pt idx="2">
                  <c:v>Public Utility Operations</c:v>
                </c:pt>
                <c:pt idx="3">
                  <c:v>Courts &amp; Related Agencies</c:v>
                </c:pt>
                <c:pt idx="4">
                  <c:v>Constitutional Officers</c:v>
                </c:pt>
                <c:pt idx="5">
                  <c:v>Debt Service</c:v>
                </c:pt>
                <c:pt idx="6">
                  <c:v>Capital Budgets</c:v>
                </c:pt>
              </c:strCache>
            </c:strRef>
          </c:cat>
          <c:val>
            <c:numRef>
              <c:f>'Where the Money Goes - Ochs Ove'!$B$3:$B$9</c:f>
              <c:numCache>
                <c:formatCode>_("$"* #,##0_);_("$"* \(#,##0\);_("$"* "-"??_);_(@_)</c:formatCode>
                <c:ptCount val="7"/>
                <c:pt idx="0">
                  <c:v>19208800</c:v>
                </c:pt>
                <c:pt idx="1">
                  <c:v>288065200</c:v>
                </c:pt>
                <c:pt idx="2">
                  <c:v>302144200</c:v>
                </c:pt>
                <c:pt idx="3">
                  <c:v>5640300</c:v>
                </c:pt>
                <c:pt idx="4">
                  <c:v>272540200</c:v>
                </c:pt>
                <c:pt idx="5">
                  <c:v>91750500</c:v>
                </c:pt>
                <c:pt idx="6">
                  <c:v>572994100</c:v>
                </c:pt>
              </c:numCache>
            </c:numRef>
          </c:val>
          <c:extLst>
            <c:ext xmlns:c16="http://schemas.microsoft.com/office/drawing/2014/chart" uri="{C3380CC4-5D6E-409C-BE32-E72D297353CC}">
              <c16:uniqueId val="{0000000E-8502-419C-97FC-46057AC68649}"/>
            </c:ext>
          </c:extLst>
        </c:ser>
        <c:ser>
          <c:idx val="1"/>
          <c:order val="1"/>
          <c:explosion val="25"/>
          <c:cat>
            <c:strRef>
              <c:f>'Where the Money Goes - Ochs Ove'!$A$3:$A$9</c:f>
              <c:strCache>
                <c:ptCount val="7"/>
                <c:pt idx="0">
                  <c:v>Board of County Commissioners</c:v>
                </c:pt>
                <c:pt idx="1">
                  <c:v>County Manager Operations</c:v>
                </c:pt>
                <c:pt idx="2">
                  <c:v>Public Utility Operations</c:v>
                </c:pt>
                <c:pt idx="3">
                  <c:v>Courts &amp; Related Agencies</c:v>
                </c:pt>
                <c:pt idx="4">
                  <c:v>Constitutional Officers</c:v>
                </c:pt>
                <c:pt idx="5">
                  <c:v>Debt Service</c:v>
                </c:pt>
                <c:pt idx="6">
                  <c:v>Capital Budgets</c:v>
                </c:pt>
              </c:strCache>
            </c:strRef>
          </c:cat>
          <c:val>
            <c:numRef>
              <c:f>'Where the Money Goes - Ochs Ove'!$B$3:$B$9</c:f>
              <c:numCache>
                <c:formatCode>_("$"* #,##0_);_("$"* \(#,##0\);_("$"* "-"??_);_(@_)</c:formatCode>
                <c:ptCount val="7"/>
                <c:pt idx="0">
                  <c:v>19208800</c:v>
                </c:pt>
                <c:pt idx="1">
                  <c:v>288065200</c:v>
                </c:pt>
                <c:pt idx="2">
                  <c:v>302144200</c:v>
                </c:pt>
                <c:pt idx="3">
                  <c:v>5640300</c:v>
                </c:pt>
                <c:pt idx="4">
                  <c:v>272540200</c:v>
                </c:pt>
                <c:pt idx="5">
                  <c:v>91750500</c:v>
                </c:pt>
                <c:pt idx="6">
                  <c:v>572994100</c:v>
                </c:pt>
              </c:numCache>
            </c:numRef>
          </c:val>
          <c:extLst>
            <c:ext xmlns:c16="http://schemas.microsoft.com/office/drawing/2014/chart" uri="{C3380CC4-5D6E-409C-BE32-E72D297353CC}">
              <c16:uniqueId val="{0000000F-8502-419C-97FC-46057AC68649}"/>
            </c:ext>
          </c:extLst>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570713035870544"/>
          <c:y val="9.6986390408021372E-2"/>
          <c:w val="0.80968307086614177"/>
          <c:h val="0.54239351939413472"/>
        </c:manualLayout>
      </c:layout>
      <c:barChart>
        <c:barDir val="col"/>
        <c:grouping val="clustered"/>
        <c:varyColors val="0"/>
        <c:ser>
          <c:idx val="0"/>
          <c:order val="0"/>
          <c:invertIfNegative val="0"/>
          <c:dLbls>
            <c:delete val="1"/>
          </c:dLbls>
          <c:cat>
            <c:strRef>
              <c:f>Sheet1!$A$13:$A$26</c:f>
              <c:strCache>
                <c:ptCount val="14"/>
                <c:pt idx="0">
                  <c:v> FY 08 </c:v>
                </c:pt>
                <c:pt idx="1">
                  <c:v> FY 09 </c:v>
                </c:pt>
                <c:pt idx="2">
                  <c:v> FY 10 </c:v>
                </c:pt>
                <c:pt idx="3">
                  <c:v> FY 11 </c:v>
                </c:pt>
                <c:pt idx="4">
                  <c:v> FY 12 </c:v>
                </c:pt>
                <c:pt idx="5">
                  <c:v> FY 13 </c:v>
                </c:pt>
                <c:pt idx="6">
                  <c:v> FY 14 </c:v>
                </c:pt>
                <c:pt idx="7">
                  <c:v> FY 15 </c:v>
                </c:pt>
                <c:pt idx="8">
                  <c:v> FY 16 </c:v>
                </c:pt>
                <c:pt idx="9">
                  <c:v> FY 17 </c:v>
                </c:pt>
                <c:pt idx="10">
                  <c:v> FY 18 </c:v>
                </c:pt>
                <c:pt idx="11">
                  <c:v> FY 19 </c:v>
                </c:pt>
                <c:pt idx="12">
                  <c:v> FY 20 </c:v>
                </c:pt>
                <c:pt idx="13">
                  <c:v> FY 21 </c:v>
                </c:pt>
              </c:strCache>
            </c:strRef>
          </c:cat>
          <c:val>
            <c:numRef>
              <c:f>Sheet1!$K$13:$K$26</c:f>
              <c:numCache>
                <c:formatCode>"$"#,##0_);\("$"#,##0\)</c:formatCode>
                <c:ptCount val="14"/>
                <c:pt idx="0">
                  <c:v>525.43600000000004</c:v>
                </c:pt>
                <c:pt idx="1">
                  <c:v>504.24900000000002</c:v>
                </c:pt>
                <c:pt idx="2">
                  <c:v>470.13600000000002</c:v>
                </c:pt>
                <c:pt idx="3">
                  <c:v>433.23399999999998</c:v>
                </c:pt>
                <c:pt idx="4">
                  <c:v>395.839</c:v>
                </c:pt>
                <c:pt idx="5">
                  <c:v>374.858</c:v>
                </c:pt>
                <c:pt idx="6">
                  <c:v>360.69</c:v>
                </c:pt>
                <c:pt idx="7">
                  <c:v>341.27600000000001</c:v>
                </c:pt>
                <c:pt idx="8">
                  <c:v>321.11500000000001</c:v>
                </c:pt>
                <c:pt idx="9">
                  <c:v>300.00200000000001</c:v>
                </c:pt>
                <c:pt idx="10">
                  <c:v>292.82</c:v>
                </c:pt>
                <c:pt idx="11">
                  <c:v>360.80200000000002</c:v>
                </c:pt>
                <c:pt idx="12">
                  <c:v>332.12299999999999</c:v>
                </c:pt>
                <c:pt idx="13">
                  <c:v>306.81700000000001</c:v>
                </c:pt>
              </c:numCache>
            </c:numRef>
          </c:val>
          <c:extLst>
            <c:ext xmlns:c16="http://schemas.microsoft.com/office/drawing/2014/chart" uri="{C3380CC4-5D6E-409C-BE32-E72D297353CC}">
              <c16:uniqueId val="{00000000-F10C-4485-9DE0-4B702D90A092}"/>
            </c:ext>
          </c:extLst>
        </c:ser>
        <c:ser>
          <c:idx val="1"/>
          <c:order val="1"/>
          <c:invertIfNegative val="0"/>
          <c:dLbls>
            <c:delete val="1"/>
          </c:dLbls>
          <c:cat>
            <c:strRef>
              <c:f>Sheet1!$A$13:$A$26</c:f>
              <c:strCache>
                <c:ptCount val="14"/>
                <c:pt idx="0">
                  <c:v> FY 08 </c:v>
                </c:pt>
                <c:pt idx="1">
                  <c:v> FY 09 </c:v>
                </c:pt>
                <c:pt idx="2">
                  <c:v> FY 10 </c:v>
                </c:pt>
                <c:pt idx="3">
                  <c:v> FY 11 </c:v>
                </c:pt>
                <c:pt idx="4">
                  <c:v> FY 12 </c:v>
                </c:pt>
                <c:pt idx="5">
                  <c:v> FY 13 </c:v>
                </c:pt>
                <c:pt idx="6">
                  <c:v> FY 14 </c:v>
                </c:pt>
                <c:pt idx="7">
                  <c:v> FY 15 </c:v>
                </c:pt>
                <c:pt idx="8">
                  <c:v> FY 16 </c:v>
                </c:pt>
                <c:pt idx="9">
                  <c:v> FY 17 </c:v>
                </c:pt>
                <c:pt idx="10">
                  <c:v> FY 18 </c:v>
                </c:pt>
                <c:pt idx="11">
                  <c:v> FY 19 </c:v>
                </c:pt>
                <c:pt idx="12">
                  <c:v> FY 20 </c:v>
                </c:pt>
                <c:pt idx="13">
                  <c:v> FY 21 </c:v>
                </c:pt>
              </c:strCache>
            </c:strRef>
          </c:cat>
          <c:val>
            <c:numRef>
              <c:f>Sheet1!$L$13:$L$26</c:f>
              <c:numCache>
                <c:formatCode>"$"#,##0_);\("$"#,##0\)</c:formatCode>
                <c:ptCount val="14"/>
                <c:pt idx="0">
                  <c:v>262.78800000000001</c:v>
                </c:pt>
                <c:pt idx="1">
                  <c:v>260.90800000000002</c:v>
                </c:pt>
                <c:pt idx="2">
                  <c:v>255.49199999999999</c:v>
                </c:pt>
                <c:pt idx="3">
                  <c:v>243.46299999999999</c:v>
                </c:pt>
                <c:pt idx="4">
                  <c:v>231.33199999999999</c:v>
                </c:pt>
                <c:pt idx="5">
                  <c:v>221.428</c:v>
                </c:pt>
                <c:pt idx="6">
                  <c:v>207.41300000000001</c:v>
                </c:pt>
                <c:pt idx="7">
                  <c:v>193.34899999999999</c:v>
                </c:pt>
                <c:pt idx="8">
                  <c:v>168.53899999999999</c:v>
                </c:pt>
                <c:pt idx="9">
                  <c:v>156.38300000000001</c:v>
                </c:pt>
                <c:pt idx="10">
                  <c:v>177.24600000000001</c:v>
                </c:pt>
                <c:pt idx="11">
                  <c:v>237.86699999999999</c:v>
                </c:pt>
                <c:pt idx="12">
                  <c:v>222.45599999999999</c:v>
                </c:pt>
                <c:pt idx="13">
                  <c:v>206.767</c:v>
                </c:pt>
              </c:numCache>
            </c:numRef>
          </c:val>
          <c:extLst>
            <c:ext xmlns:c16="http://schemas.microsoft.com/office/drawing/2014/chart" uri="{C3380CC4-5D6E-409C-BE32-E72D297353CC}">
              <c16:uniqueId val="{00000001-F10C-4485-9DE0-4B702D90A092}"/>
            </c:ext>
          </c:extLst>
        </c:ser>
        <c:dLbls>
          <c:showLegendKey val="0"/>
          <c:showVal val="1"/>
          <c:showCatName val="0"/>
          <c:showSerName val="0"/>
          <c:showPercent val="0"/>
          <c:showBubbleSize val="0"/>
        </c:dLbls>
        <c:gapWidth val="150"/>
        <c:axId val="50878720"/>
        <c:axId val="50888704"/>
      </c:barChart>
      <c:lineChart>
        <c:grouping val="standard"/>
        <c:varyColors val="0"/>
        <c:ser>
          <c:idx val="2"/>
          <c:order val="2"/>
          <c:spPr>
            <a:ln>
              <a:noFill/>
            </a:ln>
          </c:spPr>
          <c:marker>
            <c:symbol val="none"/>
          </c:marker>
          <c:cat>
            <c:strRef>
              <c:f>Sheet1!$A$13:$A$26</c:f>
              <c:strCache>
                <c:ptCount val="14"/>
                <c:pt idx="0">
                  <c:v> FY 08 </c:v>
                </c:pt>
                <c:pt idx="1">
                  <c:v> FY 09 </c:v>
                </c:pt>
                <c:pt idx="2">
                  <c:v> FY 10 </c:v>
                </c:pt>
                <c:pt idx="3">
                  <c:v> FY 11 </c:v>
                </c:pt>
                <c:pt idx="4">
                  <c:v> FY 12 </c:v>
                </c:pt>
                <c:pt idx="5">
                  <c:v> FY 13 </c:v>
                </c:pt>
                <c:pt idx="6">
                  <c:v> FY 14 </c:v>
                </c:pt>
                <c:pt idx="7">
                  <c:v> FY 15 </c:v>
                </c:pt>
                <c:pt idx="8">
                  <c:v> FY 16 </c:v>
                </c:pt>
                <c:pt idx="9">
                  <c:v> FY 17 </c:v>
                </c:pt>
                <c:pt idx="10">
                  <c:v> FY 18 </c:v>
                </c:pt>
                <c:pt idx="11">
                  <c:v> FY 19 </c:v>
                </c:pt>
                <c:pt idx="12">
                  <c:v> FY 20 </c:v>
                </c:pt>
                <c:pt idx="13">
                  <c:v> FY 21 </c:v>
                </c:pt>
              </c:strCache>
            </c:strRef>
          </c:cat>
          <c:val>
            <c:numRef>
              <c:f>Sheet1!$M$13:$M$26</c:f>
              <c:numCache>
                <c:formatCode>"$"#,##0_);\("$"#,##0\)</c:formatCode>
                <c:ptCount val="14"/>
                <c:pt idx="0">
                  <c:v>788.22400000000005</c:v>
                </c:pt>
                <c:pt idx="1">
                  <c:v>765.15700000000004</c:v>
                </c:pt>
                <c:pt idx="2">
                  <c:v>725.62800000000004</c:v>
                </c:pt>
                <c:pt idx="3">
                  <c:v>676.697</c:v>
                </c:pt>
                <c:pt idx="4">
                  <c:v>627.17100000000005</c:v>
                </c:pt>
                <c:pt idx="5">
                  <c:v>596.28600000000006</c:v>
                </c:pt>
                <c:pt idx="6">
                  <c:v>568.10300000000007</c:v>
                </c:pt>
                <c:pt idx="7">
                  <c:v>534.625</c:v>
                </c:pt>
                <c:pt idx="8">
                  <c:v>489.654</c:v>
                </c:pt>
                <c:pt idx="9">
                  <c:v>456.38499999999999</c:v>
                </c:pt>
                <c:pt idx="10">
                  <c:v>470.06600000000003</c:v>
                </c:pt>
                <c:pt idx="11">
                  <c:v>598.66899999999998</c:v>
                </c:pt>
                <c:pt idx="12">
                  <c:v>554.57899999999995</c:v>
                </c:pt>
                <c:pt idx="13">
                  <c:v>513.58400000000006</c:v>
                </c:pt>
              </c:numCache>
            </c:numRef>
          </c:val>
          <c:smooth val="0"/>
          <c:extLst>
            <c:ext xmlns:c16="http://schemas.microsoft.com/office/drawing/2014/chart" uri="{C3380CC4-5D6E-409C-BE32-E72D297353CC}">
              <c16:uniqueId val="{00000002-F10C-4485-9DE0-4B702D90A092}"/>
            </c:ext>
          </c:extLst>
        </c:ser>
        <c:dLbls>
          <c:showLegendKey val="0"/>
          <c:showVal val="0"/>
          <c:showCatName val="0"/>
          <c:showSerName val="0"/>
          <c:showPercent val="0"/>
          <c:showBubbleSize val="0"/>
        </c:dLbls>
        <c:marker val="1"/>
        <c:smooth val="0"/>
        <c:axId val="50878720"/>
        <c:axId val="50888704"/>
      </c:lineChart>
      <c:catAx>
        <c:axId val="50878720"/>
        <c:scaling>
          <c:orientation val="minMax"/>
        </c:scaling>
        <c:delete val="0"/>
        <c:axPos val="b"/>
        <c:numFmt formatCode="General" sourceLinked="0"/>
        <c:majorTickMark val="out"/>
        <c:minorTickMark val="none"/>
        <c:tickLblPos val="nextTo"/>
        <c:crossAx val="50888704"/>
        <c:crosses val="autoZero"/>
        <c:auto val="1"/>
        <c:lblAlgn val="ctr"/>
        <c:lblOffset val="100"/>
        <c:noMultiLvlLbl val="0"/>
      </c:catAx>
      <c:valAx>
        <c:axId val="50888704"/>
        <c:scaling>
          <c:orientation val="minMax"/>
          <c:max val="600"/>
          <c:min val="0"/>
        </c:scaling>
        <c:delete val="0"/>
        <c:axPos val="l"/>
        <c:majorGridlines/>
        <c:title>
          <c:tx>
            <c:rich>
              <a:bodyPr rot="-5400000" vert="horz"/>
              <a:lstStyle/>
              <a:p>
                <a:pPr>
                  <a:defRPr/>
                </a:pPr>
                <a:r>
                  <a:rPr lang="en-US" b="1" dirty="0"/>
                  <a:t>Millions</a:t>
                </a:r>
              </a:p>
            </c:rich>
          </c:tx>
          <c:layout>
            <c:manualLayout>
              <c:xMode val="edge"/>
              <c:yMode val="edge"/>
              <c:x val="5.4657285159967532E-2"/>
              <c:y val="0.38361068415570715"/>
            </c:manualLayout>
          </c:layout>
          <c:overlay val="0"/>
        </c:title>
        <c:numFmt formatCode="&quot;$&quot;#,##0" sourceLinked="0"/>
        <c:majorTickMark val="out"/>
        <c:minorTickMark val="none"/>
        <c:tickLblPos val="nextTo"/>
        <c:txPr>
          <a:bodyPr/>
          <a:lstStyle/>
          <a:p>
            <a:pPr>
              <a:defRPr sz="900"/>
            </a:pPr>
            <a:endParaRPr lang="en-US"/>
          </a:p>
        </c:txPr>
        <c:crossAx val="50878720"/>
        <c:crosses val="autoZero"/>
        <c:crossBetween val="between"/>
      </c:valAx>
      <c:dTable>
        <c:showHorzBorder val="1"/>
        <c:showVertBorder val="1"/>
        <c:showOutline val="1"/>
        <c:showKeys val="1"/>
        <c:txPr>
          <a:bodyPr/>
          <a:lstStyle/>
          <a:p>
            <a:pPr rtl="0">
              <a:defRPr sz="900"/>
            </a:pPr>
            <a:endParaRPr lang="en-US"/>
          </a:p>
        </c:txPr>
      </c:dTable>
    </c:plotArea>
    <c:plotVisOnly val="1"/>
    <c:dispBlanksAs val="gap"/>
    <c:showDLblsOverMax val="0"/>
  </c:chart>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sz="1200" dirty="0"/>
              <a:t>General Governmental</a:t>
            </a:r>
            <a:r>
              <a:rPr lang="en-US" sz="1200" baseline="0" dirty="0"/>
              <a:t> Annual Debt Service Payments</a:t>
            </a:r>
            <a:endParaRPr lang="en-US" sz="1200" dirty="0"/>
          </a:p>
        </c:rich>
      </c:tx>
      <c:layout>
        <c:manualLayout>
          <c:xMode val="edge"/>
          <c:yMode val="edge"/>
          <c:x val="0.14890966754155732"/>
          <c:y val="1.8518677013199435E-2"/>
        </c:manualLayout>
      </c:layout>
      <c:overlay val="0"/>
    </c:title>
    <c:autoTitleDeleted val="0"/>
    <c:plotArea>
      <c:layout/>
      <c:lineChart>
        <c:grouping val="standard"/>
        <c:varyColors val="0"/>
        <c:ser>
          <c:idx val="0"/>
          <c:order val="0"/>
          <c:marker>
            <c:symbol val="none"/>
          </c:marker>
          <c:cat>
            <c:strRef>
              <c:f>Sheet1!$A$8:$A$50</c:f>
              <c:strCache>
                <c:ptCount val="43"/>
                <c:pt idx="0">
                  <c:v>FY08</c:v>
                </c:pt>
                <c:pt idx="1">
                  <c:v>FY09</c:v>
                </c:pt>
                <c:pt idx="2">
                  <c:v>FY10</c:v>
                </c:pt>
                <c:pt idx="3">
                  <c:v>FY11</c:v>
                </c:pt>
                <c:pt idx="4">
                  <c:v>FY12</c:v>
                </c:pt>
                <c:pt idx="5">
                  <c:v>FY13</c:v>
                </c:pt>
                <c:pt idx="6">
                  <c:v>FY14</c:v>
                </c:pt>
                <c:pt idx="7">
                  <c:v>FY15</c:v>
                </c:pt>
                <c:pt idx="8">
                  <c:v>FY16</c:v>
                </c:pt>
                <c:pt idx="9">
                  <c:v>FY17</c:v>
                </c:pt>
                <c:pt idx="10">
                  <c:v>FY18</c:v>
                </c:pt>
                <c:pt idx="11">
                  <c:v>FY19</c:v>
                </c:pt>
                <c:pt idx="12">
                  <c:v>FY20</c:v>
                </c:pt>
                <c:pt idx="13">
                  <c:v>FY21</c:v>
                </c:pt>
                <c:pt idx="14">
                  <c:v>FY22</c:v>
                </c:pt>
                <c:pt idx="15">
                  <c:v>FY23</c:v>
                </c:pt>
                <c:pt idx="16">
                  <c:v>FY24</c:v>
                </c:pt>
                <c:pt idx="17">
                  <c:v>FY25</c:v>
                </c:pt>
                <c:pt idx="18">
                  <c:v>FY26</c:v>
                </c:pt>
                <c:pt idx="19">
                  <c:v>FY27</c:v>
                </c:pt>
                <c:pt idx="20">
                  <c:v>FY28</c:v>
                </c:pt>
                <c:pt idx="21">
                  <c:v>FY29</c:v>
                </c:pt>
                <c:pt idx="22">
                  <c:v>FY30</c:v>
                </c:pt>
                <c:pt idx="23">
                  <c:v>FY31</c:v>
                </c:pt>
                <c:pt idx="24">
                  <c:v>FY32</c:v>
                </c:pt>
                <c:pt idx="25">
                  <c:v>FY33</c:v>
                </c:pt>
                <c:pt idx="26">
                  <c:v>FY34</c:v>
                </c:pt>
                <c:pt idx="27">
                  <c:v>FY35</c:v>
                </c:pt>
                <c:pt idx="28">
                  <c:v>FY36</c:v>
                </c:pt>
                <c:pt idx="29">
                  <c:v>FY37</c:v>
                </c:pt>
                <c:pt idx="30">
                  <c:v>FY38</c:v>
                </c:pt>
                <c:pt idx="31">
                  <c:v>FY39</c:v>
                </c:pt>
                <c:pt idx="32">
                  <c:v>FY40</c:v>
                </c:pt>
                <c:pt idx="33">
                  <c:v>FY41</c:v>
                </c:pt>
                <c:pt idx="34">
                  <c:v>FY42</c:v>
                </c:pt>
                <c:pt idx="35">
                  <c:v>FY43</c:v>
                </c:pt>
                <c:pt idx="36">
                  <c:v>FY44</c:v>
                </c:pt>
                <c:pt idx="37">
                  <c:v>FY45</c:v>
                </c:pt>
                <c:pt idx="38">
                  <c:v>FY46</c:v>
                </c:pt>
                <c:pt idx="39">
                  <c:v>FY47</c:v>
                </c:pt>
                <c:pt idx="40">
                  <c:v>FY48</c:v>
                </c:pt>
                <c:pt idx="41">
                  <c:v>FY49</c:v>
                </c:pt>
                <c:pt idx="42">
                  <c:v>FY50</c:v>
                </c:pt>
              </c:strCache>
            </c:strRef>
          </c:cat>
          <c:val>
            <c:numRef>
              <c:f>Sheet1!$B$8:$B$50</c:f>
              <c:numCache>
                <c:formatCode>_(* #,##0_);_(* \(#,##0\);_(* "-"??_);_(@_)</c:formatCode>
                <c:ptCount val="43"/>
                <c:pt idx="0">
                  <c:v>68923700</c:v>
                </c:pt>
                <c:pt idx="1">
                  <c:v>63971200</c:v>
                </c:pt>
                <c:pt idx="2">
                  <c:v>56540700</c:v>
                </c:pt>
                <c:pt idx="3">
                  <c:v>50815500</c:v>
                </c:pt>
                <c:pt idx="4">
                  <c:v>46876000</c:v>
                </c:pt>
                <c:pt idx="5">
                  <c:v>41607000</c:v>
                </c:pt>
                <c:pt idx="6">
                  <c:v>34442400</c:v>
                </c:pt>
                <c:pt idx="7">
                  <c:v>32899600</c:v>
                </c:pt>
                <c:pt idx="8">
                  <c:v>32832800</c:v>
                </c:pt>
                <c:pt idx="9">
                  <c:v>33085100</c:v>
                </c:pt>
                <c:pt idx="10">
                  <c:v>32717700</c:v>
                </c:pt>
                <c:pt idx="11">
                  <c:v>34578700</c:v>
                </c:pt>
                <c:pt idx="12">
                  <c:v>37290400</c:v>
                </c:pt>
                <c:pt idx="13">
                  <c:v>36605500</c:v>
                </c:pt>
                <c:pt idx="14">
                  <c:v>37086230</c:v>
                </c:pt>
                <c:pt idx="15">
                  <c:v>43558633</c:v>
                </c:pt>
                <c:pt idx="16">
                  <c:v>33230856</c:v>
                </c:pt>
                <c:pt idx="17">
                  <c:v>33301747</c:v>
                </c:pt>
                <c:pt idx="18">
                  <c:v>20459715</c:v>
                </c:pt>
                <c:pt idx="19">
                  <c:v>17040806</c:v>
                </c:pt>
                <c:pt idx="20">
                  <c:v>16713030</c:v>
                </c:pt>
                <c:pt idx="21">
                  <c:v>16705858</c:v>
                </c:pt>
                <c:pt idx="22">
                  <c:v>16707034</c:v>
                </c:pt>
                <c:pt idx="23">
                  <c:v>16808275</c:v>
                </c:pt>
                <c:pt idx="24">
                  <c:v>16802507</c:v>
                </c:pt>
                <c:pt idx="25">
                  <c:v>16769201</c:v>
                </c:pt>
                <c:pt idx="26">
                  <c:v>16761247</c:v>
                </c:pt>
                <c:pt idx="27">
                  <c:v>10547950</c:v>
                </c:pt>
                <c:pt idx="28">
                  <c:v>10544925</c:v>
                </c:pt>
                <c:pt idx="29">
                  <c:v>3702000</c:v>
                </c:pt>
                <c:pt idx="30">
                  <c:v>3700200</c:v>
                </c:pt>
                <c:pt idx="31">
                  <c:v>3699700</c:v>
                </c:pt>
                <c:pt idx="32">
                  <c:v>3695400</c:v>
                </c:pt>
                <c:pt idx="33">
                  <c:v>3697100</c:v>
                </c:pt>
                <c:pt idx="34">
                  <c:v>3694600</c:v>
                </c:pt>
                <c:pt idx="35">
                  <c:v>3692800</c:v>
                </c:pt>
                <c:pt idx="36">
                  <c:v>3686600</c:v>
                </c:pt>
                <c:pt idx="37">
                  <c:v>3685800</c:v>
                </c:pt>
                <c:pt idx="38">
                  <c:v>3685100</c:v>
                </c:pt>
                <c:pt idx="39">
                  <c:v>3679400</c:v>
                </c:pt>
                <c:pt idx="40">
                  <c:v>3678500</c:v>
                </c:pt>
                <c:pt idx="41">
                  <c:v>3677100</c:v>
                </c:pt>
                <c:pt idx="42">
                  <c:v>0</c:v>
                </c:pt>
              </c:numCache>
            </c:numRef>
          </c:val>
          <c:smooth val="0"/>
          <c:extLst>
            <c:ext xmlns:c16="http://schemas.microsoft.com/office/drawing/2014/chart" uri="{C3380CC4-5D6E-409C-BE32-E72D297353CC}">
              <c16:uniqueId val="{00000000-BCAF-4A46-9829-F1096151ABFA}"/>
            </c:ext>
          </c:extLst>
        </c:ser>
        <c:dLbls>
          <c:showLegendKey val="0"/>
          <c:showVal val="0"/>
          <c:showCatName val="0"/>
          <c:showSerName val="0"/>
          <c:showPercent val="0"/>
          <c:showBubbleSize val="0"/>
        </c:dLbls>
        <c:smooth val="0"/>
        <c:axId val="50125824"/>
        <c:axId val="50216960"/>
      </c:lineChart>
      <c:catAx>
        <c:axId val="50125824"/>
        <c:scaling>
          <c:orientation val="minMax"/>
        </c:scaling>
        <c:delete val="0"/>
        <c:axPos val="b"/>
        <c:numFmt formatCode="General" sourceLinked="0"/>
        <c:majorTickMark val="out"/>
        <c:minorTickMark val="none"/>
        <c:tickLblPos val="nextTo"/>
        <c:txPr>
          <a:bodyPr rot="-4260000"/>
          <a:lstStyle/>
          <a:p>
            <a:pPr>
              <a:defRPr/>
            </a:pPr>
            <a:endParaRPr lang="en-US"/>
          </a:p>
        </c:txPr>
        <c:crossAx val="50216960"/>
        <c:crosses val="autoZero"/>
        <c:auto val="1"/>
        <c:lblAlgn val="ctr"/>
        <c:lblOffset val="100"/>
        <c:noMultiLvlLbl val="0"/>
      </c:catAx>
      <c:valAx>
        <c:axId val="50216960"/>
        <c:scaling>
          <c:orientation val="minMax"/>
        </c:scaling>
        <c:delete val="0"/>
        <c:axPos val="l"/>
        <c:majorGridlines/>
        <c:numFmt formatCode="&quot;$&quot;#,##0" sourceLinked="0"/>
        <c:majorTickMark val="none"/>
        <c:minorTickMark val="none"/>
        <c:tickLblPos val="nextTo"/>
        <c:crossAx val="50125824"/>
        <c:crosses val="autoZero"/>
        <c:crossBetween val="midCat"/>
        <c:dispUnits>
          <c:builtInUnit val="millions"/>
          <c:dispUnitsLbl>
            <c:layout>
              <c:manualLayout>
                <c:xMode val="edge"/>
                <c:yMode val="edge"/>
                <c:x val="1.9444444444444445E-2"/>
                <c:y val="0.40776647710702918"/>
              </c:manualLayout>
            </c:layout>
          </c:dispUnitsLbl>
        </c:dispUnits>
      </c:valAx>
    </c:plotArea>
    <c:plotVisOnly val="1"/>
    <c:dispBlanksAs val="gap"/>
    <c:showDLblsOverMax val="0"/>
  </c:chart>
  <c:spPr>
    <a:ln>
      <a:solidFill>
        <a:sysClr val="windowText" lastClr="000000"/>
      </a:solidFill>
    </a:ln>
  </c:sp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sz="1200" dirty="0"/>
              <a:t>Water/Sewer District Annual</a:t>
            </a:r>
            <a:r>
              <a:rPr lang="en-US" sz="1200" baseline="0" dirty="0"/>
              <a:t> Debt Service Payments</a:t>
            </a:r>
            <a:endParaRPr lang="en-US" sz="1200" dirty="0"/>
          </a:p>
        </c:rich>
      </c:tx>
      <c:layout>
        <c:manualLayout>
          <c:xMode val="edge"/>
          <c:yMode val="edge"/>
          <c:x val="0.14890966754155729"/>
          <c:y val="1.8518518518518573E-2"/>
        </c:manualLayout>
      </c:layout>
      <c:overlay val="0"/>
    </c:title>
    <c:autoTitleDeleted val="0"/>
    <c:plotArea>
      <c:layout/>
      <c:lineChart>
        <c:grouping val="standard"/>
        <c:varyColors val="0"/>
        <c:ser>
          <c:idx val="0"/>
          <c:order val="0"/>
          <c:marker>
            <c:symbol val="none"/>
          </c:marker>
          <c:cat>
            <c:strRef>
              <c:f>Sheet1!$A$8:$A$49</c:f>
              <c:strCache>
                <c:ptCount val="42"/>
                <c:pt idx="0">
                  <c:v>FY08</c:v>
                </c:pt>
                <c:pt idx="1">
                  <c:v>FY09</c:v>
                </c:pt>
                <c:pt idx="2">
                  <c:v>FY10</c:v>
                </c:pt>
                <c:pt idx="3">
                  <c:v>FY11</c:v>
                </c:pt>
                <c:pt idx="4">
                  <c:v>FY12</c:v>
                </c:pt>
                <c:pt idx="5">
                  <c:v>FY13</c:v>
                </c:pt>
                <c:pt idx="6">
                  <c:v>FY14</c:v>
                </c:pt>
                <c:pt idx="7">
                  <c:v>FY15</c:v>
                </c:pt>
                <c:pt idx="8">
                  <c:v>FY16</c:v>
                </c:pt>
                <c:pt idx="9">
                  <c:v>FY17</c:v>
                </c:pt>
                <c:pt idx="10">
                  <c:v>FY18</c:v>
                </c:pt>
                <c:pt idx="11">
                  <c:v>FY19</c:v>
                </c:pt>
                <c:pt idx="12">
                  <c:v>FY20</c:v>
                </c:pt>
                <c:pt idx="13">
                  <c:v>FY21</c:v>
                </c:pt>
                <c:pt idx="14">
                  <c:v>FY22</c:v>
                </c:pt>
                <c:pt idx="15">
                  <c:v>FY23</c:v>
                </c:pt>
                <c:pt idx="16">
                  <c:v>FY24</c:v>
                </c:pt>
                <c:pt idx="17">
                  <c:v>FY25</c:v>
                </c:pt>
                <c:pt idx="18">
                  <c:v>FY26</c:v>
                </c:pt>
                <c:pt idx="19">
                  <c:v>FY27</c:v>
                </c:pt>
                <c:pt idx="20">
                  <c:v>FY28</c:v>
                </c:pt>
                <c:pt idx="21">
                  <c:v>FY29</c:v>
                </c:pt>
                <c:pt idx="22">
                  <c:v>FY30</c:v>
                </c:pt>
                <c:pt idx="23">
                  <c:v>FY31</c:v>
                </c:pt>
                <c:pt idx="24">
                  <c:v>FY32</c:v>
                </c:pt>
                <c:pt idx="25">
                  <c:v>FY33</c:v>
                </c:pt>
                <c:pt idx="26">
                  <c:v>FY34</c:v>
                </c:pt>
                <c:pt idx="27">
                  <c:v>FY35</c:v>
                </c:pt>
                <c:pt idx="28">
                  <c:v>FY36</c:v>
                </c:pt>
                <c:pt idx="29">
                  <c:v>FY37</c:v>
                </c:pt>
                <c:pt idx="30">
                  <c:v>FY38</c:v>
                </c:pt>
                <c:pt idx="31">
                  <c:v>FY39</c:v>
                </c:pt>
                <c:pt idx="32">
                  <c:v>FY40</c:v>
                </c:pt>
                <c:pt idx="33">
                  <c:v>FY41</c:v>
                </c:pt>
                <c:pt idx="34">
                  <c:v>FY42</c:v>
                </c:pt>
                <c:pt idx="35">
                  <c:v>FY43</c:v>
                </c:pt>
                <c:pt idx="36">
                  <c:v>FY44</c:v>
                </c:pt>
                <c:pt idx="37">
                  <c:v>FY45</c:v>
                </c:pt>
                <c:pt idx="38">
                  <c:v>FY46</c:v>
                </c:pt>
                <c:pt idx="39">
                  <c:v>FY47</c:v>
                </c:pt>
                <c:pt idx="40">
                  <c:v>FY48</c:v>
                </c:pt>
                <c:pt idx="41">
                  <c:v>FY49</c:v>
                </c:pt>
              </c:strCache>
            </c:strRef>
          </c:cat>
          <c:val>
            <c:numRef>
              <c:f>Sheet1!$D$8:$D$49</c:f>
              <c:numCache>
                <c:formatCode>_(* #,##0_);_(* \(#,##0\);_(* "-"??_);_(@_)</c:formatCode>
                <c:ptCount val="42"/>
                <c:pt idx="0">
                  <c:v>20534700</c:v>
                </c:pt>
                <c:pt idx="1">
                  <c:v>21231600</c:v>
                </c:pt>
                <c:pt idx="2">
                  <c:v>21969300</c:v>
                </c:pt>
                <c:pt idx="3">
                  <c:v>21603300</c:v>
                </c:pt>
                <c:pt idx="4">
                  <c:v>21606500</c:v>
                </c:pt>
                <c:pt idx="5">
                  <c:v>20521000</c:v>
                </c:pt>
                <c:pt idx="6">
                  <c:v>20969200</c:v>
                </c:pt>
                <c:pt idx="7">
                  <c:v>21225900</c:v>
                </c:pt>
                <c:pt idx="8">
                  <c:v>18544800</c:v>
                </c:pt>
                <c:pt idx="9">
                  <c:v>18451000</c:v>
                </c:pt>
                <c:pt idx="10">
                  <c:v>17870200</c:v>
                </c:pt>
                <c:pt idx="11">
                  <c:v>21057900</c:v>
                </c:pt>
                <c:pt idx="12">
                  <c:v>22834700</c:v>
                </c:pt>
                <c:pt idx="13">
                  <c:v>22826900</c:v>
                </c:pt>
                <c:pt idx="14">
                  <c:v>21699154</c:v>
                </c:pt>
                <c:pt idx="15">
                  <c:v>18106458</c:v>
                </c:pt>
                <c:pt idx="16">
                  <c:v>18101376</c:v>
                </c:pt>
                <c:pt idx="17">
                  <c:v>17533774</c:v>
                </c:pt>
                <c:pt idx="18">
                  <c:v>15979665</c:v>
                </c:pt>
                <c:pt idx="19">
                  <c:v>14342874</c:v>
                </c:pt>
                <c:pt idx="20">
                  <c:v>13895281</c:v>
                </c:pt>
                <c:pt idx="21">
                  <c:v>16067962</c:v>
                </c:pt>
                <c:pt idx="22">
                  <c:v>14620031</c:v>
                </c:pt>
                <c:pt idx="23">
                  <c:v>14621282</c:v>
                </c:pt>
                <c:pt idx="24">
                  <c:v>14618282</c:v>
                </c:pt>
                <c:pt idx="25">
                  <c:v>14620032</c:v>
                </c:pt>
                <c:pt idx="26">
                  <c:v>14616632</c:v>
                </c:pt>
                <c:pt idx="27">
                  <c:v>14616850</c:v>
                </c:pt>
                <c:pt idx="28">
                  <c:v>14617650</c:v>
                </c:pt>
                <c:pt idx="29">
                  <c:v>14616150</c:v>
                </c:pt>
                <c:pt idx="30">
                  <c:v>14617550</c:v>
                </c:pt>
                <c:pt idx="31">
                  <c:v>14620200</c:v>
                </c:pt>
                <c:pt idx="32">
                  <c:v>0</c:v>
                </c:pt>
              </c:numCache>
            </c:numRef>
          </c:val>
          <c:smooth val="0"/>
          <c:extLst>
            <c:ext xmlns:c16="http://schemas.microsoft.com/office/drawing/2014/chart" uri="{C3380CC4-5D6E-409C-BE32-E72D297353CC}">
              <c16:uniqueId val="{00000000-95A9-41A6-B855-82E208181C4F}"/>
            </c:ext>
          </c:extLst>
        </c:ser>
        <c:dLbls>
          <c:showLegendKey val="0"/>
          <c:showVal val="0"/>
          <c:showCatName val="0"/>
          <c:showSerName val="0"/>
          <c:showPercent val="0"/>
          <c:showBubbleSize val="0"/>
        </c:dLbls>
        <c:smooth val="0"/>
        <c:axId val="50381184"/>
        <c:axId val="50382720"/>
      </c:lineChart>
      <c:catAx>
        <c:axId val="50381184"/>
        <c:scaling>
          <c:orientation val="minMax"/>
        </c:scaling>
        <c:delete val="0"/>
        <c:axPos val="b"/>
        <c:numFmt formatCode="General" sourceLinked="0"/>
        <c:majorTickMark val="out"/>
        <c:minorTickMark val="none"/>
        <c:tickLblPos val="nextTo"/>
        <c:txPr>
          <a:bodyPr rot="-4260000"/>
          <a:lstStyle/>
          <a:p>
            <a:pPr>
              <a:defRPr/>
            </a:pPr>
            <a:endParaRPr lang="en-US"/>
          </a:p>
        </c:txPr>
        <c:crossAx val="50382720"/>
        <c:crosses val="autoZero"/>
        <c:auto val="1"/>
        <c:lblAlgn val="ctr"/>
        <c:lblOffset val="100"/>
        <c:noMultiLvlLbl val="0"/>
      </c:catAx>
      <c:valAx>
        <c:axId val="50382720"/>
        <c:scaling>
          <c:orientation val="minMax"/>
        </c:scaling>
        <c:delete val="0"/>
        <c:axPos val="l"/>
        <c:majorGridlines/>
        <c:numFmt formatCode="&quot;$&quot;#,##0" sourceLinked="0"/>
        <c:majorTickMark val="none"/>
        <c:minorTickMark val="none"/>
        <c:tickLblPos val="nextTo"/>
        <c:crossAx val="50381184"/>
        <c:crosses val="autoZero"/>
        <c:crossBetween val="midCat"/>
        <c:dispUnits>
          <c:builtInUnit val="millions"/>
          <c:dispUnitsLbl>
            <c:layout>
              <c:manualLayout>
                <c:xMode val="edge"/>
                <c:yMode val="edge"/>
                <c:x val="1.9444444444444445E-2"/>
                <c:y val="0.40776647710702935"/>
              </c:manualLayout>
            </c:layout>
          </c:dispUnitsLbl>
        </c:dispUnits>
      </c:valAx>
    </c:plotArea>
    <c:plotVisOnly val="1"/>
    <c:dispBlanksAs val="gap"/>
    <c:showDLblsOverMax val="0"/>
  </c:chart>
  <c:spPr>
    <a:ln w="3175">
      <a:solidFill>
        <a:sysClr val="windowText" lastClr="000000"/>
      </a:solidFill>
    </a:ln>
  </c:sp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dirty="0"/>
              <a:t>Total Annual</a:t>
            </a:r>
            <a:r>
              <a:rPr lang="en-US" sz="1400" baseline="0" dirty="0"/>
              <a:t> Debt Service Payments</a:t>
            </a:r>
            <a:endParaRPr lang="en-US" sz="1400" dirty="0"/>
          </a:p>
        </c:rich>
      </c:tx>
      <c:layout>
        <c:manualLayout>
          <c:xMode val="edge"/>
          <c:yMode val="edge"/>
          <c:x val="0.37497222222222226"/>
          <c:y val="8.7278899920118669E-2"/>
        </c:manualLayout>
      </c:layout>
      <c:overlay val="0"/>
    </c:title>
    <c:autoTitleDeleted val="0"/>
    <c:plotArea>
      <c:layout/>
      <c:lineChart>
        <c:grouping val="standard"/>
        <c:varyColors val="0"/>
        <c:ser>
          <c:idx val="0"/>
          <c:order val="0"/>
          <c:marker>
            <c:symbol val="none"/>
          </c:marker>
          <c:cat>
            <c:strRef>
              <c:f>Sheet1!$A$8:$A$50</c:f>
              <c:strCache>
                <c:ptCount val="43"/>
                <c:pt idx="0">
                  <c:v>FY08</c:v>
                </c:pt>
                <c:pt idx="1">
                  <c:v>FY09</c:v>
                </c:pt>
                <c:pt idx="2">
                  <c:v>FY10</c:v>
                </c:pt>
                <c:pt idx="3">
                  <c:v>FY11</c:v>
                </c:pt>
                <c:pt idx="4">
                  <c:v>FY12</c:v>
                </c:pt>
                <c:pt idx="5">
                  <c:v>FY13</c:v>
                </c:pt>
                <c:pt idx="6">
                  <c:v>FY14</c:v>
                </c:pt>
                <c:pt idx="7">
                  <c:v>FY15</c:v>
                </c:pt>
                <c:pt idx="8">
                  <c:v>FY16</c:v>
                </c:pt>
                <c:pt idx="9">
                  <c:v>FY17</c:v>
                </c:pt>
                <c:pt idx="10">
                  <c:v>FY18</c:v>
                </c:pt>
                <c:pt idx="11">
                  <c:v>FY19</c:v>
                </c:pt>
                <c:pt idx="12">
                  <c:v>FY20</c:v>
                </c:pt>
                <c:pt idx="13">
                  <c:v>FY21</c:v>
                </c:pt>
                <c:pt idx="14">
                  <c:v>FY22</c:v>
                </c:pt>
                <c:pt idx="15">
                  <c:v>FY23</c:v>
                </c:pt>
                <c:pt idx="16">
                  <c:v>FY24</c:v>
                </c:pt>
                <c:pt idx="17">
                  <c:v>FY25</c:v>
                </c:pt>
                <c:pt idx="18">
                  <c:v>FY26</c:v>
                </c:pt>
                <c:pt idx="19">
                  <c:v>FY27</c:v>
                </c:pt>
                <c:pt idx="20">
                  <c:v>FY28</c:v>
                </c:pt>
                <c:pt idx="21">
                  <c:v>FY29</c:v>
                </c:pt>
                <c:pt idx="22">
                  <c:v>FY30</c:v>
                </c:pt>
                <c:pt idx="23">
                  <c:v>FY31</c:v>
                </c:pt>
                <c:pt idx="24">
                  <c:v>FY32</c:v>
                </c:pt>
                <c:pt idx="25">
                  <c:v>FY33</c:v>
                </c:pt>
                <c:pt idx="26">
                  <c:v>FY34</c:v>
                </c:pt>
                <c:pt idx="27">
                  <c:v>FY35</c:v>
                </c:pt>
                <c:pt idx="28">
                  <c:v>FY36</c:v>
                </c:pt>
                <c:pt idx="29">
                  <c:v>FY37</c:v>
                </c:pt>
                <c:pt idx="30">
                  <c:v>FY38</c:v>
                </c:pt>
                <c:pt idx="31">
                  <c:v>FY39</c:v>
                </c:pt>
                <c:pt idx="32">
                  <c:v>FY40</c:v>
                </c:pt>
                <c:pt idx="33">
                  <c:v>FY41</c:v>
                </c:pt>
                <c:pt idx="34">
                  <c:v>FY42</c:v>
                </c:pt>
                <c:pt idx="35">
                  <c:v>FY43</c:v>
                </c:pt>
                <c:pt idx="36">
                  <c:v>FY44</c:v>
                </c:pt>
                <c:pt idx="37">
                  <c:v>FY45</c:v>
                </c:pt>
                <c:pt idx="38">
                  <c:v>FY46</c:v>
                </c:pt>
                <c:pt idx="39">
                  <c:v>FY47</c:v>
                </c:pt>
                <c:pt idx="40">
                  <c:v>FY48</c:v>
                </c:pt>
                <c:pt idx="41">
                  <c:v>FY49</c:v>
                </c:pt>
                <c:pt idx="42">
                  <c:v>FY50</c:v>
                </c:pt>
              </c:strCache>
            </c:strRef>
          </c:cat>
          <c:val>
            <c:numRef>
              <c:f>Sheet1!$F$8:$F$50</c:f>
              <c:numCache>
                <c:formatCode>_(* #,##0_);_(* \(#,##0\);_(* "-"??_);_(@_)</c:formatCode>
                <c:ptCount val="43"/>
                <c:pt idx="0">
                  <c:v>89458400</c:v>
                </c:pt>
                <c:pt idx="1">
                  <c:v>85202800</c:v>
                </c:pt>
                <c:pt idx="2">
                  <c:v>78510000</c:v>
                </c:pt>
                <c:pt idx="3">
                  <c:v>72418800</c:v>
                </c:pt>
                <c:pt idx="4">
                  <c:v>68482500</c:v>
                </c:pt>
                <c:pt idx="5">
                  <c:v>62128000</c:v>
                </c:pt>
                <c:pt idx="6">
                  <c:v>55411600</c:v>
                </c:pt>
                <c:pt idx="7">
                  <c:v>54125500</c:v>
                </c:pt>
                <c:pt idx="8">
                  <c:v>51377600</c:v>
                </c:pt>
                <c:pt idx="9">
                  <c:v>51536100</c:v>
                </c:pt>
                <c:pt idx="10">
                  <c:v>50587900</c:v>
                </c:pt>
                <c:pt idx="11">
                  <c:v>55636600</c:v>
                </c:pt>
                <c:pt idx="12">
                  <c:v>60125100</c:v>
                </c:pt>
                <c:pt idx="13">
                  <c:v>59432400</c:v>
                </c:pt>
                <c:pt idx="14">
                  <c:v>58785384</c:v>
                </c:pt>
                <c:pt idx="15">
                  <c:v>61665091</c:v>
                </c:pt>
                <c:pt idx="16">
                  <c:v>51332232</c:v>
                </c:pt>
                <c:pt idx="17">
                  <c:v>50835521</c:v>
                </c:pt>
                <c:pt idx="18">
                  <c:v>36439380</c:v>
                </c:pt>
                <c:pt idx="19">
                  <c:v>31383680</c:v>
                </c:pt>
                <c:pt idx="20">
                  <c:v>30608311</c:v>
                </c:pt>
                <c:pt idx="21">
                  <c:v>32773820</c:v>
                </c:pt>
                <c:pt idx="22">
                  <c:v>31327065</c:v>
                </c:pt>
                <c:pt idx="23">
                  <c:v>31429557</c:v>
                </c:pt>
                <c:pt idx="24">
                  <c:v>31420789</c:v>
                </c:pt>
                <c:pt idx="25">
                  <c:v>31389233</c:v>
                </c:pt>
                <c:pt idx="26">
                  <c:v>31377879</c:v>
                </c:pt>
                <c:pt idx="27">
                  <c:v>25164800</c:v>
                </c:pt>
                <c:pt idx="28">
                  <c:v>25162575</c:v>
                </c:pt>
                <c:pt idx="29">
                  <c:v>18318150</c:v>
                </c:pt>
                <c:pt idx="30">
                  <c:v>18317750</c:v>
                </c:pt>
                <c:pt idx="31">
                  <c:v>18319900</c:v>
                </c:pt>
                <c:pt idx="32">
                  <c:v>3695400</c:v>
                </c:pt>
                <c:pt idx="33">
                  <c:v>3697100</c:v>
                </c:pt>
                <c:pt idx="34">
                  <c:v>3694600</c:v>
                </c:pt>
                <c:pt idx="35">
                  <c:v>3692800</c:v>
                </c:pt>
                <c:pt idx="36">
                  <c:v>3686600</c:v>
                </c:pt>
                <c:pt idx="37">
                  <c:v>3685800</c:v>
                </c:pt>
                <c:pt idx="38">
                  <c:v>3685100</c:v>
                </c:pt>
                <c:pt idx="39">
                  <c:v>3679400</c:v>
                </c:pt>
                <c:pt idx="40">
                  <c:v>3678500</c:v>
                </c:pt>
                <c:pt idx="41">
                  <c:v>3677100</c:v>
                </c:pt>
                <c:pt idx="42" formatCode="General">
                  <c:v>0</c:v>
                </c:pt>
              </c:numCache>
            </c:numRef>
          </c:val>
          <c:smooth val="0"/>
          <c:extLst>
            <c:ext xmlns:c16="http://schemas.microsoft.com/office/drawing/2014/chart" uri="{C3380CC4-5D6E-409C-BE32-E72D297353CC}">
              <c16:uniqueId val="{00000000-EBA8-4616-AE4D-EF9D7576AF35}"/>
            </c:ext>
          </c:extLst>
        </c:ser>
        <c:dLbls>
          <c:showLegendKey val="0"/>
          <c:showVal val="0"/>
          <c:showCatName val="0"/>
          <c:showSerName val="0"/>
          <c:showPercent val="0"/>
          <c:showBubbleSize val="0"/>
        </c:dLbls>
        <c:smooth val="0"/>
        <c:axId val="52501504"/>
        <c:axId val="52516352"/>
      </c:lineChart>
      <c:catAx>
        <c:axId val="52501504"/>
        <c:scaling>
          <c:orientation val="minMax"/>
        </c:scaling>
        <c:delete val="0"/>
        <c:axPos val="b"/>
        <c:numFmt formatCode="General" sourceLinked="0"/>
        <c:majorTickMark val="out"/>
        <c:minorTickMark val="none"/>
        <c:tickLblPos val="nextTo"/>
        <c:txPr>
          <a:bodyPr rot="-4260000"/>
          <a:lstStyle/>
          <a:p>
            <a:pPr>
              <a:defRPr/>
            </a:pPr>
            <a:endParaRPr lang="en-US"/>
          </a:p>
        </c:txPr>
        <c:crossAx val="52516352"/>
        <c:crosses val="autoZero"/>
        <c:auto val="1"/>
        <c:lblAlgn val="ctr"/>
        <c:lblOffset val="100"/>
        <c:noMultiLvlLbl val="0"/>
      </c:catAx>
      <c:valAx>
        <c:axId val="52516352"/>
        <c:scaling>
          <c:orientation val="minMax"/>
        </c:scaling>
        <c:delete val="0"/>
        <c:axPos val="l"/>
        <c:majorGridlines>
          <c:spPr>
            <a:ln>
              <a:solidFill>
                <a:sysClr val="windowText" lastClr="000000"/>
              </a:solidFill>
            </a:ln>
          </c:spPr>
        </c:majorGridlines>
        <c:numFmt formatCode="&quot;$&quot;#,##0" sourceLinked="0"/>
        <c:majorTickMark val="none"/>
        <c:minorTickMark val="none"/>
        <c:tickLblPos val="nextTo"/>
        <c:crossAx val="52501504"/>
        <c:crosses val="autoZero"/>
        <c:crossBetween val="midCat"/>
        <c:majorUnit val="20000000"/>
        <c:dispUnits>
          <c:builtInUnit val="millions"/>
          <c:dispUnitsLbl>
            <c:layout>
              <c:manualLayout>
                <c:xMode val="edge"/>
                <c:yMode val="edge"/>
                <c:x val="1.9444444444444445E-2"/>
                <c:y val="0.40776647710702946"/>
              </c:manualLayout>
            </c:layout>
          </c:dispUnitsLbl>
        </c:dispUnits>
      </c:valAx>
    </c:plotArea>
    <c:plotVisOnly val="1"/>
    <c:dispBlanksAs val="gap"/>
    <c:showDLblsOverMax val="0"/>
  </c:chart>
  <c:spPr>
    <a:ln>
      <a:solidFill>
        <a:sysClr val="windowText" lastClr="000000"/>
      </a:solidFill>
    </a:ln>
  </c:sp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800" dirty="0"/>
              <a:t>FY05</a:t>
            </a:r>
            <a:r>
              <a:rPr lang="en-US" sz="1800" baseline="0" dirty="0"/>
              <a:t> to FY21 </a:t>
            </a:r>
            <a:r>
              <a:rPr lang="en-US" sz="1800" dirty="0"/>
              <a:t>Reserve Adopted Budgets</a:t>
            </a:r>
          </a:p>
        </c:rich>
      </c:tx>
      <c:layout>
        <c:manualLayout>
          <c:xMode val="edge"/>
          <c:yMode val="edge"/>
          <c:x val="0.27821469286036221"/>
          <c:y val="3.2831227588264171E-2"/>
        </c:manualLayout>
      </c:layout>
      <c:overlay val="0"/>
    </c:title>
    <c:autoTitleDeleted val="0"/>
    <c:plotArea>
      <c:layout>
        <c:manualLayout>
          <c:layoutTarget val="inner"/>
          <c:xMode val="edge"/>
          <c:yMode val="edge"/>
          <c:x val="0.12948029425315918"/>
          <c:y val="0.12329870224555328"/>
          <c:w val="0.83996396900091586"/>
          <c:h val="0.67117686249920994"/>
        </c:manualLayout>
      </c:layout>
      <c:barChart>
        <c:barDir val="col"/>
        <c:grouping val="clustered"/>
        <c:varyColors val="0"/>
        <c:ser>
          <c:idx val="0"/>
          <c:order val="0"/>
          <c:tx>
            <c:strRef>
              <c:f>'001 to Total'!$B$2</c:f>
              <c:strCache>
                <c:ptCount val="1"/>
                <c:pt idx="0">
                  <c:v> General Fund (001) </c:v>
                </c:pt>
              </c:strCache>
            </c:strRef>
          </c:tx>
          <c:invertIfNegative val="0"/>
          <c:dLbls>
            <c:dLbl>
              <c:idx val="0"/>
              <c:layout>
                <c:manualLayout>
                  <c:x val="-2.3852112395661312E-3"/>
                  <c:y val="9.7680060115540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51F-46CC-A52C-3A46572B599E}"/>
                </c:ext>
              </c:extLst>
            </c:dLbl>
            <c:dLbl>
              <c:idx val="1"/>
              <c:layout>
                <c:manualLayout>
                  <c:x val="-7.1556337186983498E-3"/>
                  <c:y val="4.884003005776878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1F-46CC-A52C-3A46572B599E}"/>
                </c:ext>
              </c:extLst>
            </c:dLbl>
            <c:dLbl>
              <c:idx val="2"/>
              <c:layout>
                <c:manualLayout>
                  <c:x val="-7.1556337186983281E-3"/>
                  <c:y val="1.46520090173308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51F-46CC-A52C-3A46572B599E}"/>
                </c:ext>
              </c:extLst>
            </c:dLbl>
            <c:dLbl>
              <c:idx val="3"/>
              <c:layout>
                <c:manualLayout>
                  <c:x val="-7.1556337186983281E-3"/>
                  <c:y val="9.768006011553845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51F-46CC-A52C-3A46572B599E}"/>
                </c:ext>
              </c:extLst>
            </c:dLbl>
            <c:dLbl>
              <c:idx val="4"/>
              <c:layout>
                <c:manualLayout>
                  <c:x val="-7.1556337186983723E-3"/>
                  <c:y val="4.884003005776878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51F-46CC-A52C-3A46572B599E}"/>
                </c:ext>
              </c:extLst>
            </c:dLbl>
            <c:dLbl>
              <c:idx val="5"/>
              <c:layout>
                <c:manualLayout>
                  <c:x val="-9.540844958264438E-3"/>
                  <c:y val="4.8840030057769679E-3"/>
                </c:manualLayout>
              </c:layout>
              <c:numFmt formatCode="#,##0" sourceLinked="0"/>
              <c:spPr>
                <a:noFill/>
                <a:ln>
                  <a:noFill/>
                </a:ln>
                <a:effectLst/>
              </c:spPr>
              <c:txPr>
                <a:bodyPr wrap="square" lIns="38100" tIns="19050" rIns="38100" bIns="19050" anchor="ctr" anchorCtr="0">
                  <a:spAutoFit/>
                </a:bodyPr>
                <a:lstStyle/>
                <a:p>
                  <a:pPr algn="ctr" rtl="0">
                    <a:defRPr lang="en-US" sz="1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51F-46CC-A52C-3A46572B599E}"/>
                </c:ext>
              </c:extLst>
            </c:dLbl>
            <c:dLbl>
              <c:idx val="6"/>
              <c:layout>
                <c:manualLayout>
                  <c:x val="-7.155633718698328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51F-46CC-A52C-3A46572B599E}"/>
                </c:ext>
              </c:extLst>
            </c:dLbl>
            <c:dLbl>
              <c:idx val="7"/>
              <c:layout>
                <c:manualLayout>
                  <c:x val="-7.1556337186984157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51F-46CC-A52C-3A46572B599E}"/>
                </c:ext>
              </c:extLst>
            </c:dLbl>
            <c:dLbl>
              <c:idx val="8"/>
              <c:layout>
                <c:manualLayout>
                  <c:x val="-1.1926056197830548E-2"/>
                  <c:y val="9.76800601155393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51F-46CC-A52C-3A46572B599E}"/>
                </c:ext>
              </c:extLst>
            </c:dLbl>
            <c:dLbl>
              <c:idx val="9"/>
              <c:layout>
                <c:manualLayout>
                  <c:x val="-9.5408449582645247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51F-46CC-A52C-3A46572B599E}"/>
                </c:ext>
              </c:extLst>
            </c:dLbl>
            <c:dLbl>
              <c:idx val="10"/>
              <c:layout>
                <c:manualLayout>
                  <c:x val="-1.192605619783054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51F-46CC-A52C-3A46572B599E}"/>
                </c:ext>
              </c:extLst>
            </c:dLbl>
            <c:dLbl>
              <c:idx val="11"/>
              <c:layout>
                <c:manualLayout>
                  <c:x val="-9.54084495826443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51F-46CC-A52C-3A46572B599E}"/>
                </c:ext>
              </c:extLst>
            </c:dLbl>
            <c:dLbl>
              <c:idx val="12"/>
              <c:layout>
                <c:manualLayout>
                  <c:x val="-7.155633718698328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51F-46CC-A52C-3A46572B599E}"/>
                </c:ext>
              </c:extLst>
            </c:dLbl>
            <c:dLbl>
              <c:idx val="13"/>
              <c:layout>
                <c:manualLayout>
                  <c:x val="-7.1556337186984157E-3"/>
                  <c:y val="-4.884003005776967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51F-46CC-A52C-3A46572B599E}"/>
                </c:ext>
              </c:extLst>
            </c:dLbl>
            <c:dLbl>
              <c:idx val="14"/>
              <c:layout>
                <c:manualLayout>
                  <c:x val="-9.540844958264438E-3"/>
                  <c:y val="-9.76800601155393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51F-46CC-A52C-3A46572B599E}"/>
                </c:ext>
              </c:extLst>
            </c:dLbl>
            <c:dLbl>
              <c:idx val="15"/>
              <c:layout>
                <c:manualLayout>
                  <c:x val="-9.5408449582646132E-3"/>
                  <c:y val="-1.953601202310796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51F-46CC-A52C-3A46572B599E}"/>
                </c:ext>
              </c:extLst>
            </c:dLbl>
            <c:dLbl>
              <c:idx val="16"/>
              <c:layout>
                <c:manualLayout>
                  <c:x val="-7.1556337186983281E-3"/>
                  <c:y val="-3.41880210404387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51F-46CC-A52C-3A46572B599E}"/>
                </c:ext>
              </c:extLst>
            </c:dLbl>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'001 to Total'!$A$4:$A$20</c:f>
              <c:strCache>
                <c:ptCount val="17"/>
                <c:pt idx="0">
                  <c:v> FY05 </c:v>
                </c:pt>
                <c:pt idx="1">
                  <c:v> FY06 </c:v>
                </c:pt>
                <c:pt idx="2">
                  <c:v> FY07 </c:v>
                </c:pt>
                <c:pt idx="3">
                  <c:v> FY08 </c:v>
                </c:pt>
                <c:pt idx="4">
                  <c:v> FY09 </c:v>
                </c:pt>
                <c:pt idx="5">
                  <c:v> FY10 </c:v>
                </c:pt>
                <c:pt idx="6">
                  <c:v> FY11 </c:v>
                </c:pt>
                <c:pt idx="7">
                  <c:v> FY12 </c:v>
                </c:pt>
                <c:pt idx="8">
                  <c:v> FY13 </c:v>
                </c:pt>
                <c:pt idx="9">
                  <c:v> FY14 </c:v>
                </c:pt>
                <c:pt idx="10">
                  <c:v> FY15 </c:v>
                </c:pt>
                <c:pt idx="11">
                  <c:v> FY16 </c:v>
                </c:pt>
                <c:pt idx="12">
                  <c:v> FY17 </c:v>
                </c:pt>
                <c:pt idx="13">
                  <c:v> FY18 </c:v>
                </c:pt>
                <c:pt idx="14">
                  <c:v> FY19 </c:v>
                </c:pt>
                <c:pt idx="15">
                  <c:v> FY20 </c:v>
                </c:pt>
                <c:pt idx="16">
                  <c:v> FY21 </c:v>
                </c:pt>
              </c:strCache>
            </c:strRef>
          </c:cat>
          <c:val>
            <c:numRef>
              <c:f>'001 to Total'!$B$4:$B$20</c:f>
              <c:numCache>
                <c:formatCode>_(* #,##0_);_(* \(#,##0\);_(* "-"??_);_(@_)</c:formatCode>
                <c:ptCount val="17"/>
                <c:pt idx="0">
                  <c:v>26840200</c:v>
                </c:pt>
                <c:pt idx="1">
                  <c:v>13596900</c:v>
                </c:pt>
                <c:pt idx="2">
                  <c:v>17203100</c:v>
                </c:pt>
                <c:pt idx="3">
                  <c:v>20506000</c:v>
                </c:pt>
                <c:pt idx="4">
                  <c:v>17541200</c:v>
                </c:pt>
                <c:pt idx="5">
                  <c:v>15569100</c:v>
                </c:pt>
                <c:pt idx="6">
                  <c:v>14210200</c:v>
                </c:pt>
                <c:pt idx="7">
                  <c:v>18180900</c:v>
                </c:pt>
                <c:pt idx="8">
                  <c:v>24844400</c:v>
                </c:pt>
                <c:pt idx="9">
                  <c:v>26217400</c:v>
                </c:pt>
                <c:pt idx="10">
                  <c:v>26670700</c:v>
                </c:pt>
                <c:pt idx="11">
                  <c:v>27890800</c:v>
                </c:pt>
                <c:pt idx="12">
                  <c:v>33899700</c:v>
                </c:pt>
                <c:pt idx="13">
                  <c:v>40450300</c:v>
                </c:pt>
                <c:pt idx="14">
                  <c:v>44481200</c:v>
                </c:pt>
                <c:pt idx="15">
                  <c:v>51532900</c:v>
                </c:pt>
                <c:pt idx="16">
                  <c:v>56798900</c:v>
                </c:pt>
              </c:numCache>
            </c:numRef>
          </c:val>
          <c:extLst>
            <c:ext xmlns:c16="http://schemas.microsoft.com/office/drawing/2014/chart" uri="{C3380CC4-5D6E-409C-BE32-E72D297353CC}">
              <c16:uniqueId val="{00000011-551F-46CC-A52C-3A46572B599E}"/>
            </c:ext>
          </c:extLst>
        </c:ser>
        <c:ser>
          <c:idx val="1"/>
          <c:order val="1"/>
          <c:tx>
            <c:strRef>
              <c:f>'001 to Total'!$C$2</c:f>
              <c:strCache>
                <c:ptCount val="1"/>
                <c:pt idx="0">
                  <c:v> Total of All Funds </c:v>
                </c:pt>
              </c:strCache>
            </c:strRef>
          </c:tx>
          <c:invertIfNegative val="0"/>
          <c:cat>
            <c:strRef>
              <c:f>'001 to Total'!$A$4:$A$20</c:f>
              <c:strCache>
                <c:ptCount val="17"/>
                <c:pt idx="0">
                  <c:v> FY05 </c:v>
                </c:pt>
                <c:pt idx="1">
                  <c:v> FY06 </c:v>
                </c:pt>
                <c:pt idx="2">
                  <c:v> FY07 </c:v>
                </c:pt>
                <c:pt idx="3">
                  <c:v> FY08 </c:v>
                </c:pt>
                <c:pt idx="4">
                  <c:v> FY09 </c:v>
                </c:pt>
                <c:pt idx="5">
                  <c:v> FY10 </c:v>
                </c:pt>
                <c:pt idx="6">
                  <c:v> FY11 </c:v>
                </c:pt>
                <c:pt idx="7">
                  <c:v> FY12 </c:v>
                </c:pt>
                <c:pt idx="8">
                  <c:v> FY13 </c:v>
                </c:pt>
                <c:pt idx="9">
                  <c:v> FY14 </c:v>
                </c:pt>
                <c:pt idx="10">
                  <c:v> FY15 </c:v>
                </c:pt>
                <c:pt idx="11">
                  <c:v> FY16 </c:v>
                </c:pt>
                <c:pt idx="12">
                  <c:v> FY17 </c:v>
                </c:pt>
                <c:pt idx="13">
                  <c:v> FY18 </c:v>
                </c:pt>
                <c:pt idx="14">
                  <c:v> FY19 </c:v>
                </c:pt>
                <c:pt idx="15">
                  <c:v> FY20 </c:v>
                </c:pt>
                <c:pt idx="16">
                  <c:v> FY21 </c:v>
                </c:pt>
              </c:strCache>
            </c:strRef>
          </c:cat>
          <c:val>
            <c:numRef>
              <c:f>'001 to Total'!$C$4:$C$20</c:f>
              <c:numCache>
                <c:formatCode>_(* #,##0_);_(* \(#,##0\);_(* "-"??_);_(@_)</c:formatCode>
                <c:ptCount val="17"/>
                <c:pt idx="0">
                  <c:v>167151300</c:v>
                </c:pt>
                <c:pt idx="1">
                  <c:v>185658600</c:v>
                </c:pt>
                <c:pt idx="2">
                  <c:v>228485800</c:v>
                </c:pt>
                <c:pt idx="3">
                  <c:v>230827500</c:v>
                </c:pt>
                <c:pt idx="4">
                  <c:v>255228573</c:v>
                </c:pt>
                <c:pt idx="5">
                  <c:v>210195200</c:v>
                </c:pt>
                <c:pt idx="6">
                  <c:v>242535332</c:v>
                </c:pt>
                <c:pt idx="7">
                  <c:v>245724800</c:v>
                </c:pt>
                <c:pt idx="8">
                  <c:v>250254200</c:v>
                </c:pt>
                <c:pt idx="9">
                  <c:v>232834700</c:v>
                </c:pt>
                <c:pt idx="10">
                  <c:v>237014700</c:v>
                </c:pt>
                <c:pt idx="11">
                  <c:v>259605200</c:v>
                </c:pt>
                <c:pt idx="12">
                  <c:v>289709800</c:v>
                </c:pt>
                <c:pt idx="13">
                  <c:v>313854700</c:v>
                </c:pt>
                <c:pt idx="14">
                  <c:v>331208600</c:v>
                </c:pt>
                <c:pt idx="15">
                  <c:v>516867400</c:v>
                </c:pt>
                <c:pt idx="16">
                  <c:v>566494300</c:v>
                </c:pt>
              </c:numCache>
            </c:numRef>
          </c:val>
          <c:extLst>
            <c:ext xmlns:c16="http://schemas.microsoft.com/office/drawing/2014/chart" uri="{C3380CC4-5D6E-409C-BE32-E72D297353CC}">
              <c16:uniqueId val="{00000012-551F-46CC-A52C-3A46572B599E}"/>
            </c:ext>
          </c:extLst>
        </c:ser>
        <c:dLbls>
          <c:showLegendKey val="0"/>
          <c:showVal val="0"/>
          <c:showCatName val="0"/>
          <c:showSerName val="0"/>
          <c:showPercent val="0"/>
          <c:showBubbleSize val="0"/>
        </c:dLbls>
        <c:gapWidth val="150"/>
        <c:axId val="93112192"/>
        <c:axId val="103686144"/>
      </c:barChart>
      <c:catAx>
        <c:axId val="93112192"/>
        <c:scaling>
          <c:orientation val="minMax"/>
        </c:scaling>
        <c:delete val="0"/>
        <c:axPos val="b"/>
        <c:numFmt formatCode="General" sourceLinked="0"/>
        <c:majorTickMark val="out"/>
        <c:minorTickMark val="none"/>
        <c:tickLblPos val="nextTo"/>
        <c:txPr>
          <a:bodyPr/>
          <a:lstStyle/>
          <a:p>
            <a:pPr>
              <a:defRPr sz="900"/>
            </a:pPr>
            <a:endParaRPr lang="en-US"/>
          </a:p>
        </c:txPr>
        <c:crossAx val="103686144"/>
        <c:crosses val="autoZero"/>
        <c:auto val="1"/>
        <c:lblAlgn val="ctr"/>
        <c:lblOffset val="100"/>
        <c:noMultiLvlLbl val="0"/>
      </c:catAx>
      <c:valAx>
        <c:axId val="103686144"/>
        <c:scaling>
          <c:orientation val="minMax"/>
          <c:min val="0"/>
        </c:scaling>
        <c:delete val="0"/>
        <c:axPos val="l"/>
        <c:majorGridlines/>
        <c:numFmt formatCode="&quot;$&quot;#,##0" sourceLinked="0"/>
        <c:majorTickMark val="out"/>
        <c:minorTickMark val="none"/>
        <c:tickLblPos val="nextTo"/>
        <c:crossAx val="93112192"/>
        <c:crosses val="autoZero"/>
        <c:crossBetween val="between"/>
        <c:dispUnits>
          <c:builtInUnit val="millions"/>
          <c:dispUnitsLbl>
            <c:layout>
              <c:manualLayout>
                <c:xMode val="edge"/>
                <c:yMode val="edge"/>
                <c:x val="6.7390392768951262E-3"/>
                <c:y val="0.38010418910402194"/>
              </c:manualLayout>
            </c:layout>
          </c:dispUnitsLbl>
        </c:dispUnits>
      </c:valAx>
    </c:plotArea>
    <c:legend>
      <c:legendPos val="b"/>
      <c:layout>
        <c:manualLayout>
          <c:xMode val="edge"/>
          <c:yMode val="edge"/>
          <c:x val="0.212397730586707"/>
          <c:y val="0.90508448874829872"/>
          <c:w val="0.56846347331583569"/>
          <c:h val="7.7337034998284815E-2"/>
        </c:manualLayout>
      </c:layout>
      <c:overlay val="0"/>
      <c:txPr>
        <a:bodyPr/>
        <a:lstStyle/>
        <a:p>
          <a:pPr>
            <a:defRPr sz="1400"/>
          </a:pPr>
          <a:endParaRPr lang="en-US"/>
        </a:p>
      </c:txPr>
    </c:legend>
    <c:plotVisOnly val="1"/>
    <c:dispBlanksAs val="gap"/>
    <c:showDLblsOverMax val="0"/>
  </c:chart>
  <c:spPr>
    <a:ln>
      <a:noFill/>
    </a:ln>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6.xml.rels><?xml version="1.0" encoding="UTF-8" standalone="yes"?>
<Relationships xmlns="http://schemas.openxmlformats.org/package/2006/relationships"><Relationship Id="rId1" Type="http://schemas.openxmlformats.org/officeDocument/2006/relationships/image" Target="../media/image3.png"/></Relationships>
</file>

<file path=ppt/drawings/drawing1.xml><?xml version="1.0" encoding="utf-8"?>
<c:userShapes xmlns:c="http://schemas.openxmlformats.org/drawingml/2006/chart">
  <cdr:relSizeAnchor xmlns:cdr="http://schemas.openxmlformats.org/drawingml/2006/chartDrawing">
    <cdr:from>
      <cdr:x>0.28747</cdr:x>
      <cdr:y>0.89835</cdr:y>
    </cdr:from>
    <cdr:to>
      <cdr:x>0.57517</cdr:x>
      <cdr:y>0.9737</cdr:y>
    </cdr:to>
    <cdr:sp macro="" textlink="">
      <cdr:nvSpPr>
        <cdr:cNvPr id="2" name="TextBox 1"/>
        <cdr:cNvSpPr txBox="1"/>
      </cdr:nvSpPr>
      <cdr:spPr>
        <a:xfrm xmlns:a="http://schemas.openxmlformats.org/drawingml/2006/main">
          <a:off x="2426652" y="5369393"/>
          <a:ext cx="2428628" cy="450363"/>
        </a:xfrm>
        <a:prstGeom xmlns:a="http://schemas.openxmlformats.org/drawingml/2006/main" prst="rect">
          <a:avLst/>
        </a:prstGeom>
        <a:ln xmlns:a="http://schemas.openxmlformats.org/drawingml/2006/main">
          <a:solidFill>
            <a:schemeClr val="bg1">
              <a:lumMod val="50000"/>
            </a:schemeClr>
          </a:solidFill>
        </a:ln>
      </cdr:spPr>
      <cdr:txBody>
        <a:bodyPr xmlns:a="http://schemas.openxmlformats.org/drawingml/2006/main" vertOverflow="clip" wrap="square" rtlCol="0"/>
        <a:lstStyle xmlns:a="http://schemas.openxmlformats.org/drawingml/2006/main"/>
        <a:p xmlns:a="http://schemas.openxmlformats.org/drawingml/2006/main">
          <a:r>
            <a:rPr lang="en-US" sz="1000" dirty="0"/>
            <a:t>Water &amp; Sewer Charges, Ambulance Fees, Mandatory (Garbage) Collections</a:t>
          </a:r>
        </a:p>
      </cdr:txBody>
    </cdr:sp>
  </cdr:relSizeAnchor>
  <cdr:relSizeAnchor xmlns:cdr="http://schemas.openxmlformats.org/drawingml/2006/chartDrawing">
    <cdr:from>
      <cdr:x>0.58533</cdr:x>
      <cdr:y>0.8745</cdr:y>
    </cdr:from>
    <cdr:to>
      <cdr:x>0.81805</cdr:x>
      <cdr:y>0.9741</cdr:y>
    </cdr:to>
    <cdr:sp macro="" textlink="">
      <cdr:nvSpPr>
        <cdr:cNvPr id="3" name="TextBox 2">
          <a:extLst xmlns:a="http://schemas.openxmlformats.org/drawingml/2006/main">
            <a:ext uri="{FF2B5EF4-FFF2-40B4-BE49-F238E27FC236}">
              <a16:creationId xmlns:a16="http://schemas.microsoft.com/office/drawing/2014/main" id="{BAC12467-241F-4FDF-A80B-26F2A0C6B621}"/>
            </a:ext>
          </a:extLst>
        </cdr:cNvPr>
        <cdr:cNvSpPr txBox="1"/>
      </cdr:nvSpPr>
      <cdr:spPr>
        <a:xfrm xmlns:a="http://schemas.openxmlformats.org/drawingml/2006/main">
          <a:off x="4941092" y="5226845"/>
          <a:ext cx="1964501" cy="595290"/>
        </a:xfrm>
        <a:prstGeom xmlns:a="http://schemas.openxmlformats.org/drawingml/2006/main" prst="rect">
          <a:avLst/>
        </a:prstGeom>
        <a:ln xmlns:a="http://schemas.openxmlformats.org/drawingml/2006/main">
          <a:solidFill>
            <a:schemeClr val="bg1">
              <a:lumMod val="50000"/>
            </a:schemeClr>
          </a:solidFill>
        </a:ln>
      </cdr:spPr>
      <cdr:txBody>
        <a:bodyPr xmlns:a="http://schemas.openxmlformats.org/drawingml/2006/main" vertOverflow="clip" wrap="square" rtlCol="0"/>
        <a:lstStyle xmlns:a="http://schemas.openxmlformats.org/drawingml/2006/main"/>
        <a:p xmlns:a="http://schemas.openxmlformats.org/drawingml/2006/main">
          <a:r>
            <a:rPr lang="en-US" sz="1000" dirty="0"/>
            <a:t>State Revenue Sharing,</a:t>
          </a:r>
          <a:r>
            <a:rPr lang="en-US" sz="1000" baseline="0" dirty="0"/>
            <a:t> Federal Payment in Lieu of Taxes (PILT); Federal &amp; State Grants</a:t>
          </a:r>
          <a:endParaRPr lang="en-US" sz="1000" dirty="0"/>
        </a:p>
      </cdr:txBody>
    </cdr:sp>
  </cdr:relSizeAnchor>
  <cdr:relSizeAnchor xmlns:cdr="http://schemas.openxmlformats.org/drawingml/2006/chartDrawing">
    <cdr:from>
      <cdr:x>0.83498</cdr:x>
      <cdr:y>0.78287</cdr:y>
    </cdr:from>
    <cdr:to>
      <cdr:x>0.98731</cdr:x>
      <cdr:y>0.91833</cdr:y>
    </cdr:to>
    <cdr:sp macro="" textlink="">
      <cdr:nvSpPr>
        <cdr:cNvPr id="4" name="TextBox 3">
          <a:extLst xmlns:a="http://schemas.openxmlformats.org/drawingml/2006/main">
            <a:ext uri="{FF2B5EF4-FFF2-40B4-BE49-F238E27FC236}">
              <a16:creationId xmlns:a16="http://schemas.microsoft.com/office/drawing/2014/main" id="{1CAB46AD-B8B7-4B3B-AEB6-96E0A1E90DB5}"/>
            </a:ext>
          </a:extLst>
        </cdr:cNvPr>
        <cdr:cNvSpPr txBox="1"/>
      </cdr:nvSpPr>
      <cdr:spPr>
        <a:xfrm xmlns:a="http://schemas.openxmlformats.org/drawingml/2006/main">
          <a:off x="7048499" y="4679157"/>
          <a:ext cx="1285875" cy="809625"/>
        </a:xfrm>
        <a:prstGeom xmlns:a="http://schemas.openxmlformats.org/drawingml/2006/main" prst="rect">
          <a:avLst/>
        </a:prstGeom>
        <a:ln xmlns:a="http://schemas.openxmlformats.org/drawingml/2006/main">
          <a:solidFill>
            <a:schemeClr val="bg1">
              <a:lumMod val="50000"/>
            </a:schemeClr>
          </a:solidFill>
        </a:ln>
      </cdr:spPr>
      <cdr:txBody>
        <a:bodyPr xmlns:a="http://schemas.openxmlformats.org/drawingml/2006/main" vertOverflow="clip" wrap="square" rtlCol="0"/>
        <a:lstStyle xmlns:a="http://schemas.openxmlformats.org/drawingml/2006/main"/>
        <a:p xmlns:a="http://schemas.openxmlformats.org/drawingml/2006/main">
          <a:r>
            <a:rPr lang="en-US" sz="1000" dirty="0"/>
            <a:t>Tourist Development Council (TDT) Tax; Building</a:t>
          </a:r>
          <a:r>
            <a:rPr lang="en-US" sz="1000" baseline="0" dirty="0"/>
            <a:t> Permits; Communications Tax</a:t>
          </a:r>
          <a:endParaRPr lang="en-US" sz="1000" dirty="0"/>
        </a:p>
      </cdr:txBody>
    </cdr:sp>
  </cdr:relSizeAnchor>
</c:userShapes>
</file>

<file path=ppt/drawings/drawing2.xml><?xml version="1.0" encoding="utf-8"?>
<c:userShapes xmlns:c="http://schemas.openxmlformats.org/drawingml/2006/chart">
  <cdr:relSizeAnchor xmlns:cdr="http://schemas.openxmlformats.org/drawingml/2006/chartDrawing">
    <cdr:from>
      <cdr:x>0.14587</cdr:x>
      <cdr:y>0.85373</cdr:y>
    </cdr:from>
    <cdr:to>
      <cdr:x>0.95948</cdr:x>
      <cdr:y>0.92835</cdr:y>
    </cdr:to>
    <cdr:sp macro="" textlink="">
      <cdr:nvSpPr>
        <cdr:cNvPr id="2" name="TextBox 1">
          <a:extLst xmlns:a="http://schemas.openxmlformats.org/drawingml/2006/main">
            <a:ext uri="{FF2B5EF4-FFF2-40B4-BE49-F238E27FC236}">
              <a16:creationId xmlns:a16="http://schemas.microsoft.com/office/drawing/2014/main" id="{1AB8A2E1-6A27-488E-B904-AC9F741A933F}"/>
            </a:ext>
          </a:extLst>
        </cdr:cNvPr>
        <cdr:cNvSpPr txBox="1"/>
      </cdr:nvSpPr>
      <cdr:spPr>
        <a:xfrm xmlns:a="http://schemas.openxmlformats.org/drawingml/2006/main">
          <a:off x="1008529" y="3204889"/>
          <a:ext cx="5625353" cy="2801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dirty="0"/>
            <a:t>FY19 includes $62.9m Bond for Sports Complex and $76.2m Bond for Water / Sewer Expansion</a:t>
          </a:r>
        </a:p>
      </cdr:txBody>
    </cdr:sp>
  </cdr:relSizeAnchor>
</c:userShapes>
</file>

<file path=ppt/drawings/drawing3.xml><?xml version="1.0" encoding="utf-8"?>
<c:userShapes xmlns:c="http://schemas.openxmlformats.org/drawingml/2006/chart">
  <cdr:relSizeAnchor xmlns:cdr="http://schemas.openxmlformats.org/drawingml/2006/chartDrawing">
    <cdr:from>
      <cdr:x>0.38213</cdr:x>
      <cdr:y>0.50694</cdr:y>
    </cdr:from>
    <cdr:to>
      <cdr:x>0.38213</cdr:x>
      <cdr:y>0.82813</cdr:y>
    </cdr:to>
    <cdr:sp macro="" textlink="">
      <cdr:nvSpPr>
        <cdr:cNvPr id="3" name="Straight Connector 2"/>
        <cdr:cNvSpPr/>
      </cdr:nvSpPr>
      <cdr:spPr>
        <a:xfrm xmlns:a="http://schemas.openxmlformats.org/drawingml/2006/main" flipV="1">
          <a:off x="1740724" y="1390636"/>
          <a:ext cx="0" cy="88108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4.xml><?xml version="1.0" encoding="utf-8"?>
<c:userShapes xmlns:c="http://schemas.openxmlformats.org/drawingml/2006/chart">
  <cdr:relSizeAnchor xmlns:cdr="http://schemas.openxmlformats.org/drawingml/2006/chartDrawing">
    <cdr:from>
      <cdr:x>0.37898</cdr:x>
      <cdr:y>0.19625</cdr:y>
    </cdr:from>
    <cdr:to>
      <cdr:x>0.37899</cdr:x>
      <cdr:y>0.82487</cdr:y>
    </cdr:to>
    <cdr:sp macro="" textlink="">
      <cdr:nvSpPr>
        <cdr:cNvPr id="3" name="Straight Connector 2"/>
        <cdr:cNvSpPr/>
      </cdr:nvSpPr>
      <cdr:spPr>
        <a:xfrm xmlns:a="http://schemas.openxmlformats.org/drawingml/2006/main" flipH="1" flipV="1">
          <a:off x="1726386" y="547686"/>
          <a:ext cx="46" cy="175436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5.xml><?xml version="1.0" encoding="utf-8"?>
<c:userShapes xmlns:c="http://schemas.openxmlformats.org/drawingml/2006/chart">
  <cdr:relSizeAnchor xmlns:cdr="http://schemas.openxmlformats.org/drawingml/2006/chartDrawing">
    <cdr:from>
      <cdr:x>0.38421</cdr:x>
      <cdr:y>0.40365</cdr:y>
    </cdr:from>
    <cdr:to>
      <cdr:x>0.38944</cdr:x>
      <cdr:y>0.82899</cdr:y>
    </cdr:to>
    <cdr:sp macro="" textlink="">
      <cdr:nvSpPr>
        <cdr:cNvPr id="3" name="Straight Connector 2"/>
        <cdr:cNvSpPr/>
      </cdr:nvSpPr>
      <cdr:spPr>
        <a:xfrm xmlns:a="http://schemas.openxmlformats.org/drawingml/2006/main" flipH="1" flipV="1">
          <a:off x="1750200" y="1107291"/>
          <a:ext cx="23825" cy="116679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6.xml><?xml version="1.0" encoding="utf-8"?>
<c:userShapes xmlns:c="http://schemas.openxmlformats.org/drawingml/2006/chart">
  <cdr:relSizeAnchor xmlns:cdr="http://schemas.openxmlformats.org/drawingml/2006/chartDrawing">
    <cdr:from>
      <cdr:x>0.65556</cdr:x>
      <cdr:y>0.30405</cdr:y>
    </cdr:from>
    <cdr:to>
      <cdr:x>0.75399</cdr:x>
      <cdr:y>0.37362</cdr:y>
    </cdr:to>
    <cdr:sp macro="" textlink="">
      <cdr:nvSpPr>
        <cdr:cNvPr id="10242" name="TextBox 3"/>
        <cdr:cNvSpPr txBox="1">
          <a:spLocks xmlns:a="http://schemas.openxmlformats.org/drawingml/2006/main" noChangeArrowheads="1"/>
        </cdr:cNvSpPr>
      </cdr:nvSpPr>
      <cdr:spPr bwMode="auto">
        <a:xfrm xmlns:a="http://schemas.openxmlformats.org/drawingml/2006/main">
          <a:off x="4766930" y="1588345"/>
          <a:ext cx="701779" cy="367047"/>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dr:relSizeAnchor xmlns:cdr="http://schemas.openxmlformats.org/drawingml/2006/chartDrawing">
    <cdr:from>
      <cdr:x>0.69955</cdr:x>
      <cdr:y>0.36539</cdr:y>
    </cdr:from>
    <cdr:to>
      <cdr:x>1</cdr:x>
      <cdr:y>0.56538</cdr:y>
    </cdr:to>
    <cdr:sp macro="" textlink="">
      <cdr:nvSpPr>
        <cdr:cNvPr id="5" name="TextBox 4"/>
        <cdr:cNvSpPr txBox="1"/>
      </cdr:nvSpPr>
      <cdr:spPr>
        <a:xfrm xmlns:a="http://schemas.openxmlformats.org/drawingml/2006/main">
          <a:off x="5667651" y="2129150"/>
          <a:ext cx="2434202" cy="116538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l"/>
          <a:r>
            <a:rPr lang="en-US" sz="1100" b="1" dirty="0"/>
            <a:t>Other Constitutional Officers:</a:t>
          </a:r>
        </a:p>
        <a:p xmlns:a="http://schemas.openxmlformats.org/drawingml/2006/main">
          <a:pPr algn="l"/>
          <a:r>
            <a:rPr lang="en-US" sz="1100" b="1" dirty="0"/>
            <a:t>   4.5%   Tax Collector</a:t>
          </a:r>
        </a:p>
        <a:p xmlns:a="http://schemas.openxmlformats.org/drawingml/2006/main">
          <a:r>
            <a:rPr lang="en-US" sz="1100" b="1" dirty="0"/>
            <a:t>   1.5%   Property Appraiser</a:t>
          </a:r>
        </a:p>
        <a:p xmlns:a="http://schemas.openxmlformats.org/drawingml/2006/main">
          <a:r>
            <a:rPr lang="en-US" sz="1100" b="1" dirty="0"/>
            <a:t>   0.9%   Supervisor of Elections</a:t>
          </a:r>
        </a:p>
        <a:p xmlns:a="http://schemas.openxmlformats.org/drawingml/2006/main">
          <a:r>
            <a:rPr lang="en-US" sz="1100" b="1" u="sng" dirty="0"/>
            <a:t>   1.8%   Clerk of Courts</a:t>
          </a:r>
        </a:p>
        <a:p xmlns:a="http://schemas.openxmlformats.org/drawingml/2006/main">
          <a:r>
            <a:rPr lang="en-US" sz="1100" b="1" dirty="0"/>
            <a:t>   8.7%</a:t>
          </a:r>
        </a:p>
      </cdr:txBody>
    </cdr:sp>
  </cdr:relSizeAnchor>
  <cdr:relSizeAnchor xmlns:cdr="http://schemas.openxmlformats.org/drawingml/2006/chartDrawing">
    <cdr:from>
      <cdr:x>0</cdr:x>
      <cdr:y>0</cdr:y>
    </cdr:from>
    <cdr:to>
      <cdr:x>0.00331</cdr:x>
      <cdr:y>0.00464</cdr:y>
    </cdr:to>
    <cdr:pic>
      <cdr:nvPicPr>
        <cdr:cNvPr id="4" name="chart">
          <a:extLst xmlns:a="http://schemas.openxmlformats.org/drawingml/2006/main">
            <a:ext uri="{FF2B5EF4-FFF2-40B4-BE49-F238E27FC236}">
              <a16:creationId xmlns:a16="http://schemas.microsoft.com/office/drawing/2014/main" id="{42B07F49-2D88-4BC8-8171-E04C92EFEC4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0.70849</cdr:x>
      <cdr:y>0.65329</cdr:y>
    </cdr:from>
    <cdr:to>
      <cdr:x>0.91602</cdr:x>
      <cdr:y>0.88601</cdr:y>
    </cdr:to>
    <cdr:sp macro="" textlink="">
      <cdr:nvSpPr>
        <cdr:cNvPr id="52228" name="TextBox 5"/>
        <cdr:cNvSpPr txBox="1">
          <a:spLocks xmlns:a="http://schemas.openxmlformats.org/drawingml/2006/main" noChangeArrowheads="1"/>
        </cdr:cNvSpPr>
      </cdr:nvSpPr>
      <cdr:spPr bwMode="auto">
        <a:xfrm xmlns:a="http://schemas.openxmlformats.org/drawingml/2006/main">
          <a:off x="5223264" y="3559331"/>
          <a:ext cx="1529962" cy="126792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91440" tIns="45720" rIns="91440" bIns="45720" anchor="t" upright="1"/>
        <a:lstStyle xmlns:a="http://schemas.openxmlformats.org/drawingml/2006/main"/>
        <a:p xmlns:a="http://schemas.openxmlformats.org/drawingml/2006/main">
          <a:pPr algn="l" rtl="0">
            <a:defRPr sz="1000"/>
          </a:pPr>
          <a:r>
            <a:rPr lang="en-US" sz="1100" b="1" i="0" u="none" strike="noStrike" baseline="0" dirty="0">
              <a:solidFill>
                <a:srgbClr val="000000"/>
              </a:solidFill>
              <a:latin typeface="Calibri"/>
            </a:rPr>
            <a:t>Sheriff:</a:t>
          </a:r>
        </a:p>
        <a:p xmlns:a="http://schemas.openxmlformats.org/drawingml/2006/main">
          <a:pPr algn="l" rtl="0">
            <a:defRPr sz="1000"/>
          </a:pPr>
          <a:r>
            <a:rPr lang="en-US" sz="1100" b="1" i="0" u="none" strike="noStrike" baseline="0" dirty="0">
              <a:solidFill>
                <a:srgbClr val="000000"/>
              </a:solidFill>
              <a:latin typeface="Calibri"/>
            </a:rPr>
            <a:t> 30.4%      Patrol</a:t>
          </a:r>
        </a:p>
        <a:p xmlns:a="http://schemas.openxmlformats.org/drawingml/2006/main">
          <a:pPr algn="l" rtl="0">
            <a:defRPr sz="1000"/>
          </a:pPr>
          <a:r>
            <a:rPr lang="en-US" sz="1100" b="1" i="0" u="none" strike="noStrike" baseline="0" dirty="0">
              <a:solidFill>
                <a:srgbClr val="000000"/>
              </a:solidFill>
              <a:latin typeface="Calibri"/>
            </a:rPr>
            <a:t>    9.8%      Jail</a:t>
          </a:r>
        </a:p>
        <a:p xmlns:a="http://schemas.openxmlformats.org/drawingml/2006/main">
          <a:pPr algn="l" rtl="0">
            <a:defRPr sz="1000"/>
          </a:pPr>
          <a:r>
            <a:rPr lang="en-US" sz="1100" b="1" i="0" u="none" strike="noStrike" baseline="0" dirty="0">
              <a:solidFill>
                <a:srgbClr val="000000"/>
              </a:solidFill>
              <a:latin typeface="Calibri"/>
            </a:rPr>
            <a:t>    0.9%     Bailiff</a:t>
          </a:r>
        </a:p>
        <a:p xmlns:a="http://schemas.openxmlformats.org/drawingml/2006/main">
          <a:pPr algn="l" rtl="0">
            <a:defRPr sz="1000"/>
          </a:pPr>
          <a:r>
            <a:rPr lang="en-US" sz="1100" b="1" i="0" u="sng" strike="noStrike" baseline="0" dirty="0">
              <a:solidFill>
                <a:srgbClr val="000000"/>
              </a:solidFill>
              <a:latin typeface="Calibri"/>
            </a:rPr>
            <a:t>    0.8%     BCC Paid</a:t>
          </a:r>
        </a:p>
        <a:p xmlns:a="http://schemas.openxmlformats.org/drawingml/2006/main">
          <a:pPr algn="l" rtl="0">
            <a:defRPr sz="1000"/>
          </a:pPr>
          <a:r>
            <a:rPr lang="en-US" sz="1100" b="1" i="0" u="none" strike="noStrike" baseline="0" dirty="0">
              <a:solidFill>
                <a:srgbClr val="000000"/>
              </a:solidFill>
              <a:latin typeface="Calibri"/>
            </a:rPr>
            <a:t>  41.9%</a:t>
          </a:r>
        </a:p>
      </cdr:txBody>
    </cdr:sp>
  </cdr:relSizeAnchor>
</c:userShapes>
</file>

<file path=ppt/drawings/drawing7.xml><?xml version="1.0" encoding="utf-8"?>
<c:userShapes xmlns:c="http://schemas.openxmlformats.org/drawingml/2006/chart">
  <cdr:relSizeAnchor xmlns:cdr="http://schemas.openxmlformats.org/drawingml/2006/chartDrawing">
    <cdr:from>
      <cdr:x>0.0121</cdr:x>
      <cdr:y>0.89542</cdr:y>
    </cdr:from>
    <cdr:to>
      <cdr:x>1</cdr:x>
      <cdr:y>0.99346</cdr:y>
    </cdr:to>
    <cdr:sp macro="" textlink="">
      <cdr:nvSpPr>
        <cdr:cNvPr id="2" name="TextBox 1"/>
        <cdr:cNvSpPr txBox="1"/>
      </cdr:nvSpPr>
      <cdr:spPr>
        <a:xfrm xmlns:a="http://schemas.openxmlformats.org/drawingml/2006/main">
          <a:off x="71438" y="3262311"/>
          <a:ext cx="5834062" cy="3571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0.00403</cdr:x>
      <cdr:y>0.88889</cdr:y>
    </cdr:from>
    <cdr:to>
      <cdr:x>1</cdr:x>
      <cdr:y>0.99673</cdr:y>
    </cdr:to>
    <cdr:sp macro="" textlink="">
      <cdr:nvSpPr>
        <cdr:cNvPr id="3" name="TextBox 2"/>
        <cdr:cNvSpPr txBox="1"/>
      </cdr:nvSpPr>
      <cdr:spPr>
        <a:xfrm xmlns:a="http://schemas.openxmlformats.org/drawingml/2006/main">
          <a:off x="35719" y="3238499"/>
          <a:ext cx="5881687" cy="3929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0.62088</cdr:x>
      <cdr:y>0.15352</cdr:y>
    </cdr:from>
    <cdr:to>
      <cdr:x>0.97985</cdr:x>
      <cdr:y>0.2685</cdr:y>
    </cdr:to>
    <cdr:sp macro="" textlink="">
      <cdr:nvSpPr>
        <cdr:cNvPr id="4" name="TextBox 3"/>
        <cdr:cNvSpPr txBox="1"/>
      </cdr:nvSpPr>
      <cdr:spPr>
        <a:xfrm xmlns:a="http://schemas.openxmlformats.org/drawingml/2006/main">
          <a:off x="4176678" y="597696"/>
          <a:ext cx="2414801" cy="447675"/>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200" dirty="0"/>
            <a:t>Total Loans outstanding</a:t>
          </a:r>
          <a:r>
            <a:rPr lang="en-US" sz="1200" baseline="0" dirty="0"/>
            <a:t> to Impact Fee Funds   $105.0</a:t>
          </a:r>
          <a:r>
            <a:rPr lang="en-US" sz="1200" dirty="0"/>
            <a:t>m</a:t>
          </a:r>
          <a:endParaRPr lang="en-US" sz="1200" baseline="0" dirty="0"/>
        </a:p>
        <a:p xmlns:a="http://schemas.openxmlformats.org/drawingml/2006/main">
          <a:endParaRPr lang="en-US" sz="800" dirty="0"/>
        </a:p>
      </cdr:txBody>
    </cdr:sp>
  </cdr:relSizeAnchor>
</c:userShapes>
</file>

<file path=ppt/drawings/drawing8.xml><?xml version="1.0" encoding="utf-8"?>
<c:userShapes xmlns:c="http://schemas.openxmlformats.org/drawingml/2006/chart">
  <cdr:relSizeAnchor xmlns:cdr="http://schemas.openxmlformats.org/drawingml/2006/chartDrawing">
    <cdr:from>
      <cdr:x>0.49678</cdr:x>
      <cdr:y>0.89744</cdr:y>
    </cdr:from>
    <cdr:to>
      <cdr:x>0.81233</cdr:x>
      <cdr:y>0.98718</cdr:y>
    </cdr:to>
    <cdr:sp macro="" textlink="">
      <cdr:nvSpPr>
        <cdr:cNvPr id="2" name="TextBox 1"/>
        <cdr:cNvSpPr txBox="1"/>
      </cdr:nvSpPr>
      <cdr:spPr>
        <a:xfrm xmlns:a="http://schemas.openxmlformats.org/drawingml/2006/main">
          <a:off x="4333761" y="5334000"/>
          <a:ext cx="2752754" cy="533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t>MSTU - Municipal Service</a:t>
          </a:r>
          <a:r>
            <a:rPr lang="en-US" sz="1200" b="1" baseline="0" dirty="0"/>
            <a:t> Taxing Unit created at the request</a:t>
          </a:r>
        </a:p>
        <a:p xmlns:a="http://schemas.openxmlformats.org/drawingml/2006/main">
          <a:r>
            <a:rPr lang="en-US" sz="1200" b="1" baseline="0" dirty="0"/>
            <a:t>of Citizens residing within a district for special services.</a:t>
          </a:r>
        </a:p>
        <a:p xmlns:a="http://schemas.openxmlformats.org/drawingml/2006/main">
          <a:endParaRPr lang="en-US" sz="1100" dirty="0"/>
        </a:p>
      </cdr:txBody>
    </cdr:sp>
  </cdr:relSizeAnchor>
  <cdr:relSizeAnchor xmlns:cdr="http://schemas.openxmlformats.org/drawingml/2006/chartDrawing">
    <cdr:from>
      <cdr:x>0.65757</cdr:x>
      <cdr:y>0.84615</cdr:y>
    </cdr:from>
    <cdr:to>
      <cdr:x>1</cdr:x>
      <cdr:y>1</cdr:y>
    </cdr:to>
    <cdr:sp macro="" textlink="">
      <cdr:nvSpPr>
        <cdr:cNvPr id="3" name="TextBox 2"/>
        <cdr:cNvSpPr txBox="1"/>
      </cdr:nvSpPr>
      <cdr:spPr>
        <a:xfrm xmlns:a="http://schemas.openxmlformats.org/drawingml/2006/main">
          <a:off x="5030107" y="5029199"/>
          <a:ext cx="2619375"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0.62493</cdr:x>
      <cdr:y>0.90688</cdr:y>
    </cdr:from>
    <cdr:to>
      <cdr:x>1</cdr:x>
      <cdr:y>1</cdr:y>
    </cdr:to>
    <cdr:sp macro="" textlink="">
      <cdr:nvSpPr>
        <cdr:cNvPr id="4" name="TextBox 3"/>
        <cdr:cNvSpPr txBox="1"/>
      </cdr:nvSpPr>
      <cdr:spPr>
        <a:xfrm xmlns:a="http://schemas.openxmlformats.org/drawingml/2006/main">
          <a:off x="6452508" y="6890657"/>
          <a:ext cx="3872593" cy="70757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0.71849</cdr:x>
      <cdr:y>0.14011</cdr:y>
    </cdr:from>
    <cdr:to>
      <cdr:x>0.99908</cdr:x>
      <cdr:y>0.32454</cdr:y>
    </cdr:to>
    <cdr:sp macro="" textlink="">
      <cdr:nvSpPr>
        <cdr:cNvPr id="6" name="TextBox 2"/>
        <cdr:cNvSpPr txBox="1"/>
      </cdr:nvSpPr>
      <cdr:spPr>
        <a:xfrm xmlns:a="http://schemas.openxmlformats.org/drawingml/2006/main">
          <a:off x="8501743" y="1110344"/>
          <a:ext cx="3320141" cy="146157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0.79309</cdr:x>
      <cdr:y>0.31638</cdr:y>
    </cdr:from>
    <cdr:to>
      <cdr:x>0.99099</cdr:x>
      <cdr:y>0.40794</cdr:y>
    </cdr:to>
    <cdr:sp macro="" textlink="">
      <cdr:nvSpPr>
        <cdr:cNvPr id="8" name="TextBox 7"/>
        <cdr:cNvSpPr txBox="1"/>
      </cdr:nvSpPr>
      <cdr:spPr>
        <a:xfrm xmlns:a="http://schemas.openxmlformats.org/drawingml/2006/main">
          <a:off x="7761365" y="2029399"/>
          <a:ext cx="1936700" cy="58730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t>Portion of the residential</a:t>
          </a:r>
          <a:r>
            <a:rPr lang="en-US" sz="1200" b="1" baseline="0" dirty="0"/>
            <a:t> </a:t>
          </a:r>
        </a:p>
        <a:p xmlns:a="http://schemas.openxmlformats.org/drawingml/2006/main">
          <a:r>
            <a:rPr lang="en-US" sz="1200" b="1" baseline="0" dirty="0"/>
            <a:t>tax bill c</a:t>
          </a:r>
          <a:r>
            <a:rPr lang="en-US" sz="1200" b="1" dirty="0"/>
            <a:t>ontrolled by the </a:t>
          </a:r>
        </a:p>
        <a:p xmlns:a="http://schemas.openxmlformats.org/drawingml/2006/main">
          <a:r>
            <a:rPr lang="en-US" sz="1200" b="1" dirty="0"/>
            <a:t>Board of County Commissioners</a:t>
          </a:r>
        </a:p>
        <a:p xmlns:a="http://schemas.openxmlformats.org/drawingml/2006/main">
          <a:endParaRPr lang="en-US" sz="1100" b="1" dirty="0"/>
        </a:p>
        <a:p xmlns:a="http://schemas.openxmlformats.org/drawingml/2006/main">
          <a:endParaRPr lang="en-US" sz="1100" dirty="0"/>
        </a:p>
      </cdr:txBody>
    </cdr:sp>
  </cdr:relSizeAnchor>
  <cdr:relSizeAnchor xmlns:cdr="http://schemas.openxmlformats.org/drawingml/2006/chartDrawing">
    <cdr:from>
      <cdr:x>0.79632</cdr:x>
      <cdr:y>0.66667</cdr:y>
    </cdr:from>
    <cdr:to>
      <cdr:x>1</cdr:x>
      <cdr:y>0.8095</cdr:y>
    </cdr:to>
    <cdr:sp macro="" textlink="">
      <cdr:nvSpPr>
        <cdr:cNvPr id="9" name="TextBox 8"/>
        <cdr:cNvSpPr txBox="1">
          <a:spLocks xmlns:a="http://schemas.openxmlformats.org/drawingml/2006/main" noChangeAspect="1"/>
        </cdr:cNvSpPr>
      </cdr:nvSpPr>
      <cdr:spPr>
        <a:xfrm xmlns:a="http://schemas.openxmlformats.org/drawingml/2006/main">
          <a:off x="6946833" y="3962400"/>
          <a:ext cx="1776837" cy="84895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t>Sheriff, Clerk of Courts, </a:t>
          </a:r>
        </a:p>
        <a:p xmlns:a="http://schemas.openxmlformats.org/drawingml/2006/main">
          <a:r>
            <a:rPr lang="en-US" sz="1200" b="1" dirty="0"/>
            <a:t>Supervisor of</a:t>
          </a:r>
          <a:r>
            <a:rPr lang="en-US" sz="1200" b="1" baseline="0" dirty="0"/>
            <a:t> </a:t>
          </a:r>
          <a:r>
            <a:rPr lang="en-US" sz="1200" b="1" dirty="0"/>
            <a:t> Elections, </a:t>
          </a:r>
        </a:p>
        <a:p xmlns:a="http://schemas.openxmlformats.org/drawingml/2006/main">
          <a:r>
            <a:rPr lang="en-US" sz="1200" b="1" dirty="0"/>
            <a:t>Tax Collector and Property</a:t>
          </a:r>
        </a:p>
        <a:p xmlns:a="http://schemas.openxmlformats.org/drawingml/2006/main">
          <a:r>
            <a:rPr lang="en-US" sz="1200" b="1" dirty="0"/>
            <a:t> Appraiser</a:t>
          </a:r>
        </a:p>
        <a:p xmlns:a="http://schemas.openxmlformats.org/drawingml/2006/main">
          <a:endParaRPr lang="en-US" sz="1100" b="1" dirty="0"/>
        </a:p>
        <a:p xmlns:a="http://schemas.openxmlformats.org/drawingml/2006/main">
          <a:endParaRPr lang="en-US" sz="1100" dirty="0"/>
        </a:p>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CAAD64B-5A09-4C82-9665-900E330CB7BF}" type="datetimeFigureOut">
              <a:rPr lang="en-US" smtClean="0"/>
              <a:pPr/>
              <a:t>1/27/2021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CE51E54-8F28-4A95-8DA2-D1DBB811B08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9613"/>
            <a:ext cx="4725987" cy="35448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7C82FF-ECAF-438E-A85B-F04A774F53D4}"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738C11-1078-4EDE-86B8-C4EFF267B26F}"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738C11-1078-4EDE-86B8-C4EFF267B26F}" type="slidenum">
              <a:rPr lang="en-US" smtClean="0"/>
              <a:pPr/>
              <a:t>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4E8B38-707A-49C7-AA42-37307BF377D5}" type="datetime1">
              <a:rPr lang="en-US" smtClean="0"/>
              <a:t>1/27/2021</a:t>
            </a:fld>
            <a:endParaRPr lang="en-US" dirty="0"/>
          </a:p>
        </p:txBody>
      </p:sp>
      <p:sp>
        <p:nvSpPr>
          <p:cNvPr id="5" name="Footer Placeholder 4"/>
          <p:cNvSpPr>
            <a:spLocks noGrp="1"/>
          </p:cNvSpPr>
          <p:nvPr>
            <p:ph type="ftr" sz="quarter" idx="11"/>
          </p:nvPr>
        </p:nvSpPr>
        <p:spPr/>
        <p:txBody>
          <a:bodyPr/>
          <a:lstStyle/>
          <a:p>
            <a:r>
              <a:rPr lang="en-US"/>
              <a:t>Office of Management and Budget</a:t>
            </a:r>
            <a:endParaRPr lang="en-US" dirty="0"/>
          </a:p>
        </p:txBody>
      </p:sp>
      <p:sp>
        <p:nvSpPr>
          <p:cNvPr id="6" name="Slide Number Placeholder 5"/>
          <p:cNvSpPr>
            <a:spLocks noGrp="1"/>
          </p:cNvSpPr>
          <p:nvPr>
            <p:ph type="sldNum" sz="quarter" idx="12"/>
          </p:nvPr>
        </p:nvSpPr>
        <p:spPr/>
        <p:txBody>
          <a:bodyPr/>
          <a:lstStyle/>
          <a:p>
            <a:fld id="{3D8A8178-B6CC-4312-9213-4EF4A416ECBB}"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1182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7AF755-9581-4C38-9070-8924177A0D6B}" type="datetime1">
              <a:rPr lang="en-US" smtClean="0"/>
              <a:t>1/27/2021</a:t>
            </a:fld>
            <a:endParaRPr lang="en-US" dirty="0"/>
          </a:p>
        </p:txBody>
      </p:sp>
      <p:sp>
        <p:nvSpPr>
          <p:cNvPr id="5" name="Footer Placeholder 4"/>
          <p:cNvSpPr>
            <a:spLocks noGrp="1"/>
          </p:cNvSpPr>
          <p:nvPr>
            <p:ph type="ftr" sz="quarter" idx="11"/>
          </p:nvPr>
        </p:nvSpPr>
        <p:spPr/>
        <p:txBody>
          <a:bodyPr/>
          <a:lstStyle/>
          <a:p>
            <a:r>
              <a:rPr lang="en-US"/>
              <a:t>Office of Management and Budget</a:t>
            </a:r>
            <a:endParaRPr lang="en-US" dirty="0"/>
          </a:p>
        </p:txBody>
      </p:sp>
      <p:sp>
        <p:nvSpPr>
          <p:cNvPr id="6" name="Slide Number Placeholder 5"/>
          <p:cNvSpPr>
            <a:spLocks noGrp="1"/>
          </p:cNvSpPr>
          <p:nvPr>
            <p:ph type="sldNum" sz="quarter" idx="12"/>
          </p:nvPr>
        </p:nvSpPr>
        <p:spPr/>
        <p:txBody>
          <a:bodyPr/>
          <a:lstStyle/>
          <a:p>
            <a:fld id="{3D8A8178-B6CC-4312-9213-4EF4A416ECBB}" type="slidenum">
              <a:rPr lang="en-US" smtClean="0"/>
              <a:pPr/>
              <a:t>‹#›</a:t>
            </a:fld>
            <a:endParaRPr lang="en-US" dirty="0"/>
          </a:p>
        </p:txBody>
      </p:sp>
    </p:spTree>
    <p:extLst>
      <p:ext uri="{BB962C8B-B14F-4D97-AF65-F5344CB8AC3E}">
        <p14:creationId xmlns:p14="http://schemas.microsoft.com/office/powerpoint/2010/main" val="374856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14730-3D45-4DDB-95AE-5922DDEEA431}" type="datetime1">
              <a:rPr lang="en-US" smtClean="0"/>
              <a:t>1/27/2021</a:t>
            </a:fld>
            <a:endParaRPr lang="en-US" dirty="0"/>
          </a:p>
        </p:txBody>
      </p:sp>
      <p:sp>
        <p:nvSpPr>
          <p:cNvPr id="5" name="Footer Placeholder 4"/>
          <p:cNvSpPr>
            <a:spLocks noGrp="1"/>
          </p:cNvSpPr>
          <p:nvPr>
            <p:ph type="ftr" sz="quarter" idx="11"/>
          </p:nvPr>
        </p:nvSpPr>
        <p:spPr/>
        <p:txBody>
          <a:bodyPr/>
          <a:lstStyle/>
          <a:p>
            <a:r>
              <a:rPr lang="en-US"/>
              <a:t>Office of Management and Budget</a:t>
            </a:r>
            <a:endParaRPr lang="en-US" dirty="0"/>
          </a:p>
        </p:txBody>
      </p:sp>
      <p:sp>
        <p:nvSpPr>
          <p:cNvPr id="6" name="Slide Number Placeholder 5"/>
          <p:cNvSpPr>
            <a:spLocks noGrp="1"/>
          </p:cNvSpPr>
          <p:nvPr>
            <p:ph type="sldNum" sz="quarter" idx="12"/>
          </p:nvPr>
        </p:nvSpPr>
        <p:spPr/>
        <p:txBody>
          <a:bodyPr/>
          <a:lstStyle/>
          <a:p>
            <a:fld id="{3D8A8178-B6CC-4312-9213-4EF4A416ECBB}" type="slidenum">
              <a:rPr lang="en-US" smtClean="0"/>
              <a:pPr/>
              <a:t>‹#›</a:t>
            </a:fld>
            <a:endParaRPr lang="en-US" dirty="0"/>
          </a:p>
        </p:txBody>
      </p:sp>
    </p:spTree>
    <p:extLst>
      <p:ext uri="{BB962C8B-B14F-4D97-AF65-F5344CB8AC3E}">
        <p14:creationId xmlns:p14="http://schemas.microsoft.com/office/powerpoint/2010/main" val="2782908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B8B4E1-F0A1-4170-9AB1-1C76F0EF6664}" type="datetime1">
              <a:rPr lang="en-US" smtClean="0"/>
              <a:t>1/27/2021</a:t>
            </a:fld>
            <a:endParaRPr lang="en-US" dirty="0"/>
          </a:p>
        </p:txBody>
      </p:sp>
      <p:sp>
        <p:nvSpPr>
          <p:cNvPr id="5" name="Footer Placeholder 4"/>
          <p:cNvSpPr>
            <a:spLocks noGrp="1"/>
          </p:cNvSpPr>
          <p:nvPr>
            <p:ph type="ftr" sz="quarter" idx="11"/>
          </p:nvPr>
        </p:nvSpPr>
        <p:spPr/>
        <p:txBody>
          <a:bodyPr/>
          <a:lstStyle/>
          <a:p>
            <a:r>
              <a:rPr lang="en-US"/>
              <a:t>Office of Management and Budget</a:t>
            </a:r>
            <a:endParaRPr lang="en-US" dirty="0"/>
          </a:p>
        </p:txBody>
      </p:sp>
      <p:sp>
        <p:nvSpPr>
          <p:cNvPr id="6" name="Slide Number Placeholder 5"/>
          <p:cNvSpPr>
            <a:spLocks noGrp="1"/>
          </p:cNvSpPr>
          <p:nvPr>
            <p:ph type="sldNum" sz="quarter" idx="12"/>
          </p:nvPr>
        </p:nvSpPr>
        <p:spPr/>
        <p:txBody>
          <a:bodyPr/>
          <a:lstStyle/>
          <a:p>
            <a:fld id="{3D8A8178-B6CC-4312-9213-4EF4A416ECBB}" type="slidenum">
              <a:rPr lang="en-US" smtClean="0"/>
              <a:pPr/>
              <a:t>‹#›</a:t>
            </a:fld>
            <a:endParaRPr lang="en-US" dirty="0"/>
          </a:p>
        </p:txBody>
      </p:sp>
    </p:spTree>
    <p:extLst>
      <p:ext uri="{BB962C8B-B14F-4D97-AF65-F5344CB8AC3E}">
        <p14:creationId xmlns:p14="http://schemas.microsoft.com/office/powerpoint/2010/main" val="4223896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1043E7-8B35-4DBC-87B5-08C1CB1E31A4}" type="datetime1">
              <a:rPr lang="en-US" smtClean="0"/>
              <a:t>1/27/2021</a:t>
            </a:fld>
            <a:endParaRPr lang="en-US" dirty="0"/>
          </a:p>
        </p:txBody>
      </p:sp>
      <p:sp>
        <p:nvSpPr>
          <p:cNvPr id="5" name="Footer Placeholder 4"/>
          <p:cNvSpPr>
            <a:spLocks noGrp="1"/>
          </p:cNvSpPr>
          <p:nvPr>
            <p:ph type="ftr" sz="quarter" idx="11"/>
          </p:nvPr>
        </p:nvSpPr>
        <p:spPr/>
        <p:txBody>
          <a:bodyPr/>
          <a:lstStyle/>
          <a:p>
            <a:r>
              <a:rPr lang="en-US"/>
              <a:t>Office of Management and Budget</a:t>
            </a:r>
            <a:endParaRPr lang="en-US" dirty="0"/>
          </a:p>
        </p:txBody>
      </p:sp>
      <p:sp>
        <p:nvSpPr>
          <p:cNvPr id="6" name="Slide Number Placeholder 5"/>
          <p:cNvSpPr>
            <a:spLocks noGrp="1"/>
          </p:cNvSpPr>
          <p:nvPr>
            <p:ph type="sldNum" sz="quarter" idx="12"/>
          </p:nvPr>
        </p:nvSpPr>
        <p:spPr/>
        <p:txBody>
          <a:bodyPr/>
          <a:lstStyle/>
          <a:p>
            <a:fld id="{3D8A8178-B6CC-4312-9213-4EF4A416ECBB}"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589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9F5BDF-36D1-419B-B5DE-D054DC8B071E}" type="datetime1">
              <a:rPr lang="en-US" smtClean="0"/>
              <a:t>1/27/2021</a:t>
            </a:fld>
            <a:endParaRPr lang="en-US" dirty="0"/>
          </a:p>
        </p:txBody>
      </p:sp>
      <p:sp>
        <p:nvSpPr>
          <p:cNvPr id="6" name="Footer Placeholder 5"/>
          <p:cNvSpPr>
            <a:spLocks noGrp="1"/>
          </p:cNvSpPr>
          <p:nvPr>
            <p:ph type="ftr" sz="quarter" idx="11"/>
          </p:nvPr>
        </p:nvSpPr>
        <p:spPr/>
        <p:txBody>
          <a:bodyPr/>
          <a:lstStyle/>
          <a:p>
            <a:r>
              <a:rPr lang="en-US"/>
              <a:t>Office of Management and Budget</a:t>
            </a:r>
            <a:endParaRPr lang="en-US" dirty="0"/>
          </a:p>
        </p:txBody>
      </p:sp>
      <p:sp>
        <p:nvSpPr>
          <p:cNvPr id="7" name="Slide Number Placeholder 6"/>
          <p:cNvSpPr>
            <a:spLocks noGrp="1"/>
          </p:cNvSpPr>
          <p:nvPr>
            <p:ph type="sldNum" sz="quarter" idx="12"/>
          </p:nvPr>
        </p:nvSpPr>
        <p:spPr/>
        <p:txBody>
          <a:bodyPr/>
          <a:lstStyle/>
          <a:p>
            <a:fld id="{3D8A8178-B6CC-4312-9213-4EF4A416ECBB}" type="slidenum">
              <a:rPr lang="en-US" smtClean="0"/>
              <a:pPr/>
              <a:t>‹#›</a:t>
            </a:fld>
            <a:endParaRPr lang="en-US" dirty="0"/>
          </a:p>
        </p:txBody>
      </p:sp>
    </p:spTree>
    <p:extLst>
      <p:ext uri="{BB962C8B-B14F-4D97-AF65-F5344CB8AC3E}">
        <p14:creationId xmlns:p14="http://schemas.microsoft.com/office/powerpoint/2010/main" val="3302477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990AF8-05B8-4AB7-A750-06849433A959}" type="datetime1">
              <a:rPr lang="en-US" smtClean="0"/>
              <a:t>1/27/2021</a:t>
            </a:fld>
            <a:endParaRPr lang="en-US" dirty="0"/>
          </a:p>
        </p:txBody>
      </p:sp>
      <p:sp>
        <p:nvSpPr>
          <p:cNvPr id="8" name="Footer Placeholder 7"/>
          <p:cNvSpPr>
            <a:spLocks noGrp="1"/>
          </p:cNvSpPr>
          <p:nvPr>
            <p:ph type="ftr" sz="quarter" idx="11"/>
          </p:nvPr>
        </p:nvSpPr>
        <p:spPr/>
        <p:txBody>
          <a:bodyPr/>
          <a:lstStyle/>
          <a:p>
            <a:r>
              <a:rPr lang="en-US"/>
              <a:t>Office of Management and Budget</a:t>
            </a:r>
            <a:endParaRPr lang="en-US" dirty="0"/>
          </a:p>
        </p:txBody>
      </p:sp>
      <p:sp>
        <p:nvSpPr>
          <p:cNvPr id="9" name="Slide Number Placeholder 8"/>
          <p:cNvSpPr>
            <a:spLocks noGrp="1"/>
          </p:cNvSpPr>
          <p:nvPr>
            <p:ph type="sldNum" sz="quarter" idx="12"/>
          </p:nvPr>
        </p:nvSpPr>
        <p:spPr/>
        <p:txBody>
          <a:bodyPr/>
          <a:lstStyle/>
          <a:p>
            <a:fld id="{3D8A8178-B6CC-4312-9213-4EF4A416ECBB}" type="slidenum">
              <a:rPr lang="en-US" smtClean="0"/>
              <a:pPr/>
              <a:t>‹#›</a:t>
            </a:fld>
            <a:endParaRPr lang="en-US" dirty="0"/>
          </a:p>
        </p:txBody>
      </p:sp>
    </p:spTree>
    <p:extLst>
      <p:ext uri="{BB962C8B-B14F-4D97-AF65-F5344CB8AC3E}">
        <p14:creationId xmlns:p14="http://schemas.microsoft.com/office/powerpoint/2010/main" val="2960961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E59861-01E5-46D1-8DD1-0AF4FB169FF6}" type="datetime1">
              <a:rPr lang="en-US" smtClean="0"/>
              <a:t>1/27/2021</a:t>
            </a:fld>
            <a:endParaRPr lang="en-US" dirty="0"/>
          </a:p>
        </p:txBody>
      </p:sp>
      <p:sp>
        <p:nvSpPr>
          <p:cNvPr id="4" name="Footer Placeholder 3"/>
          <p:cNvSpPr>
            <a:spLocks noGrp="1"/>
          </p:cNvSpPr>
          <p:nvPr>
            <p:ph type="ftr" sz="quarter" idx="11"/>
          </p:nvPr>
        </p:nvSpPr>
        <p:spPr/>
        <p:txBody>
          <a:bodyPr/>
          <a:lstStyle/>
          <a:p>
            <a:r>
              <a:rPr lang="en-US"/>
              <a:t>Office of Management and Budget</a:t>
            </a:r>
            <a:endParaRPr lang="en-US" dirty="0"/>
          </a:p>
        </p:txBody>
      </p:sp>
      <p:sp>
        <p:nvSpPr>
          <p:cNvPr id="5" name="Slide Number Placeholder 4"/>
          <p:cNvSpPr>
            <a:spLocks noGrp="1"/>
          </p:cNvSpPr>
          <p:nvPr>
            <p:ph type="sldNum" sz="quarter" idx="12"/>
          </p:nvPr>
        </p:nvSpPr>
        <p:spPr/>
        <p:txBody>
          <a:bodyPr/>
          <a:lstStyle/>
          <a:p>
            <a:fld id="{3D8A8178-B6CC-4312-9213-4EF4A416ECBB}" type="slidenum">
              <a:rPr lang="en-US" smtClean="0"/>
              <a:pPr/>
              <a:t>‹#›</a:t>
            </a:fld>
            <a:endParaRPr lang="en-US" dirty="0"/>
          </a:p>
        </p:txBody>
      </p:sp>
    </p:spTree>
    <p:extLst>
      <p:ext uri="{BB962C8B-B14F-4D97-AF65-F5344CB8AC3E}">
        <p14:creationId xmlns:p14="http://schemas.microsoft.com/office/powerpoint/2010/main" val="2435837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D9C8884-FB3B-463A-9DC9-B633959BD49A}" type="datetime1">
              <a:rPr lang="en-US" smtClean="0"/>
              <a:t>1/27/2021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Office of Management and Budget</a:t>
            </a:r>
            <a:endParaRPr lang="en-US" dirty="0"/>
          </a:p>
        </p:txBody>
      </p:sp>
      <p:sp>
        <p:nvSpPr>
          <p:cNvPr id="9" name="Slide Number Placeholder 8"/>
          <p:cNvSpPr>
            <a:spLocks noGrp="1"/>
          </p:cNvSpPr>
          <p:nvPr>
            <p:ph type="sldNum" sz="quarter" idx="12"/>
          </p:nvPr>
        </p:nvSpPr>
        <p:spPr/>
        <p:txBody>
          <a:bodyPr/>
          <a:lstStyle/>
          <a:p>
            <a:fld id="{3D8A8178-B6CC-4312-9213-4EF4A416ECBB}" type="slidenum">
              <a:rPr lang="en-US" smtClean="0"/>
              <a:pPr/>
              <a:t>‹#›</a:t>
            </a:fld>
            <a:endParaRPr lang="en-US" dirty="0"/>
          </a:p>
        </p:txBody>
      </p:sp>
    </p:spTree>
    <p:extLst>
      <p:ext uri="{BB962C8B-B14F-4D97-AF65-F5344CB8AC3E}">
        <p14:creationId xmlns:p14="http://schemas.microsoft.com/office/powerpoint/2010/main" val="372578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E4BC903-BF97-4484-B94E-31A754FFC785}" type="datetime1">
              <a:rPr lang="en-US" smtClean="0"/>
              <a:t>1/27/2021</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Office of Management and Budget</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D8A8178-B6CC-4312-9213-4EF4A416ECBB}" type="slidenum">
              <a:rPr lang="en-US" smtClean="0"/>
              <a:pPr/>
              <a:t>‹#›</a:t>
            </a:fld>
            <a:endParaRPr lang="en-US" dirty="0"/>
          </a:p>
        </p:txBody>
      </p:sp>
    </p:spTree>
    <p:extLst>
      <p:ext uri="{BB962C8B-B14F-4D97-AF65-F5344CB8AC3E}">
        <p14:creationId xmlns:p14="http://schemas.microsoft.com/office/powerpoint/2010/main" val="2839751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5F9F62-8CC9-4B82-9F99-E7A5168EB65B}" type="datetime1">
              <a:rPr lang="en-US" smtClean="0"/>
              <a:t>1/27/2021</a:t>
            </a:fld>
            <a:endParaRPr lang="en-US" dirty="0"/>
          </a:p>
        </p:txBody>
      </p:sp>
      <p:sp>
        <p:nvSpPr>
          <p:cNvPr id="6" name="Footer Placeholder 5"/>
          <p:cNvSpPr>
            <a:spLocks noGrp="1"/>
          </p:cNvSpPr>
          <p:nvPr>
            <p:ph type="ftr" sz="quarter" idx="11"/>
          </p:nvPr>
        </p:nvSpPr>
        <p:spPr/>
        <p:txBody>
          <a:bodyPr/>
          <a:lstStyle/>
          <a:p>
            <a:r>
              <a:rPr lang="en-US"/>
              <a:t>Office of Management and Budget</a:t>
            </a:r>
            <a:endParaRPr lang="en-US" dirty="0"/>
          </a:p>
        </p:txBody>
      </p:sp>
      <p:sp>
        <p:nvSpPr>
          <p:cNvPr id="7" name="Slide Number Placeholder 6"/>
          <p:cNvSpPr>
            <a:spLocks noGrp="1"/>
          </p:cNvSpPr>
          <p:nvPr>
            <p:ph type="sldNum" sz="quarter" idx="12"/>
          </p:nvPr>
        </p:nvSpPr>
        <p:spPr/>
        <p:txBody>
          <a:bodyPr/>
          <a:lstStyle/>
          <a:p>
            <a:fld id="{3D8A8178-B6CC-4312-9213-4EF4A416ECBB}" type="slidenum">
              <a:rPr lang="en-US" smtClean="0"/>
              <a:pPr/>
              <a:t>‹#›</a:t>
            </a:fld>
            <a:endParaRPr lang="en-US" dirty="0"/>
          </a:p>
        </p:txBody>
      </p:sp>
    </p:spTree>
    <p:extLst>
      <p:ext uri="{BB962C8B-B14F-4D97-AF65-F5344CB8AC3E}">
        <p14:creationId xmlns:p14="http://schemas.microsoft.com/office/powerpoint/2010/main" val="2438990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0B095A15-0C90-4C07-A5EE-6D66DAEC7DE1}" type="datetime1">
              <a:rPr lang="en-US" smtClean="0"/>
              <a:t>1/27/2021</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Office of Management and Budget</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3D8A8178-B6CC-4312-9213-4EF4A416ECBB}"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62754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2438399"/>
          </a:xfrm>
        </p:spPr>
        <p:txBody>
          <a:bodyPr>
            <a:noAutofit/>
          </a:bodyPr>
          <a:lstStyle/>
          <a:p>
            <a:r>
              <a:rPr lang="en-US" sz="5400" b="1" dirty="0">
                <a:effectLst>
                  <a:outerShdw blurRad="50000" dist="30000" dir="5400000" algn="tl" rotWithShape="0">
                    <a:srgbClr val="000000">
                      <a:alpha val="30000"/>
                    </a:srgbClr>
                  </a:outerShdw>
                </a:effectLst>
              </a:rPr>
              <a:t>Collier County FY 2021 Budget and Financial Information</a:t>
            </a:r>
          </a:p>
        </p:txBody>
      </p:sp>
      <p:sp>
        <p:nvSpPr>
          <p:cNvPr id="4" name="Footer Placeholder 3">
            <a:extLst>
              <a:ext uri="{FF2B5EF4-FFF2-40B4-BE49-F238E27FC236}">
                <a16:creationId xmlns:a16="http://schemas.microsoft.com/office/drawing/2014/main" id="{362EBC76-A8EF-49B2-B8B2-133BF312DD02}"/>
              </a:ext>
            </a:extLst>
          </p:cNvPr>
          <p:cNvSpPr>
            <a:spLocks noGrp="1"/>
          </p:cNvSpPr>
          <p:nvPr>
            <p:ph type="ftr" sz="quarter" idx="11"/>
          </p:nvPr>
        </p:nvSpPr>
        <p:spPr/>
        <p:txBody>
          <a:bodyPr/>
          <a:lstStyle/>
          <a:p>
            <a:r>
              <a:rPr lang="en-US"/>
              <a:t>Office of Management and Budget</a:t>
            </a:r>
            <a:endParaRPr lang="en-US" dirty="0"/>
          </a:p>
        </p:txBody>
      </p:sp>
      <p:pic>
        <p:nvPicPr>
          <p:cNvPr id="5" name="chart">
            <a:extLst>
              <a:ext uri="{FF2B5EF4-FFF2-40B4-BE49-F238E27FC236}">
                <a16:creationId xmlns:a16="http://schemas.microsoft.com/office/drawing/2014/main" id="{E18B9894-3D5B-4856-A8CE-BDC910E39871}"/>
              </a:ext>
            </a:extLst>
          </p:cNvPr>
          <p:cNvPicPr>
            <a:picLocks noChangeAspect="1"/>
          </p:cNvPicPr>
          <p:nvPr/>
        </p:nvPicPr>
        <p:blipFill>
          <a:blip r:embed="rId2" cstate="print"/>
          <a:stretch>
            <a:fillRect/>
          </a:stretch>
        </p:blipFill>
        <p:spPr>
          <a:xfrm>
            <a:off x="37699" y="6440036"/>
            <a:ext cx="1295400" cy="361447"/>
          </a:xfrm>
          <a:prstGeom prst="rect">
            <a:avLst/>
          </a:prstGeom>
          <a:ln>
            <a:solidFill>
              <a:schemeClr val="accent1"/>
            </a:solidFill>
          </a:ln>
        </p:spPr>
      </p:pic>
      <p:sp>
        <p:nvSpPr>
          <p:cNvPr id="6" name="Slide Number Placeholder 5">
            <a:extLst>
              <a:ext uri="{FF2B5EF4-FFF2-40B4-BE49-F238E27FC236}">
                <a16:creationId xmlns:a16="http://schemas.microsoft.com/office/drawing/2014/main" id="{CC6B0C24-CE1F-4962-8289-63A3CEEE3022}"/>
              </a:ext>
            </a:extLst>
          </p:cNvPr>
          <p:cNvSpPr>
            <a:spLocks noGrp="1"/>
          </p:cNvSpPr>
          <p:nvPr>
            <p:ph type="sldNum" sz="quarter" idx="12"/>
          </p:nvPr>
        </p:nvSpPr>
        <p:spPr/>
        <p:txBody>
          <a:bodyPr/>
          <a:lstStyle/>
          <a:p>
            <a:fld id="{3D8A8178-B6CC-4312-9213-4EF4A416ECBB}"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chart"/>
          <p:cNvPicPr>
            <a:picLocks noChangeAspect="1"/>
          </p:cNvPicPr>
          <p:nvPr/>
        </p:nvPicPr>
        <p:blipFill>
          <a:blip r:embed="rId2" cstate="print"/>
          <a:stretch>
            <a:fillRect/>
          </a:stretch>
        </p:blipFill>
        <p:spPr>
          <a:xfrm>
            <a:off x="34474" y="6451848"/>
            <a:ext cx="1400325" cy="381000"/>
          </a:xfrm>
          <a:prstGeom prst="rect">
            <a:avLst/>
          </a:prstGeom>
          <a:ln>
            <a:solidFill>
              <a:schemeClr val="accent1"/>
            </a:solidFill>
          </a:ln>
        </p:spPr>
      </p:pic>
      <p:sp>
        <p:nvSpPr>
          <p:cNvPr id="7" name="Title 6">
            <a:extLst>
              <a:ext uri="{FF2B5EF4-FFF2-40B4-BE49-F238E27FC236}">
                <a16:creationId xmlns:a16="http://schemas.microsoft.com/office/drawing/2014/main" id="{96C89154-1D1C-4809-A799-236BCDE79EFB}"/>
              </a:ext>
            </a:extLst>
          </p:cNvPr>
          <p:cNvSpPr>
            <a:spLocks noGrp="1"/>
          </p:cNvSpPr>
          <p:nvPr>
            <p:ph type="title"/>
          </p:nvPr>
        </p:nvSpPr>
        <p:spPr/>
        <p:txBody>
          <a:bodyPr>
            <a:normAutofit/>
          </a:bodyPr>
          <a:lstStyle/>
          <a:p>
            <a:r>
              <a:rPr lang="en-US" sz="3600" dirty="0">
                <a:solidFill>
                  <a:schemeClr val="accent6"/>
                </a:solidFill>
              </a:rPr>
              <a:t>Total Outstanding Principal Debt</a:t>
            </a:r>
          </a:p>
        </p:txBody>
      </p:sp>
      <p:sp>
        <p:nvSpPr>
          <p:cNvPr id="3" name="Footer Placeholder 2">
            <a:extLst>
              <a:ext uri="{FF2B5EF4-FFF2-40B4-BE49-F238E27FC236}">
                <a16:creationId xmlns:a16="http://schemas.microsoft.com/office/drawing/2014/main" id="{77EB3E7B-CA04-40F8-BAB3-4C7C53A0A2F7}"/>
              </a:ext>
            </a:extLst>
          </p:cNvPr>
          <p:cNvSpPr>
            <a:spLocks noGrp="1"/>
          </p:cNvSpPr>
          <p:nvPr>
            <p:ph type="ftr" sz="quarter" idx="11"/>
          </p:nvPr>
        </p:nvSpPr>
        <p:spPr/>
        <p:txBody>
          <a:bodyPr/>
          <a:lstStyle/>
          <a:p>
            <a:r>
              <a:rPr lang="en-US"/>
              <a:t>Office of Management and Budget</a:t>
            </a:r>
            <a:endParaRPr lang="en-US" dirty="0"/>
          </a:p>
        </p:txBody>
      </p:sp>
      <p:sp>
        <p:nvSpPr>
          <p:cNvPr id="4" name="Slide Number Placeholder 3">
            <a:extLst>
              <a:ext uri="{FF2B5EF4-FFF2-40B4-BE49-F238E27FC236}">
                <a16:creationId xmlns:a16="http://schemas.microsoft.com/office/drawing/2014/main" id="{16A4F003-602E-49E3-AC15-5F612021C77F}"/>
              </a:ext>
            </a:extLst>
          </p:cNvPr>
          <p:cNvSpPr>
            <a:spLocks noGrp="1"/>
          </p:cNvSpPr>
          <p:nvPr>
            <p:ph type="sldNum" sz="quarter" idx="12"/>
          </p:nvPr>
        </p:nvSpPr>
        <p:spPr/>
        <p:txBody>
          <a:bodyPr/>
          <a:lstStyle/>
          <a:p>
            <a:fld id="{3D8A8178-B6CC-4312-9213-4EF4A416ECBB}" type="slidenum">
              <a:rPr lang="en-US" smtClean="0"/>
              <a:pPr/>
              <a:t>10</a:t>
            </a:fld>
            <a:endParaRPr lang="en-US" dirty="0"/>
          </a:p>
        </p:txBody>
      </p:sp>
      <p:graphicFrame>
        <p:nvGraphicFramePr>
          <p:cNvPr id="12" name="Content Placeholder 11">
            <a:extLst>
              <a:ext uri="{FF2B5EF4-FFF2-40B4-BE49-F238E27FC236}">
                <a16:creationId xmlns:a16="http://schemas.microsoft.com/office/drawing/2014/main" id="{00000000-0008-0000-0000-000006000000}"/>
              </a:ext>
            </a:extLst>
          </p:cNvPr>
          <p:cNvGraphicFramePr>
            <a:graphicFrameLocks noGrp="1"/>
          </p:cNvGraphicFramePr>
          <p:nvPr>
            <p:ph idx="1"/>
            <p:extLst>
              <p:ext uri="{D42A27DB-BD31-4B8C-83A1-F6EECF244321}">
                <p14:modId xmlns:p14="http://schemas.microsoft.com/office/powerpoint/2010/main" val="1731542510"/>
              </p:ext>
            </p:extLst>
          </p:nvPr>
        </p:nvGraphicFramePr>
        <p:xfrm>
          <a:off x="685800" y="1981201"/>
          <a:ext cx="7543800" cy="412873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1AC92-6801-4BBD-956E-55D8CF5CBCC0}"/>
              </a:ext>
            </a:extLst>
          </p:cNvPr>
          <p:cNvSpPr>
            <a:spLocks noGrp="1"/>
          </p:cNvSpPr>
          <p:nvPr>
            <p:ph type="title"/>
          </p:nvPr>
        </p:nvSpPr>
        <p:spPr/>
        <p:txBody>
          <a:bodyPr anchor="ctr">
            <a:normAutofit/>
          </a:bodyPr>
          <a:lstStyle/>
          <a:p>
            <a:r>
              <a:rPr lang="en-US" sz="3100" dirty="0">
                <a:solidFill>
                  <a:srgbClr val="FFFFFF"/>
                </a:solidFill>
              </a:rPr>
              <a:t>Debt Service</a:t>
            </a:r>
          </a:p>
        </p:txBody>
      </p:sp>
      <p:graphicFrame>
        <p:nvGraphicFramePr>
          <p:cNvPr id="17" name="Content Placeholder 16">
            <a:extLst>
              <a:ext uri="{FF2B5EF4-FFF2-40B4-BE49-F238E27FC236}">
                <a16:creationId xmlns:a16="http://schemas.microsoft.com/office/drawing/2014/main" id="{00000000-0008-0000-0000-000003000000}"/>
              </a:ext>
            </a:extLst>
          </p:cNvPr>
          <p:cNvGraphicFramePr>
            <a:graphicFrameLocks noGrp="1"/>
          </p:cNvGraphicFramePr>
          <p:nvPr>
            <p:ph idx="1"/>
            <p:extLst>
              <p:ext uri="{D42A27DB-BD31-4B8C-83A1-F6EECF244321}">
                <p14:modId xmlns:p14="http://schemas.microsoft.com/office/powerpoint/2010/main" val="1140977104"/>
              </p:ext>
            </p:extLst>
          </p:nvPr>
        </p:nvGraphicFramePr>
        <p:xfrm>
          <a:off x="3600451" y="202855"/>
          <a:ext cx="4487023" cy="180316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a:extLst>
              <a:ext uri="{FF2B5EF4-FFF2-40B4-BE49-F238E27FC236}">
                <a16:creationId xmlns:a16="http://schemas.microsoft.com/office/drawing/2014/main" id="{97615C20-B547-4B06-818B-ED0782853E01}"/>
              </a:ext>
            </a:extLst>
          </p:cNvPr>
          <p:cNvSpPr>
            <a:spLocks noGrp="1"/>
          </p:cNvSpPr>
          <p:nvPr>
            <p:ph type="body" sz="half" idx="2"/>
          </p:nvPr>
        </p:nvSpPr>
        <p:spPr/>
        <p:txBody>
          <a:bodyPr/>
          <a:lstStyle/>
          <a:p>
            <a:r>
              <a:rPr lang="en-US" dirty="0">
                <a:solidFill>
                  <a:schemeClr val="accent2"/>
                </a:solidFill>
              </a:rPr>
              <a:t>.</a:t>
            </a:r>
          </a:p>
        </p:txBody>
      </p:sp>
      <p:sp>
        <p:nvSpPr>
          <p:cNvPr id="3" name="Footer Placeholder 2">
            <a:extLst>
              <a:ext uri="{FF2B5EF4-FFF2-40B4-BE49-F238E27FC236}">
                <a16:creationId xmlns:a16="http://schemas.microsoft.com/office/drawing/2014/main" id="{E5EF8874-69B9-4414-B6C1-F68706E88DC1}"/>
              </a:ext>
            </a:extLst>
          </p:cNvPr>
          <p:cNvSpPr>
            <a:spLocks noGrp="1"/>
          </p:cNvSpPr>
          <p:nvPr>
            <p:ph type="ftr" sz="quarter" idx="11"/>
          </p:nvPr>
        </p:nvSpPr>
        <p:spPr/>
        <p:txBody>
          <a:bodyPr/>
          <a:lstStyle/>
          <a:p>
            <a:r>
              <a:rPr lang="en-US"/>
              <a:t>Office of Management and Budget</a:t>
            </a:r>
            <a:endParaRPr lang="en-US" dirty="0"/>
          </a:p>
        </p:txBody>
      </p:sp>
      <p:sp>
        <p:nvSpPr>
          <p:cNvPr id="4" name="Slide Number Placeholder 3">
            <a:extLst>
              <a:ext uri="{FF2B5EF4-FFF2-40B4-BE49-F238E27FC236}">
                <a16:creationId xmlns:a16="http://schemas.microsoft.com/office/drawing/2014/main" id="{67F0AF5F-E168-4BCF-AE4D-406F631F7941}"/>
              </a:ext>
            </a:extLst>
          </p:cNvPr>
          <p:cNvSpPr>
            <a:spLocks noGrp="1"/>
          </p:cNvSpPr>
          <p:nvPr>
            <p:ph type="sldNum" sz="quarter" idx="12"/>
          </p:nvPr>
        </p:nvSpPr>
        <p:spPr/>
        <p:txBody>
          <a:bodyPr/>
          <a:lstStyle/>
          <a:p>
            <a:fld id="{3D8A8178-B6CC-4312-9213-4EF4A416ECBB}" type="slidenum">
              <a:rPr lang="en-US" smtClean="0"/>
              <a:pPr/>
              <a:t>11</a:t>
            </a:fld>
            <a:endParaRPr lang="en-US" dirty="0"/>
          </a:p>
        </p:txBody>
      </p:sp>
      <p:graphicFrame>
        <p:nvGraphicFramePr>
          <p:cNvPr id="14" name="Chart 13">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2803006614"/>
              </p:ext>
            </p:extLst>
          </p:nvPr>
        </p:nvGraphicFramePr>
        <p:xfrm>
          <a:off x="3600450" y="2129784"/>
          <a:ext cx="4487023" cy="19850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3576965003"/>
              </p:ext>
            </p:extLst>
          </p:nvPr>
        </p:nvGraphicFramePr>
        <p:xfrm>
          <a:off x="3600450" y="4194334"/>
          <a:ext cx="4487023" cy="2110869"/>
        </p:xfrm>
        <a:graphic>
          <a:graphicData uri="http://schemas.openxmlformats.org/drawingml/2006/chart">
            <c:chart xmlns:c="http://schemas.openxmlformats.org/drawingml/2006/chart" xmlns:r="http://schemas.openxmlformats.org/officeDocument/2006/relationships" r:id="rId4"/>
          </a:graphicData>
        </a:graphic>
      </p:graphicFrame>
      <p:pic>
        <p:nvPicPr>
          <p:cNvPr id="10" name="chart">
            <a:extLst>
              <a:ext uri="{FF2B5EF4-FFF2-40B4-BE49-F238E27FC236}">
                <a16:creationId xmlns:a16="http://schemas.microsoft.com/office/drawing/2014/main" id="{6ED7DAA7-D63F-4E04-838F-79382F37F286}"/>
              </a:ext>
            </a:extLst>
          </p:cNvPr>
          <p:cNvPicPr>
            <a:picLocks noChangeAspect="1"/>
          </p:cNvPicPr>
          <p:nvPr/>
        </p:nvPicPr>
        <p:blipFill>
          <a:blip r:embed="rId5" cstate="print"/>
          <a:stretch>
            <a:fillRect/>
          </a:stretch>
        </p:blipFill>
        <p:spPr>
          <a:xfrm>
            <a:off x="36095" y="6416270"/>
            <a:ext cx="1400325" cy="381000"/>
          </a:xfrm>
          <a:prstGeom prst="rect">
            <a:avLst/>
          </a:prstGeom>
          <a:ln>
            <a:solidFill>
              <a:schemeClr val="accent1"/>
            </a:solidFill>
          </a:ln>
        </p:spPr>
      </p:pic>
    </p:spTree>
    <p:extLst>
      <p:ext uri="{BB962C8B-B14F-4D97-AF65-F5344CB8AC3E}">
        <p14:creationId xmlns:p14="http://schemas.microsoft.com/office/powerpoint/2010/main" val="3662813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DF56-7CEA-4E57-A3DE-A4F41B96FF7F}"/>
              </a:ext>
            </a:extLst>
          </p:cNvPr>
          <p:cNvSpPr>
            <a:spLocks noGrp="1"/>
          </p:cNvSpPr>
          <p:nvPr>
            <p:ph type="title"/>
          </p:nvPr>
        </p:nvSpPr>
        <p:spPr/>
        <p:txBody>
          <a:bodyPr>
            <a:normAutofit fontScale="90000"/>
          </a:bodyPr>
          <a:lstStyle/>
          <a:p>
            <a:r>
              <a:rPr lang="en-US" dirty="0">
                <a:solidFill>
                  <a:schemeClr val="accent6"/>
                </a:solidFill>
              </a:rPr>
              <a:t>Reserves </a:t>
            </a:r>
            <a:br>
              <a:rPr lang="en-US" dirty="0">
                <a:solidFill>
                  <a:schemeClr val="accent6"/>
                </a:solidFill>
              </a:rPr>
            </a:br>
            <a:r>
              <a:rPr lang="en-US" sz="4000" dirty="0">
                <a:solidFill>
                  <a:schemeClr val="accent6"/>
                </a:solidFill>
              </a:rPr>
              <a:t>General Fund and Total Funds History</a:t>
            </a:r>
          </a:p>
        </p:txBody>
      </p:sp>
      <p:sp>
        <p:nvSpPr>
          <p:cNvPr id="3" name="Footer Placeholder 2">
            <a:extLst>
              <a:ext uri="{FF2B5EF4-FFF2-40B4-BE49-F238E27FC236}">
                <a16:creationId xmlns:a16="http://schemas.microsoft.com/office/drawing/2014/main" id="{715223B4-D858-4EF8-9B0C-DBD825932BED}"/>
              </a:ext>
            </a:extLst>
          </p:cNvPr>
          <p:cNvSpPr>
            <a:spLocks noGrp="1"/>
          </p:cNvSpPr>
          <p:nvPr>
            <p:ph type="ftr" sz="quarter" idx="11"/>
          </p:nvPr>
        </p:nvSpPr>
        <p:spPr/>
        <p:txBody>
          <a:bodyPr/>
          <a:lstStyle/>
          <a:p>
            <a:r>
              <a:rPr lang="en-US"/>
              <a:t>Office of Management and Budget</a:t>
            </a:r>
            <a:endParaRPr lang="en-US" dirty="0"/>
          </a:p>
        </p:txBody>
      </p:sp>
      <p:sp>
        <p:nvSpPr>
          <p:cNvPr id="4" name="Slide Number Placeholder 3">
            <a:extLst>
              <a:ext uri="{FF2B5EF4-FFF2-40B4-BE49-F238E27FC236}">
                <a16:creationId xmlns:a16="http://schemas.microsoft.com/office/drawing/2014/main" id="{22E77CE8-89A1-4B5E-9570-0887354FCB35}"/>
              </a:ext>
            </a:extLst>
          </p:cNvPr>
          <p:cNvSpPr>
            <a:spLocks noGrp="1"/>
          </p:cNvSpPr>
          <p:nvPr>
            <p:ph type="sldNum" sz="quarter" idx="12"/>
          </p:nvPr>
        </p:nvSpPr>
        <p:spPr/>
        <p:txBody>
          <a:bodyPr/>
          <a:lstStyle/>
          <a:p>
            <a:fld id="{3D8A8178-B6CC-4312-9213-4EF4A416ECBB}" type="slidenum">
              <a:rPr lang="en-US" smtClean="0"/>
              <a:pPr/>
              <a:t>12</a:t>
            </a:fld>
            <a:endParaRPr lang="en-US" dirty="0"/>
          </a:p>
        </p:txBody>
      </p:sp>
      <p:graphicFrame>
        <p:nvGraphicFramePr>
          <p:cNvPr id="8" name="Content Placeholder 7">
            <a:extLst>
              <a:ext uri="{FF2B5EF4-FFF2-40B4-BE49-F238E27FC236}">
                <a16:creationId xmlns:a16="http://schemas.microsoft.com/office/drawing/2014/main" id="{00000000-0008-0000-0000-000002000000}"/>
              </a:ext>
            </a:extLst>
          </p:cNvPr>
          <p:cNvGraphicFramePr>
            <a:graphicFrameLocks noGrp="1"/>
          </p:cNvGraphicFramePr>
          <p:nvPr>
            <p:ph idx="1"/>
            <p:extLst>
              <p:ext uri="{D42A27DB-BD31-4B8C-83A1-F6EECF244321}">
                <p14:modId xmlns:p14="http://schemas.microsoft.com/office/powerpoint/2010/main" val="3243426676"/>
              </p:ext>
            </p:extLst>
          </p:nvPr>
        </p:nvGraphicFramePr>
        <p:xfrm>
          <a:off x="822325" y="1846263"/>
          <a:ext cx="7543800" cy="4022725"/>
        </p:xfrm>
        <a:graphic>
          <a:graphicData uri="http://schemas.openxmlformats.org/drawingml/2006/chart">
            <c:chart xmlns:c="http://schemas.openxmlformats.org/drawingml/2006/chart" xmlns:r="http://schemas.openxmlformats.org/officeDocument/2006/relationships" r:id="rId2"/>
          </a:graphicData>
        </a:graphic>
      </p:graphicFrame>
      <p:pic>
        <p:nvPicPr>
          <p:cNvPr id="9" name="chart">
            <a:extLst>
              <a:ext uri="{FF2B5EF4-FFF2-40B4-BE49-F238E27FC236}">
                <a16:creationId xmlns:a16="http://schemas.microsoft.com/office/drawing/2014/main" id="{9AC9B2E7-AE7D-4C4A-B14E-395A1C17C036}"/>
              </a:ext>
            </a:extLst>
          </p:cNvPr>
          <p:cNvPicPr>
            <a:picLocks noChangeAspect="1"/>
          </p:cNvPicPr>
          <p:nvPr/>
        </p:nvPicPr>
        <p:blipFill>
          <a:blip r:embed="rId3" cstate="print"/>
          <a:stretch>
            <a:fillRect/>
          </a:stretch>
        </p:blipFill>
        <p:spPr>
          <a:xfrm>
            <a:off x="34474" y="6443911"/>
            <a:ext cx="1400325" cy="381000"/>
          </a:xfrm>
          <a:prstGeom prst="rect">
            <a:avLst/>
          </a:prstGeom>
          <a:ln>
            <a:solidFill>
              <a:schemeClr val="accent1"/>
            </a:solidFill>
          </a:ln>
        </p:spPr>
      </p:pic>
    </p:spTree>
    <p:extLst>
      <p:ext uri="{BB962C8B-B14F-4D97-AF65-F5344CB8AC3E}">
        <p14:creationId xmlns:p14="http://schemas.microsoft.com/office/powerpoint/2010/main" val="1936667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hart"/>
          <p:cNvPicPr>
            <a:picLocks noChangeAspect="1"/>
          </p:cNvPicPr>
          <p:nvPr/>
        </p:nvPicPr>
        <p:blipFill>
          <a:blip r:embed="rId2" cstate="print"/>
          <a:stretch>
            <a:fillRect/>
          </a:stretch>
        </p:blipFill>
        <p:spPr>
          <a:xfrm>
            <a:off x="34474" y="6443911"/>
            <a:ext cx="1400325" cy="381000"/>
          </a:xfrm>
          <a:prstGeom prst="rect">
            <a:avLst/>
          </a:prstGeom>
          <a:ln>
            <a:solidFill>
              <a:schemeClr val="accent1"/>
            </a:solidFill>
          </a:ln>
        </p:spPr>
      </p:pic>
      <p:graphicFrame>
        <p:nvGraphicFramePr>
          <p:cNvPr id="5" name="Chart 4">
            <a:extLst>
              <a:ext uri="{FF2B5EF4-FFF2-40B4-BE49-F238E27FC236}">
                <a16:creationId xmlns:a16="http://schemas.microsoft.com/office/drawing/2014/main" id="{00000000-0008-0000-0000-00000D100000}"/>
              </a:ext>
            </a:extLst>
          </p:cNvPr>
          <p:cNvGraphicFramePr>
            <a:graphicFrameLocks/>
          </p:cNvGraphicFramePr>
          <p:nvPr>
            <p:extLst>
              <p:ext uri="{D42A27DB-BD31-4B8C-83A1-F6EECF244321}">
                <p14:modId xmlns:p14="http://schemas.microsoft.com/office/powerpoint/2010/main" val="1368064572"/>
              </p:ext>
            </p:extLst>
          </p:nvPr>
        </p:nvGraphicFramePr>
        <p:xfrm>
          <a:off x="521073" y="515471"/>
          <a:ext cx="8089527" cy="550433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0A3B801B-D287-4B6A-A208-B4B3247CAD29}"/>
              </a:ext>
            </a:extLst>
          </p:cNvPr>
          <p:cNvSpPr>
            <a:spLocks noGrp="1"/>
          </p:cNvSpPr>
          <p:nvPr>
            <p:ph type="ftr" sz="quarter" idx="11"/>
          </p:nvPr>
        </p:nvSpPr>
        <p:spPr/>
        <p:txBody>
          <a:bodyPr/>
          <a:lstStyle/>
          <a:p>
            <a:r>
              <a:rPr lang="en-US"/>
              <a:t>Office of Management and Budget</a:t>
            </a:r>
            <a:endParaRPr lang="en-US" dirty="0"/>
          </a:p>
        </p:txBody>
      </p:sp>
      <p:sp>
        <p:nvSpPr>
          <p:cNvPr id="4" name="Slide Number Placeholder 3">
            <a:extLst>
              <a:ext uri="{FF2B5EF4-FFF2-40B4-BE49-F238E27FC236}">
                <a16:creationId xmlns:a16="http://schemas.microsoft.com/office/drawing/2014/main" id="{B07A0525-378B-41DF-A06B-406F5D7B3B5B}"/>
              </a:ext>
            </a:extLst>
          </p:cNvPr>
          <p:cNvSpPr>
            <a:spLocks noGrp="1"/>
          </p:cNvSpPr>
          <p:nvPr>
            <p:ph type="sldNum" sz="quarter" idx="12"/>
          </p:nvPr>
        </p:nvSpPr>
        <p:spPr/>
        <p:txBody>
          <a:bodyPr/>
          <a:lstStyle/>
          <a:p>
            <a:fld id="{3D8A8178-B6CC-4312-9213-4EF4A416ECBB}"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DD578-6221-4C6C-B8C4-2C55C571083A}"/>
              </a:ext>
            </a:extLst>
          </p:cNvPr>
          <p:cNvSpPr>
            <a:spLocks noGrp="1"/>
          </p:cNvSpPr>
          <p:nvPr>
            <p:ph type="title"/>
          </p:nvPr>
        </p:nvSpPr>
        <p:spPr/>
        <p:txBody>
          <a:bodyPr/>
          <a:lstStyle/>
          <a:p>
            <a:r>
              <a:rPr lang="en-US" sz="4300" dirty="0">
                <a:solidFill>
                  <a:srgbClr val="002060"/>
                </a:solidFill>
              </a:rPr>
              <a:t>General Fund (001)</a:t>
            </a:r>
            <a:br>
              <a:rPr lang="en-US" sz="4300" dirty="0">
                <a:solidFill>
                  <a:srgbClr val="002060"/>
                </a:solidFill>
              </a:rPr>
            </a:br>
            <a:r>
              <a:rPr lang="en-US" sz="3600" dirty="0">
                <a:solidFill>
                  <a:srgbClr val="002060"/>
                </a:solidFill>
              </a:rPr>
              <a:t>FY 2021 Revenue Sources</a:t>
            </a:r>
          </a:p>
        </p:txBody>
      </p:sp>
      <p:graphicFrame>
        <p:nvGraphicFramePr>
          <p:cNvPr id="4" name="Content Placeholder 3">
            <a:extLst>
              <a:ext uri="{FF2B5EF4-FFF2-40B4-BE49-F238E27FC236}">
                <a16:creationId xmlns:a16="http://schemas.microsoft.com/office/drawing/2014/main" id="{2502E945-BD12-4334-98D9-436D31EC95B8}"/>
              </a:ext>
            </a:extLst>
          </p:cNvPr>
          <p:cNvGraphicFramePr>
            <a:graphicFrameLocks noGrp="1"/>
          </p:cNvGraphicFramePr>
          <p:nvPr>
            <p:ph idx="1"/>
            <p:extLst>
              <p:ext uri="{D42A27DB-BD31-4B8C-83A1-F6EECF244321}">
                <p14:modId xmlns:p14="http://schemas.microsoft.com/office/powerpoint/2010/main" val="4053775401"/>
              </p:ext>
            </p:extLst>
          </p:nvPr>
        </p:nvGraphicFramePr>
        <p:xfrm>
          <a:off x="914400" y="1905000"/>
          <a:ext cx="7452360" cy="4325937"/>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a:extLst>
              <a:ext uri="{FF2B5EF4-FFF2-40B4-BE49-F238E27FC236}">
                <a16:creationId xmlns:a16="http://schemas.microsoft.com/office/drawing/2014/main" id="{ED6A4F00-3678-4EC6-A21B-26E4EE2C653B}"/>
              </a:ext>
            </a:extLst>
          </p:cNvPr>
          <p:cNvSpPr>
            <a:spLocks noGrp="1"/>
          </p:cNvSpPr>
          <p:nvPr>
            <p:ph type="ftr" sz="quarter" idx="11"/>
          </p:nvPr>
        </p:nvSpPr>
        <p:spPr/>
        <p:txBody>
          <a:bodyPr/>
          <a:lstStyle/>
          <a:p>
            <a:r>
              <a:rPr lang="en-US"/>
              <a:t>Office of Management and Budget</a:t>
            </a:r>
            <a:endParaRPr lang="en-US" dirty="0"/>
          </a:p>
        </p:txBody>
      </p:sp>
      <p:sp>
        <p:nvSpPr>
          <p:cNvPr id="5" name="Slide Number Placeholder 4">
            <a:extLst>
              <a:ext uri="{FF2B5EF4-FFF2-40B4-BE49-F238E27FC236}">
                <a16:creationId xmlns:a16="http://schemas.microsoft.com/office/drawing/2014/main" id="{5F094B4D-C3BF-41B0-80DD-AE1BB79246D2}"/>
              </a:ext>
            </a:extLst>
          </p:cNvPr>
          <p:cNvSpPr>
            <a:spLocks noGrp="1"/>
          </p:cNvSpPr>
          <p:nvPr>
            <p:ph type="sldNum" sz="quarter" idx="12"/>
          </p:nvPr>
        </p:nvSpPr>
        <p:spPr/>
        <p:txBody>
          <a:bodyPr/>
          <a:lstStyle/>
          <a:p>
            <a:fld id="{3D8A8178-B6CC-4312-9213-4EF4A416ECBB}" type="slidenum">
              <a:rPr lang="en-US" smtClean="0"/>
              <a:pPr/>
              <a:t>14</a:t>
            </a:fld>
            <a:endParaRPr lang="en-US" dirty="0"/>
          </a:p>
        </p:txBody>
      </p:sp>
      <p:pic>
        <p:nvPicPr>
          <p:cNvPr id="6" name="chart">
            <a:extLst>
              <a:ext uri="{FF2B5EF4-FFF2-40B4-BE49-F238E27FC236}">
                <a16:creationId xmlns:a16="http://schemas.microsoft.com/office/drawing/2014/main" id="{902BAF4B-2AB4-463B-8EBC-68A1BB9FAD06}"/>
              </a:ext>
            </a:extLst>
          </p:cNvPr>
          <p:cNvPicPr>
            <a:picLocks noChangeAspect="1"/>
          </p:cNvPicPr>
          <p:nvPr/>
        </p:nvPicPr>
        <p:blipFill>
          <a:blip r:embed="rId3" cstate="print"/>
          <a:stretch>
            <a:fillRect/>
          </a:stretch>
        </p:blipFill>
        <p:spPr>
          <a:xfrm>
            <a:off x="34474" y="6443911"/>
            <a:ext cx="1400325" cy="381000"/>
          </a:xfrm>
          <a:prstGeom prst="rect">
            <a:avLst/>
          </a:prstGeom>
          <a:ln>
            <a:solidFill>
              <a:schemeClr val="accent1"/>
            </a:solidFill>
          </a:ln>
        </p:spPr>
      </p:pic>
    </p:spTree>
    <p:extLst>
      <p:ext uri="{BB962C8B-B14F-4D97-AF65-F5344CB8AC3E}">
        <p14:creationId xmlns:p14="http://schemas.microsoft.com/office/powerpoint/2010/main" val="3312004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D60AD8BD-E1A8-4A97-8093-ECC91DE77851}"/>
              </a:ext>
            </a:extLst>
          </p:cNvPr>
          <p:cNvSpPr>
            <a:spLocks noGrp="1"/>
          </p:cNvSpPr>
          <p:nvPr>
            <p:ph type="title"/>
          </p:nvPr>
        </p:nvSpPr>
        <p:spPr/>
        <p:txBody>
          <a:bodyPr>
            <a:normAutofit/>
          </a:bodyPr>
          <a:lstStyle/>
          <a:p>
            <a:r>
              <a:rPr lang="en-US" sz="3600" dirty="0">
                <a:solidFill>
                  <a:schemeClr val="accent6"/>
                </a:solidFill>
              </a:rPr>
              <a:t>     </a:t>
            </a:r>
            <a:r>
              <a:rPr lang="en-US" sz="3600" dirty="0">
                <a:solidFill>
                  <a:srgbClr val="002060"/>
                </a:solidFill>
              </a:rPr>
              <a:t>General</a:t>
            </a:r>
            <a:r>
              <a:rPr lang="en-US" sz="3600" dirty="0">
                <a:solidFill>
                  <a:schemeClr val="accent6"/>
                </a:solidFill>
              </a:rPr>
              <a:t> Fund (001) </a:t>
            </a:r>
            <a:br>
              <a:rPr lang="en-US" sz="3600" dirty="0">
                <a:solidFill>
                  <a:schemeClr val="accent6"/>
                </a:solidFill>
              </a:rPr>
            </a:br>
            <a:r>
              <a:rPr lang="en-US" sz="3600" dirty="0">
                <a:solidFill>
                  <a:schemeClr val="accent6"/>
                </a:solidFill>
              </a:rPr>
              <a:t>     FY 2021 Budget Millage Rate of 3.5645</a:t>
            </a:r>
          </a:p>
        </p:txBody>
      </p:sp>
      <p:sp>
        <p:nvSpPr>
          <p:cNvPr id="23" name="Content Placeholder 22">
            <a:extLst>
              <a:ext uri="{FF2B5EF4-FFF2-40B4-BE49-F238E27FC236}">
                <a16:creationId xmlns:a16="http://schemas.microsoft.com/office/drawing/2014/main" id="{8A26659C-C4A7-48D3-97E3-6B9E3C71003C}"/>
              </a:ext>
            </a:extLst>
          </p:cNvPr>
          <p:cNvSpPr>
            <a:spLocks noGrp="1"/>
          </p:cNvSpPr>
          <p:nvPr>
            <p:ph idx="1"/>
          </p:nvPr>
        </p:nvSpPr>
        <p:spPr/>
        <p:txBody>
          <a:bodyPr/>
          <a:lstStyle/>
          <a:p>
            <a:r>
              <a:rPr lang="en-US" dirty="0">
                <a:solidFill>
                  <a:schemeClr val="accent1"/>
                </a:solidFill>
              </a:rPr>
              <a:t>         </a:t>
            </a:r>
          </a:p>
        </p:txBody>
      </p:sp>
      <p:sp>
        <p:nvSpPr>
          <p:cNvPr id="4" name="Footer Placeholder 3">
            <a:extLst>
              <a:ext uri="{FF2B5EF4-FFF2-40B4-BE49-F238E27FC236}">
                <a16:creationId xmlns:a16="http://schemas.microsoft.com/office/drawing/2014/main" id="{33680FCA-C4A5-4375-A565-30E17E2E51F6}"/>
              </a:ext>
            </a:extLst>
          </p:cNvPr>
          <p:cNvSpPr>
            <a:spLocks noGrp="1"/>
          </p:cNvSpPr>
          <p:nvPr>
            <p:ph type="ftr" sz="quarter" idx="11"/>
          </p:nvPr>
        </p:nvSpPr>
        <p:spPr/>
        <p:txBody>
          <a:bodyPr>
            <a:normAutofit/>
          </a:bodyPr>
          <a:lstStyle/>
          <a:p>
            <a:pPr>
              <a:spcAft>
                <a:spcPts val="600"/>
              </a:spcAft>
            </a:pPr>
            <a:r>
              <a:rPr lang="en-US"/>
              <a:t>Office of Management and Budget</a:t>
            </a:r>
            <a:endParaRPr lang="en-US" dirty="0"/>
          </a:p>
        </p:txBody>
      </p:sp>
      <p:sp>
        <p:nvSpPr>
          <p:cNvPr id="5" name="Slide Number Placeholder 4">
            <a:extLst>
              <a:ext uri="{FF2B5EF4-FFF2-40B4-BE49-F238E27FC236}">
                <a16:creationId xmlns:a16="http://schemas.microsoft.com/office/drawing/2014/main" id="{B927CC97-8991-44F1-BDDF-73F4362386AF}"/>
              </a:ext>
            </a:extLst>
          </p:cNvPr>
          <p:cNvSpPr>
            <a:spLocks noGrp="1"/>
          </p:cNvSpPr>
          <p:nvPr>
            <p:ph type="sldNum" sz="quarter" idx="12"/>
          </p:nvPr>
        </p:nvSpPr>
        <p:spPr/>
        <p:txBody>
          <a:bodyPr>
            <a:normAutofit/>
          </a:bodyPr>
          <a:lstStyle/>
          <a:p>
            <a:pPr>
              <a:spcAft>
                <a:spcPts val="600"/>
              </a:spcAft>
            </a:pPr>
            <a:fld id="{3D8A8178-B6CC-4312-9213-4EF4A416ECBB}" type="slidenum">
              <a:rPr lang="en-US" smtClean="0"/>
              <a:pPr>
                <a:spcAft>
                  <a:spcPts val="600"/>
                </a:spcAft>
              </a:pPr>
              <a:t>15</a:t>
            </a:fld>
            <a:endParaRPr lang="en-US" dirty="0"/>
          </a:p>
        </p:txBody>
      </p:sp>
      <p:pic>
        <p:nvPicPr>
          <p:cNvPr id="2" name="chart"/>
          <p:cNvPicPr>
            <a:picLocks noChangeAspect="1"/>
          </p:cNvPicPr>
          <p:nvPr/>
        </p:nvPicPr>
        <p:blipFill>
          <a:blip r:embed="rId2" cstate="print"/>
          <a:stretch>
            <a:fillRect/>
          </a:stretch>
        </p:blipFill>
        <p:spPr>
          <a:xfrm>
            <a:off x="34474" y="6443911"/>
            <a:ext cx="1400325" cy="381000"/>
          </a:xfrm>
          <a:prstGeom prst="rect">
            <a:avLst/>
          </a:prstGeom>
          <a:ln>
            <a:solidFill>
              <a:schemeClr val="accent1"/>
            </a:solidFill>
          </a:ln>
        </p:spPr>
      </p:pic>
      <p:graphicFrame>
        <p:nvGraphicFramePr>
          <p:cNvPr id="18" name="Chart 17">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1566375532"/>
              </p:ext>
            </p:extLst>
          </p:nvPr>
        </p:nvGraphicFramePr>
        <p:xfrm>
          <a:off x="990600" y="1845734"/>
          <a:ext cx="7696200" cy="430283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hart"/>
          <p:cNvPicPr>
            <a:picLocks noChangeAspect="1"/>
          </p:cNvPicPr>
          <p:nvPr/>
        </p:nvPicPr>
        <p:blipFill>
          <a:blip r:embed="rId2" cstate="print"/>
          <a:stretch>
            <a:fillRect/>
          </a:stretch>
        </p:blipFill>
        <p:spPr>
          <a:xfrm>
            <a:off x="76199" y="6439301"/>
            <a:ext cx="1300253" cy="365125"/>
          </a:xfrm>
          <a:prstGeom prst="rect">
            <a:avLst/>
          </a:prstGeom>
          <a:ln>
            <a:solidFill>
              <a:schemeClr val="accent1"/>
            </a:solidFill>
          </a:ln>
        </p:spPr>
      </p:pic>
      <p:sp>
        <p:nvSpPr>
          <p:cNvPr id="4" name="Footer Placeholder 3">
            <a:extLst>
              <a:ext uri="{FF2B5EF4-FFF2-40B4-BE49-F238E27FC236}">
                <a16:creationId xmlns:a16="http://schemas.microsoft.com/office/drawing/2014/main" id="{6434BB93-09CC-4BDE-B900-0FA25C62D457}"/>
              </a:ext>
            </a:extLst>
          </p:cNvPr>
          <p:cNvSpPr>
            <a:spLocks noGrp="1"/>
          </p:cNvSpPr>
          <p:nvPr>
            <p:ph type="ftr" sz="quarter" idx="11"/>
          </p:nvPr>
        </p:nvSpPr>
        <p:spPr/>
        <p:txBody>
          <a:bodyPr/>
          <a:lstStyle/>
          <a:p>
            <a:r>
              <a:rPr lang="en-US"/>
              <a:t>Office of Management and Budget</a:t>
            </a:r>
            <a:endParaRPr lang="en-US" dirty="0"/>
          </a:p>
        </p:txBody>
      </p:sp>
      <p:sp>
        <p:nvSpPr>
          <p:cNvPr id="5" name="Slide Number Placeholder 4">
            <a:extLst>
              <a:ext uri="{FF2B5EF4-FFF2-40B4-BE49-F238E27FC236}">
                <a16:creationId xmlns:a16="http://schemas.microsoft.com/office/drawing/2014/main" id="{4F8D7BD0-138B-48A1-B172-5693F8F5E233}"/>
              </a:ext>
            </a:extLst>
          </p:cNvPr>
          <p:cNvSpPr>
            <a:spLocks noGrp="1"/>
          </p:cNvSpPr>
          <p:nvPr>
            <p:ph type="sldNum" sz="quarter" idx="12"/>
          </p:nvPr>
        </p:nvSpPr>
        <p:spPr/>
        <p:txBody>
          <a:bodyPr/>
          <a:lstStyle/>
          <a:p>
            <a:fld id="{3D8A8178-B6CC-4312-9213-4EF4A416ECBB}" type="slidenum">
              <a:rPr lang="en-US" smtClean="0"/>
              <a:pPr/>
              <a:t>16</a:t>
            </a:fld>
            <a:endParaRPr lang="en-US" dirty="0"/>
          </a:p>
        </p:txBody>
      </p:sp>
      <p:pic>
        <p:nvPicPr>
          <p:cNvPr id="7" name="Picture 6">
            <a:extLst>
              <a:ext uri="{FF2B5EF4-FFF2-40B4-BE49-F238E27FC236}">
                <a16:creationId xmlns:a16="http://schemas.microsoft.com/office/drawing/2014/main" id="{3CA6F0FB-A632-4C6A-A482-F31BC20CECF1}"/>
              </a:ext>
            </a:extLst>
          </p:cNvPr>
          <p:cNvPicPr>
            <a:picLocks noChangeAspect="1"/>
          </p:cNvPicPr>
          <p:nvPr/>
        </p:nvPicPr>
        <p:blipFill>
          <a:blip r:embed="rId3"/>
          <a:stretch>
            <a:fillRect/>
          </a:stretch>
        </p:blipFill>
        <p:spPr>
          <a:xfrm>
            <a:off x="0" y="457200"/>
            <a:ext cx="9144000" cy="557989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326F9E7-6747-41EB-9CE5-B71ED03CE35A}"/>
              </a:ext>
            </a:extLst>
          </p:cNvPr>
          <p:cNvSpPr>
            <a:spLocks noGrp="1"/>
          </p:cNvSpPr>
          <p:nvPr>
            <p:ph type="ftr" sz="quarter" idx="11"/>
          </p:nvPr>
        </p:nvSpPr>
        <p:spPr>
          <a:xfrm>
            <a:off x="2764638" y="6459785"/>
            <a:ext cx="3617103" cy="365125"/>
          </a:xfrm>
        </p:spPr>
        <p:txBody>
          <a:bodyPr>
            <a:normAutofit/>
          </a:bodyPr>
          <a:lstStyle/>
          <a:p>
            <a:pPr>
              <a:spcAft>
                <a:spcPts val="600"/>
              </a:spcAft>
            </a:pPr>
            <a:r>
              <a:rPr lang="en-US"/>
              <a:t>Office of Management and Budget</a:t>
            </a:r>
            <a:endParaRPr lang="en-US" dirty="0"/>
          </a:p>
        </p:txBody>
      </p:sp>
      <p:sp>
        <p:nvSpPr>
          <p:cNvPr id="5" name="Slide Number Placeholder 4">
            <a:extLst>
              <a:ext uri="{FF2B5EF4-FFF2-40B4-BE49-F238E27FC236}">
                <a16:creationId xmlns:a16="http://schemas.microsoft.com/office/drawing/2014/main" id="{70C0D915-C446-4F2C-8C59-614C529F359E}"/>
              </a:ext>
            </a:extLst>
          </p:cNvPr>
          <p:cNvSpPr>
            <a:spLocks noGrp="1"/>
          </p:cNvSpPr>
          <p:nvPr>
            <p:ph type="sldNum" sz="quarter" idx="12"/>
          </p:nvPr>
        </p:nvSpPr>
        <p:spPr>
          <a:xfrm>
            <a:off x="7425343" y="6459785"/>
            <a:ext cx="984019" cy="365125"/>
          </a:xfrm>
        </p:spPr>
        <p:txBody>
          <a:bodyPr>
            <a:normAutofit/>
          </a:bodyPr>
          <a:lstStyle/>
          <a:p>
            <a:pPr>
              <a:spcAft>
                <a:spcPts val="600"/>
              </a:spcAft>
            </a:pPr>
            <a:fld id="{3D8A8178-B6CC-4312-9213-4EF4A416ECBB}" type="slidenum">
              <a:rPr lang="en-US" smtClean="0"/>
              <a:pPr>
                <a:spcAft>
                  <a:spcPts val="600"/>
                </a:spcAft>
              </a:pPr>
              <a:t>17</a:t>
            </a:fld>
            <a:endParaRPr lang="en-US" dirty="0"/>
          </a:p>
        </p:txBody>
      </p:sp>
      <p:pic>
        <p:nvPicPr>
          <p:cNvPr id="2" name="chart"/>
          <p:cNvPicPr>
            <a:picLocks noChangeAspect="1"/>
          </p:cNvPicPr>
          <p:nvPr/>
        </p:nvPicPr>
        <p:blipFill>
          <a:blip r:embed="rId2" cstate="print"/>
          <a:stretch>
            <a:fillRect/>
          </a:stretch>
        </p:blipFill>
        <p:spPr>
          <a:xfrm>
            <a:off x="76200" y="6455897"/>
            <a:ext cx="1400325" cy="381000"/>
          </a:xfrm>
          <a:prstGeom prst="rect">
            <a:avLst/>
          </a:prstGeom>
          <a:ln>
            <a:solidFill>
              <a:schemeClr val="accent1"/>
            </a:solidFill>
          </a:ln>
        </p:spPr>
      </p:pic>
      <p:graphicFrame>
        <p:nvGraphicFramePr>
          <p:cNvPr id="7" name="Chart 6">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523831115"/>
              </p:ext>
            </p:extLst>
          </p:nvPr>
        </p:nvGraphicFramePr>
        <p:xfrm>
          <a:off x="228600" y="643467"/>
          <a:ext cx="8432799" cy="537633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C1ACA8-63E9-4884-A7D8-02FA5554867F}"/>
              </a:ext>
            </a:extLst>
          </p:cNvPr>
          <p:cNvSpPr>
            <a:spLocks noGrp="1"/>
          </p:cNvSpPr>
          <p:nvPr>
            <p:ph type="title"/>
          </p:nvPr>
        </p:nvSpPr>
        <p:spPr>
          <a:xfrm>
            <a:off x="822960" y="286603"/>
            <a:ext cx="7543800" cy="1313597"/>
          </a:xfrm>
        </p:spPr>
        <p:txBody>
          <a:bodyPr>
            <a:normAutofit/>
          </a:bodyPr>
          <a:lstStyle/>
          <a:p>
            <a:r>
              <a:rPr lang="en-US" sz="3600" dirty="0">
                <a:solidFill>
                  <a:srgbClr val="002060"/>
                </a:solidFill>
              </a:rPr>
              <a:t>Impact Fee Collections</a:t>
            </a:r>
          </a:p>
        </p:txBody>
      </p:sp>
      <p:sp>
        <p:nvSpPr>
          <p:cNvPr id="4" name="Footer Placeholder 3">
            <a:extLst>
              <a:ext uri="{FF2B5EF4-FFF2-40B4-BE49-F238E27FC236}">
                <a16:creationId xmlns:a16="http://schemas.microsoft.com/office/drawing/2014/main" id="{1C8BDFB8-4756-4D88-A2D1-47926A890A21}"/>
              </a:ext>
            </a:extLst>
          </p:cNvPr>
          <p:cNvSpPr>
            <a:spLocks noGrp="1"/>
          </p:cNvSpPr>
          <p:nvPr>
            <p:ph type="ftr" sz="quarter" idx="11"/>
          </p:nvPr>
        </p:nvSpPr>
        <p:spPr>
          <a:xfrm>
            <a:off x="2764638" y="6459785"/>
            <a:ext cx="3617103" cy="365125"/>
          </a:xfrm>
        </p:spPr>
        <p:txBody>
          <a:bodyPr>
            <a:normAutofit/>
          </a:bodyPr>
          <a:lstStyle/>
          <a:p>
            <a:pPr>
              <a:spcAft>
                <a:spcPts val="600"/>
              </a:spcAft>
            </a:pPr>
            <a:r>
              <a:rPr lang="en-US"/>
              <a:t>Office of Management and Budget</a:t>
            </a:r>
            <a:endParaRPr lang="en-US" dirty="0"/>
          </a:p>
        </p:txBody>
      </p:sp>
      <p:sp>
        <p:nvSpPr>
          <p:cNvPr id="5" name="Slide Number Placeholder 4">
            <a:extLst>
              <a:ext uri="{FF2B5EF4-FFF2-40B4-BE49-F238E27FC236}">
                <a16:creationId xmlns:a16="http://schemas.microsoft.com/office/drawing/2014/main" id="{5231B7DA-8608-4661-9314-D555171E1B4E}"/>
              </a:ext>
            </a:extLst>
          </p:cNvPr>
          <p:cNvSpPr>
            <a:spLocks noGrp="1"/>
          </p:cNvSpPr>
          <p:nvPr>
            <p:ph type="sldNum" sz="quarter" idx="12"/>
          </p:nvPr>
        </p:nvSpPr>
        <p:spPr>
          <a:xfrm>
            <a:off x="7425343" y="6459785"/>
            <a:ext cx="984019" cy="365125"/>
          </a:xfrm>
        </p:spPr>
        <p:txBody>
          <a:bodyPr>
            <a:normAutofit/>
          </a:bodyPr>
          <a:lstStyle/>
          <a:p>
            <a:pPr>
              <a:spcAft>
                <a:spcPts val="600"/>
              </a:spcAft>
            </a:pPr>
            <a:fld id="{3D8A8178-B6CC-4312-9213-4EF4A416ECBB}" type="slidenum">
              <a:rPr lang="en-US" smtClean="0"/>
              <a:pPr>
                <a:spcAft>
                  <a:spcPts val="600"/>
                </a:spcAft>
              </a:pPr>
              <a:t>18</a:t>
            </a:fld>
            <a:endParaRPr lang="en-US" dirty="0"/>
          </a:p>
        </p:txBody>
      </p:sp>
      <p:pic>
        <p:nvPicPr>
          <p:cNvPr id="2" name="chart"/>
          <p:cNvPicPr>
            <a:picLocks noChangeAspect="1"/>
          </p:cNvPicPr>
          <p:nvPr/>
        </p:nvPicPr>
        <p:blipFill>
          <a:blip r:embed="rId2" cstate="print"/>
          <a:stretch>
            <a:fillRect/>
          </a:stretch>
        </p:blipFill>
        <p:spPr>
          <a:xfrm>
            <a:off x="26469" y="6443911"/>
            <a:ext cx="1400325" cy="381000"/>
          </a:xfrm>
          <a:prstGeom prst="rect">
            <a:avLst/>
          </a:prstGeom>
          <a:ln>
            <a:solidFill>
              <a:schemeClr val="accent1"/>
            </a:solidFill>
          </a:ln>
        </p:spPr>
      </p:pic>
      <p:graphicFrame>
        <p:nvGraphicFramePr>
          <p:cNvPr id="9" name="Content Placeholder 8">
            <a:extLst>
              <a:ext uri="{FF2B5EF4-FFF2-40B4-BE49-F238E27FC236}">
                <a16:creationId xmlns:a16="http://schemas.microsoft.com/office/drawing/2014/main" id="{002F179A-D6BE-4338-9124-E616C650FFE6}"/>
              </a:ext>
            </a:extLst>
          </p:cNvPr>
          <p:cNvGraphicFramePr>
            <a:graphicFrameLocks noGrp="1"/>
          </p:cNvGraphicFramePr>
          <p:nvPr>
            <p:ph idx="1"/>
            <p:extLst>
              <p:ext uri="{D42A27DB-BD31-4B8C-83A1-F6EECF244321}">
                <p14:modId xmlns:p14="http://schemas.microsoft.com/office/powerpoint/2010/main" val="1268382310"/>
              </p:ext>
            </p:extLst>
          </p:nvPr>
        </p:nvGraphicFramePr>
        <p:xfrm>
          <a:off x="822722" y="1981200"/>
          <a:ext cx="7543800" cy="4267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hart"/>
          <p:cNvPicPr>
            <a:picLocks noChangeAspect="1"/>
          </p:cNvPicPr>
          <p:nvPr/>
        </p:nvPicPr>
        <p:blipFill>
          <a:blip r:embed="rId2" cstate="print"/>
          <a:stretch>
            <a:fillRect/>
          </a:stretch>
        </p:blipFill>
        <p:spPr>
          <a:xfrm>
            <a:off x="34474" y="6443911"/>
            <a:ext cx="1400325" cy="381000"/>
          </a:xfrm>
          <a:prstGeom prst="rect">
            <a:avLst/>
          </a:prstGeom>
          <a:ln>
            <a:solidFill>
              <a:schemeClr val="accent1"/>
            </a:solidFill>
          </a:ln>
        </p:spPr>
      </p:pic>
      <p:sp>
        <p:nvSpPr>
          <p:cNvPr id="8" name="Title 7">
            <a:extLst>
              <a:ext uri="{FF2B5EF4-FFF2-40B4-BE49-F238E27FC236}">
                <a16:creationId xmlns:a16="http://schemas.microsoft.com/office/drawing/2014/main" id="{63637F4A-43B3-4E33-8616-3CA870639CC5}"/>
              </a:ext>
            </a:extLst>
          </p:cNvPr>
          <p:cNvSpPr>
            <a:spLocks noGrp="1"/>
          </p:cNvSpPr>
          <p:nvPr>
            <p:ph type="title"/>
          </p:nvPr>
        </p:nvSpPr>
        <p:spPr/>
        <p:txBody>
          <a:bodyPr>
            <a:normAutofit/>
          </a:bodyPr>
          <a:lstStyle/>
          <a:p>
            <a:r>
              <a:rPr lang="en-US" sz="3600" dirty="0">
                <a:solidFill>
                  <a:schemeClr val="accent6"/>
                </a:solidFill>
              </a:rPr>
              <a:t>FY2021 Impact Fee Collections Verses Annual Debt Payments</a:t>
            </a:r>
          </a:p>
        </p:txBody>
      </p:sp>
      <p:sp>
        <p:nvSpPr>
          <p:cNvPr id="4" name="Footer Placeholder 3">
            <a:extLst>
              <a:ext uri="{FF2B5EF4-FFF2-40B4-BE49-F238E27FC236}">
                <a16:creationId xmlns:a16="http://schemas.microsoft.com/office/drawing/2014/main" id="{40ABC418-5C3B-4CAE-BD29-277CA6C52A84}"/>
              </a:ext>
            </a:extLst>
          </p:cNvPr>
          <p:cNvSpPr>
            <a:spLocks noGrp="1"/>
          </p:cNvSpPr>
          <p:nvPr>
            <p:ph type="ftr" sz="quarter" idx="11"/>
          </p:nvPr>
        </p:nvSpPr>
        <p:spPr/>
        <p:txBody>
          <a:bodyPr/>
          <a:lstStyle/>
          <a:p>
            <a:r>
              <a:rPr lang="en-US"/>
              <a:t>Office of Management and Budget</a:t>
            </a:r>
            <a:endParaRPr lang="en-US" dirty="0"/>
          </a:p>
        </p:txBody>
      </p:sp>
      <p:sp>
        <p:nvSpPr>
          <p:cNvPr id="5" name="Slide Number Placeholder 4">
            <a:extLst>
              <a:ext uri="{FF2B5EF4-FFF2-40B4-BE49-F238E27FC236}">
                <a16:creationId xmlns:a16="http://schemas.microsoft.com/office/drawing/2014/main" id="{B2C4E1D0-8A1F-43CC-BDA8-BD05A93B88DC}"/>
              </a:ext>
            </a:extLst>
          </p:cNvPr>
          <p:cNvSpPr>
            <a:spLocks noGrp="1"/>
          </p:cNvSpPr>
          <p:nvPr>
            <p:ph type="sldNum" sz="quarter" idx="12"/>
          </p:nvPr>
        </p:nvSpPr>
        <p:spPr/>
        <p:txBody>
          <a:bodyPr/>
          <a:lstStyle/>
          <a:p>
            <a:fld id="{3D8A8178-B6CC-4312-9213-4EF4A416ECBB}" type="slidenum">
              <a:rPr lang="en-US" smtClean="0"/>
              <a:pPr/>
              <a:t>19</a:t>
            </a:fld>
            <a:endParaRPr lang="en-US" dirty="0"/>
          </a:p>
        </p:txBody>
      </p:sp>
      <p:graphicFrame>
        <p:nvGraphicFramePr>
          <p:cNvPr id="10" name="Content Placeholder 9">
            <a:extLst>
              <a:ext uri="{FF2B5EF4-FFF2-40B4-BE49-F238E27FC236}">
                <a16:creationId xmlns:a16="http://schemas.microsoft.com/office/drawing/2014/main" id="{00000000-0008-0000-0B00-000004000000}"/>
              </a:ext>
            </a:extLst>
          </p:cNvPr>
          <p:cNvGraphicFramePr>
            <a:graphicFrameLocks noGrp="1"/>
          </p:cNvGraphicFramePr>
          <p:nvPr>
            <p:ph idx="1"/>
            <p:extLst>
              <p:ext uri="{D42A27DB-BD31-4B8C-83A1-F6EECF244321}">
                <p14:modId xmlns:p14="http://schemas.microsoft.com/office/powerpoint/2010/main" val="3241373275"/>
              </p:ext>
            </p:extLst>
          </p:nvPr>
        </p:nvGraphicFramePr>
        <p:xfrm>
          <a:off x="822325" y="1846263"/>
          <a:ext cx="7543800" cy="417353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608F424-E0D9-44BB-AD6C-9C2DFF099A5E}"/>
              </a:ext>
            </a:extLst>
          </p:cNvPr>
          <p:cNvSpPr>
            <a:spLocks noGrp="1"/>
          </p:cNvSpPr>
          <p:nvPr>
            <p:ph type="ftr" sz="quarter" idx="11"/>
          </p:nvPr>
        </p:nvSpPr>
        <p:spPr/>
        <p:txBody>
          <a:bodyPr/>
          <a:lstStyle/>
          <a:p>
            <a:r>
              <a:rPr lang="en-US"/>
              <a:t>Office of Management and Budget</a:t>
            </a:r>
            <a:endParaRPr lang="en-US" dirty="0"/>
          </a:p>
        </p:txBody>
      </p:sp>
      <p:sp>
        <p:nvSpPr>
          <p:cNvPr id="58" name="Slide Number Placeholder 57"/>
          <p:cNvSpPr>
            <a:spLocks noGrp="1"/>
          </p:cNvSpPr>
          <p:nvPr>
            <p:ph type="sldNum" sz="quarter" idx="12"/>
          </p:nvPr>
        </p:nvSpPr>
        <p:spPr/>
        <p:txBody>
          <a:bodyPr/>
          <a:lstStyle/>
          <a:p>
            <a:fld id="{E6EC331D-CB6E-4CAE-BD7D-1FD11E1F29F1}" type="slidenum">
              <a:rPr lang="en-US" smtClean="0"/>
              <a:pPr/>
              <a:t>2</a:t>
            </a:fld>
            <a:endParaRPr lang="en-US" dirty="0"/>
          </a:p>
        </p:txBody>
      </p:sp>
      <p:sp>
        <p:nvSpPr>
          <p:cNvPr id="2" name="Title 1"/>
          <p:cNvSpPr>
            <a:spLocks noGrp="1"/>
          </p:cNvSpPr>
          <p:nvPr>
            <p:ph type="ctrTitle" idx="4294967295"/>
          </p:nvPr>
        </p:nvSpPr>
        <p:spPr>
          <a:xfrm>
            <a:off x="693738" y="496888"/>
            <a:ext cx="8450262" cy="1046162"/>
          </a:xfrm>
        </p:spPr>
        <p:txBody>
          <a:bodyPr>
            <a:noAutofit/>
          </a:bodyPr>
          <a:lstStyle/>
          <a:p>
            <a:r>
              <a:rPr lang="en-US" sz="3600" dirty="0">
                <a:solidFill>
                  <a:schemeClr val="accent6"/>
                </a:solidFill>
              </a:rPr>
              <a:t>FY 2021 Collier County Budget  Timeline</a:t>
            </a:r>
            <a:br>
              <a:rPr lang="en-US" sz="3600" dirty="0">
                <a:solidFill>
                  <a:srgbClr val="002060"/>
                </a:solidFill>
              </a:rPr>
            </a:br>
            <a:r>
              <a:rPr lang="en-US" sz="1400" dirty="0">
                <a:solidFill>
                  <a:srgbClr val="002060"/>
                </a:solidFill>
              </a:rPr>
              <a:t>____________________________________________________________________________________________</a:t>
            </a:r>
          </a:p>
        </p:txBody>
      </p:sp>
      <p:cxnSp>
        <p:nvCxnSpPr>
          <p:cNvPr id="5" name="Straight Connector 4"/>
          <p:cNvCxnSpPr>
            <a:cxnSpLocks/>
          </p:cNvCxnSpPr>
          <p:nvPr/>
        </p:nvCxnSpPr>
        <p:spPr>
          <a:xfrm flipV="1">
            <a:off x="692952" y="3887391"/>
            <a:ext cx="7136598" cy="406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258271" y="3914180"/>
            <a:ext cx="628650" cy="11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5401271" y="3914180"/>
            <a:ext cx="628650" cy="11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6601421" y="3914180"/>
            <a:ext cx="628650" cy="11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3115270" y="3914180"/>
            <a:ext cx="628650" cy="11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7515821" y="3914180"/>
            <a:ext cx="628650" cy="11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343401" y="4171950"/>
            <a:ext cx="457176" cy="300082"/>
          </a:xfrm>
          <a:prstGeom prst="rect">
            <a:avLst/>
          </a:prstGeom>
          <a:noFill/>
        </p:spPr>
        <p:txBody>
          <a:bodyPr wrap="none" rtlCol="0">
            <a:spAutoFit/>
          </a:bodyPr>
          <a:lstStyle/>
          <a:p>
            <a:r>
              <a:rPr lang="en-US" sz="1350" dirty="0"/>
              <a:t>Aug</a:t>
            </a:r>
          </a:p>
        </p:txBody>
      </p:sp>
      <p:sp>
        <p:nvSpPr>
          <p:cNvPr id="39" name="TextBox 38"/>
          <p:cNvSpPr txBox="1"/>
          <p:nvPr/>
        </p:nvSpPr>
        <p:spPr>
          <a:xfrm>
            <a:off x="3314700" y="4171950"/>
            <a:ext cx="370614" cy="300082"/>
          </a:xfrm>
          <a:prstGeom prst="rect">
            <a:avLst/>
          </a:prstGeom>
          <a:noFill/>
        </p:spPr>
        <p:txBody>
          <a:bodyPr wrap="none" rtlCol="0">
            <a:spAutoFit/>
          </a:bodyPr>
          <a:lstStyle/>
          <a:p>
            <a:r>
              <a:rPr lang="en-US" sz="1350" dirty="0"/>
              <a:t>Jul</a:t>
            </a:r>
          </a:p>
        </p:txBody>
      </p:sp>
      <p:sp>
        <p:nvSpPr>
          <p:cNvPr id="40" name="TextBox 39"/>
          <p:cNvSpPr txBox="1"/>
          <p:nvPr/>
        </p:nvSpPr>
        <p:spPr>
          <a:xfrm>
            <a:off x="6743702" y="4171950"/>
            <a:ext cx="431528" cy="300082"/>
          </a:xfrm>
          <a:prstGeom prst="rect">
            <a:avLst/>
          </a:prstGeom>
          <a:noFill/>
        </p:spPr>
        <p:txBody>
          <a:bodyPr wrap="none" rtlCol="0">
            <a:spAutoFit/>
          </a:bodyPr>
          <a:lstStyle/>
          <a:p>
            <a:r>
              <a:rPr lang="en-US" sz="1350" dirty="0"/>
              <a:t>Oct</a:t>
            </a:r>
          </a:p>
        </p:txBody>
      </p:sp>
      <p:sp>
        <p:nvSpPr>
          <p:cNvPr id="41" name="TextBox 40"/>
          <p:cNvSpPr txBox="1"/>
          <p:nvPr/>
        </p:nvSpPr>
        <p:spPr>
          <a:xfrm>
            <a:off x="5543551" y="4171950"/>
            <a:ext cx="442750" cy="300082"/>
          </a:xfrm>
          <a:prstGeom prst="rect">
            <a:avLst/>
          </a:prstGeom>
          <a:noFill/>
        </p:spPr>
        <p:txBody>
          <a:bodyPr wrap="none" rtlCol="0">
            <a:spAutoFit/>
          </a:bodyPr>
          <a:lstStyle/>
          <a:p>
            <a:r>
              <a:rPr lang="en-US" sz="1350" dirty="0"/>
              <a:t>Sep</a:t>
            </a:r>
          </a:p>
        </p:txBody>
      </p:sp>
      <p:sp>
        <p:nvSpPr>
          <p:cNvPr id="42" name="TextBox 41"/>
          <p:cNvSpPr txBox="1"/>
          <p:nvPr/>
        </p:nvSpPr>
        <p:spPr>
          <a:xfrm>
            <a:off x="7559823" y="4171950"/>
            <a:ext cx="466025" cy="300082"/>
          </a:xfrm>
          <a:prstGeom prst="rect">
            <a:avLst/>
          </a:prstGeom>
          <a:noFill/>
        </p:spPr>
        <p:txBody>
          <a:bodyPr wrap="none" rtlCol="0">
            <a:spAutoFit/>
          </a:bodyPr>
          <a:lstStyle/>
          <a:p>
            <a:r>
              <a:rPr lang="en-US" sz="1350" dirty="0"/>
              <a:t>Nov</a:t>
            </a:r>
          </a:p>
        </p:txBody>
      </p:sp>
      <p:sp>
        <p:nvSpPr>
          <p:cNvPr id="46" name="TextBox 45"/>
          <p:cNvSpPr txBox="1"/>
          <p:nvPr/>
        </p:nvSpPr>
        <p:spPr>
          <a:xfrm>
            <a:off x="2496363" y="4000501"/>
            <a:ext cx="871124" cy="923330"/>
          </a:xfrm>
          <a:prstGeom prst="rect">
            <a:avLst/>
          </a:prstGeom>
          <a:solidFill>
            <a:schemeClr val="accent1"/>
          </a:solidFill>
          <a:ln>
            <a:solidFill>
              <a:schemeClr val="accent5"/>
            </a:solidFill>
          </a:ln>
        </p:spPr>
        <p:txBody>
          <a:bodyPr wrap="square" rtlCol="0">
            <a:spAutoFit/>
          </a:bodyPr>
          <a:lstStyle/>
          <a:p>
            <a:r>
              <a:rPr lang="en-US" sz="900" dirty="0"/>
              <a:t>6/18/20 and (if necessary) 6/19/20 </a:t>
            </a:r>
          </a:p>
          <a:p>
            <a:r>
              <a:rPr lang="en-US" sz="900" dirty="0"/>
              <a:t>FY 2021 Budget</a:t>
            </a:r>
          </a:p>
          <a:p>
            <a:r>
              <a:rPr lang="en-US" sz="900" dirty="0"/>
              <a:t>Workshops</a:t>
            </a:r>
          </a:p>
        </p:txBody>
      </p:sp>
      <p:sp>
        <p:nvSpPr>
          <p:cNvPr id="47" name="TextBox 46"/>
          <p:cNvSpPr txBox="1"/>
          <p:nvPr/>
        </p:nvSpPr>
        <p:spPr>
          <a:xfrm>
            <a:off x="3600450" y="1657350"/>
            <a:ext cx="800100" cy="1638910"/>
          </a:xfrm>
          <a:prstGeom prst="rect">
            <a:avLst/>
          </a:prstGeom>
          <a:solidFill>
            <a:schemeClr val="accent1"/>
          </a:solidFill>
          <a:ln>
            <a:solidFill>
              <a:schemeClr val="accent5"/>
            </a:solidFill>
          </a:ln>
        </p:spPr>
        <p:txBody>
          <a:bodyPr wrap="square" rtlCol="0">
            <a:spAutoFit/>
          </a:bodyPr>
          <a:lstStyle/>
          <a:p>
            <a:r>
              <a:rPr lang="en-US" sz="900" dirty="0"/>
              <a:t>7/1/20</a:t>
            </a:r>
          </a:p>
          <a:p>
            <a:r>
              <a:rPr lang="en-US" sz="900" dirty="0"/>
              <a:t>Certification of  Taxable Property</a:t>
            </a:r>
          </a:p>
          <a:p>
            <a:r>
              <a:rPr lang="en-US" sz="900" dirty="0"/>
              <a:t>Values by Property Appraiser (DR </a:t>
            </a:r>
            <a:r>
              <a:rPr lang="en-US" sz="1050" dirty="0"/>
              <a:t>420 </a:t>
            </a:r>
            <a:r>
              <a:rPr lang="en-US" sz="900" dirty="0"/>
              <a:t>Forms) Starts FY 21 TRIM Process</a:t>
            </a:r>
          </a:p>
        </p:txBody>
      </p:sp>
      <p:sp>
        <p:nvSpPr>
          <p:cNvPr id="48" name="TextBox 47"/>
          <p:cNvSpPr txBox="1"/>
          <p:nvPr/>
        </p:nvSpPr>
        <p:spPr>
          <a:xfrm>
            <a:off x="3560470" y="3353053"/>
            <a:ext cx="900623" cy="923330"/>
          </a:xfrm>
          <a:prstGeom prst="rect">
            <a:avLst/>
          </a:prstGeom>
          <a:solidFill>
            <a:schemeClr val="accent1"/>
          </a:solidFill>
          <a:ln>
            <a:solidFill>
              <a:schemeClr val="accent5"/>
            </a:solidFill>
          </a:ln>
        </p:spPr>
        <p:txBody>
          <a:bodyPr wrap="square" rtlCol="0">
            <a:spAutoFit/>
          </a:bodyPr>
          <a:lstStyle/>
          <a:p>
            <a:r>
              <a:rPr lang="en-US" sz="900" dirty="0"/>
              <a:t>7/17/20</a:t>
            </a:r>
          </a:p>
          <a:p>
            <a:r>
              <a:rPr lang="en-US" sz="900" dirty="0"/>
              <a:t>Tentative FY 21 Budget by Fund to Board with Change Log</a:t>
            </a:r>
          </a:p>
        </p:txBody>
      </p:sp>
      <p:sp>
        <p:nvSpPr>
          <p:cNvPr id="49" name="TextBox 48"/>
          <p:cNvSpPr txBox="1"/>
          <p:nvPr/>
        </p:nvSpPr>
        <p:spPr>
          <a:xfrm>
            <a:off x="3600451" y="4409168"/>
            <a:ext cx="871124" cy="1338828"/>
          </a:xfrm>
          <a:prstGeom prst="rect">
            <a:avLst/>
          </a:prstGeom>
          <a:solidFill>
            <a:schemeClr val="accent1"/>
          </a:solidFill>
          <a:ln>
            <a:solidFill>
              <a:schemeClr val="accent5"/>
            </a:solidFill>
          </a:ln>
        </p:spPr>
        <p:txBody>
          <a:bodyPr wrap="square" rtlCol="0">
            <a:spAutoFit/>
          </a:bodyPr>
          <a:lstStyle/>
          <a:p>
            <a:r>
              <a:rPr lang="en-US" sz="900" dirty="0"/>
              <a:t>7/14/20</a:t>
            </a:r>
          </a:p>
          <a:p>
            <a:r>
              <a:rPr lang="en-US" sz="900" dirty="0"/>
              <a:t>Board Adopts Proposed Millage Rates as the Maximum Property Tax Rates to be Levied in FY 21</a:t>
            </a:r>
          </a:p>
        </p:txBody>
      </p:sp>
      <p:sp>
        <p:nvSpPr>
          <p:cNvPr id="51" name="TextBox 50"/>
          <p:cNvSpPr txBox="1"/>
          <p:nvPr/>
        </p:nvSpPr>
        <p:spPr>
          <a:xfrm>
            <a:off x="4736016" y="2005318"/>
            <a:ext cx="865694" cy="2031325"/>
          </a:xfrm>
          <a:prstGeom prst="rect">
            <a:avLst/>
          </a:prstGeom>
          <a:solidFill>
            <a:schemeClr val="accent1"/>
          </a:solidFill>
          <a:ln>
            <a:solidFill>
              <a:schemeClr val="accent5"/>
            </a:solidFill>
          </a:ln>
        </p:spPr>
        <p:txBody>
          <a:bodyPr wrap="square" rtlCol="0">
            <a:spAutoFit/>
          </a:bodyPr>
          <a:lstStyle/>
          <a:p>
            <a:r>
              <a:rPr lang="en-US" sz="900" dirty="0"/>
              <a:t>On or about 8/4/20 (Within 35 days from Certification)</a:t>
            </a:r>
          </a:p>
          <a:p>
            <a:r>
              <a:rPr lang="en-US" sz="900" dirty="0"/>
              <a:t>County Provides Property Appraiser with  Millage </a:t>
            </a:r>
          </a:p>
          <a:p>
            <a:r>
              <a:rPr lang="en-US" sz="900" dirty="0"/>
              <a:t>Rates, Rolled Back Rates, Info for 1</a:t>
            </a:r>
            <a:r>
              <a:rPr lang="en-US" sz="900" baseline="30000" dirty="0"/>
              <a:t>st</a:t>
            </a:r>
            <a:r>
              <a:rPr lang="en-US" sz="900" dirty="0"/>
              <a:t> Public Hearing</a:t>
            </a:r>
          </a:p>
        </p:txBody>
      </p:sp>
      <p:sp>
        <p:nvSpPr>
          <p:cNvPr id="52" name="TextBox 51"/>
          <p:cNvSpPr txBox="1"/>
          <p:nvPr/>
        </p:nvSpPr>
        <p:spPr>
          <a:xfrm>
            <a:off x="4742397" y="4318243"/>
            <a:ext cx="800100" cy="1200329"/>
          </a:xfrm>
          <a:prstGeom prst="rect">
            <a:avLst/>
          </a:prstGeom>
          <a:solidFill>
            <a:schemeClr val="accent1"/>
          </a:solidFill>
          <a:ln>
            <a:solidFill>
              <a:schemeClr val="accent5"/>
            </a:solidFill>
          </a:ln>
        </p:spPr>
        <p:txBody>
          <a:bodyPr wrap="square" rtlCol="0">
            <a:spAutoFit/>
          </a:bodyPr>
          <a:lstStyle/>
          <a:p>
            <a:r>
              <a:rPr lang="en-US" sz="900" dirty="0"/>
              <a:t>On or before 8/24/20 (55 days from Certification)</a:t>
            </a:r>
          </a:p>
          <a:p>
            <a:r>
              <a:rPr lang="en-US" sz="900" dirty="0"/>
              <a:t>Property Appraiser Mails TRIM Notices</a:t>
            </a:r>
          </a:p>
        </p:txBody>
      </p:sp>
      <p:sp>
        <p:nvSpPr>
          <p:cNvPr id="53" name="TextBox 52"/>
          <p:cNvSpPr txBox="1"/>
          <p:nvPr/>
        </p:nvSpPr>
        <p:spPr>
          <a:xfrm>
            <a:off x="5943600" y="1935580"/>
            <a:ext cx="800100" cy="1477328"/>
          </a:xfrm>
          <a:prstGeom prst="rect">
            <a:avLst/>
          </a:prstGeom>
          <a:solidFill>
            <a:schemeClr val="accent1"/>
          </a:solidFill>
          <a:ln>
            <a:solidFill>
              <a:schemeClr val="accent5"/>
            </a:solidFill>
          </a:ln>
        </p:spPr>
        <p:txBody>
          <a:bodyPr wrap="square" rtlCol="0">
            <a:spAutoFit/>
          </a:bodyPr>
          <a:lstStyle/>
          <a:p>
            <a:r>
              <a:rPr lang="en-US" sz="900" dirty="0"/>
              <a:t>9/3/20</a:t>
            </a:r>
          </a:p>
          <a:p>
            <a:r>
              <a:rPr lang="en-US" sz="900" dirty="0"/>
              <a:t>1</a:t>
            </a:r>
            <a:r>
              <a:rPr lang="en-US" sz="900" baseline="30000" dirty="0"/>
              <a:t>st</a:t>
            </a:r>
            <a:r>
              <a:rPr lang="en-US" sz="900" dirty="0"/>
              <a:t> Public Budget Hearing / Adopt Proposed Millage Rates and Tentative FY 21 Budget</a:t>
            </a:r>
          </a:p>
        </p:txBody>
      </p:sp>
      <p:sp>
        <p:nvSpPr>
          <p:cNvPr id="54" name="TextBox 53"/>
          <p:cNvSpPr txBox="1"/>
          <p:nvPr/>
        </p:nvSpPr>
        <p:spPr>
          <a:xfrm>
            <a:off x="5941493" y="4753418"/>
            <a:ext cx="971551" cy="1061829"/>
          </a:xfrm>
          <a:prstGeom prst="rect">
            <a:avLst/>
          </a:prstGeom>
          <a:solidFill>
            <a:schemeClr val="accent1"/>
          </a:solidFill>
          <a:ln>
            <a:solidFill>
              <a:schemeClr val="accent5"/>
            </a:solidFill>
          </a:ln>
        </p:spPr>
        <p:txBody>
          <a:bodyPr wrap="square" rtlCol="0">
            <a:spAutoFit/>
          </a:bodyPr>
          <a:lstStyle/>
          <a:p>
            <a:r>
              <a:rPr lang="en-US" sz="900" dirty="0"/>
              <a:t>9/17/20</a:t>
            </a:r>
          </a:p>
          <a:p>
            <a:r>
              <a:rPr lang="en-US" sz="900" dirty="0"/>
              <a:t>2</a:t>
            </a:r>
            <a:r>
              <a:rPr lang="en-US" sz="900" baseline="30000" dirty="0"/>
              <a:t>nd</a:t>
            </a:r>
            <a:r>
              <a:rPr lang="en-US" sz="900" dirty="0"/>
              <a:t> and Final Public Hearing, Adopt Millage Rates and FY 21 Budget (Resolution)</a:t>
            </a:r>
          </a:p>
        </p:txBody>
      </p:sp>
      <p:sp>
        <p:nvSpPr>
          <p:cNvPr id="56" name="TextBox 55"/>
          <p:cNvSpPr txBox="1"/>
          <p:nvPr/>
        </p:nvSpPr>
        <p:spPr>
          <a:xfrm>
            <a:off x="6972300" y="3028951"/>
            <a:ext cx="800100" cy="784830"/>
          </a:xfrm>
          <a:prstGeom prst="rect">
            <a:avLst/>
          </a:prstGeom>
          <a:solidFill>
            <a:schemeClr val="accent1"/>
          </a:solidFill>
          <a:ln>
            <a:solidFill>
              <a:schemeClr val="accent5"/>
            </a:solidFill>
          </a:ln>
        </p:spPr>
        <p:txBody>
          <a:bodyPr wrap="square" rtlCol="0">
            <a:spAutoFit/>
          </a:bodyPr>
          <a:lstStyle/>
          <a:p>
            <a:r>
              <a:rPr lang="en-US" sz="900" dirty="0"/>
              <a:t>10/9/20</a:t>
            </a:r>
          </a:p>
          <a:p>
            <a:r>
              <a:rPr lang="en-US" sz="900" dirty="0"/>
              <a:t>Submit TRIM Compliance Package  to DOR</a:t>
            </a:r>
          </a:p>
        </p:txBody>
      </p:sp>
      <p:sp>
        <p:nvSpPr>
          <p:cNvPr id="37" name="TextBox 36"/>
          <p:cNvSpPr txBox="1"/>
          <p:nvPr/>
        </p:nvSpPr>
        <p:spPr>
          <a:xfrm>
            <a:off x="5943600" y="3486151"/>
            <a:ext cx="800100" cy="1200329"/>
          </a:xfrm>
          <a:prstGeom prst="rect">
            <a:avLst/>
          </a:prstGeom>
          <a:solidFill>
            <a:schemeClr val="accent1"/>
          </a:solidFill>
          <a:ln>
            <a:solidFill>
              <a:schemeClr val="accent5"/>
            </a:solidFill>
          </a:ln>
        </p:spPr>
        <p:txBody>
          <a:bodyPr wrap="square" rtlCol="0">
            <a:spAutoFit/>
          </a:bodyPr>
          <a:lstStyle/>
          <a:p>
            <a:r>
              <a:rPr lang="en-US" sz="900" dirty="0"/>
              <a:t>Value Adj. Board Petition Filing</a:t>
            </a:r>
          </a:p>
          <a:p>
            <a:r>
              <a:rPr lang="en-US" sz="900" dirty="0"/>
              <a:t>Deadline Usually 2</a:t>
            </a:r>
            <a:r>
              <a:rPr lang="en-US" sz="900" baseline="30000" dirty="0"/>
              <a:t>nd</a:t>
            </a:r>
            <a:r>
              <a:rPr lang="en-US" sz="900" dirty="0"/>
              <a:t> Friday of September</a:t>
            </a:r>
          </a:p>
        </p:txBody>
      </p:sp>
      <p:sp>
        <p:nvSpPr>
          <p:cNvPr id="34" name="TextBox 33"/>
          <p:cNvSpPr txBox="1"/>
          <p:nvPr/>
        </p:nvSpPr>
        <p:spPr>
          <a:xfrm>
            <a:off x="2571750" y="3143252"/>
            <a:ext cx="800100" cy="784830"/>
          </a:xfrm>
          <a:prstGeom prst="rect">
            <a:avLst/>
          </a:prstGeom>
          <a:solidFill>
            <a:schemeClr val="accent1"/>
          </a:solidFill>
          <a:ln>
            <a:solidFill>
              <a:schemeClr val="accent5"/>
            </a:solidFill>
          </a:ln>
        </p:spPr>
        <p:txBody>
          <a:bodyPr wrap="square" rtlCol="0">
            <a:spAutoFit/>
          </a:bodyPr>
          <a:lstStyle/>
          <a:p>
            <a:r>
              <a:rPr lang="en-US" sz="900" dirty="0"/>
              <a:t>6/11/20- FY 21 Budget Workshop Document to Board</a:t>
            </a:r>
          </a:p>
        </p:txBody>
      </p:sp>
      <p:pic>
        <p:nvPicPr>
          <p:cNvPr id="59" name="chart"/>
          <p:cNvPicPr>
            <a:picLocks noChangeAspect="1"/>
          </p:cNvPicPr>
          <p:nvPr/>
        </p:nvPicPr>
        <p:blipFill>
          <a:blip r:embed="rId3" cstate="print"/>
          <a:stretch>
            <a:fillRect/>
          </a:stretch>
        </p:blipFill>
        <p:spPr>
          <a:xfrm>
            <a:off x="37699" y="6440036"/>
            <a:ext cx="1295400" cy="361447"/>
          </a:xfrm>
          <a:prstGeom prst="rect">
            <a:avLst/>
          </a:prstGeom>
          <a:ln>
            <a:solidFill>
              <a:schemeClr val="accent1"/>
            </a:solidFill>
          </a:ln>
        </p:spPr>
      </p:pic>
      <p:cxnSp>
        <p:nvCxnSpPr>
          <p:cNvPr id="45" name="Straight Connector 44"/>
          <p:cNvCxnSpPr/>
          <p:nvPr/>
        </p:nvCxnSpPr>
        <p:spPr>
          <a:xfrm rot="5400000">
            <a:off x="1857970" y="3914180"/>
            <a:ext cx="628650" cy="11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943100" y="3028952"/>
            <a:ext cx="571500" cy="784830"/>
          </a:xfrm>
          <a:prstGeom prst="rect">
            <a:avLst/>
          </a:prstGeom>
          <a:solidFill>
            <a:schemeClr val="accent1"/>
          </a:solidFill>
          <a:ln>
            <a:solidFill>
              <a:schemeClr val="accent5"/>
            </a:solidFill>
          </a:ln>
        </p:spPr>
        <p:txBody>
          <a:bodyPr wrap="square" rtlCol="0">
            <a:spAutoFit/>
          </a:bodyPr>
          <a:lstStyle/>
          <a:p>
            <a:r>
              <a:rPr lang="en-US" sz="900" dirty="0"/>
              <a:t>Adopt FY 21 </a:t>
            </a:r>
          </a:p>
          <a:p>
            <a:r>
              <a:rPr lang="en-US" sz="900" dirty="0"/>
              <a:t>Budget Policy 2/25/20</a:t>
            </a:r>
          </a:p>
        </p:txBody>
      </p:sp>
      <p:sp>
        <p:nvSpPr>
          <p:cNvPr id="67" name="TextBox 66"/>
          <p:cNvSpPr txBox="1"/>
          <p:nvPr/>
        </p:nvSpPr>
        <p:spPr>
          <a:xfrm>
            <a:off x="2000250" y="4171951"/>
            <a:ext cx="514350" cy="253916"/>
          </a:xfrm>
          <a:prstGeom prst="rect">
            <a:avLst/>
          </a:prstGeom>
          <a:noFill/>
        </p:spPr>
        <p:txBody>
          <a:bodyPr wrap="square" rtlCol="0">
            <a:spAutoFit/>
          </a:bodyPr>
          <a:lstStyle/>
          <a:p>
            <a:r>
              <a:rPr lang="en-US" sz="1050" dirty="0"/>
              <a:t>Feb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hart"/>
          <p:cNvPicPr>
            <a:picLocks noChangeAspect="1"/>
          </p:cNvPicPr>
          <p:nvPr/>
        </p:nvPicPr>
        <p:blipFill>
          <a:blip r:embed="rId2" cstate="print"/>
          <a:stretch>
            <a:fillRect/>
          </a:stretch>
        </p:blipFill>
        <p:spPr>
          <a:xfrm>
            <a:off x="34491" y="6435520"/>
            <a:ext cx="1400325" cy="381000"/>
          </a:xfrm>
          <a:prstGeom prst="rect">
            <a:avLst/>
          </a:prstGeom>
          <a:ln>
            <a:solidFill>
              <a:schemeClr val="accent1"/>
            </a:solidFill>
          </a:ln>
        </p:spPr>
      </p:pic>
      <p:sp>
        <p:nvSpPr>
          <p:cNvPr id="4" name="Footer Placeholder 3">
            <a:extLst>
              <a:ext uri="{FF2B5EF4-FFF2-40B4-BE49-F238E27FC236}">
                <a16:creationId xmlns:a16="http://schemas.microsoft.com/office/drawing/2014/main" id="{112A51A7-5667-44D8-9BED-3D3579AF7818}"/>
              </a:ext>
            </a:extLst>
          </p:cNvPr>
          <p:cNvSpPr>
            <a:spLocks noGrp="1"/>
          </p:cNvSpPr>
          <p:nvPr>
            <p:ph type="ftr" sz="quarter" idx="11"/>
          </p:nvPr>
        </p:nvSpPr>
        <p:spPr/>
        <p:txBody>
          <a:bodyPr/>
          <a:lstStyle/>
          <a:p>
            <a:r>
              <a:rPr lang="en-US"/>
              <a:t>Office of Management and Budget</a:t>
            </a:r>
            <a:endParaRPr lang="en-US" dirty="0"/>
          </a:p>
        </p:txBody>
      </p:sp>
      <p:sp>
        <p:nvSpPr>
          <p:cNvPr id="5" name="Slide Number Placeholder 4">
            <a:extLst>
              <a:ext uri="{FF2B5EF4-FFF2-40B4-BE49-F238E27FC236}">
                <a16:creationId xmlns:a16="http://schemas.microsoft.com/office/drawing/2014/main" id="{3D048C34-92D1-4A36-AF96-7E30CDB439C1}"/>
              </a:ext>
            </a:extLst>
          </p:cNvPr>
          <p:cNvSpPr>
            <a:spLocks noGrp="1"/>
          </p:cNvSpPr>
          <p:nvPr>
            <p:ph type="sldNum" sz="quarter" idx="12"/>
          </p:nvPr>
        </p:nvSpPr>
        <p:spPr/>
        <p:txBody>
          <a:bodyPr/>
          <a:lstStyle/>
          <a:p>
            <a:fld id="{3D8A8178-B6CC-4312-9213-4EF4A416ECBB}" type="slidenum">
              <a:rPr lang="en-US" smtClean="0"/>
              <a:pPr/>
              <a:t>20</a:t>
            </a:fld>
            <a:endParaRPr lang="en-US" dirty="0"/>
          </a:p>
        </p:txBody>
      </p:sp>
      <p:graphicFrame>
        <p:nvGraphicFramePr>
          <p:cNvPr id="8" name="Chart 7">
            <a:extLst>
              <a:ext uri="{FF2B5EF4-FFF2-40B4-BE49-F238E27FC236}">
                <a16:creationId xmlns:a16="http://schemas.microsoft.com/office/drawing/2014/main" id="{00000000-0008-0000-0300-000002000000}"/>
              </a:ext>
            </a:extLst>
          </p:cNvPr>
          <p:cNvGraphicFramePr>
            <a:graphicFrameLocks noChangeAspect="1"/>
          </p:cNvGraphicFramePr>
          <p:nvPr>
            <p:extLst>
              <p:ext uri="{D42A27DB-BD31-4B8C-83A1-F6EECF244321}">
                <p14:modId xmlns:p14="http://schemas.microsoft.com/office/powerpoint/2010/main" val="2630992293"/>
              </p:ext>
            </p:extLst>
          </p:nvPr>
        </p:nvGraphicFramePr>
        <p:xfrm>
          <a:off x="210165" y="152400"/>
          <a:ext cx="8723670" cy="5943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60BBDF3-B2CA-44B7-8DFC-36CEDC9C7784}"/>
              </a:ext>
            </a:extLst>
          </p:cNvPr>
          <p:cNvSpPr>
            <a:spLocks noGrp="1"/>
          </p:cNvSpPr>
          <p:nvPr>
            <p:ph type="ftr" sz="quarter" idx="11"/>
          </p:nvPr>
        </p:nvSpPr>
        <p:spPr/>
        <p:txBody>
          <a:bodyPr/>
          <a:lstStyle/>
          <a:p>
            <a:r>
              <a:rPr lang="en-US"/>
              <a:t>Office of Management and Budget</a:t>
            </a:r>
            <a:endParaRPr lang="en-US" dirty="0"/>
          </a:p>
        </p:txBody>
      </p:sp>
      <p:sp>
        <p:nvSpPr>
          <p:cNvPr id="6" name="Slide Number Placeholder 5">
            <a:extLst>
              <a:ext uri="{FF2B5EF4-FFF2-40B4-BE49-F238E27FC236}">
                <a16:creationId xmlns:a16="http://schemas.microsoft.com/office/drawing/2014/main" id="{DF33A19C-669D-4A06-BB88-10F44D0E4AA4}"/>
              </a:ext>
            </a:extLst>
          </p:cNvPr>
          <p:cNvSpPr>
            <a:spLocks noGrp="1"/>
          </p:cNvSpPr>
          <p:nvPr>
            <p:ph type="sldNum" sz="quarter" idx="12"/>
          </p:nvPr>
        </p:nvSpPr>
        <p:spPr/>
        <p:txBody>
          <a:bodyPr/>
          <a:lstStyle/>
          <a:p>
            <a:fld id="{3D8A8178-B6CC-4312-9213-4EF4A416ECBB}" type="slidenum">
              <a:rPr lang="en-US" smtClean="0"/>
              <a:pPr/>
              <a:t>3</a:t>
            </a:fld>
            <a:endParaRPr lang="en-US" dirty="0"/>
          </a:p>
        </p:txBody>
      </p:sp>
      <p:sp>
        <p:nvSpPr>
          <p:cNvPr id="2" name="Title 1"/>
          <p:cNvSpPr>
            <a:spLocks noGrp="1"/>
          </p:cNvSpPr>
          <p:nvPr>
            <p:ph type="title" idx="4294967295"/>
          </p:nvPr>
        </p:nvSpPr>
        <p:spPr>
          <a:xfrm>
            <a:off x="563161" y="287338"/>
            <a:ext cx="8580839" cy="703262"/>
          </a:xfrm>
        </p:spPr>
        <p:txBody>
          <a:bodyPr>
            <a:normAutofit fontScale="90000"/>
          </a:bodyPr>
          <a:lstStyle/>
          <a:p>
            <a:r>
              <a:rPr lang="en-US" sz="4000" dirty="0">
                <a:solidFill>
                  <a:schemeClr val="accent6"/>
                </a:solidFill>
              </a:rPr>
              <a:t>FY 2021 Budget Demographics</a:t>
            </a:r>
            <a:br>
              <a:rPr lang="en-US" sz="3600" dirty="0"/>
            </a:br>
            <a:r>
              <a:rPr lang="en-US" sz="1400" dirty="0"/>
              <a:t>_______________________________________________________________________________________________________</a:t>
            </a:r>
            <a:endParaRPr lang="en-US" sz="3600" dirty="0"/>
          </a:p>
        </p:txBody>
      </p:sp>
      <p:sp>
        <p:nvSpPr>
          <p:cNvPr id="4" name="Content Placeholder 3"/>
          <p:cNvSpPr>
            <a:spLocks noGrp="1"/>
          </p:cNvSpPr>
          <p:nvPr>
            <p:ph idx="4294967295"/>
          </p:nvPr>
        </p:nvSpPr>
        <p:spPr>
          <a:xfrm>
            <a:off x="648899" y="1013717"/>
            <a:ext cx="7846202" cy="5068967"/>
          </a:xfrm>
        </p:spPr>
        <p:txBody>
          <a:bodyPr>
            <a:noAutofit/>
          </a:bodyPr>
          <a:lstStyle/>
          <a:p>
            <a:pPr>
              <a:buClr>
                <a:schemeClr val="accent2"/>
              </a:buClr>
              <a:buFont typeface="Arial" panose="020B0604020202020204" pitchFamily="34" charset="0"/>
              <a:buChar char="•"/>
            </a:pPr>
            <a:r>
              <a:rPr lang="en-US" sz="1300" dirty="0"/>
              <a:t>Over 200 operating, capital, special revenue and debt service funds</a:t>
            </a:r>
          </a:p>
          <a:p>
            <a:pPr>
              <a:buClr>
                <a:schemeClr val="accent2"/>
              </a:buClr>
              <a:buFont typeface="Arial" panose="020B0604020202020204" pitchFamily="34" charset="0"/>
              <a:buChar char="•"/>
            </a:pPr>
            <a:r>
              <a:rPr lang="en-US" sz="1300" dirty="0"/>
              <a:t>Ad Valorem taxes represent 27% of net budget and 70% of General Fund revenues</a:t>
            </a:r>
          </a:p>
          <a:p>
            <a:pPr>
              <a:buClr>
                <a:schemeClr val="accent2"/>
              </a:buClr>
              <a:buFont typeface="Arial" panose="020B0604020202020204" pitchFamily="34" charset="0"/>
              <a:buChar char="•"/>
            </a:pPr>
            <a:r>
              <a:rPr lang="en-US" sz="1300" dirty="0"/>
              <a:t>Expenditures for Health, Safety and Welfare as well as Mandates comprise 71% of General Fund appropriations</a:t>
            </a:r>
          </a:p>
          <a:p>
            <a:pPr>
              <a:buClr>
                <a:schemeClr val="accent2"/>
              </a:buClr>
              <a:buFont typeface="Arial" panose="020B0604020202020204" pitchFamily="34" charset="0"/>
              <a:buChar char="•"/>
            </a:pPr>
            <a:r>
              <a:rPr lang="en-US" sz="1300" dirty="0"/>
              <a:t>Total of 3,835 permanent FTE’s, with 2,032 devoted to the County Manager’s Agency, County Attorney and BCC; For FY 09, prior to major organizational restructuring total permanent FTE count was 3,742 of which 1,999 was devoted to the County Manager’s Agency, County Attorney and BCC</a:t>
            </a:r>
          </a:p>
          <a:p>
            <a:pPr>
              <a:buClr>
                <a:schemeClr val="accent2"/>
              </a:buClr>
              <a:buFont typeface="Arial" panose="020B0604020202020204" pitchFamily="34" charset="0"/>
              <a:buChar char="•"/>
            </a:pPr>
            <a:r>
              <a:rPr lang="en-US" sz="1300" dirty="0"/>
              <a:t>Total personnel costs including constitutional officers represent 17 percent of the FY 21 gross budget or $372.2 million</a:t>
            </a:r>
          </a:p>
          <a:p>
            <a:pPr>
              <a:buClr>
                <a:schemeClr val="accent2"/>
              </a:buClr>
              <a:buFont typeface="Arial" panose="020B0604020202020204" pitchFamily="34" charset="0"/>
              <a:buChar char="•"/>
            </a:pPr>
            <a:r>
              <a:rPr lang="en-US" sz="1300" dirty="0"/>
              <a:t>Unaudited total general governmental and enterprise principal debt outstanding in FY 21 totals $514M ; current  debt to bondable revenue ratio is 6.6%</a:t>
            </a:r>
          </a:p>
          <a:p>
            <a:pPr>
              <a:buClr>
                <a:schemeClr val="accent2"/>
              </a:buClr>
              <a:buFont typeface="Arial" panose="020B0604020202020204" pitchFamily="34" charset="0"/>
              <a:buChar char="•"/>
            </a:pPr>
            <a:r>
              <a:rPr lang="en-US" sz="1300" dirty="0"/>
              <a:t>Additional  annual general governmental debt service bonding capacity totals $33M  resulting in  the potential to issue $500M in new long-term bonds before reaching the self imposed 13% debt to bondable revenue ceiling</a:t>
            </a:r>
          </a:p>
          <a:p>
            <a:pPr>
              <a:buClr>
                <a:schemeClr val="accent2"/>
              </a:buClr>
              <a:buFont typeface="Arial" panose="020B0604020202020204" pitchFamily="34" charset="0"/>
              <a:buChar char="•"/>
            </a:pPr>
            <a:r>
              <a:rPr lang="en-US" sz="1300" dirty="0"/>
              <a:t>General Fund and Unincorporated Area General Fund capital transfers to program areas like storm-water; transportation; parks; county wide facilities and; administrative infrastructure represent on average between $45 to $50 million dollars annually</a:t>
            </a:r>
          </a:p>
          <a:p>
            <a:pPr>
              <a:buClr>
                <a:schemeClr val="accent2"/>
              </a:buClr>
              <a:buFont typeface="Arial" panose="020B0604020202020204" pitchFamily="34" charset="0"/>
              <a:buChar char="•"/>
            </a:pPr>
            <a:r>
              <a:rPr lang="en-US" sz="1300" dirty="0"/>
              <a:t>All fund capital appropriations represent 15% of the gross budget</a:t>
            </a:r>
          </a:p>
          <a:p>
            <a:pPr>
              <a:buClr>
                <a:schemeClr val="accent2"/>
              </a:buClr>
              <a:buFont typeface="Arial" panose="020B0604020202020204" pitchFamily="34" charset="0"/>
              <a:buChar char="•"/>
            </a:pPr>
            <a:r>
              <a:rPr lang="en-US" sz="1300" dirty="0"/>
              <a:t>Future general governmental capital reserve growing a $5 million annually; currently at $10 million </a:t>
            </a:r>
          </a:p>
          <a:p>
            <a:pPr>
              <a:buClr>
                <a:schemeClr val="accent2"/>
              </a:buClr>
              <a:buFont typeface="Arial" panose="020B0604020202020204" pitchFamily="34" charset="0"/>
              <a:buChar char="•"/>
            </a:pPr>
            <a:r>
              <a:rPr lang="en-US" sz="1300" dirty="0"/>
              <a:t>Reserves across all funds and categories total $568.5M or 37% of the gross budget; this includes $151 million within the voter approved local option infrastructure sales tax fund</a:t>
            </a:r>
          </a:p>
          <a:p>
            <a:pPr>
              <a:buClr>
                <a:schemeClr val="accent2"/>
              </a:buClr>
              <a:buFont typeface="Wingdings" panose="05000000000000000000" pitchFamily="2" charset="2"/>
              <a:buChar char="Ø"/>
            </a:pPr>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p:txBody>
      </p:sp>
      <p:pic>
        <p:nvPicPr>
          <p:cNvPr id="5" name="chart"/>
          <p:cNvPicPr>
            <a:picLocks noChangeAspect="1"/>
          </p:cNvPicPr>
          <p:nvPr/>
        </p:nvPicPr>
        <p:blipFill>
          <a:blip r:embed="rId2" cstate="print"/>
          <a:stretch>
            <a:fillRect/>
          </a:stretch>
        </p:blipFill>
        <p:spPr>
          <a:xfrm>
            <a:off x="152400" y="6505072"/>
            <a:ext cx="1050244" cy="228600"/>
          </a:xfrm>
          <a:prstGeom prst="rect">
            <a:avLst/>
          </a:prstGeom>
          <a:ln>
            <a:solidFill>
              <a:schemeClr val="accent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39D3667-BDE0-46DC-B725-622857EAE313}"/>
              </a:ext>
            </a:extLst>
          </p:cNvPr>
          <p:cNvSpPr>
            <a:spLocks noGrp="1"/>
          </p:cNvSpPr>
          <p:nvPr>
            <p:ph type="ftr" sz="quarter" idx="11"/>
          </p:nvPr>
        </p:nvSpPr>
        <p:spPr/>
        <p:txBody>
          <a:bodyPr/>
          <a:lstStyle/>
          <a:p>
            <a:r>
              <a:rPr lang="en-US" dirty="0"/>
              <a:t>Office of Management and Budget</a:t>
            </a:r>
          </a:p>
        </p:txBody>
      </p:sp>
      <p:sp>
        <p:nvSpPr>
          <p:cNvPr id="9" name="Slide Number Placeholder 8"/>
          <p:cNvSpPr>
            <a:spLocks noGrp="1"/>
          </p:cNvSpPr>
          <p:nvPr>
            <p:ph type="sldNum" sz="quarter" idx="12"/>
          </p:nvPr>
        </p:nvSpPr>
        <p:spPr/>
        <p:txBody>
          <a:bodyPr/>
          <a:lstStyle/>
          <a:p>
            <a:fld id="{E6EC331D-CB6E-4CAE-BD7D-1FD11E1F29F1}" type="slidenum">
              <a:rPr lang="en-US" smtClean="0"/>
              <a:pPr/>
              <a:t>4</a:t>
            </a:fld>
            <a:endParaRPr lang="en-US" dirty="0"/>
          </a:p>
        </p:txBody>
      </p:sp>
      <p:sp>
        <p:nvSpPr>
          <p:cNvPr id="4" name="Rectangle 3"/>
          <p:cNvSpPr>
            <a:spLocks noGrp="1"/>
          </p:cNvSpPr>
          <p:nvPr>
            <p:ph type="title" idx="4294967295"/>
          </p:nvPr>
        </p:nvSpPr>
        <p:spPr>
          <a:xfrm>
            <a:off x="838200" y="533400"/>
            <a:ext cx="8305800" cy="609600"/>
          </a:xfrm>
        </p:spPr>
        <p:txBody>
          <a:bodyPr anchor="t">
            <a:noAutofit/>
          </a:bodyPr>
          <a:lstStyle/>
          <a:p>
            <a:r>
              <a:rPr lang="en-US" sz="3600" dirty="0">
                <a:solidFill>
                  <a:schemeClr val="accent6"/>
                </a:solidFill>
              </a:rPr>
              <a:t>FY 2021 Budget Outcomes</a:t>
            </a:r>
            <a:br>
              <a:rPr lang="en-US" sz="3600" dirty="0"/>
            </a:br>
            <a:r>
              <a:rPr lang="en-US" sz="1400" dirty="0"/>
              <a:t>__________________________________________________________________________________________</a:t>
            </a:r>
          </a:p>
        </p:txBody>
      </p:sp>
      <p:sp>
        <p:nvSpPr>
          <p:cNvPr id="5" name="Rectangle 4"/>
          <p:cNvSpPr>
            <a:spLocks noGrp="1"/>
          </p:cNvSpPr>
          <p:nvPr>
            <p:ph sz="half" idx="4294967295"/>
          </p:nvPr>
        </p:nvSpPr>
        <p:spPr>
          <a:xfrm>
            <a:off x="3429000" y="2000250"/>
            <a:ext cx="5715000" cy="3429000"/>
          </a:xfrm>
        </p:spPr>
        <p:txBody>
          <a:bodyPr>
            <a:normAutofit/>
          </a:bodyPr>
          <a:lstStyle/>
          <a:p>
            <a:pPr>
              <a:buClr>
                <a:srgbClr val="048BCE"/>
              </a:buClr>
              <a:buNone/>
            </a:pPr>
            <a:endParaRPr lang="en-US" sz="2325" dirty="0"/>
          </a:p>
          <a:p>
            <a:pPr>
              <a:buClr>
                <a:srgbClr val="048BCE"/>
              </a:buClr>
              <a:buNone/>
            </a:pPr>
            <a:endParaRPr lang="en-US" sz="2325" dirty="0"/>
          </a:p>
        </p:txBody>
      </p:sp>
      <p:pic>
        <p:nvPicPr>
          <p:cNvPr id="8" name="chart"/>
          <p:cNvPicPr>
            <a:picLocks noChangeAspect="1"/>
          </p:cNvPicPr>
          <p:nvPr/>
        </p:nvPicPr>
        <p:blipFill>
          <a:blip r:embed="rId3" cstate="print"/>
          <a:stretch>
            <a:fillRect/>
          </a:stretch>
        </p:blipFill>
        <p:spPr>
          <a:xfrm>
            <a:off x="92756" y="6488662"/>
            <a:ext cx="1050244" cy="285750"/>
          </a:xfrm>
          <a:prstGeom prst="rect">
            <a:avLst/>
          </a:prstGeom>
          <a:ln>
            <a:solidFill>
              <a:schemeClr val="accent1"/>
            </a:solidFill>
          </a:ln>
        </p:spPr>
      </p:pic>
      <p:sp>
        <p:nvSpPr>
          <p:cNvPr id="10" name="TextBox 9"/>
          <p:cNvSpPr txBox="1"/>
          <p:nvPr/>
        </p:nvSpPr>
        <p:spPr>
          <a:xfrm>
            <a:off x="734637" y="1428751"/>
            <a:ext cx="7799763" cy="5243102"/>
          </a:xfrm>
          <a:prstGeom prst="rect">
            <a:avLst/>
          </a:prstGeom>
          <a:noFill/>
        </p:spPr>
        <p:txBody>
          <a:bodyPr wrap="square" rtlCol="0">
            <a:spAutoFit/>
          </a:bodyPr>
          <a:lstStyle/>
          <a:p>
            <a:pPr marL="274320" indent="-212598">
              <a:lnSpc>
                <a:spcPct val="80000"/>
              </a:lnSpc>
              <a:spcAft>
                <a:spcPts val="900"/>
              </a:spcAft>
              <a:buClr>
                <a:srgbClr val="048BCE"/>
              </a:buClr>
              <a:buSzPct val="80000"/>
              <a:buFont typeface="Wingdings 2"/>
              <a:buChar char=""/>
            </a:pPr>
            <a:r>
              <a:rPr lang="en-US" sz="1400" dirty="0"/>
              <a:t>Budget guidance met for the ad valorem supported County Manager’s Agency operations</a:t>
            </a:r>
          </a:p>
          <a:p>
            <a:pPr marL="274320" indent="-212598">
              <a:lnSpc>
                <a:spcPct val="80000"/>
              </a:lnSpc>
              <a:spcAft>
                <a:spcPts val="900"/>
              </a:spcAft>
              <a:buClr>
                <a:srgbClr val="048BCE"/>
              </a:buClr>
              <a:buSzPct val="80000"/>
              <a:buFont typeface="Wingdings 2"/>
              <a:buChar char=""/>
            </a:pPr>
            <a:r>
              <a:rPr lang="en-US" sz="1400" dirty="0"/>
              <a:t>Millage neutral tax rate for General Fund and Unincorporated Area General Fund</a:t>
            </a:r>
          </a:p>
          <a:p>
            <a:pPr marL="274320" indent="-212598">
              <a:lnSpc>
                <a:spcPct val="80000"/>
              </a:lnSpc>
              <a:spcAft>
                <a:spcPts val="900"/>
              </a:spcAft>
              <a:buClr>
                <a:srgbClr val="048BCE"/>
              </a:buClr>
              <a:buSzPct val="80000"/>
              <a:buFont typeface="Wingdings 2"/>
              <a:buChar char=""/>
            </a:pPr>
            <a:r>
              <a:rPr lang="en-US" sz="1400" dirty="0"/>
              <a:t>Sheriff represents 42% of the General Fund millage rate or $1.4949 per $1,000 of taxable value; </a:t>
            </a:r>
          </a:p>
          <a:p>
            <a:pPr marL="274320" indent="-212598">
              <a:lnSpc>
                <a:spcPct val="80000"/>
              </a:lnSpc>
              <a:spcAft>
                <a:spcPts val="900"/>
              </a:spcAft>
              <a:buClr>
                <a:srgbClr val="048BCE"/>
              </a:buClr>
              <a:buSzPct val="80000"/>
              <a:buFont typeface="Wingdings 2"/>
              <a:buChar char=""/>
            </a:pPr>
            <a:r>
              <a:rPr lang="en-US" sz="1400" dirty="0"/>
              <a:t>Maintained the County’s exemplary credit rating</a:t>
            </a:r>
          </a:p>
          <a:p>
            <a:pPr marL="274320" indent="-212598">
              <a:lnSpc>
                <a:spcPct val="80000"/>
              </a:lnSpc>
              <a:spcAft>
                <a:spcPts val="900"/>
              </a:spcAft>
              <a:buClr>
                <a:srgbClr val="048BCE"/>
              </a:buClr>
              <a:buSzPct val="80000"/>
              <a:buFont typeface="Wingdings 2"/>
              <a:buChar char=""/>
            </a:pPr>
            <a:r>
              <a:rPr lang="en-US" sz="1400" dirty="0"/>
              <a:t>General Fund and Unincorporated Area General Fund reserves increase. General Fund reserves increased every year since FY 2011.</a:t>
            </a:r>
          </a:p>
          <a:p>
            <a:pPr marL="274320" indent="-212598">
              <a:lnSpc>
                <a:spcPct val="80000"/>
              </a:lnSpc>
              <a:spcAft>
                <a:spcPts val="900"/>
              </a:spcAft>
              <a:buClr>
                <a:srgbClr val="048BCE"/>
              </a:buClr>
              <a:buSzPct val="80000"/>
              <a:buFont typeface="Wingdings 2"/>
              <a:buChar char=""/>
            </a:pPr>
            <a:r>
              <a:rPr lang="en-US" sz="1400" dirty="0"/>
              <a:t>Increased general governmental capital transfers by $9.1 million over FY 20, including an additional $2 million for storm-water maintenance and capital; set aside dollars for a new sheriff’s helicopter; CM agency and Constitutional facility relocation; medical examiner relocation and expansion; senior center repairs and; planning costs connected with development of the former Golden Gate Golf Course </a:t>
            </a:r>
          </a:p>
          <a:p>
            <a:pPr marL="274320" indent="-212598">
              <a:lnSpc>
                <a:spcPct val="80000"/>
              </a:lnSpc>
              <a:spcAft>
                <a:spcPts val="900"/>
              </a:spcAft>
              <a:buClr>
                <a:srgbClr val="048BCE"/>
              </a:buClr>
              <a:buSzPct val="80000"/>
              <a:buFont typeface="Wingdings 2"/>
              <a:buChar char=""/>
            </a:pPr>
            <a:r>
              <a:rPr lang="en-US" sz="1400" dirty="0"/>
              <a:t>Principal debt and annual debt service is fully funded and policy compliant; new debt is never programmed within the adopted budget</a:t>
            </a:r>
          </a:p>
          <a:p>
            <a:pPr marL="274320" indent="-212598">
              <a:lnSpc>
                <a:spcPct val="80000"/>
              </a:lnSpc>
              <a:spcAft>
                <a:spcPts val="900"/>
              </a:spcAft>
              <a:buClr>
                <a:srgbClr val="048BCE"/>
              </a:buClr>
              <a:buSzPct val="80000"/>
              <a:buFont typeface="Wingdings 2"/>
              <a:buChar char=""/>
            </a:pPr>
            <a:r>
              <a:rPr lang="en-US" sz="1400" dirty="0"/>
              <a:t>State and Federal mandates fully funded in the areas like health care and social services. </a:t>
            </a:r>
          </a:p>
          <a:p>
            <a:pPr marL="274320" indent="-212598">
              <a:lnSpc>
                <a:spcPct val="80000"/>
              </a:lnSpc>
              <a:spcAft>
                <a:spcPts val="900"/>
              </a:spcAft>
              <a:buClr>
                <a:srgbClr val="048BCE"/>
              </a:buClr>
              <a:buSzPct val="80000"/>
              <a:buFont typeface="Wingdings 2"/>
              <a:buChar char=""/>
            </a:pPr>
            <a:r>
              <a:rPr lang="en-US" sz="1400" dirty="0"/>
              <a:t>Dollars appropriated for the greater of a 2% or $1,200 employee compensation adjustment to remain competitive in the labor market and reward employees for their continued commitment, service and loyalty to the organization</a:t>
            </a:r>
          </a:p>
          <a:p>
            <a:pPr marL="274320" indent="-212598">
              <a:lnSpc>
                <a:spcPct val="80000"/>
              </a:lnSpc>
              <a:spcAft>
                <a:spcPts val="900"/>
              </a:spcAft>
              <a:buClr>
                <a:srgbClr val="048BCE"/>
              </a:buClr>
              <a:buSzPct val="80000"/>
              <a:buFont typeface="Wingdings 2"/>
              <a:buChar char=""/>
            </a:pPr>
            <a:r>
              <a:rPr lang="en-US" sz="1400" dirty="0"/>
              <a:t>County continues long standing commitment to school safety which was augmented by the state school safety mandate by allocating an additional $3 million toward placing a sworn deputy in every public and charter school; school district passes along to the County dollars received by the state net of their administrative costs</a:t>
            </a:r>
          </a:p>
          <a:p>
            <a:pPr marL="274320" indent="-212598">
              <a:lnSpc>
                <a:spcPct val="80000"/>
              </a:lnSpc>
              <a:spcAft>
                <a:spcPts val="900"/>
              </a:spcAft>
              <a:buClr>
                <a:srgbClr val="048BCE"/>
              </a:buClr>
              <a:buSzPct val="80000"/>
              <a:buFont typeface="Wingdings 2"/>
              <a:buChar char=""/>
            </a:pPr>
            <a:endParaRPr lang="en-US" sz="1050" dirty="0"/>
          </a:p>
          <a:p>
            <a:pPr marL="274320" indent="-212598">
              <a:lnSpc>
                <a:spcPct val="80000"/>
              </a:lnSpc>
              <a:spcAft>
                <a:spcPts val="900"/>
              </a:spcAft>
              <a:buClr>
                <a:srgbClr val="048BCE"/>
              </a:buClr>
              <a:buSzPct val="80000"/>
              <a:buFont typeface="Wingdings 2"/>
              <a:buChar char=""/>
            </a:pPr>
            <a:endParaRPr lang="en-US" sz="10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EE86889-F522-46B2-AD09-C412956DA3C3}"/>
              </a:ext>
            </a:extLst>
          </p:cNvPr>
          <p:cNvPicPr>
            <a:picLocks noChangeAspect="1"/>
          </p:cNvPicPr>
          <p:nvPr/>
        </p:nvPicPr>
        <p:blipFill>
          <a:blip r:embed="rId3"/>
          <a:stretch>
            <a:fillRect/>
          </a:stretch>
        </p:blipFill>
        <p:spPr>
          <a:xfrm>
            <a:off x="482601" y="863358"/>
            <a:ext cx="8051800" cy="5281288"/>
          </a:xfrm>
          <a:prstGeom prst="rect">
            <a:avLst/>
          </a:prstGeom>
        </p:spPr>
      </p:pic>
      <p:sp>
        <p:nvSpPr>
          <p:cNvPr id="2" name="Footer Placeholder 1">
            <a:extLst>
              <a:ext uri="{FF2B5EF4-FFF2-40B4-BE49-F238E27FC236}">
                <a16:creationId xmlns:a16="http://schemas.microsoft.com/office/drawing/2014/main" id="{07175F3B-2731-46BB-B31E-700300801065}"/>
              </a:ext>
            </a:extLst>
          </p:cNvPr>
          <p:cNvSpPr>
            <a:spLocks noGrp="1"/>
          </p:cNvSpPr>
          <p:nvPr>
            <p:ph type="ftr" sz="quarter" idx="11"/>
          </p:nvPr>
        </p:nvSpPr>
        <p:spPr/>
        <p:txBody>
          <a:bodyPr/>
          <a:lstStyle/>
          <a:p>
            <a:r>
              <a:rPr lang="en-US"/>
              <a:t>Office of Management and Budget</a:t>
            </a:r>
            <a:endParaRPr lang="en-US" dirty="0"/>
          </a:p>
        </p:txBody>
      </p:sp>
      <p:sp>
        <p:nvSpPr>
          <p:cNvPr id="9" name="Slide Number Placeholder 8"/>
          <p:cNvSpPr>
            <a:spLocks noGrp="1"/>
          </p:cNvSpPr>
          <p:nvPr>
            <p:ph type="sldNum" sz="quarter" idx="12"/>
          </p:nvPr>
        </p:nvSpPr>
        <p:spPr/>
        <p:txBody>
          <a:bodyPr>
            <a:normAutofit/>
          </a:bodyPr>
          <a:lstStyle/>
          <a:p>
            <a:pPr>
              <a:spcAft>
                <a:spcPts val="600"/>
              </a:spcAft>
            </a:pPr>
            <a:fld id="{E6EC331D-CB6E-4CAE-BD7D-1FD11E1F29F1}" type="slidenum">
              <a:rPr lang="en-US" smtClean="0"/>
              <a:pPr>
                <a:spcAft>
                  <a:spcPts val="600"/>
                </a:spcAft>
              </a:pPr>
              <a:t>5</a:t>
            </a:fld>
            <a:endParaRPr lang="en-US" dirty="0"/>
          </a:p>
        </p:txBody>
      </p:sp>
      <p:sp>
        <p:nvSpPr>
          <p:cNvPr id="4" name="Rectangle 3"/>
          <p:cNvSpPr>
            <a:spLocks noGrp="1"/>
          </p:cNvSpPr>
          <p:nvPr>
            <p:ph type="title" idx="4294967295"/>
          </p:nvPr>
        </p:nvSpPr>
        <p:spPr>
          <a:xfrm>
            <a:off x="482600" y="273878"/>
            <a:ext cx="7315200" cy="571500"/>
          </a:xfrm>
        </p:spPr>
        <p:txBody>
          <a:bodyPr anchor="t">
            <a:noAutofit/>
          </a:bodyPr>
          <a:lstStyle/>
          <a:p>
            <a:r>
              <a:rPr lang="en-US" sz="3600" dirty="0">
                <a:solidFill>
                  <a:schemeClr val="accent6"/>
                </a:solidFill>
              </a:rPr>
              <a:t>Taxable Value History</a:t>
            </a:r>
          </a:p>
        </p:txBody>
      </p:sp>
      <p:sp>
        <p:nvSpPr>
          <p:cNvPr id="5" name="Rectangle 4"/>
          <p:cNvSpPr>
            <a:spLocks noGrp="1"/>
          </p:cNvSpPr>
          <p:nvPr>
            <p:ph sz="half" idx="4294967295"/>
          </p:nvPr>
        </p:nvSpPr>
        <p:spPr>
          <a:xfrm>
            <a:off x="1524000" y="1524000"/>
            <a:ext cx="7620000" cy="4572000"/>
          </a:xfrm>
        </p:spPr>
        <p:txBody>
          <a:bodyPr>
            <a:normAutofit/>
          </a:bodyPr>
          <a:lstStyle/>
          <a:p>
            <a:pPr>
              <a:buClr>
                <a:srgbClr val="048BCE"/>
              </a:buClr>
              <a:buNone/>
            </a:pPr>
            <a:endParaRPr lang="en-US" sz="3100" dirty="0"/>
          </a:p>
          <a:p>
            <a:pPr>
              <a:buClr>
                <a:srgbClr val="048BCE"/>
              </a:buClr>
              <a:buNone/>
            </a:pPr>
            <a:endParaRPr lang="en-US" sz="3100" dirty="0"/>
          </a:p>
        </p:txBody>
      </p:sp>
      <p:pic>
        <p:nvPicPr>
          <p:cNvPr id="8" name="chart"/>
          <p:cNvPicPr>
            <a:picLocks noChangeAspect="1"/>
          </p:cNvPicPr>
          <p:nvPr/>
        </p:nvPicPr>
        <p:blipFill>
          <a:blip r:embed="rId4" cstate="print"/>
          <a:stretch>
            <a:fillRect/>
          </a:stretch>
        </p:blipFill>
        <p:spPr>
          <a:xfrm>
            <a:off x="48836" y="6489631"/>
            <a:ext cx="1371601" cy="304800"/>
          </a:xfrm>
          <a:prstGeom prst="rect">
            <a:avLst/>
          </a:prstGeom>
          <a:ln>
            <a:solidFill>
              <a:schemeClr val="accent1"/>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chart"/>
          <p:cNvPicPr>
            <a:picLocks noChangeAspect="1"/>
          </p:cNvPicPr>
          <p:nvPr/>
        </p:nvPicPr>
        <p:blipFill>
          <a:blip r:embed="rId2" cstate="print"/>
          <a:stretch>
            <a:fillRect/>
          </a:stretch>
        </p:blipFill>
        <p:spPr>
          <a:xfrm>
            <a:off x="24063" y="6408019"/>
            <a:ext cx="1400325" cy="304800"/>
          </a:xfrm>
          <a:prstGeom prst="rect">
            <a:avLst/>
          </a:prstGeom>
          <a:ln>
            <a:solidFill>
              <a:schemeClr val="accent1"/>
            </a:solidFill>
          </a:ln>
        </p:spPr>
      </p:pic>
      <p:sp>
        <p:nvSpPr>
          <p:cNvPr id="3" name="Footer Placeholder 2">
            <a:extLst>
              <a:ext uri="{FF2B5EF4-FFF2-40B4-BE49-F238E27FC236}">
                <a16:creationId xmlns:a16="http://schemas.microsoft.com/office/drawing/2014/main" id="{12C7F1EF-00F6-458A-A349-24E0183D7461}"/>
              </a:ext>
            </a:extLst>
          </p:cNvPr>
          <p:cNvSpPr>
            <a:spLocks noGrp="1"/>
          </p:cNvSpPr>
          <p:nvPr>
            <p:ph type="ftr" sz="quarter" idx="11"/>
          </p:nvPr>
        </p:nvSpPr>
        <p:spPr/>
        <p:txBody>
          <a:bodyPr/>
          <a:lstStyle/>
          <a:p>
            <a:r>
              <a:rPr lang="en-US"/>
              <a:t>Office of Management and Budget</a:t>
            </a:r>
            <a:endParaRPr lang="en-US" dirty="0"/>
          </a:p>
        </p:txBody>
      </p:sp>
      <p:sp>
        <p:nvSpPr>
          <p:cNvPr id="4" name="Slide Number Placeholder 3">
            <a:extLst>
              <a:ext uri="{FF2B5EF4-FFF2-40B4-BE49-F238E27FC236}">
                <a16:creationId xmlns:a16="http://schemas.microsoft.com/office/drawing/2014/main" id="{6989C470-7C7E-45C3-BA42-1B28E63812A0}"/>
              </a:ext>
            </a:extLst>
          </p:cNvPr>
          <p:cNvSpPr>
            <a:spLocks noGrp="1"/>
          </p:cNvSpPr>
          <p:nvPr>
            <p:ph type="sldNum" sz="quarter" idx="12"/>
          </p:nvPr>
        </p:nvSpPr>
        <p:spPr/>
        <p:txBody>
          <a:bodyPr/>
          <a:lstStyle/>
          <a:p>
            <a:fld id="{3D8A8178-B6CC-4312-9213-4EF4A416ECBB}" type="slidenum">
              <a:rPr lang="en-US" smtClean="0"/>
              <a:pPr/>
              <a:t>6</a:t>
            </a:fld>
            <a:endParaRPr lang="en-US" dirty="0"/>
          </a:p>
        </p:txBody>
      </p:sp>
      <p:graphicFrame>
        <p:nvGraphicFramePr>
          <p:cNvPr id="7" name="Chart 6">
            <a:extLst>
              <a:ext uri="{FF2B5EF4-FFF2-40B4-BE49-F238E27FC236}">
                <a16:creationId xmlns:a16="http://schemas.microsoft.com/office/drawing/2014/main" id="{00000000-0008-0000-0000-000002000000}"/>
              </a:ext>
            </a:extLst>
          </p:cNvPr>
          <p:cNvGraphicFramePr>
            <a:graphicFrameLocks noChangeAspect="1"/>
          </p:cNvGraphicFramePr>
          <p:nvPr>
            <p:extLst>
              <p:ext uri="{D42A27DB-BD31-4B8C-83A1-F6EECF244321}">
                <p14:modId xmlns:p14="http://schemas.microsoft.com/office/powerpoint/2010/main" val="2284650265"/>
              </p:ext>
            </p:extLst>
          </p:nvPr>
        </p:nvGraphicFramePr>
        <p:xfrm>
          <a:off x="345495" y="533400"/>
          <a:ext cx="8432389" cy="533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chart"/>
          <p:cNvPicPr>
            <a:picLocks noChangeAspect="1"/>
          </p:cNvPicPr>
          <p:nvPr/>
        </p:nvPicPr>
        <p:blipFill>
          <a:blip r:embed="rId2" cstate="print"/>
          <a:stretch>
            <a:fillRect/>
          </a:stretch>
        </p:blipFill>
        <p:spPr>
          <a:xfrm>
            <a:off x="64569" y="6460588"/>
            <a:ext cx="1400325" cy="304800"/>
          </a:xfrm>
          <a:prstGeom prst="rect">
            <a:avLst/>
          </a:prstGeom>
          <a:ln>
            <a:solidFill>
              <a:schemeClr val="accent1"/>
            </a:solidFill>
          </a:ln>
        </p:spPr>
      </p:pic>
      <p:graphicFrame>
        <p:nvGraphicFramePr>
          <p:cNvPr id="6" name="Chart 5">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281737293"/>
              </p:ext>
            </p:extLst>
          </p:nvPr>
        </p:nvGraphicFramePr>
        <p:xfrm>
          <a:off x="482600" y="643467"/>
          <a:ext cx="8204200" cy="530013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EB9A7E73-F57F-4A76-A320-642C75BEFF66}"/>
              </a:ext>
            </a:extLst>
          </p:cNvPr>
          <p:cNvSpPr/>
          <p:nvPr/>
        </p:nvSpPr>
        <p:spPr>
          <a:xfrm>
            <a:off x="1181100" y="5389602"/>
            <a:ext cx="7048500" cy="553998"/>
          </a:xfrm>
          <a:prstGeom prst="rect">
            <a:avLst/>
          </a:prstGeom>
        </p:spPr>
        <p:txBody>
          <a:bodyPr wrap="square">
            <a:spAutoFit/>
          </a:bodyPr>
          <a:lstStyle/>
          <a:p>
            <a:pPr lvl="0"/>
            <a:r>
              <a:rPr lang="en-US" sz="1000" dirty="0">
                <a:solidFill>
                  <a:prstClr val="black"/>
                </a:solidFill>
              </a:rPr>
              <a:t>The gross county budget in the amount of $2,204,425,700 includes double counts or internal money shifts. These double counts or internal money shifts occur wherever an amount of money is received into one fund and then expended to another fund where the final expense is recorded. The net budget eliminates these double counts or internal money shifts.</a:t>
            </a:r>
          </a:p>
        </p:txBody>
      </p:sp>
      <p:sp>
        <p:nvSpPr>
          <p:cNvPr id="3" name="Footer Placeholder 2">
            <a:extLst>
              <a:ext uri="{FF2B5EF4-FFF2-40B4-BE49-F238E27FC236}">
                <a16:creationId xmlns:a16="http://schemas.microsoft.com/office/drawing/2014/main" id="{DCC0C313-4B0E-4F49-898D-B598F39F4C7A}"/>
              </a:ext>
            </a:extLst>
          </p:cNvPr>
          <p:cNvSpPr>
            <a:spLocks noGrp="1"/>
          </p:cNvSpPr>
          <p:nvPr>
            <p:ph type="ftr" sz="quarter" idx="11"/>
          </p:nvPr>
        </p:nvSpPr>
        <p:spPr/>
        <p:txBody>
          <a:bodyPr/>
          <a:lstStyle/>
          <a:p>
            <a:r>
              <a:rPr lang="en-US"/>
              <a:t>Office of Management and Budget</a:t>
            </a:r>
            <a:endParaRPr lang="en-US" dirty="0"/>
          </a:p>
        </p:txBody>
      </p:sp>
      <p:sp>
        <p:nvSpPr>
          <p:cNvPr id="4" name="Slide Number Placeholder 3">
            <a:extLst>
              <a:ext uri="{FF2B5EF4-FFF2-40B4-BE49-F238E27FC236}">
                <a16:creationId xmlns:a16="http://schemas.microsoft.com/office/drawing/2014/main" id="{137D04D2-F7D5-4275-B858-65699D0B4C1C}"/>
              </a:ext>
            </a:extLst>
          </p:cNvPr>
          <p:cNvSpPr>
            <a:spLocks noGrp="1"/>
          </p:cNvSpPr>
          <p:nvPr>
            <p:ph type="sldNum" sz="quarter" idx="12"/>
          </p:nvPr>
        </p:nvSpPr>
        <p:spPr/>
        <p:txBody>
          <a:bodyPr/>
          <a:lstStyle/>
          <a:p>
            <a:fld id="{3D8A8178-B6CC-4312-9213-4EF4A416ECBB}" type="slidenum">
              <a:rPr lang="en-US" smtClean="0"/>
              <a:pPr/>
              <a:t>7</a:t>
            </a:fld>
            <a:endParaRPr lang="en-US" dirty="0"/>
          </a:p>
        </p:txBody>
      </p:sp>
    </p:spTree>
    <p:extLst>
      <p:ext uri="{BB962C8B-B14F-4D97-AF65-F5344CB8AC3E}">
        <p14:creationId xmlns:p14="http://schemas.microsoft.com/office/powerpoint/2010/main" val="2910960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chart"/>
          <p:cNvPicPr>
            <a:picLocks noChangeAspect="1"/>
          </p:cNvPicPr>
          <p:nvPr/>
        </p:nvPicPr>
        <p:blipFill>
          <a:blip r:embed="rId2" cstate="print"/>
          <a:stretch>
            <a:fillRect/>
          </a:stretch>
        </p:blipFill>
        <p:spPr>
          <a:xfrm>
            <a:off x="34474" y="6448557"/>
            <a:ext cx="1400325" cy="381000"/>
          </a:xfrm>
          <a:prstGeom prst="rect">
            <a:avLst/>
          </a:prstGeom>
          <a:ln>
            <a:solidFill>
              <a:schemeClr val="accent1"/>
            </a:solidFill>
          </a:ln>
        </p:spPr>
      </p:pic>
      <p:graphicFrame>
        <p:nvGraphicFramePr>
          <p:cNvPr id="6" name="Chart 5">
            <a:extLst>
              <a:ext uri="{FF2B5EF4-FFF2-40B4-BE49-F238E27FC236}">
                <a16:creationId xmlns:a16="http://schemas.microsoft.com/office/drawing/2014/main" id="{00000000-0008-0000-0200-000004000000}"/>
              </a:ext>
            </a:extLst>
          </p:cNvPr>
          <p:cNvGraphicFramePr>
            <a:graphicFrameLocks/>
          </p:cNvGraphicFramePr>
          <p:nvPr>
            <p:extLst>
              <p:ext uri="{D42A27DB-BD31-4B8C-83A1-F6EECF244321}">
                <p14:modId xmlns:p14="http://schemas.microsoft.com/office/powerpoint/2010/main" val="3114820351"/>
              </p:ext>
            </p:extLst>
          </p:nvPr>
        </p:nvGraphicFramePr>
        <p:xfrm>
          <a:off x="351235" y="685800"/>
          <a:ext cx="8441530" cy="5655469"/>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D19C5DE5-F089-46B3-9528-0C105C5D4661}"/>
              </a:ext>
            </a:extLst>
          </p:cNvPr>
          <p:cNvSpPr>
            <a:spLocks noGrp="1"/>
          </p:cNvSpPr>
          <p:nvPr>
            <p:ph type="ftr" sz="quarter" idx="11"/>
          </p:nvPr>
        </p:nvSpPr>
        <p:spPr/>
        <p:txBody>
          <a:bodyPr/>
          <a:lstStyle/>
          <a:p>
            <a:r>
              <a:rPr lang="en-US"/>
              <a:t>Office of Management and Budget</a:t>
            </a:r>
            <a:endParaRPr lang="en-US" dirty="0"/>
          </a:p>
        </p:txBody>
      </p:sp>
      <p:sp>
        <p:nvSpPr>
          <p:cNvPr id="4" name="Slide Number Placeholder 3">
            <a:extLst>
              <a:ext uri="{FF2B5EF4-FFF2-40B4-BE49-F238E27FC236}">
                <a16:creationId xmlns:a16="http://schemas.microsoft.com/office/drawing/2014/main" id="{3A2BCC86-CB62-4743-91E0-3A582548DD3F}"/>
              </a:ext>
            </a:extLst>
          </p:cNvPr>
          <p:cNvSpPr>
            <a:spLocks noGrp="1"/>
          </p:cNvSpPr>
          <p:nvPr>
            <p:ph type="sldNum" sz="quarter" idx="12"/>
          </p:nvPr>
        </p:nvSpPr>
        <p:spPr/>
        <p:txBody>
          <a:bodyPr/>
          <a:lstStyle/>
          <a:p>
            <a:fld id="{3D8A8178-B6CC-4312-9213-4EF4A416ECBB}" type="slidenum">
              <a:rPr lang="en-US" smtClean="0"/>
              <a:pPr/>
              <a:t>8</a:t>
            </a:fld>
            <a:endParaRPr lang="en-US" dirty="0"/>
          </a:p>
        </p:txBody>
      </p:sp>
      <p:sp>
        <p:nvSpPr>
          <p:cNvPr id="9" name="Rectangle 8">
            <a:extLst>
              <a:ext uri="{FF2B5EF4-FFF2-40B4-BE49-F238E27FC236}">
                <a16:creationId xmlns:a16="http://schemas.microsoft.com/office/drawing/2014/main" id="{03B6A3A6-2ED8-414C-91C4-85A7F5143A31}"/>
              </a:ext>
            </a:extLst>
          </p:cNvPr>
          <p:cNvSpPr/>
          <p:nvPr/>
        </p:nvSpPr>
        <p:spPr>
          <a:xfrm>
            <a:off x="351236" y="421824"/>
            <a:ext cx="6353648" cy="595932"/>
          </a:xfrm>
          <a:prstGeom prst="rect">
            <a:avLst/>
          </a:prstGeom>
        </p:spPr>
        <p:txBody>
          <a:bodyPr wrap="square">
            <a:spAutoFit/>
          </a:bodyPr>
          <a:lstStyle/>
          <a:p>
            <a:pPr>
              <a:lnSpc>
                <a:spcPct val="107000"/>
              </a:lnSpc>
              <a:spcAft>
                <a:spcPts val="800"/>
              </a:spcAft>
            </a:pPr>
            <a:r>
              <a:rPr lang="en-US" sz="3200" dirty="0">
                <a:solidFill>
                  <a:schemeClr val="accent6"/>
                </a:solidFill>
                <a:latin typeface="+mj-lt"/>
                <a:ea typeface="Calibri" panose="020F0502020204030204" pitchFamily="34" charset="0"/>
                <a:cs typeface="Times New Roman" panose="02020603050405020304" pitchFamily="18" charset="0"/>
              </a:rPr>
              <a:t>Where The Money Comes From</a:t>
            </a:r>
            <a:r>
              <a:rPr lang="en-US" sz="3200" dirty="0">
                <a:latin typeface="+mj-lt"/>
                <a:ea typeface="Calibri" panose="020F0502020204030204" pitchFamily="34" charset="0"/>
                <a:cs typeface="Times New Roman" panose="02020603050405020304" pitchFamily="18"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8716787-6B5F-4BA3-A1DC-B385CC22DF6D}"/>
              </a:ext>
            </a:extLst>
          </p:cNvPr>
          <p:cNvSpPr>
            <a:spLocks noGrp="1"/>
          </p:cNvSpPr>
          <p:nvPr>
            <p:ph type="ftr" sz="quarter" idx="11"/>
          </p:nvPr>
        </p:nvSpPr>
        <p:spPr/>
        <p:txBody>
          <a:bodyPr/>
          <a:lstStyle/>
          <a:p>
            <a:r>
              <a:rPr lang="en-US"/>
              <a:t>Office of Management and Budget</a:t>
            </a:r>
            <a:endParaRPr lang="en-US" dirty="0"/>
          </a:p>
        </p:txBody>
      </p:sp>
      <p:sp>
        <p:nvSpPr>
          <p:cNvPr id="3" name="Slide Number Placeholder 2">
            <a:extLst>
              <a:ext uri="{FF2B5EF4-FFF2-40B4-BE49-F238E27FC236}">
                <a16:creationId xmlns:a16="http://schemas.microsoft.com/office/drawing/2014/main" id="{84EB40B8-054D-41D4-B229-3D351F56860E}"/>
              </a:ext>
            </a:extLst>
          </p:cNvPr>
          <p:cNvSpPr>
            <a:spLocks noGrp="1"/>
          </p:cNvSpPr>
          <p:nvPr>
            <p:ph type="sldNum" sz="quarter" idx="12"/>
          </p:nvPr>
        </p:nvSpPr>
        <p:spPr/>
        <p:txBody>
          <a:bodyPr/>
          <a:lstStyle/>
          <a:p>
            <a:fld id="{3D8A8178-B6CC-4312-9213-4EF4A416ECBB}" type="slidenum">
              <a:rPr lang="en-US" smtClean="0"/>
              <a:pPr/>
              <a:t>9</a:t>
            </a:fld>
            <a:endParaRPr lang="en-US" dirty="0"/>
          </a:p>
        </p:txBody>
      </p:sp>
      <p:sp>
        <p:nvSpPr>
          <p:cNvPr id="4" name="Rectangle 3">
            <a:extLst>
              <a:ext uri="{FF2B5EF4-FFF2-40B4-BE49-F238E27FC236}">
                <a16:creationId xmlns:a16="http://schemas.microsoft.com/office/drawing/2014/main" id="{80760AC2-7A3D-47B2-89F4-0C00498B7D2D}"/>
              </a:ext>
            </a:extLst>
          </p:cNvPr>
          <p:cNvSpPr/>
          <p:nvPr/>
        </p:nvSpPr>
        <p:spPr>
          <a:xfrm>
            <a:off x="533400" y="533400"/>
            <a:ext cx="4296369" cy="595932"/>
          </a:xfrm>
          <a:prstGeom prst="rect">
            <a:avLst/>
          </a:prstGeom>
        </p:spPr>
        <p:txBody>
          <a:bodyPr wrap="none">
            <a:spAutoFit/>
          </a:bodyPr>
          <a:lstStyle/>
          <a:p>
            <a:pPr>
              <a:lnSpc>
                <a:spcPct val="107000"/>
              </a:lnSpc>
              <a:spcAft>
                <a:spcPts val="800"/>
              </a:spcAft>
            </a:pPr>
            <a:r>
              <a:rPr lang="en-US" sz="3200" dirty="0">
                <a:solidFill>
                  <a:schemeClr val="accent6"/>
                </a:solidFill>
                <a:latin typeface="+mj-lt"/>
                <a:ea typeface="Calibri" panose="020F0502020204030204" pitchFamily="34" charset="0"/>
                <a:cs typeface="Times New Roman" panose="02020603050405020304" pitchFamily="18" charset="0"/>
              </a:rPr>
              <a:t>Where The Money Goes:</a:t>
            </a:r>
          </a:p>
        </p:txBody>
      </p:sp>
      <p:graphicFrame>
        <p:nvGraphicFramePr>
          <p:cNvPr id="5" name="Chart 4">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642531795"/>
              </p:ext>
            </p:extLst>
          </p:nvPr>
        </p:nvGraphicFramePr>
        <p:xfrm>
          <a:off x="533400" y="914399"/>
          <a:ext cx="8410152" cy="5202555"/>
        </p:xfrm>
        <a:graphic>
          <a:graphicData uri="http://schemas.openxmlformats.org/drawingml/2006/chart">
            <c:chart xmlns:c="http://schemas.openxmlformats.org/drawingml/2006/chart" xmlns:r="http://schemas.openxmlformats.org/officeDocument/2006/relationships" r:id="rId2"/>
          </a:graphicData>
        </a:graphic>
      </p:graphicFrame>
      <p:pic>
        <p:nvPicPr>
          <p:cNvPr id="6" name="chart">
            <a:extLst>
              <a:ext uri="{FF2B5EF4-FFF2-40B4-BE49-F238E27FC236}">
                <a16:creationId xmlns:a16="http://schemas.microsoft.com/office/drawing/2014/main" id="{C62168AA-06CB-471E-A9EB-B61208F98239}"/>
              </a:ext>
            </a:extLst>
          </p:cNvPr>
          <p:cNvPicPr>
            <a:picLocks noChangeAspect="1"/>
          </p:cNvPicPr>
          <p:nvPr/>
        </p:nvPicPr>
        <p:blipFill>
          <a:blip r:embed="rId3" cstate="print"/>
          <a:stretch>
            <a:fillRect/>
          </a:stretch>
        </p:blipFill>
        <p:spPr>
          <a:xfrm>
            <a:off x="64569" y="6460588"/>
            <a:ext cx="1400325" cy="304800"/>
          </a:xfrm>
          <a:prstGeom prst="rect">
            <a:avLst/>
          </a:prstGeom>
          <a:ln>
            <a:solidFill>
              <a:schemeClr val="accent1"/>
            </a:solidFill>
          </a:ln>
        </p:spPr>
      </p:pic>
    </p:spTree>
    <p:extLst>
      <p:ext uri="{BB962C8B-B14F-4D97-AF65-F5344CB8AC3E}">
        <p14:creationId xmlns:p14="http://schemas.microsoft.com/office/powerpoint/2010/main" val="1146339448"/>
      </p:ext>
    </p:extLst>
  </p:cSld>
  <p:clrMapOvr>
    <a:masterClrMapping/>
  </p:clrMapOvr>
</p:sld>
</file>

<file path=ppt/theme/theme1.xml><?xml version="1.0" encoding="utf-8"?>
<a:theme xmlns:a="http://schemas.openxmlformats.org/drawingml/2006/main" name="Retrospect">
  <a:themeElements>
    <a:clrScheme name="Custom 6">
      <a:dk1>
        <a:sysClr val="windowText" lastClr="000000"/>
      </a:dk1>
      <a:lt1>
        <a:sysClr val="window" lastClr="FFFFFF"/>
      </a:lt1>
      <a:dk2>
        <a:srgbClr val="455F51"/>
      </a:dk2>
      <a:lt2>
        <a:srgbClr val="E2DFCC"/>
      </a:lt2>
      <a:accent1>
        <a:srgbClr val="FBA21F"/>
      </a:accent1>
      <a:accent2>
        <a:srgbClr val="1882C4"/>
      </a:accent2>
      <a:accent3>
        <a:srgbClr val="37A76F"/>
      </a:accent3>
      <a:accent4>
        <a:srgbClr val="44C1A3"/>
      </a:accent4>
      <a:accent5>
        <a:srgbClr val="4EB3CF"/>
      </a:accent5>
      <a:accent6>
        <a:srgbClr val="0B4162"/>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258</TotalTime>
  <Words>1443</Words>
  <Application>Microsoft Office PowerPoint</Application>
  <PresentationFormat>On-screen Show (4:3)</PresentationFormat>
  <Paragraphs>218</Paragraphs>
  <Slides>20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Wingdings</vt:lpstr>
      <vt:lpstr>Wingdings 2</vt:lpstr>
      <vt:lpstr>Retrospect</vt:lpstr>
      <vt:lpstr>Collier County FY 2021 Budget and Financial Information</vt:lpstr>
      <vt:lpstr>FY 2021 Collier County Budget  Timeline ____________________________________________________________________________________________</vt:lpstr>
      <vt:lpstr>FY 2021 Budget Demographics _______________________________________________________________________________________________________</vt:lpstr>
      <vt:lpstr>FY 2021 Budget Outcomes __________________________________________________________________________________________</vt:lpstr>
      <vt:lpstr>Taxable Value History</vt:lpstr>
      <vt:lpstr>PowerPoint Presentation</vt:lpstr>
      <vt:lpstr>PowerPoint Presentation</vt:lpstr>
      <vt:lpstr>PowerPoint Presentation</vt:lpstr>
      <vt:lpstr>PowerPoint Presentation</vt:lpstr>
      <vt:lpstr>Total Outstanding Principal Debt</vt:lpstr>
      <vt:lpstr>Debt Service</vt:lpstr>
      <vt:lpstr>Reserves  General Fund and Total Funds History</vt:lpstr>
      <vt:lpstr>PowerPoint Presentation</vt:lpstr>
      <vt:lpstr>General Fund (001) FY 2021 Revenue Sources</vt:lpstr>
      <vt:lpstr>     General Fund (001)       FY 2021 Budget Millage Rate of 3.5645</vt:lpstr>
      <vt:lpstr>PowerPoint Presentation</vt:lpstr>
      <vt:lpstr>PowerPoint Presentation</vt:lpstr>
      <vt:lpstr>Impact Fee Collections</vt:lpstr>
      <vt:lpstr>FY2021 Impact Fee Collections Verses Annual Debt Payments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Collier County FY 2021 Budget and Financial Information</dc:title>
  <dc:creator>ZautckeLaura</dc:creator>
  <cp:lastModifiedBy>ZautckeLaura</cp:lastModifiedBy>
  <cp:revision>34</cp:revision>
  <cp:lastPrinted>2020-11-06T14:23:21Z</cp:lastPrinted>
  <dcterms:created xsi:type="dcterms:W3CDTF">2020-10-23T22:28:52Z</dcterms:created>
  <dcterms:modified xsi:type="dcterms:W3CDTF">2021-01-27T18:43:50Z</dcterms:modified>
</cp:coreProperties>
</file>