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7" r:id="rId2"/>
    <p:sldId id="358" r:id="rId3"/>
    <p:sldId id="377" r:id="rId4"/>
    <p:sldId id="379" r:id="rId5"/>
    <p:sldId id="380" r:id="rId6"/>
    <p:sldId id="275" r:id="rId7"/>
    <p:sldId id="368" r:id="rId8"/>
    <p:sldId id="381" r:id="rId9"/>
    <p:sldId id="360" r:id="rId10"/>
    <p:sldId id="378" r:id="rId11"/>
    <p:sldId id="374" r:id="rId12"/>
    <p:sldId id="376" r:id="rId13"/>
    <p:sldId id="375" r:id="rId14"/>
    <p:sldId id="382" r:id="rId15"/>
    <p:sldId id="3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94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7/11/2021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7/11/2021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7542409-6A04-4DC6-AC3A-D3758287A8F2}" type="slidenum">
              <a:rPr lang="en-US">
                <a:solidFill>
                  <a:srgbClr val="4D3E2F"/>
                </a:solidFill>
                <a:latin typeface="Corbel" panose="020B0503020204020204"/>
              </a:rPr>
              <a:pPr defTabSz="931774">
                <a:defRPr/>
              </a:pPr>
              <a:t>1</a:t>
            </a:fld>
            <a:endParaRPr lang="en-US" dirty="0">
              <a:solidFill>
                <a:srgbClr val="4D3E2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782B-4488-42FA-9026-67252E7D13D1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94C6-79A0-4C69-82FD-4B5CBC316C7D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A6-8BD7-4AAE-851F-3CE6A8E1FEA9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C6F-3FFA-4625-9506-D6C4D6560B7D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486F-42DE-4E57-ABEB-24000DC15C49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9DE-B242-483A-96F4-7545AC7C50A6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0C0-9B20-4CD0-BD68-DDDA1AF7E87D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59A5-8F23-4AD9-BD45-D0AD0F8C9642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6BCA-9917-4128-8773-ED2ACD1CBA55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D7B245-9590-473C-9DD7-B8D1750F22A9}" type="datetime1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DD8DFC-C1B3-4AD0-A70B-768F633D1A69}"/>
              </a:ext>
            </a:extLst>
          </p:cNvPr>
          <p:cNvSpPr/>
          <p:nvPr/>
        </p:nvSpPr>
        <p:spPr>
          <a:xfrm>
            <a:off x="2425986" y="0"/>
            <a:ext cx="6995471" cy="5943398"/>
          </a:xfrm>
          <a:prstGeom prst="rect">
            <a:avLst/>
          </a:prstGeom>
          <a:solidFill>
            <a:srgbClr val="77A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543" y="171646"/>
            <a:ext cx="6389434" cy="3058115"/>
          </a:xfrm>
          <a:noFill/>
        </p:spPr>
        <p:txBody>
          <a:bodyPr>
            <a:normAutofit fontScale="90000"/>
          </a:bodyPr>
          <a:lstStyle/>
          <a:p>
            <a:pPr algn="l"/>
            <a:br>
              <a:rPr lang="en-US" sz="3100" dirty="0">
                <a:latin typeface="Avenir Next LT Pro" panose="020B0504020202020204" pitchFamily="34" charset="0"/>
              </a:rPr>
            </a:br>
            <a:br>
              <a:rPr lang="en-US" sz="3100" dirty="0">
                <a:latin typeface="Avenir Next LT Pro" panose="020B0504020202020204" pitchFamily="34" charset="0"/>
              </a:rPr>
            </a:br>
            <a:br>
              <a:rPr lang="en-US" sz="3100" dirty="0">
                <a:latin typeface="Avenir Next LT Pro" panose="020B0504020202020204" pitchFamily="34" charset="0"/>
              </a:rPr>
            </a:br>
            <a:br>
              <a:rPr lang="en-US" dirty="0">
                <a:latin typeface="Avenir Next LT Pro" panose="020B0504020202020204" pitchFamily="34" charset="0"/>
              </a:rPr>
            </a:br>
            <a:br>
              <a:rPr lang="en-US" dirty="0">
                <a:latin typeface="Avenir Next LT Pro" panose="020B0504020202020204" pitchFamily="34" charset="0"/>
              </a:rPr>
            </a:br>
            <a:r>
              <a:rPr lang="en-US" sz="4800" dirty="0">
                <a:latin typeface="Avenir Next LT Pro" panose="020B0504020202020204" pitchFamily="34" charset="0"/>
              </a:rPr>
              <a:t>CYCLE 10:</a:t>
            </a:r>
            <a:br>
              <a:rPr lang="en-US" sz="4800" dirty="0">
                <a:latin typeface="Avenir Next LT Pro" panose="020B0504020202020204" pitchFamily="34" charset="0"/>
              </a:rPr>
            </a:br>
            <a:r>
              <a:rPr lang="en-US" sz="4800" dirty="0">
                <a:latin typeface="Avenir Next LT Pro" panose="020B0504020202020204" pitchFamily="34" charset="0"/>
              </a:rPr>
              <a:t>Big Hammock </a:t>
            </a:r>
            <a:br>
              <a:rPr lang="en-US" sz="4800" dirty="0">
                <a:latin typeface="Avenir Next LT Pro" panose="020B0504020202020204" pitchFamily="34" charset="0"/>
              </a:rPr>
            </a:br>
            <a:r>
              <a:rPr lang="en-US" sz="4800" dirty="0">
                <a:latin typeface="Avenir Next LT Pro" panose="020B0504020202020204" pitchFamily="34" charset="0"/>
              </a:rPr>
              <a:t>Initial Criteria Screening</a:t>
            </a:r>
            <a:br>
              <a:rPr lang="en-US" sz="4800" dirty="0">
                <a:latin typeface="Avenir Next LT Pro" panose="020B0504020202020204" pitchFamily="34" charset="0"/>
              </a:rPr>
            </a:br>
            <a:r>
              <a:rPr lang="en-US" sz="4800" dirty="0">
                <a:latin typeface="Avenir Next LT Pro" panose="020B0504020202020204" pitchFamily="34" charset="0"/>
              </a:rPr>
              <a:t>Report </a:t>
            </a: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670" y="4601484"/>
            <a:ext cx="5181599" cy="93009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July 12,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9B4C7-D320-4ED5-A1DE-7D2FB561EB2A}"/>
              </a:ext>
            </a:extLst>
          </p:cNvPr>
          <p:cNvSpPr txBox="1"/>
          <p:nvPr/>
        </p:nvSpPr>
        <p:spPr>
          <a:xfrm>
            <a:off x="325747" y="6179957"/>
            <a:ext cx="11692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578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Presented by: Summer Araque, Program Coordinator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D10E8-94BB-4910-AABB-30BC36FC0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7" r="53347"/>
          <a:stretch/>
        </p:blipFill>
        <p:spPr>
          <a:xfrm>
            <a:off x="0" y="0"/>
            <a:ext cx="2308482" cy="5943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F44344-9C14-4513-8C4C-9FE7B7FC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457" y="0"/>
            <a:ext cx="2770543" cy="23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59"/>
            <a:ext cx="12192000" cy="650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3C"/>
                </a:solidFill>
              </a:rPr>
              <a:t>Red Maple Swamp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E6194-756B-469D-99A5-8D2D110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158" y="811953"/>
            <a:ext cx="6349683" cy="59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52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3C"/>
                </a:solidFill>
              </a:rPr>
              <a:t>Winchester Head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BB716-71BA-41E6-97B9-A1F4F925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92" y="745278"/>
            <a:ext cx="5671458" cy="59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52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3C"/>
                </a:solidFill>
              </a:rPr>
              <a:t>Winchester Head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914FA-65B8-40C9-BB94-4DA95471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51" y="0"/>
            <a:ext cx="8560498" cy="66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2472"/>
            <a:ext cx="12191999" cy="74527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3C"/>
                </a:solidFill>
              </a:rPr>
              <a:t>Multi-Parcel Projects – Project wide Appraisal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B4AA8-A2B7-48ED-9495-3E8871DB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319212"/>
            <a:ext cx="96393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EB4-1B50-4D5C-92EB-0750BFB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26" y="2057262"/>
            <a:ext cx="9371949" cy="11835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1593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20DE7-C739-4746-9CB9-D50EB41084AF}"/>
              </a:ext>
            </a:extLst>
          </p:cNvPr>
          <p:cNvSpPr txBox="1"/>
          <p:nvPr/>
        </p:nvSpPr>
        <p:spPr>
          <a:xfrm>
            <a:off x="872455" y="922789"/>
            <a:ext cx="1007517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00663C"/>
                </a:solidFill>
                <a:latin typeface="+mj-lt"/>
                <a:ea typeface="+mj-ea"/>
                <a:cs typeface="+mj-cs"/>
              </a:rPr>
              <a:t>ICSR Process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DESKTOP REVIEW – being presented today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Staff does a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desktop review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research property through aerials and available GPS data to evaluate and determine if it meets the criteria and goals of the program using the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Initial Screening Criteria (ISC) worksheet.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    REVIEW OF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SCREENING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CRITERIA BY STAFF – considered a “pre-screening”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Property </a:t>
            </a:r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meets at least 2 out of 6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ISC </a:t>
            </a:r>
            <a:r>
              <a:rPr lang="en-US" sz="12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go to step 3</a:t>
            </a:r>
            <a:endParaRPr lang="en-US" sz="1200" dirty="0"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Property </a:t>
            </a:r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 not meet 2 out of 6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ISC,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staff writes a letter to the owners thanking them and explaining how it does not meet the criteria of the Program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Property </a:t>
            </a:r>
            <a:r>
              <a:rPr lang="en-US" sz="1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 meet 2 out of 6 of the ISC but staff believes it does not meet the purposes and goals of the program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staff prepares a short presentation for the CCLAAC presenting the property and advising why staff believes it does not meet those goals.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least 5 CCLAAC members must vote to agree that it does not meet the goals and purposes of the program.  If that is the case, write the owners a letter thanking them and explaining the decision of the CCLAAC not to further evaluate the property.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    PROPERTY MEETS AT LEAST 2 OF 6 OF THE ISC (from 2.a. above)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Initial Screening Criteria (ISC) worksheet and related documents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CCLAAC FOR INITIAL REVIEW to request to move forward on an Initial Criteria Screening Report (ICSR).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     CCLAAC APPROVES TO MOVE FORWARD WITH ICSR – </a:t>
            </a:r>
            <a:r>
              <a:rPr lang="en-US" sz="12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FUTURE MEETING</a:t>
            </a:r>
            <a:endParaRPr lang="en-US" sz="1200" dirty="0"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Forward copies of the application and all available property information to the Real Estate Services Department requesting an estimated property value.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Schedule a site visit and prepare the Initial Criteria Screening Report (ISCR), includes property scoring 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806"/>
            <a:ext cx="9371949" cy="1183566"/>
          </a:xfrm>
        </p:spPr>
        <p:txBody>
          <a:bodyPr/>
          <a:lstStyle/>
          <a:p>
            <a:r>
              <a:rPr lang="en-US" dirty="0">
                <a:solidFill>
                  <a:srgbClr val="00663C"/>
                </a:solidFill>
              </a:rPr>
              <a:t>Barron Collier application</a:t>
            </a:r>
            <a:br>
              <a:rPr lang="en-US" dirty="0">
                <a:solidFill>
                  <a:srgbClr val="00663C"/>
                </a:solidFill>
              </a:rPr>
            </a:br>
            <a:r>
              <a:rPr lang="en-US" dirty="0">
                <a:solidFill>
                  <a:srgbClr val="00663C"/>
                </a:solidFill>
              </a:rPr>
              <a:t>Big Hammock Areas 1 &amp; 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2DD45-7A5A-4BA4-9320-1648638C5C93}"/>
              </a:ext>
            </a:extLst>
          </p:cNvPr>
          <p:cNvSpPr txBox="1"/>
          <p:nvPr/>
        </p:nvSpPr>
        <p:spPr>
          <a:xfrm>
            <a:off x="245806" y="1595170"/>
            <a:ext cx="4513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Acreage in application: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Area 1 – 235 acres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Area 2 – 799.4 acres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Location: Immokalee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Immediately south of Conservation Collier Pepper Ranch Preserve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Previously offered to Conservation Collier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Recently evaluated as part of Cycle 9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A-List Ranked #8 &amp;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73A33-1420-4AA2-8D2B-EBE45949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96" r="22534" b="6402"/>
          <a:stretch/>
        </p:blipFill>
        <p:spPr>
          <a:xfrm>
            <a:off x="5225840" y="371475"/>
            <a:ext cx="6889960" cy="58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66FB0A-333D-4836-80EB-0F265F4AA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190" y="347354"/>
            <a:ext cx="7112810" cy="601534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21D153-F91D-4C02-83DD-7297476C8434}"/>
              </a:ext>
            </a:extLst>
          </p:cNvPr>
          <p:cNvSpPr txBox="1">
            <a:spLocks/>
          </p:cNvSpPr>
          <p:nvPr/>
        </p:nvSpPr>
        <p:spPr>
          <a:xfrm>
            <a:off x="85726" y="149934"/>
            <a:ext cx="4762500" cy="1031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63C"/>
                </a:solidFill>
              </a:rPr>
              <a:t>Big Hammock Areas 1 &amp; 2</a:t>
            </a:r>
          </a:p>
          <a:p>
            <a:r>
              <a:rPr lang="en-US" dirty="0">
                <a:solidFill>
                  <a:srgbClr val="00663C"/>
                </a:solidFill>
              </a:rPr>
              <a:t>Zoning &amp; Overlays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F705C-C5C8-4857-B125-807979B9BDC8}"/>
              </a:ext>
            </a:extLst>
          </p:cNvPr>
          <p:cNvSpPr txBox="1"/>
          <p:nvPr/>
        </p:nvSpPr>
        <p:spPr>
          <a:xfrm>
            <a:off x="285750" y="1476375"/>
            <a:ext cx="476250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Property Zoning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Agricultural with Mobile Home Overlay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Rural Lands Stewardship Area Overlay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Stewardship Sending Area #13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730 acres of the 799-acre Area 2 is within SSA #13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SSA #13 is 7,417 acres total</a:t>
            </a:r>
          </a:p>
        </p:txBody>
      </p:sp>
    </p:spTree>
    <p:extLst>
      <p:ext uri="{BB962C8B-B14F-4D97-AF65-F5344CB8AC3E}">
        <p14:creationId xmlns:p14="http://schemas.microsoft.com/office/powerpoint/2010/main" val="40199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21D153-F91D-4C02-83DD-7297476C8434}"/>
              </a:ext>
            </a:extLst>
          </p:cNvPr>
          <p:cNvSpPr txBox="1">
            <a:spLocks/>
          </p:cNvSpPr>
          <p:nvPr/>
        </p:nvSpPr>
        <p:spPr>
          <a:xfrm>
            <a:off x="85726" y="149934"/>
            <a:ext cx="12106274" cy="678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63C"/>
                </a:solidFill>
              </a:rPr>
              <a:t>Big Hammock Areas 1 &amp; 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65458-A647-47C9-9683-71877D9D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0" y="1570256"/>
            <a:ext cx="6037440" cy="496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F2271-D68E-4CCF-AAF0-5080201A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37" y="1237916"/>
            <a:ext cx="4239979" cy="5064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D319E-8645-40F4-90C7-8E85A5579A55}"/>
              </a:ext>
            </a:extLst>
          </p:cNvPr>
          <p:cNvSpPr txBox="1"/>
          <p:nvPr/>
        </p:nvSpPr>
        <p:spPr>
          <a:xfrm>
            <a:off x="257175" y="876300"/>
            <a:ext cx="653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following  is a summary of the Scores from the</a:t>
            </a:r>
          </a:p>
          <a:p>
            <a:r>
              <a:rPr lang="en-US" b="1" dirty="0"/>
              <a:t>Secondary Criteria Screening Form </a:t>
            </a:r>
            <a:r>
              <a:rPr lang="en-US" dirty="0"/>
              <a:t>(Exhibit E of ICSR). </a:t>
            </a:r>
          </a:p>
        </p:txBody>
      </p:sp>
    </p:spTree>
    <p:extLst>
      <p:ext uri="{BB962C8B-B14F-4D97-AF65-F5344CB8AC3E}">
        <p14:creationId xmlns:p14="http://schemas.microsoft.com/office/powerpoint/2010/main" val="213643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AFED-D42F-4590-9F00-54085D1D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26" y="1118658"/>
            <a:ext cx="10515273" cy="49011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Clarifications provided from agent on 7/9/21 regarding ICSR</a:t>
            </a:r>
          </a:p>
          <a:p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Proposed legal description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Sections 03, 04 and the East half (1/2) of the Northeast quarter (1/4) of Section 05, Township 47 S, Range 28 E, all located within Collier County, FL.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“Known Property Irregularities”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existing easement is to serve all Sections, including the remaining lands retained by the Seller in Section 05. As such, that easement would need to remain in place.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removal of exotics would be in respect to the restoration plan of SSA 13. The timeline for this work is open ended at this time but is a responsibility of the Seller to complete the work.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Seller would need an easement to perform this work on the property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“Other County Dept Interest”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Area II is a potential source for PHUs. Seller would retain the right to pull the PHUs off of that property.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21D153-F91D-4C02-83DD-7297476C8434}"/>
              </a:ext>
            </a:extLst>
          </p:cNvPr>
          <p:cNvSpPr txBox="1">
            <a:spLocks/>
          </p:cNvSpPr>
          <p:nvPr/>
        </p:nvSpPr>
        <p:spPr>
          <a:xfrm>
            <a:off x="85726" y="149934"/>
            <a:ext cx="12106274" cy="678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663C"/>
                </a:solidFill>
              </a:rPr>
              <a:t>Barron Collier application Big Hammock Areas 1 &amp; 2 </a:t>
            </a:r>
          </a:p>
        </p:txBody>
      </p:sp>
    </p:spTree>
    <p:extLst>
      <p:ext uri="{BB962C8B-B14F-4D97-AF65-F5344CB8AC3E}">
        <p14:creationId xmlns:p14="http://schemas.microsoft.com/office/powerpoint/2010/main" val="31767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663C"/>
                </a:solidFill>
              </a:rPr>
              <a:t>Upcoming</a:t>
            </a:r>
            <a:r>
              <a:rPr lang="fr-FR" dirty="0">
                <a:solidFill>
                  <a:srgbClr val="00663C"/>
                </a:solidFill>
              </a:rPr>
              <a:t> </a:t>
            </a:r>
            <a:r>
              <a:rPr lang="fr-FR" dirty="0" err="1">
                <a:solidFill>
                  <a:srgbClr val="00663C"/>
                </a:solidFill>
              </a:rPr>
              <a:t>Properties</a:t>
            </a:r>
            <a:r>
              <a:rPr lang="fr-FR" dirty="0">
                <a:solidFill>
                  <a:srgbClr val="00663C"/>
                </a:solidFill>
              </a:rPr>
              <a:t> for Review</a:t>
            </a:r>
            <a:endParaRPr lang="en-US" dirty="0">
              <a:solidFill>
                <a:srgbClr val="0066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As of July 11, 2021 the Program has received 19 applications in total in the following areas.  The ISC Reports are forthcoming: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Gore Preserve – 2 applications; 8 acres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Panther Walk – 7 applications; 20 acres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Rivers Road – 4 applications; 49.5 acres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Shell Island – 1 application; 18 acres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Upcoming Properties for Review ICSR: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Rivers Road (19.4 acres) – planned for August 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HHH Ranch Section 33 (252 acres) – planned for September</a:t>
            </a:r>
          </a:p>
          <a:p>
            <a:pPr marL="342900" indent="-342900"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Bethune Rd &amp; Sanitation Rd properties (400 acres) – planned for August</a:t>
            </a:r>
          </a:p>
          <a:p>
            <a:pPr marL="342900" indent="-342900"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EB4-1B50-4D5C-92EB-0750BFB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26" y="2057262"/>
            <a:ext cx="9371949" cy="11835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838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EB4-1B50-4D5C-92EB-0750BFB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26" y="2057262"/>
            <a:ext cx="9371949" cy="1183566"/>
          </a:xfrm>
        </p:spPr>
        <p:txBody>
          <a:bodyPr/>
          <a:lstStyle/>
          <a:p>
            <a:pPr algn="ctr"/>
            <a:r>
              <a:rPr lang="en-US" dirty="0"/>
              <a:t>MULIT-PARCEL PROJECTS APPRAISAL</a:t>
            </a:r>
          </a:p>
        </p:txBody>
      </p:sp>
    </p:spTree>
    <p:extLst>
      <p:ext uri="{BB962C8B-B14F-4D97-AF65-F5344CB8AC3E}">
        <p14:creationId xmlns:p14="http://schemas.microsoft.com/office/powerpoint/2010/main" val="5608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25"/>
            <a:ext cx="12192000" cy="650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63C"/>
                </a:solidFill>
              </a:rPr>
              <a:t>Red Maple Swamp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F76FE-6889-4624-9B14-F5E3B53A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724" y="800916"/>
            <a:ext cx="5976552" cy="58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663</TotalTime>
  <Words>770</Words>
  <Application>Microsoft Office PowerPoint</Application>
  <PresentationFormat>Widescreen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Corbel</vt:lpstr>
      <vt:lpstr>Times New Roman</vt:lpstr>
      <vt:lpstr>Wingdings</vt:lpstr>
      <vt:lpstr>Ecology 16x9</vt:lpstr>
      <vt:lpstr>     CYCLE 10: Big Hammock  Initial Criteria Screening Report </vt:lpstr>
      <vt:lpstr>Barron Collier application Big Hammock Areas 1 &amp; 2 </vt:lpstr>
      <vt:lpstr>PowerPoint Presentation</vt:lpstr>
      <vt:lpstr>PowerPoint Presentation</vt:lpstr>
      <vt:lpstr>PowerPoint Presentation</vt:lpstr>
      <vt:lpstr>Upcoming Properties for Review</vt:lpstr>
      <vt:lpstr>QUESTIONS?</vt:lpstr>
      <vt:lpstr>MULIT-PARCEL PROJECTS APPRAISAL</vt:lpstr>
      <vt:lpstr>Red Maple Swamp</vt:lpstr>
      <vt:lpstr>Red Maple Swamp</vt:lpstr>
      <vt:lpstr>Winchester Head </vt:lpstr>
      <vt:lpstr>Winchester Head </vt:lpstr>
      <vt:lpstr>Multi-Parcel Projects – Project wide Appraisal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10  Initial Screening Criteria worksheet  4 Properties for review</dc:title>
  <dc:creator>BrownAraqueSummer</dc:creator>
  <cp:lastModifiedBy>BrownAraqueSummer</cp:lastModifiedBy>
  <cp:revision>40</cp:revision>
  <dcterms:created xsi:type="dcterms:W3CDTF">2021-05-07T15:24:49Z</dcterms:created>
  <dcterms:modified xsi:type="dcterms:W3CDTF">2021-07-11T22:24:11Z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