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Override3.xml" ContentType="application/vnd.openxmlformats-officedocument.themeOverride+xml"/>
  <Override PartName="/ppt/notesSlides/notesSlide9.xml" ContentType="application/vnd.openxmlformats-officedocument.presentationml.notesSlide+xml"/>
  <Override PartName="/ppt/theme/themeOverride4.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5.xml" ContentType="application/vnd.openxmlformats-officedocument.themeOverride+xml"/>
  <Override PartName="/ppt/notesSlides/notesSlide12.xml" ContentType="application/vnd.openxmlformats-officedocument.presentationml.notesSlide+xml"/>
  <Override PartName="/ppt/theme/themeOverride6.xml" ContentType="application/vnd.openxmlformats-officedocument.themeOverride+xml"/>
  <Override PartName="/ppt/notesSlides/notesSlide13.xml" ContentType="application/vnd.openxmlformats-officedocument.presentationml.notesSlide+xml"/>
  <Override PartName="/ppt/charts/chart1.xml" ContentType="application/vnd.openxmlformats-officedocument.drawingml.chart+xml"/>
  <Override PartName="/ppt/theme/themeOverride7.xml" ContentType="application/vnd.openxmlformats-officedocument.themeOverride+xml"/>
  <Override PartName="/ppt/notesSlides/notesSlide14.xml" ContentType="application/vnd.openxmlformats-officedocument.presentationml.notesSl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notesSlides/notesSlide15.xml" ContentType="application/vnd.openxmlformats-officedocument.presentationml.notesSlide+xml"/>
  <Override PartName="/ppt/theme/themeOverride12.xml" ContentType="application/vnd.openxmlformats-officedocument.themeOverride+xml"/>
  <Override PartName="/ppt/notesSlides/notesSlide16.xml" ContentType="application/vnd.openxmlformats-officedocument.presentationml.notesSlide+xml"/>
  <Override PartName="/ppt/theme/themeOverride13.xml" ContentType="application/vnd.openxmlformats-officedocument.themeOverride+xml"/>
  <Override PartName="/ppt/notesSlides/notesSlide17.xml" ContentType="application/vnd.openxmlformats-officedocument.presentationml.notesSlide+xml"/>
  <Override PartName="/ppt/charts/chart2.xml" ContentType="application/vnd.openxmlformats-officedocument.drawingml.chart+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3.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4.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5.xml" ContentType="application/vnd.openxmlformats-officedocument.drawingml.chart+xml"/>
  <Override PartName="/ppt/notesSlides/notesSlide23.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handoutMasterIdLst>
    <p:handoutMasterId r:id="rId38"/>
  </p:handoutMasterIdLst>
  <p:sldIdLst>
    <p:sldId id="259" r:id="rId5"/>
    <p:sldId id="368" r:id="rId6"/>
    <p:sldId id="327" r:id="rId7"/>
    <p:sldId id="380" r:id="rId8"/>
    <p:sldId id="373" r:id="rId9"/>
    <p:sldId id="376" r:id="rId10"/>
    <p:sldId id="377" r:id="rId11"/>
    <p:sldId id="383" r:id="rId12"/>
    <p:sldId id="357" r:id="rId13"/>
    <p:sldId id="263" r:id="rId14"/>
    <p:sldId id="329" r:id="rId15"/>
    <p:sldId id="379" r:id="rId16"/>
    <p:sldId id="374" r:id="rId17"/>
    <p:sldId id="291" r:id="rId18"/>
    <p:sldId id="292" r:id="rId19"/>
    <p:sldId id="359" r:id="rId20"/>
    <p:sldId id="351" r:id="rId21"/>
    <p:sldId id="305" r:id="rId22"/>
    <p:sldId id="332" r:id="rId23"/>
    <p:sldId id="308" r:id="rId24"/>
    <p:sldId id="345" r:id="rId25"/>
    <p:sldId id="266" r:id="rId26"/>
    <p:sldId id="268" r:id="rId27"/>
    <p:sldId id="334" r:id="rId28"/>
    <p:sldId id="298" r:id="rId29"/>
    <p:sldId id="320" r:id="rId30"/>
    <p:sldId id="265" r:id="rId31"/>
    <p:sldId id="296" r:id="rId32"/>
    <p:sldId id="287" r:id="rId33"/>
    <p:sldId id="285" r:id="rId34"/>
    <p:sldId id="313" r:id="rId35"/>
    <p:sldId id="276"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acksonMark" initials="I" lastIdx="1" clrIdx="0">
    <p:extLst>
      <p:ext uri="{19B8F6BF-5375-455C-9EA6-DF929625EA0E}">
        <p15:presenceInfo xmlns:p15="http://schemas.microsoft.com/office/powerpoint/2012/main" userId="S-1-5-21-1942423493-1277889646-1532313055-213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91A7"/>
    <a:srgbClr val="3791A7"/>
    <a:srgbClr val="73ACD3"/>
    <a:srgbClr val="A7E8FF"/>
    <a:srgbClr val="5B70AD"/>
    <a:srgbClr val="495C91"/>
    <a:srgbClr val="69B9C9"/>
    <a:srgbClr val="FFFF66"/>
    <a:srgbClr val="B10B91"/>
    <a:srgbClr val="7183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87" autoAdjust="0"/>
    <p:restoredTop sz="99891" autoAdjust="0"/>
  </p:normalViewPr>
  <p:slideViewPr>
    <p:cSldViewPr>
      <p:cViewPr varScale="1">
        <p:scale>
          <a:sx n="79" d="100"/>
          <a:sy n="79" d="100"/>
        </p:scale>
        <p:origin x="5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176"/>
    </p:cViewPr>
  </p:sorterViewPr>
  <p:notesViewPr>
    <p:cSldViewPr>
      <p:cViewPr varScale="1">
        <p:scale>
          <a:sx n="59" d="100"/>
          <a:sy n="59" d="100"/>
        </p:scale>
        <p:origin x="-2490" y="-90"/>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oleObject" Target="file:///\\bcc.colliergov.net\data\M-Budget\Budget%20Files%20FY%2018\Slides\General%20Fund%20total%20budget%20history%20&amp;%20Reserves.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1" Type="http://schemas.openxmlformats.org/officeDocument/2006/relationships/oleObject" Target="file:///\\bcc.colliergov.net\data\m-budget\Budget%20Files%20FY%2015\Slides\Mark's%20book\outstanding%20debt%20compared%20to%20annual%20rev.xlsx" TargetMode="Externa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7.xml.rels><?xml version="1.0" encoding="UTF-8" standalone="yes"?>
<Relationships xmlns="http://schemas.openxmlformats.org/package/2006/relationships"><Relationship Id="rId1" Type="http://schemas.openxmlformats.org/officeDocument/2006/relationships/oleObject" Target="file:///\\bcc.colliergov.net\data\m-budget\Budget%20Files%20FY%2018\Slides\Debt%20cap%2013%2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bcc.colliergov.net\data\m-budget\Budget%20Files%20FY%2021\Slides\Debt%20cap%2013%2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91802708518334"/>
          <c:y val="6.0966383334126517E-2"/>
          <c:w val="0.83033480673785798"/>
          <c:h val="0.76132801556214724"/>
        </c:manualLayout>
      </c:layout>
      <c:barChart>
        <c:barDir val="col"/>
        <c:grouping val="clustered"/>
        <c:varyColors val="0"/>
        <c:dLbls>
          <c:showLegendKey val="0"/>
          <c:showVal val="1"/>
          <c:showCatName val="0"/>
          <c:showSerName val="0"/>
          <c:showPercent val="0"/>
          <c:showBubbleSize val="0"/>
        </c:dLbls>
        <c:gapWidth val="150"/>
        <c:axId val="72559616"/>
        <c:axId val="72561408"/>
      </c:barChart>
      <c:catAx>
        <c:axId val="72559616"/>
        <c:scaling>
          <c:orientation val="minMax"/>
        </c:scaling>
        <c:delete val="0"/>
        <c:axPos val="b"/>
        <c:numFmt formatCode="General" sourceLinked="1"/>
        <c:majorTickMark val="out"/>
        <c:minorTickMark val="none"/>
        <c:tickLblPos val="low"/>
        <c:txPr>
          <a:bodyPr rot="-2340000"/>
          <a:lstStyle/>
          <a:p>
            <a:pPr>
              <a:defRPr sz="900"/>
            </a:pPr>
            <a:endParaRPr lang="en-US"/>
          </a:p>
        </c:txPr>
        <c:crossAx val="72561408"/>
        <c:crosses val="autoZero"/>
        <c:auto val="1"/>
        <c:lblAlgn val="ctr"/>
        <c:lblOffset val="200"/>
        <c:noMultiLvlLbl val="0"/>
      </c:catAx>
      <c:valAx>
        <c:axId val="72561408"/>
        <c:scaling>
          <c:orientation val="minMax"/>
        </c:scaling>
        <c:delete val="1"/>
        <c:axPos val="l"/>
        <c:numFmt formatCode="0%" sourceLinked="0"/>
        <c:majorTickMark val="out"/>
        <c:minorTickMark val="none"/>
        <c:tickLblPos val="nextTo"/>
        <c:crossAx val="72559616"/>
        <c:crosses val="autoZero"/>
        <c:crossBetween val="between"/>
      </c:valAx>
      <c:spPr>
        <a:noFill/>
        <a:ln w="25400">
          <a:noFill/>
        </a:ln>
      </c:spPr>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0"/>
      <c:rotY val="0"/>
      <c:rAngAx val="0"/>
      <c:perspective val="0"/>
    </c:view3D>
    <c:floor>
      <c:thickness val="0"/>
    </c:floor>
    <c:sideWall>
      <c:thickness val="0"/>
    </c:sideWall>
    <c:backWall>
      <c:thickness val="0"/>
    </c:backWall>
    <c:plotArea>
      <c:layout>
        <c:manualLayout>
          <c:layoutTarget val="inner"/>
          <c:xMode val="edge"/>
          <c:yMode val="edge"/>
          <c:x val="0.14159142939475342"/>
          <c:y val="0.10471566054243218"/>
          <c:w val="0.82784177647118595"/>
          <c:h val="0.72876249021503892"/>
        </c:manualLayout>
      </c:layout>
      <c:bar3DChart>
        <c:barDir val="col"/>
        <c:grouping val="clustered"/>
        <c:varyColors val="0"/>
        <c:dLbls>
          <c:showLegendKey val="0"/>
          <c:showVal val="0"/>
          <c:showCatName val="0"/>
          <c:showSerName val="0"/>
          <c:showPercent val="0"/>
          <c:showBubbleSize val="0"/>
        </c:dLbls>
        <c:gapWidth val="150"/>
        <c:shape val="cylinder"/>
        <c:axId val="69779840"/>
        <c:axId val="69782528"/>
        <c:axId val="0"/>
      </c:bar3DChart>
      <c:catAx>
        <c:axId val="69779840"/>
        <c:scaling>
          <c:orientation val="minMax"/>
        </c:scaling>
        <c:delete val="0"/>
        <c:axPos val="b"/>
        <c:numFmt formatCode="General" sourceLinked="1"/>
        <c:majorTickMark val="out"/>
        <c:minorTickMark val="none"/>
        <c:tickLblPos val="nextTo"/>
        <c:txPr>
          <a:bodyPr/>
          <a:lstStyle/>
          <a:p>
            <a:pPr>
              <a:defRPr sz="1000" b="0"/>
            </a:pPr>
            <a:endParaRPr lang="en-US"/>
          </a:p>
        </c:txPr>
        <c:crossAx val="69782528"/>
        <c:crosses val="autoZero"/>
        <c:auto val="1"/>
        <c:lblAlgn val="ctr"/>
        <c:lblOffset val="100"/>
        <c:noMultiLvlLbl val="0"/>
      </c:catAx>
      <c:valAx>
        <c:axId val="69782528"/>
        <c:scaling>
          <c:orientation val="minMax"/>
        </c:scaling>
        <c:delete val="0"/>
        <c:axPos val="l"/>
        <c:majorGridlines/>
        <c:numFmt formatCode="&quot;$&quot;#,##0" sourceLinked="0"/>
        <c:majorTickMark val="out"/>
        <c:minorTickMark val="none"/>
        <c:tickLblPos val="nextTo"/>
        <c:txPr>
          <a:bodyPr/>
          <a:lstStyle/>
          <a:p>
            <a:pPr>
              <a:defRPr sz="1050" b="0"/>
            </a:pPr>
            <a:endParaRPr lang="en-US"/>
          </a:p>
        </c:txPr>
        <c:crossAx val="69779840"/>
        <c:crosses val="autoZero"/>
        <c:crossBetween val="between"/>
        <c:dispUnits>
          <c:builtInUnit val="millions"/>
          <c:dispUnitsLbl>
            <c:layout>
              <c:manualLayout>
                <c:xMode val="edge"/>
                <c:yMode val="edge"/>
                <c:x val="1.9440437308643057E-2"/>
                <c:y val="0.44491907261592301"/>
              </c:manualLayout>
            </c:layout>
            <c:txPr>
              <a:bodyPr/>
              <a:lstStyle/>
              <a:p>
                <a:pPr>
                  <a:defRPr sz="1050" b="1"/>
                </a:pPr>
                <a:endParaRPr lang="en-US"/>
              </a:p>
            </c:txPr>
          </c:dispUnitsLbl>
        </c:dispUnits>
      </c:valAx>
    </c:plotArea>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General Fund -</a:t>
            </a:r>
            <a:r>
              <a:rPr lang="en-US" baseline="0" dirty="0"/>
              <a:t> Total</a:t>
            </a:r>
            <a:r>
              <a:rPr lang="en-US" dirty="0"/>
              <a:t> Budget</a:t>
            </a:r>
          </a:p>
        </c:rich>
      </c:tx>
      <c:layout>
        <c:manualLayout>
          <c:xMode val="edge"/>
          <c:yMode val="edge"/>
          <c:x val="0.24233333333333548"/>
          <c:y val="3.2407407407407919E-2"/>
        </c:manualLayout>
      </c:layout>
      <c:overlay val="0"/>
    </c:title>
    <c:autoTitleDeleted val="0"/>
    <c:plotArea>
      <c:layout>
        <c:manualLayout>
          <c:layoutTarget val="inner"/>
          <c:xMode val="edge"/>
          <c:yMode val="edge"/>
          <c:x val="0.15179396325459321"/>
          <c:y val="0.19480351414406533"/>
          <c:w val="0.81765048118985162"/>
          <c:h val="0.68144247594050744"/>
        </c:manualLayout>
      </c:layout>
      <c:barChart>
        <c:barDir val="col"/>
        <c:grouping val="clustered"/>
        <c:varyColors val="0"/>
        <c:dLbls>
          <c:showLegendKey val="0"/>
          <c:showVal val="0"/>
          <c:showCatName val="0"/>
          <c:showSerName val="0"/>
          <c:showPercent val="0"/>
          <c:showBubbleSize val="0"/>
        </c:dLbls>
        <c:gapWidth val="150"/>
        <c:axId val="126852480"/>
        <c:axId val="143623296"/>
      </c:barChart>
      <c:catAx>
        <c:axId val="126852480"/>
        <c:scaling>
          <c:orientation val="minMax"/>
        </c:scaling>
        <c:delete val="0"/>
        <c:axPos val="b"/>
        <c:numFmt formatCode="General" sourceLinked="0"/>
        <c:majorTickMark val="out"/>
        <c:minorTickMark val="none"/>
        <c:tickLblPos val="nextTo"/>
        <c:crossAx val="143623296"/>
        <c:crosses val="autoZero"/>
        <c:auto val="1"/>
        <c:lblAlgn val="ctr"/>
        <c:lblOffset val="100"/>
        <c:noMultiLvlLbl val="0"/>
      </c:catAx>
      <c:valAx>
        <c:axId val="143623296"/>
        <c:scaling>
          <c:orientation val="minMax"/>
        </c:scaling>
        <c:delete val="0"/>
        <c:axPos val="l"/>
        <c:majorGridlines/>
        <c:numFmt formatCode="&quot;$&quot;#,##0" sourceLinked="0"/>
        <c:majorTickMark val="out"/>
        <c:minorTickMark val="none"/>
        <c:tickLblPos val="nextTo"/>
        <c:crossAx val="126852480"/>
        <c:crosses val="autoZero"/>
        <c:crossBetween val="between"/>
        <c:dispUnits>
          <c:builtInUnit val="millions"/>
          <c:dispUnitsLbl>
            <c:layout>
              <c:manualLayout>
                <c:xMode val="edge"/>
                <c:yMode val="edge"/>
                <c:x val="8.3333333333333367E-3"/>
                <c:y val="0.40788203557889025"/>
              </c:manualLayout>
            </c:layout>
            <c:tx>
              <c:rich>
                <a:bodyPr/>
                <a:lstStyle/>
                <a:p>
                  <a:pPr>
                    <a:defRPr/>
                  </a:pPr>
                  <a:r>
                    <a:rPr lang="en-US" sz="1400" b="0"/>
                    <a:t>Millions</a:t>
                  </a:r>
                </a:p>
              </c:rich>
            </c:tx>
          </c:dispUnitsLbl>
        </c:dispUnits>
      </c:valAx>
    </c:plotArea>
    <c:plotVisOnly val="1"/>
    <c:dispBlanksAs val="gap"/>
    <c:showDLblsOverMax val="0"/>
  </c:chart>
  <c:spPr>
    <a:ln>
      <a:solidFill>
        <a:schemeClr val="accent1"/>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General Fund Reserves</a:t>
            </a:r>
          </a:p>
        </c:rich>
      </c:tx>
      <c:overlay val="0"/>
    </c:title>
    <c:autoTitleDeleted val="0"/>
    <c:plotArea>
      <c:layout>
        <c:manualLayout>
          <c:layoutTarget val="inner"/>
          <c:xMode val="edge"/>
          <c:yMode val="edge"/>
          <c:x val="0.1630446194225722"/>
          <c:y val="0.29772873461239885"/>
          <c:w val="0.75624760587358997"/>
          <c:h val="0.46617999334591248"/>
        </c:manualLayout>
      </c:layout>
      <c:barChart>
        <c:barDir val="col"/>
        <c:grouping val="clustered"/>
        <c:varyColors val="0"/>
        <c:ser>
          <c:idx val="0"/>
          <c:order val="0"/>
          <c:tx>
            <c:strRef>
              <c:f>Sheet1!$B$1</c:f>
              <c:strCache>
                <c:ptCount val="1"/>
                <c:pt idx="0">
                  <c:v>Series 1</c:v>
                </c:pt>
              </c:strCache>
            </c:strRef>
          </c:tx>
          <c:spPr>
            <a:solidFill>
              <a:srgbClr val="495C91"/>
            </a:solidFill>
          </c:spPr>
          <c:invertIfNegative val="0"/>
          <c:dLbls>
            <c:dLbl>
              <c:idx val="2"/>
              <c:layout>
                <c:manualLayout>
                  <c:x val="7.4806696460239771E-3"/>
                  <c:y val="1.94139482564678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C19-4CFE-8ACE-A37A728F765D}"/>
                </c:ext>
              </c:extLst>
            </c:dLbl>
            <c:dLbl>
              <c:idx val="3"/>
              <c:layout>
                <c:manualLayout>
                  <c:x val="5.9523809523809521E-3"/>
                  <c:y val="1.53846153846155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C19-4CFE-8ACE-A37A728F765D}"/>
                </c:ext>
              </c:extLst>
            </c:dLbl>
            <c:dLbl>
              <c:idx val="4"/>
              <c:layout>
                <c:manualLayout>
                  <c:x val="-5.9523809523809521E-3"/>
                  <c:y val="2.30769230769233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C19-4CFE-8ACE-A37A728F765D}"/>
                </c:ext>
              </c:extLst>
            </c:dLbl>
            <c:numFmt formatCode="&quot;$&quot;#,##0.0" sourceLinked="0"/>
            <c:spPr>
              <a:noFill/>
              <a:ln>
                <a:noFill/>
              </a:ln>
              <a:effectLst/>
            </c:spPr>
            <c:txPr>
              <a:bodyPr/>
              <a:lstStyle/>
              <a:p>
                <a:pPr>
                  <a:defRPr sz="11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Sheet1!$A$2:$A$12</c:f>
              <c:numCache>
                <c:formatCode>General</c:formatCode>
                <c:ptCount val="11"/>
                <c:pt idx="0">
                  <c:v>2012</c:v>
                </c:pt>
                <c:pt idx="1">
                  <c:v>2013</c:v>
                </c:pt>
                <c:pt idx="2">
                  <c:v>2014</c:v>
                </c:pt>
                <c:pt idx="3">
                  <c:v>2015</c:v>
                </c:pt>
                <c:pt idx="4">
                  <c:v>2016</c:v>
                </c:pt>
                <c:pt idx="5">
                  <c:v>2017</c:v>
                </c:pt>
                <c:pt idx="6">
                  <c:v>2018</c:v>
                </c:pt>
                <c:pt idx="7">
                  <c:v>2019</c:v>
                </c:pt>
                <c:pt idx="8">
                  <c:v>2020</c:v>
                </c:pt>
                <c:pt idx="9">
                  <c:v>2021</c:v>
                </c:pt>
                <c:pt idx="10">
                  <c:v>2022</c:v>
                </c:pt>
              </c:numCache>
            </c:numRef>
          </c:cat>
          <c:val>
            <c:numRef>
              <c:f>Sheet1!$B$2:$B$12</c:f>
              <c:numCache>
                <c:formatCode>_(* #,##0_);_(* \(#,##0\);_(* "-"??_);_(@_)</c:formatCode>
                <c:ptCount val="11"/>
                <c:pt idx="0">
                  <c:v>18180900</c:v>
                </c:pt>
                <c:pt idx="1">
                  <c:v>24844400</c:v>
                </c:pt>
                <c:pt idx="2">
                  <c:v>26217400</c:v>
                </c:pt>
                <c:pt idx="3">
                  <c:v>26670700</c:v>
                </c:pt>
                <c:pt idx="4">
                  <c:v>27890800</c:v>
                </c:pt>
                <c:pt idx="5">
                  <c:v>33899700</c:v>
                </c:pt>
                <c:pt idx="6">
                  <c:v>40450300</c:v>
                </c:pt>
                <c:pt idx="7">
                  <c:v>47480200</c:v>
                </c:pt>
                <c:pt idx="8">
                  <c:v>51532900</c:v>
                </c:pt>
                <c:pt idx="9">
                  <c:v>56798900</c:v>
                </c:pt>
                <c:pt idx="10">
                  <c:v>62109200</c:v>
                </c:pt>
              </c:numCache>
            </c:numRef>
          </c:val>
          <c:extLst>
            <c:ext xmlns:c16="http://schemas.microsoft.com/office/drawing/2014/chart" uri="{C3380CC4-5D6E-409C-BE32-E72D297353CC}">
              <c16:uniqueId val="{00000003-5C19-4CFE-8ACE-A37A728F765D}"/>
            </c:ext>
          </c:extLst>
        </c:ser>
        <c:dLbls>
          <c:showLegendKey val="0"/>
          <c:showVal val="0"/>
          <c:showCatName val="0"/>
          <c:showSerName val="0"/>
          <c:showPercent val="0"/>
          <c:showBubbleSize val="0"/>
        </c:dLbls>
        <c:gapWidth val="150"/>
        <c:axId val="214162048"/>
        <c:axId val="214167936"/>
      </c:barChart>
      <c:catAx>
        <c:axId val="214162048"/>
        <c:scaling>
          <c:orientation val="minMax"/>
        </c:scaling>
        <c:delete val="0"/>
        <c:axPos val="b"/>
        <c:numFmt formatCode="General" sourceLinked="1"/>
        <c:majorTickMark val="out"/>
        <c:minorTickMark val="none"/>
        <c:tickLblPos val="nextTo"/>
        <c:crossAx val="214167936"/>
        <c:crosses val="autoZero"/>
        <c:auto val="1"/>
        <c:lblAlgn val="ctr"/>
        <c:lblOffset val="100"/>
        <c:noMultiLvlLbl val="0"/>
      </c:catAx>
      <c:valAx>
        <c:axId val="214167936"/>
        <c:scaling>
          <c:orientation val="minMax"/>
          <c:min val="0"/>
        </c:scaling>
        <c:delete val="0"/>
        <c:axPos val="l"/>
        <c:majorGridlines/>
        <c:numFmt formatCode="#,##0.0" sourceLinked="0"/>
        <c:majorTickMark val="out"/>
        <c:minorTickMark val="none"/>
        <c:tickLblPos val="nextTo"/>
        <c:crossAx val="214162048"/>
        <c:crosses val="autoZero"/>
        <c:crossBetween val="between"/>
        <c:majorUnit val="20000000"/>
        <c:dispUnits>
          <c:builtInUnit val="millions"/>
          <c:dispUnitsLbl>
            <c:layout>
              <c:manualLayout>
                <c:xMode val="edge"/>
                <c:yMode val="edge"/>
                <c:x val="3.4062382827146603E-2"/>
                <c:y val="0.33998225573917246"/>
              </c:manualLayout>
            </c:layout>
            <c:tx>
              <c:rich>
                <a:bodyPr/>
                <a:lstStyle/>
                <a:p>
                  <a:pPr>
                    <a:defRPr b="1"/>
                  </a:pPr>
                  <a:r>
                    <a:rPr lang="en-US" b="1" dirty="0"/>
                    <a:t>Millions</a:t>
                  </a:r>
                </a:p>
              </c:rich>
            </c:tx>
          </c:dispUnitsLbl>
        </c:dispUnits>
      </c:valAx>
    </c:plotArea>
    <c:plotVisOnly val="1"/>
    <c:dispBlanksAs val="gap"/>
    <c:showDLblsOverMax val="0"/>
  </c:chart>
  <c:spPr>
    <a:solidFill>
      <a:schemeClr val="lt1"/>
    </a:solidFill>
    <a:ln w="25400" cap="flat" cmpd="sng" algn="ctr">
      <a:solidFill>
        <a:schemeClr val="accent6"/>
      </a:solidFill>
      <a:prstDash val="solid"/>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657909097999319E-2"/>
          <c:y val="0.16495279507971952"/>
          <c:w val="0.87150320937605552"/>
          <c:h val="0.56755944686019622"/>
        </c:manualLayout>
      </c:layout>
      <c:barChart>
        <c:barDir val="col"/>
        <c:grouping val="clustered"/>
        <c:varyColors val="0"/>
        <c:dLbls>
          <c:showLegendKey val="0"/>
          <c:showVal val="0"/>
          <c:showCatName val="0"/>
          <c:showSerName val="0"/>
          <c:showPercent val="0"/>
          <c:showBubbleSize val="0"/>
        </c:dLbls>
        <c:gapWidth val="150"/>
        <c:axId val="144251904"/>
        <c:axId val="144261888"/>
      </c:barChart>
      <c:catAx>
        <c:axId val="144251904"/>
        <c:scaling>
          <c:orientation val="minMax"/>
        </c:scaling>
        <c:delete val="0"/>
        <c:axPos val="b"/>
        <c:numFmt formatCode="General" sourceLinked="1"/>
        <c:majorTickMark val="out"/>
        <c:minorTickMark val="none"/>
        <c:tickLblPos val="nextTo"/>
        <c:txPr>
          <a:bodyPr rot="-2340000" vert="horz" anchor="ctr" anchorCtr="1"/>
          <a:lstStyle/>
          <a:p>
            <a:pPr>
              <a:defRPr sz="1400"/>
            </a:pPr>
            <a:endParaRPr lang="en-US"/>
          </a:p>
        </c:txPr>
        <c:crossAx val="144261888"/>
        <c:crosses val="autoZero"/>
        <c:auto val="1"/>
        <c:lblAlgn val="ctr"/>
        <c:lblOffset val="100"/>
        <c:noMultiLvlLbl val="0"/>
      </c:catAx>
      <c:valAx>
        <c:axId val="144261888"/>
        <c:scaling>
          <c:orientation val="minMax"/>
          <c:min val="0"/>
        </c:scaling>
        <c:delete val="0"/>
        <c:axPos val="l"/>
        <c:majorGridlines/>
        <c:title>
          <c:tx>
            <c:rich>
              <a:bodyPr rot="-5400000" vert="horz"/>
              <a:lstStyle/>
              <a:p>
                <a:pPr>
                  <a:defRPr/>
                </a:pPr>
                <a:r>
                  <a:rPr lang="en-US" b="1" dirty="0"/>
                  <a:t>Millions</a:t>
                </a:r>
              </a:p>
            </c:rich>
          </c:tx>
          <c:overlay val="0"/>
        </c:title>
        <c:numFmt formatCode="&quot;$&quot;#,##0" sourceLinked="0"/>
        <c:majorTickMark val="out"/>
        <c:minorTickMark val="none"/>
        <c:tickLblPos val="nextTo"/>
        <c:txPr>
          <a:bodyPr/>
          <a:lstStyle/>
          <a:p>
            <a:pPr>
              <a:defRPr sz="1400"/>
            </a:pPr>
            <a:endParaRPr lang="en-US"/>
          </a:p>
        </c:txPr>
        <c:crossAx val="144251904"/>
        <c:crosses val="autoZero"/>
        <c:crossBetween val="between"/>
        <c:majorUnit val="300000"/>
        <c:dispUnits>
          <c:builtInUnit val="thousands"/>
        </c:dispUnits>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showLegendKey val="0"/>
          <c:showVal val="0"/>
          <c:showCatName val="0"/>
          <c:showSerName val="0"/>
          <c:showPercent val="0"/>
          <c:showBubbleSize val="0"/>
        </c:dLbls>
        <c:gapWidth val="150"/>
        <c:axId val="155535616"/>
        <c:axId val="155557888"/>
      </c:barChart>
      <c:catAx>
        <c:axId val="155535616"/>
        <c:scaling>
          <c:orientation val="minMax"/>
        </c:scaling>
        <c:delete val="0"/>
        <c:axPos val="b"/>
        <c:majorTickMark val="out"/>
        <c:minorTickMark val="none"/>
        <c:tickLblPos val="nextTo"/>
        <c:txPr>
          <a:bodyPr/>
          <a:lstStyle/>
          <a:p>
            <a:pPr>
              <a:defRPr sz="800"/>
            </a:pPr>
            <a:endParaRPr lang="en-US"/>
          </a:p>
        </c:txPr>
        <c:crossAx val="155557888"/>
        <c:crosses val="autoZero"/>
        <c:auto val="1"/>
        <c:lblAlgn val="ctr"/>
        <c:lblOffset val="100"/>
        <c:noMultiLvlLbl val="0"/>
      </c:catAx>
      <c:valAx>
        <c:axId val="155557888"/>
        <c:scaling>
          <c:orientation val="minMax"/>
          <c:max val="0.13"/>
          <c:min val="0"/>
        </c:scaling>
        <c:delete val="0"/>
        <c:axPos val="l"/>
        <c:majorGridlines/>
        <c:numFmt formatCode="0.0%" sourceLinked="1"/>
        <c:majorTickMark val="out"/>
        <c:minorTickMark val="none"/>
        <c:tickLblPos val="nextTo"/>
        <c:txPr>
          <a:bodyPr/>
          <a:lstStyle/>
          <a:p>
            <a:pPr>
              <a:defRPr sz="1000" b="0"/>
            </a:pPr>
            <a:endParaRPr lang="en-US"/>
          </a:p>
        </c:txPr>
        <c:crossAx val="155535616"/>
        <c:crosses val="autoZero"/>
        <c:crossBetween val="between"/>
        <c:majorUnit val="3.2500000000000001E-2"/>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showLegendKey val="0"/>
          <c:showVal val="0"/>
          <c:showCatName val="0"/>
          <c:showSerName val="0"/>
          <c:showPercent val="0"/>
          <c:showBubbleSize val="0"/>
        </c:dLbls>
        <c:gapWidth val="150"/>
        <c:axId val="166804480"/>
        <c:axId val="166818560"/>
      </c:barChart>
      <c:catAx>
        <c:axId val="166804480"/>
        <c:scaling>
          <c:orientation val="minMax"/>
        </c:scaling>
        <c:delete val="0"/>
        <c:axPos val="b"/>
        <c:numFmt formatCode="General" sourceLinked="1"/>
        <c:majorTickMark val="out"/>
        <c:minorTickMark val="none"/>
        <c:tickLblPos val="nextTo"/>
        <c:txPr>
          <a:bodyPr rot="-1860000"/>
          <a:lstStyle/>
          <a:p>
            <a:pPr>
              <a:defRPr sz="800" b="1"/>
            </a:pPr>
            <a:endParaRPr lang="en-US"/>
          </a:p>
        </c:txPr>
        <c:crossAx val="166818560"/>
        <c:crosses val="autoZero"/>
        <c:auto val="1"/>
        <c:lblAlgn val="ctr"/>
        <c:lblOffset val="100"/>
        <c:noMultiLvlLbl val="0"/>
      </c:catAx>
      <c:valAx>
        <c:axId val="166818560"/>
        <c:scaling>
          <c:orientation val="minMax"/>
          <c:max val="0.13"/>
        </c:scaling>
        <c:delete val="0"/>
        <c:axPos val="l"/>
        <c:majorGridlines/>
        <c:numFmt formatCode="0.00%" sourceLinked="1"/>
        <c:majorTickMark val="out"/>
        <c:minorTickMark val="none"/>
        <c:tickLblPos val="nextTo"/>
        <c:txPr>
          <a:bodyPr/>
          <a:lstStyle/>
          <a:p>
            <a:pPr>
              <a:defRPr sz="800" b="0"/>
            </a:pPr>
            <a:endParaRPr lang="en-US"/>
          </a:p>
        </c:txPr>
        <c:crossAx val="166804480"/>
        <c:crosses val="autoZero"/>
        <c:crossBetween val="between"/>
        <c:majorUnit val="3.2500000000000001E-2"/>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069060027900508"/>
          <c:y val="4.4534377336911096E-2"/>
          <c:w val="0.85856263608233385"/>
          <c:h val="0.70134352525367882"/>
        </c:manualLayout>
      </c:layout>
      <c:barChart>
        <c:barDir val="col"/>
        <c:grouping val="clustered"/>
        <c:varyColors val="0"/>
        <c:dLbls>
          <c:showLegendKey val="0"/>
          <c:showVal val="0"/>
          <c:showCatName val="0"/>
          <c:showSerName val="0"/>
          <c:showPercent val="0"/>
          <c:showBubbleSize val="0"/>
        </c:dLbls>
        <c:gapWidth val="150"/>
        <c:axId val="102230656"/>
        <c:axId val="103612800"/>
      </c:barChart>
      <c:catAx>
        <c:axId val="102230656"/>
        <c:scaling>
          <c:orientation val="minMax"/>
        </c:scaling>
        <c:delete val="0"/>
        <c:axPos val="b"/>
        <c:numFmt formatCode="General" sourceLinked="1"/>
        <c:majorTickMark val="out"/>
        <c:minorTickMark val="none"/>
        <c:tickLblPos val="nextTo"/>
        <c:txPr>
          <a:bodyPr rot="-2520000"/>
          <a:lstStyle/>
          <a:p>
            <a:pPr>
              <a:defRPr sz="1050" b="0"/>
            </a:pPr>
            <a:endParaRPr lang="en-US"/>
          </a:p>
        </c:txPr>
        <c:crossAx val="103612800"/>
        <c:crosses val="autoZero"/>
        <c:auto val="1"/>
        <c:lblAlgn val="ctr"/>
        <c:lblOffset val="100"/>
        <c:noMultiLvlLbl val="0"/>
      </c:catAx>
      <c:valAx>
        <c:axId val="103612800"/>
        <c:scaling>
          <c:orientation val="minMax"/>
          <c:max val="0.13"/>
        </c:scaling>
        <c:delete val="0"/>
        <c:axPos val="l"/>
        <c:majorGridlines/>
        <c:numFmt formatCode="0.0%" sourceLinked="1"/>
        <c:majorTickMark val="out"/>
        <c:minorTickMark val="none"/>
        <c:tickLblPos val="nextTo"/>
        <c:txPr>
          <a:bodyPr/>
          <a:lstStyle/>
          <a:p>
            <a:pPr>
              <a:defRPr sz="1200" b="0"/>
            </a:pPr>
            <a:endParaRPr lang="en-US"/>
          </a:p>
        </c:txPr>
        <c:crossAx val="102230656"/>
        <c:crosses val="autoZero"/>
        <c:crossBetween val="between"/>
        <c:majorUnit val="3.2500000000000001E-2"/>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8BD8AF-7FDA-417D-BFD9-52CCAC519B24}"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F0F400AB-F091-492A-8316-6BE92D39CAAF}">
      <dgm:prSet custT="1"/>
      <dgm:spPr/>
      <dgm:t>
        <a:bodyPr/>
        <a:lstStyle/>
        <a:p>
          <a:r>
            <a:rPr lang="en-US" sz="1800" dirty="0"/>
            <a:t>Total Budget $536,720,500</a:t>
          </a:r>
        </a:p>
      </dgm:t>
    </dgm:pt>
    <dgm:pt modelId="{805B1349-B555-49FC-956F-60EAABC836FC}" type="parTrans" cxnId="{06FCA1AE-25E7-4DF1-BFC6-C8E1F8B34670}">
      <dgm:prSet/>
      <dgm:spPr/>
      <dgm:t>
        <a:bodyPr/>
        <a:lstStyle/>
        <a:p>
          <a:endParaRPr lang="en-US"/>
        </a:p>
      </dgm:t>
    </dgm:pt>
    <dgm:pt modelId="{1A5A253E-E3A0-4317-8514-3716C42B2492}" type="sibTrans" cxnId="{06FCA1AE-25E7-4DF1-BFC6-C8E1F8B34670}">
      <dgm:prSet/>
      <dgm:spPr/>
      <dgm:t>
        <a:bodyPr/>
        <a:lstStyle/>
        <a:p>
          <a:endParaRPr lang="en-US"/>
        </a:p>
      </dgm:t>
    </dgm:pt>
    <dgm:pt modelId="{C5644243-7AB2-425E-975A-E91F1235CB28}">
      <dgm:prSet custT="1"/>
      <dgm:spPr/>
      <dgm:t>
        <a:bodyPr/>
        <a:lstStyle/>
        <a:p>
          <a:r>
            <a:rPr lang="en-US" sz="1800" dirty="0"/>
            <a:t>6.9% increase from FY 2021</a:t>
          </a:r>
        </a:p>
      </dgm:t>
    </dgm:pt>
    <dgm:pt modelId="{FAEBD59C-FB55-4476-8D9F-9D3EEF8DA80E}" type="parTrans" cxnId="{743A01FD-ACEA-4BAB-9812-8D693D2558E1}">
      <dgm:prSet/>
      <dgm:spPr/>
      <dgm:t>
        <a:bodyPr/>
        <a:lstStyle/>
        <a:p>
          <a:endParaRPr lang="en-US"/>
        </a:p>
      </dgm:t>
    </dgm:pt>
    <dgm:pt modelId="{E1D6520B-894E-4B50-B6CE-34968939F41B}" type="sibTrans" cxnId="{743A01FD-ACEA-4BAB-9812-8D693D2558E1}">
      <dgm:prSet/>
      <dgm:spPr/>
      <dgm:t>
        <a:bodyPr/>
        <a:lstStyle/>
        <a:p>
          <a:endParaRPr lang="en-US"/>
        </a:p>
      </dgm:t>
    </dgm:pt>
    <dgm:pt modelId="{35414F84-9355-41C0-BB5F-3EB16509887C}" type="pres">
      <dgm:prSet presAssocID="{598BD8AF-7FDA-417D-BFD9-52CCAC519B24}" presName="linear" presStyleCnt="0">
        <dgm:presLayoutVars>
          <dgm:animLvl val="lvl"/>
          <dgm:resizeHandles val="exact"/>
        </dgm:presLayoutVars>
      </dgm:prSet>
      <dgm:spPr/>
    </dgm:pt>
    <dgm:pt modelId="{99F1743A-8A34-4850-8E58-72BCB435C828}" type="pres">
      <dgm:prSet presAssocID="{F0F400AB-F091-492A-8316-6BE92D39CAAF}" presName="parentText" presStyleLbl="node1" presStyleIdx="0" presStyleCnt="2">
        <dgm:presLayoutVars>
          <dgm:chMax val="0"/>
          <dgm:bulletEnabled val="1"/>
        </dgm:presLayoutVars>
      </dgm:prSet>
      <dgm:spPr/>
    </dgm:pt>
    <dgm:pt modelId="{1269ABBB-60E8-48EB-BE49-DEBBED1D62A6}" type="pres">
      <dgm:prSet presAssocID="{1A5A253E-E3A0-4317-8514-3716C42B2492}" presName="spacer" presStyleCnt="0"/>
      <dgm:spPr/>
    </dgm:pt>
    <dgm:pt modelId="{7A9F9D81-B3EE-4B69-9C84-DB36198E377D}" type="pres">
      <dgm:prSet presAssocID="{C5644243-7AB2-425E-975A-E91F1235CB28}" presName="parentText" presStyleLbl="node1" presStyleIdx="1" presStyleCnt="2">
        <dgm:presLayoutVars>
          <dgm:chMax val="0"/>
          <dgm:bulletEnabled val="1"/>
        </dgm:presLayoutVars>
      </dgm:prSet>
      <dgm:spPr/>
    </dgm:pt>
  </dgm:ptLst>
  <dgm:cxnLst>
    <dgm:cxn modelId="{1FE7123E-66F8-4A30-B234-66671F271CD2}" type="presOf" srcId="{C5644243-7AB2-425E-975A-E91F1235CB28}" destId="{7A9F9D81-B3EE-4B69-9C84-DB36198E377D}" srcOrd="0" destOrd="0" presId="urn:microsoft.com/office/officeart/2005/8/layout/vList2"/>
    <dgm:cxn modelId="{94311B56-5895-4C9C-B6D5-CC3599594FCB}" type="presOf" srcId="{F0F400AB-F091-492A-8316-6BE92D39CAAF}" destId="{99F1743A-8A34-4850-8E58-72BCB435C828}" srcOrd="0" destOrd="0" presId="urn:microsoft.com/office/officeart/2005/8/layout/vList2"/>
    <dgm:cxn modelId="{EBB7318D-55F4-4035-B4F3-5C31C0BF3DE3}" type="presOf" srcId="{598BD8AF-7FDA-417D-BFD9-52CCAC519B24}" destId="{35414F84-9355-41C0-BB5F-3EB16509887C}" srcOrd="0" destOrd="0" presId="urn:microsoft.com/office/officeart/2005/8/layout/vList2"/>
    <dgm:cxn modelId="{06FCA1AE-25E7-4DF1-BFC6-C8E1F8B34670}" srcId="{598BD8AF-7FDA-417D-BFD9-52CCAC519B24}" destId="{F0F400AB-F091-492A-8316-6BE92D39CAAF}" srcOrd="0" destOrd="0" parTransId="{805B1349-B555-49FC-956F-60EAABC836FC}" sibTransId="{1A5A253E-E3A0-4317-8514-3716C42B2492}"/>
    <dgm:cxn modelId="{743A01FD-ACEA-4BAB-9812-8D693D2558E1}" srcId="{598BD8AF-7FDA-417D-BFD9-52CCAC519B24}" destId="{C5644243-7AB2-425E-975A-E91F1235CB28}" srcOrd="1" destOrd="0" parTransId="{FAEBD59C-FB55-4476-8D9F-9D3EEF8DA80E}" sibTransId="{E1D6520B-894E-4B50-B6CE-34968939F41B}"/>
    <dgm:cxn modelId="{7D62C32E-04CD-41D5-9533-0F43FCD944CA}" type="presParOf" srcId="{35414F84-9355-41C0-BB5F-3EB16509887C}" destId="{99F1743A-8A34-4850-8E58-72BCB435C828}" srcOrd="0" destOrd="0" presId="urn:microsoft.com/office/officeart/2005/8/layout/vList2"/>
    <dgm:cxn modelId="{7AE98B60-33C8-416A-99F2-75A98C99C31B}" type="presParOf" srcId="{35414F84-9355-41C0-BB5F-3EB16509887C}" destId="{1269ABBB-60E8-48EB-BE49-DEBBED1D62A6}" srcOrd="1" destOrd="0" presId="urn:microsoft.com/office/officeart/2005/8/layout/vList2"/>
    <dgm:cxn modelId="{013B4D84-FAAE-4CF4-AE30-936FF733F54B}" type="presParOf" srcId="{35414F84-9355-41C0-BB5F-3EB16509887C}" destId="{7A9F9D81-B3EE-4B69-9C84-DB36198E377D}" srcOrd="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1743A-8A34-4850-8E58-72BCB435C828}">
      <dsp:nvSpPr>
        <dsp:cNvPr id="0" name=""/>
        <dsp:cNvSpPr/>
      </dsp:nvSpPr>
      <dsp:spPr>
        <a:xfrm>
          <a:off x="0" y="556499"/>
          <a:ext cx="2895600" cy="1216800"/>
        </a:xfrm>
        <a:prstGeom prst="roundRect">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100000" t="100000" r="100000" b="10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Total Budget $536,720,500</a:t>
          </a:r>
        </a:p>
      </dsp:txBody>
      <dsp:txXfrm>
        <a:off x="59399" y="615898"/>
        <a:ext cx="2776802" cy="1098002"/>
      </dsp:txXfrm>
    </dsp:sp>
    <dsp:sp modelId="{7A9F9D81-B3EE-4B69-9C84-DB36198E377D}">
      <dsp:nvSpPr>
        <dsp:cNvPr id="0" name=""/>
        <dsp:cNvSpPr/>
      </dsp:nvSpPr>
      <dsp:spPr>
        <a:xfrm>
          <a:off x="0" y="1960500"/>
          <a:ext cx="2895600" cy="1216800"/>
        </a:xfrm>
        <a:prstGeom prst="roundRect">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100000" t="100000" r="100000" b="10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6.9% increase from FY 2021</a:t>
          </a:r>
        </a:p>
      </dsp:txBody>
      <dsp:txXfrm>
        <a:off x="59399" y="2019899"/>
        <a:ext cx="2776802" cy="10980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7"/>
            <a:ext cx="3037840" cy="464820"/>
          </a:xfrm>
          <a:prstGeom prst="rect">
            <a:avLst/>
          </a:prstGeom>
        </p:spPr>
        <p:txBody>
          <a:bodyPr vert="horz" lIns="93142" tIns="46571" rIns="93142" bIns="46571" rtlCol="0"/>
          <a:lstStyle>
            <a:lvl1pPr algn="l">
              <a:defRPr sz="1200"/>
            </a:lvl1pPr>
          </a:lstStyle>
          <a:p>
            <a:endParaRPr lang="en-US" dirty="0"/>
          </a:p>
        </p:txBody>
      </p:sp>
      <p:sp>
        <p:nvSpPr>
          <p:cNvPr id="3" name="Date Placeholder 2"/>
          <p:cNvSpPr>
            <a:spLocks noGrp="1"/>
          </p:cNvSpPr>
          <p:nvPr>
            <p:ph type="dt" sz="quarter" idx="1"/>
          </p:nvPr>
        </p:nvSpPr>
        <p:spPr>
          <a:xfrm>
            <a:off x="3970943" y="7"/>
            <a:ext cx="3037840" cy="464820"/>
          </a:xfrm>
          <a:prstGeom prst="rect">
            <a:avLst/>
          </a:prstGeom>
        </p:spPr>
        <p:txBody>
          <a:bodyPr vert="horz" lIns="93142" tIns="46571" rIns="93142" bIns="46571" rtlCol="0"/>
          <a:lstStyle>
            <a:lvl1pPr algn="r">
              <a:defRPr sz="1200"/>
            </a:lvl1pPr>
          </a:lstStyle>
          <a:p>
            <a:fld id="{06D8AB97-B6BC-4F38-83FB-B89637CE08A6}" type="datetimeFigureOut">
              <a:rPr lang="en-US" smtClean="0"/>
              <a:pPr/>
              <a:t>6/23/2021</a:t>
            </a:fld>
            <a:endParaRPr lang="en-US" dirty="0"/>
          </a:p>
        </p:txBody>
      </p:sp>
      <p:sp>
        <p:nvSpPr>
          <p:cNvPr id="4" name="Footer Placeholder 3"/>
          <p:cNvSpPr>
            <a:spLocks noGrp="1"/>
          </p:cNvSpPr>
          <p:nvPr>
            <p:ph type="ftr" sz="quarter" idx="2"/>
          </p:nvPr>
        </p:nvSpPr>
        <p:spPr>
          <a:xfrm>
            <a:off x="2" y="8829967"/>
            <a:ext cx="3037840" cy="464820"/>
          </a:xfrm>
          <a:prstGeom prst="rect">
            <a:avLst/>
          </a:prstGeom>
        </p:spPr>
        <p:txBody>
          <a:bodyPr vert="horz" lIns="93142" tIns="46571" rIns="93142" bIns="465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43" y="8829967"/>
            <a:ext cx="3037840" cy="464820"/>
          </a:xfrm>
          <a:prstGeom prst="rect">
            <a:avLst/>
          </a:prstGeom>
        </p:spPr>
        <p:txBody>
          <a:bodyPr vert="horz" lIns="93142" tIns="46571" rIns="93142" bIns="46571" rtlCol="0" anchor="b"/>
          <a:lstStyle>
            <a:lvl1pPr algn="r">
              <a:defRPr sz="1200"/>
            </a:lvl1pPr>
          </a:lstStyle>
          <a:p>
            <a:fld id="{7BAD4AE1-A10B-48B1-986D-E3850EC26275}"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7"/>
            <a:ext cx="3037840" cy="464820"/>
          </a:xfrm>
          <a:prstGeom prst="rect">
            <a:avLst/>
          </a:prstGeom>
        </p:spPr>
        <p:txBody>
          <a:bodyPr vert="horz" lIns="93142" tIns="46571" rIns="93142" bIns="46571" rtlCol="0"/>
          <a:lstStyle>
            <a:lvl1pPr algn="l">
              <a:defRPr sz="1200"/>
            </a:lvl1pPr>
          </a:lstStyle>
          <a:p>
            <a:endParaRPr lang="en-US" dirty="0"/>
          </a:p>
        </p:txBody>
      </p:sp>
      <p:sp>
        <p:nvSpPr>
          <p:cNvPr id="3" name="Date Placeholder 2"/>
          <p:cNvSpPr>
            <a:spLocks noGrp="1"/>
          </p:cNvSpPr>
          <p:nvPr>
            <p:ph type="dt" idx="1"/>
          </p:nvPr>
        </p:nvSpPr>
        <p:spPr>
          <a:xfrm>
            <a:off x="3970943" y="7"/>
            <a:ext cx="3037840" cy="464820"/>
          </a:xfrm>
          <a:prstGeom prst="rect">
            <a:avLst/>
          </a:prstGeom>
        </p:spPr>
        <p:txBody>
          <a:bodyPr vert="horz" lIns="93142" tIns="46571" rIns="93142" bIns="46571" rtlCol="0"/>
          <a:lstStyle>
            <a:lvl1pPr algn="r">
              <a:defRPr sz="1200"/>
            </a:lvl1pPr>
          </a:lstStyle>
          <a:p>
            <a:fld id="{AB007AC3-73B9-4541-9372-F05706179EE5}" type="datetimeFigureOut">
              <a:rPr lang="en-US" smtClean="0"/>
              <a:pPr/>
              <a:t>6/23/2021</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42" tIns="46571" rIns="93142" bIns="46571"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42" tIns="46571" rIns="93142" bIns="4657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967"/>
            <a:ext cx="3037840" cy="464820"/>
          </a:xfrm>
          <a:prstGeom prst="rect">
            <a:avLst/>
          </a:prstGeom>
        </p:spPr>
        <p:txBody>
          <a:bodyPr vert="horz" lIns="93142" tIns="46571" rIns="93142" bIns="4657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3" y="8829967"/>
            <a:ext cx="3037840" cy="464820"/>
          </a:xfrm>
          <a:prstGeom prst="rect">
            <a:avLst/>
          </a:prstGeom>
        </p:spPr>
        <p:txBody>
          <a:bodyPr vert="horz" lIns="93142" tIns="46571" rIns="93142" bIns="46571" rtlCol="0" anchor="b"/>
          <a:lstStyle>
            <a:lvl1pPr algn="r">
              <a:defRPr sz="1200"/>
            </a:lvl1pPr>
          </a:lstStyle>
          <a:p>
            <a:fld id="{AA738C11-1078-4EDE-86B8-C4EFF267B26F}"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12</a:t>
            </a:fld>
            <a:endParaRPr lang="en-US" dirty="0"/>
          </a:p>
        </p:txBody>
      </p:sp>
    </p:spTree>
    <p:extLst>
      <p:ext uri="{BB962C8B-B14F-4D97-AF65-F5344CB8AC3E}">
        <p14:creationId xmlns:p14="http://schemas.microsoft.com/office/powerpoint/2010/main" val="2054613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13</a:t>
            </a:fld>
            <a:endParaRPr lang="en-US" dirty="0"/>
          </a:p>
        </p:txBody>
      </p:sp>
    </p:spTree>
    <p:extLst>
      <p:ext uri="{BB962C8B-B14F-4D97-AF65-F5344CB8AC3E}">
        <p14:creationId xmlns:p14="http://schemas.microsoft.com/office/powerpoint/2010/main" val="13062873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19</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20</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21</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22</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8500"/>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B7C82FF-ECAF-438E-A85B-F04A774F53D4}"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24</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25</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26</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27</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28</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29</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30</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31</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32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4</a:t>
            </a:fld>
            <a:endParaRPr lang="en-US" dirty="0"/>
          </a:p>
        </p:txBody>
      </p:sp>
    </p:spTree>
    <p:extLst>
      <p:ext uri="{BB962C8B-B14F-4D97-AF65-F5344CB8AC3E}">
        <p14:creationId xmlns:p14="http://schemas.microsoft.com/office/powerpoint/2010/main" val="2317790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5</a:t>
            </a:fld>
            <a:endParaRPr lang="en-US" dirty="0"/>
          </a:p>
        </p:txBody>
      </p:sp>
    </p:spTree>
    <p:extLst>
      <p:ext uri="{BB962C8B-B14F-4D97-AF65-F5344CB8AC3E}">
        <p14:creationId xmlns:p14="http://schemas.microsoft.com/office/powerpoint/2010/main" val="933063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A738C11-1078-4EDE-86B8-C4EFF267B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8373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A738C11-1078-4EDE-86B8-C4EFF267B26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1570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8</a:t>
            </a:fld>
            <a:endParaRPr lang="en-US" dirty="0"/>
          </a:p>
        </p:txBody>
      </p:sp>
    </p:spTree>
    <p:extLst>
      <p:ext uri="{BB962C8B-B14F-4D97-AF65-F5344CB8AC3E}">
        <p14:creationId xmlns:p14="http://schemas.microsoft.com/office/powerpoint/2010/main" val="824855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p:spPr>
        <p:txBody>
          <a:bodyPr anchor="b"/>
          <a:lstStyle>
            <a:lvl1pPr algn="l">
              <a:defRPr/>
            </a:lvl1pPr>
          </a:lstStyle>
          <a:p>
            <a:r>
              <a:rPr lang="en-US" noProof="1"/>
              <a:t>Click to edit Master title style</a:t>
            </a:r>
            <a:endParaRPr lang="en-US" dirty="0"/>
          </a:p>
        </p:txBody>
      </p:sp>
      <p:sp>
        <p:nvSpPr>
          <p:cNvPr id="22" name="Subtitle 21"/>
          <p:cNvSpPr>
            <a:spLocks noGrp="1"/>
          </p:cNvSpPr>
          <p:nvPr>
            <p:ph type="subTitle" idx="1"/>
          </p:nvPr>
        </p:nvSpPr>
        <p:spPr>
          <a:xfrm>
            <a:off x="1432560" y="1850064"/>
            <a:ext cx="7406640" cy="1752600"/>
          </a:xfrm>
        </p:spPr>
        <p:txBody>
          <a:bodyPr/>
          <a:lstStyle>
            <a:lvl1pPr marL="7315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noProof="1"/>
              <a:t>Click to edit Master subtitle style</a:t>
            </a:r>
            <a:endParaRPr lang="en-US" dirty="0"/>
          </a:p>
        </p:txBody>
      </p:sp>
      <p:sp>
        <p:nvSpPr>
          <p:cNvPr id="7" name="Date Placeholder 6"/>
          <p:cNvSpPr>
            <a:spLocks noGrp="1"/>
          </p:cNvSpPr>
          <p:nvPr>
            <p:ph type="dt" sz="half" idx="10"/>
          </p:nvPr>
        </p:nvSpPr>
        <p:spPr/>
        <p:txBody>
          <a:bodyPr/>
          <a:lstStyle/>
          <a:p>
            <a:fld id="{38828C80-8215-468E-AE52-1A0049CC365E}" type="datetime1">
              <a:rPr lang="en-US" smtClean="0"/>
              <a:pPr/>
              <a:t>6/23/2021</a:t>
            </a:fld>
            <a:endParaRPr lang="en-US" dirty="0"/>
          </a:p>
        </p:txBody>
      </p:sp>
      <p:sp>
        <p:nvSpPr>
          <p:cNvPr id="20" name="Footer Placeholder 19"/>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F99EC173-99AE-4773-AB25-02E469A13EAE}"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37A07B-D69C-402C-B66E-B1A6619622C3}" type="datetime1">
              <a:rPr lang="en-US" smtClean="0"/>
              <a:pPr/>
              <a:t>6/23/2021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EC331D-CB6E-4CAE-BD7D-1FD11E1F29F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2578392" y="1100138"/>
            <a:ext cx="6400800" cy="1509712"/>
          </a:xfr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p>
            <a:fld id="{F5622D3A-3E26-43B0-BE14-EC46D27B0A01}" type="datetime1">
              <a:rPr lang="en-US" smtClean="0"/>
              <a:pPr/>
              <a:t>6/23/2021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EC331D-CB6E-4CAE-BD7D-1FD11E1F29F1}" type="slidenum">
              <a:rPr lang="en-US" smtClean="0"/>
              <a:pPr/>
              <a:t>‹#›</a:t>
            </a:fld>
            <a:endParaRPr lang="en-US" dirty="0"/>
          </a:p>
        </p:txBody>
      </p:sp>
      <p:sp>
        <p:nvSpPr>
          <p:cNvPr id="10" name="Rectangle 9"/>
          <p:cNvSpPr/>
          <p:nvPr/>
        </p:nvSpPr>
        <p:spPr>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1435608" y="274320"/>
            <a:ext cx="749808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4EC91B-52AB-4FE1-BD21-888084DD6ABE}" type="datetime1">
              <a:rPr lang="en-US" smtClean="0"/>
              <a:pPr/>
              <a:t>6/23/2021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EC331D-CB6E-4CAE-BD7D-1FD11E1F29F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2"/>
          </p:nvPr>
        </p:nvSpPr>
        <p:spPr>
          <a:xfrm>
            <a:off x="466344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3"/>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57684B-B77E-45DC-B3C6-8E1609474027}" type="datetime1">
              <a:rPr lang="en-US" smtClean="0"/>
              <a:pPr/>
              <a:t>6/23/2021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6EC331D-CB6E-4CAE-BD7D-1FD11E1F29F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871761-2C0A-493E-895A-60E6C0CF9402}" type="datetime1">
              <a:rPr lang="en-US" smtClean="0"/>
              <a:pPr/>
              <a:t>6/23/2021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6EC331D-CB6E-4CAE-BD7D-1FD11E1F29F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Date Placeholder 1"/>
          <p:cNvSpPr>
            <a:spLocks noGrp="1"/>
          </p:cNvSpPr>
          <p:nvPr>
            <p:ph type="dt" sz="half" idx="10"/>
          </p:nvPr>
        </p:nvSpPr>
        <p:spPr/>
        <p:txBody>
          <a:bodyPr/>
          <a:lstStyle/>
          <a:p>
            <a:fld id="{8655F6B0-B1BB-48C3-AC0F-38082E8316FB}" type="datetime1">
              <a:rPr lang="en-US" smtClean="0"/>
              <a:pPr/>
              <a:t>6/23/2021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6EC331D-CB6E-4CAE-BD7D-1FD11E1F29F1}" type="slidenum">
              <a:rPr lang="en-US" smtClean="0"/>
              <a:pPr/>
              <a:t>‹#›</a:t>
            </a:fld>
            <a:endParaRPr lang="en-US" dirty="0"/>
          </a:p>
        </p:txBody>
      </p:sp>
      <p:sp>
        <p:nvSpPr>
          <p:cNvPr id="6" name="Rectangle 5"/>
          <p:cNvSpPr/>
          <p:nvPr/>
        </p:nvSpPr>
        <p:spPr>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ln>
            <a:noFill/>
          </a:ln>
        </p:spPr>
        <p:txBody>
          <a:bodyPr anchor="b"/>
          <a:lstStyle>
            <a:lvl1pPr algn="l">
              <a:lnSpc>
                <a:spcPts val="2000"/>
              </a:lnSpc>
              <a:buNone/>
              <a:defRPr sz="2200" b="1" cap="all" baseline="0"/>
            </a:lvl1pPr>
          </a:lstStyle>
          <a:p>
            <a:r>
              <a:rPr lang="en-US"/>
              <a:t>Click to edit Master title style</a:t>
            </a:r>
            <a:endParaRPr lang="en-US" dirty="0"/>
          </a:p>
        </p:txBody>
      </p:sp>
      <p:sp>
        <p:nvSpPr>
          <p:cNvPr id="3" name="Text Placeholder 2"/>
          <p:cNvSpPr>
            <a:spLocks noGrp="1"/>
          </p:cNvSpPr>
          <p:nvPr>
            <p:ph type="body" idx="1"/>
          </p:nvPr>
        </p:nvSpPr>
        <p:spPr>
          <a:xfrm>
            <a:off x="457200" y="1435100"/>
            <a:ext cx="3810000" cy="698500"/>
          </a:xfr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2"/>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A5BCD2-6356-4EA1-ADC7-0DACC219EC80}" type="datetime1">
              <a:rPr lang="en-US" smtClean="0"/>
              <a:pPr/>
              <a:t>6/23/2021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EC331D-CB6E-4CAE-BD7D-1FD11E1F29F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0" y="990600"/>
            <a:ext cx="2743200" cy="914400"/>
          </a:xfrm>
        </p:spPr>
        <p:txBody>
          <a:bodyPr anchor="b">
            <a:noAutofit/>
          </a:bodyPr>
          <a:lstStyle>
            <a:lvl1pPr algn="l">
              <a:buNone/>
              <a:defRPr sz="1800" b="1">
                <a:effectLst/>
              </a:defRPr>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974FE77A-878D-4F22-986F-32D0FB790E9E}" type="datetime1">
              <a:rPr lang="en-US" smtClean="0"/>
              <a:pPr/>
              <a:t>6/23/2021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EC331D-CB6E-4CAE-BD7D-1FD11E1F29F1}"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127000">
            <a:solidFill>
              <a:srgbClr val="FFFFFF"/>
            </a:solidFill>
            <a:miter lim="800000"/>
          </a:ln>
          <a:effectLst/>
        </p:spPr>
        <p:txBody>
          <a:bodyPr lIns="91440" tIns="274320" rtlCol="0" anchor="t">
            <a:normAutofit/>
          </a:bodyPr>
          <a:lstStyle/>
          <a:p>
            <a:pPr marL="0" indent="-283464" algn="l" rtl="0" latinLnBrk="0">
              <a:lnSpc>
                <a:spcPts val="3000"/>
              </a:lnSpc>
              <a:spcBef>
                <a:spcPts val="600"/>
              </a:spcBef>
              <a:buClr>
                <a:schemeClr val="accent1"/>
              </a:buClr>
              <a:buSzPct val="80000"/>
              <a:buFont typeface="Wingdings 2"/>
              <a:buNone/>
            </a:pPr>
            <a:endParaRPr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solidFill>
            <a:schemeClr val="bg2"/>
          </a:solidFill>
          <a:ln w="127000">
            <a:noFill/>
            <a:miter lim="800000"/>
          </a:ln>
          <a:effectLst/>
        </p:spPr>
        <p:txBody>
          <a:bodyPr lIns="91440" tIns="274320" anchor="t"/>
          <a:lstStyle>
            <a:lvl1pPr>
              <a:buNone/>
              <a:defRPr sz="3200"/>
            </a:lvl1pPr>
          </a:lstStyle>
          <a:p>
            <a:pPr marL="0" algn="l"/>
            <a:r>
              <a:rPr lang="en-US" dirty="0"/>
              <a:t>Click icon to add picture</a:t>
            </a:r>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4" name="Text Placeholder 3"/>
          <p:cNvSpPr>
            <a:spLocks noGrp="1"/>
          </p:cNvSpPr>
          <p:nvPr>
            <p:ph type="body" sz="half" idx="2"/>
          </p:nvPr>
        </p:nvSpPr>
        <p:spPr>
          <a:xfrm>
            <a:off x="838200" y="4800600"/>
            <a:ext cx="4419600" cy="762000"/>
          </a:xfrm>
        </p:spPr>
        <p:txBody>
          <a:bodyPr/>
          <a:lstStyle>
            <a:lvl1pPr marL="0" indent="0" algn="l">
              <a:lnSpc>
                <a:spcPts val="1600"/>
              </a:lnSpc>
              <a:spcBef>
                <a:spcPts val="0"/>
              </a:spcBef>
              <a:buNone/>
              <a:defRPr sz="1400"/>
            </a:lvl1pPr>
            <a:lvl2pPr>
              <a:defRPr sz="1200"/>
            </a:lvl2pPr>
            <a:lvl3pPr>
              <a:defRPr sz="1000"/>
            </a:lvl3pPr>
            <a:lvl4pPr>
              <a:defRPr sz="900"/>
            </a:lvl4pPr>
            <a:lvl5pPr>
              <a:defRPr sz="900"/>
            </a:lvl5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alpha val="55000"/>
          </a:schemeClr>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lang="en-US" noProof="1"/>
              <a:t>Click to edit Master title style</a:t>
            </a:r>
            <a:endParaRPr lang="en-US" dirty="0"/>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dirty="0"/>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lstStyle>
          <a:p>
            <a:pPr algn="r"/>
            <a:fld id="{D44620E7-1B89-4978-9B12-81099323DBEE}" type="datetime1">
              <a:rPr lang="en-US" smtClean="0"/>
              <a:pPr algn="r"/>
              <a:t>6/23/2021</a:t>
            </a:fld>
            <a:endParaRPr lang="en-US" sz="1200" dirty="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lstStyle>
          <a:p>
            <a:endParaRPr lang="en-US" sz="1200" dirty="0">
              <a:solidFill>
                <a:schemeClr val="bg2">
                  <a:shade val="50000"/>
                </a:schemeClr>
              </a:solidFill>
              <a:effectLst/>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lstStyle>
          <a:p>
            <a:pPr algn="ctr"/>
            <a:fld id="{F99EC173-99AE-4773-AB25-02E469A13EAE}" type="slidenum">
              <a:rPr lang="en-US" sz="1200" smtClean="0">
                <a:solidFill>
                  <a:schemeClr val="bg2">
                    <a:shade val="50000"/>
                  </a:schemeClr>
                </a:solidFill>
                <a:effectLst/>
              </a:rPr>
              <a:pPr algn="ctr"/>
              <a:t>‹#›</a:t>
            </a:fld>
            <a:endParaRPr lang="en-US" sz="1200" dirty="0">
              <a:solidFill>
                <a:schemeClr val="bg2">
                  <a:shade val="50000"/>
                </a:schemeClr>
              </a:solidFill>
              <a:effectLst/>
            </a:endParaRPr>
          </a:p>
        </p:txBody>
      </p:sp>
      <p:sp>
        <p:nvSpPr>
          <p:cNvPr id="15" name="Rectangle 14"/>
          <p:cNvSpPr/>
          <p:nvPr/>
        </p:nvSpPr>
        <p:spPr>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l" rtl="0" eaLnBrk="1" latinLnBrk="0" hangingPunct="1">
        <a:spcBef>
          <a:spcPct val="0"/>
        </a:spcBef>
        <a:buNone/>
        <a:defRPr sz="44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ts val="3000"/>
        </a:lnSpc>
        <a:spcBef>
          <a:spcPts val="600"/>
        </a:spcBef>
        <a:buClr>
          <a:schemeClr val="accent1"/>
        </a:buClr>
        <a:buSzPct val="80000"/>
        <a:buFont typeface="Wingdings 2"/>
        <a:buChar char=""/>
        <a:defRPr sz="3200" kern="1200">
          <a:solidFill>
            <a:schemeClr val="tx1"/>
          </a:solidFill>
          <a:latin typeface="+mn-lt"/>
          <a:ea typeface="+mn-ea"/>
          <a:cs typeface="+mn-cs"/>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mn-lt"/>
          <a:ea typeface="+mn-ea"/>
          <a:cs typeface="+mn-cs"/>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mn-lt"/>
          <a:ea typeface="+mn-ea"/>
          <a:cs typeface="+mn-cs"/>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mn-lt"/>
          <a:ea typeface="+mn-ea"/>
          <a:cs typeface="+mn-cs"/>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mn-lt"/>
          <a:ea typeface="+mn-ea"/>
          <a:cs typeface="+mn-cs"/>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hemeOverride" Target="../theme/themeOverride3.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hemeOverride" Target="../theme/themeOverride4.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hemeOverride" Target="../theme/themeOverride5.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themeOverride" Target="../theme/themeOverride6.xml"/><Relationship Id="rId6" Type="http://schemas.openxmlformats.org/officeDocument/2006/relationships/image" Target="../media/image8.png"/><Relationship Id="rId5" Type="http://schemas.openxmlformats.org/officeDocument/2006/relationships/chart" Target="../charts/char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hemeOverride" Target="../theme/themeOverride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hemeOverride" Target="../theme/themeOverride9.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hemeOverride" Target="../theme/themeOverride1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hemeOverride" Target="../theme/themeOverride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hemeOverride" Target="../theme/themeOverride1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hemeOverride" Target="../theme/themeOverride13.xml"/><Relationship Id="rId6" Type="http://schemas.openxmlformats.org/officeDocument/2006/relationships/image" Target="../media/image12.png"/><Relationship Id="rId5" Type="http://schemas.openxmlformats.org/officeDocument/2006/relationships/chart" Target="../charts/char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13.png"/><Relationship Id="rId4" Type="http://schemas.openxmlformats.org/officeDocument/2006/relationships/diagramData" Target="../diagrams/data1.xml"/><Relationship Id="rId9" Type="http://schemas.openxmlformats.org/officeDocument/2006/relationships/chart" Target="../charts/chart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chart" Target="../charts/chart5.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hemeOverride" Target="../theme/themeOverride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90600" y="609600"/>
            <a:ext cx="7772400" cy="5632311"/>
          </a:xfrm>
          <a:prstGeom prst="rect">
            <a:avLst/>
          </a:prstGeom>
          <a:noFill/>
        </p:spPr>
        <p:txBody>
          <a:bodyPr wrap="square" rtlCol="0">
            <a:spAutoFit/>
          </a:bodyPr>
          <a:lstStyle/>
          <a:p>
            <a:pPr algn="ctr">
              <a:spcBef>
                <a:spcPct val="0"/>
              </a:spcBef>
            </a:pPr>
            <a:r>
              <a:rPr lang="en-US" sz="5400" b="1" dirty="0">
                <a:solidFill>
                  <a:schemeClr val="accent6">
                    <a:lumMod val="75000"/>
                  </a:schemeClr>
                </a:solidFill>
                <a:effectLst>
                  <a:outerShdw blurRad="50000" dist="30000" dir="5400000" algn="tl" rotWithShape="0">
                    <a:srgbClr val="000000">
                      <a:alpha val="30000"/>
                    </a:srgbClr>
                  </a:outerShdw>
                </a:effectLst>
                <a:latin typeface="+mj-lt"/>
                <a:ea typeface="+mj-ea"/>
                <a:cs typeface="+mj-cs"/>
              </a:rPr>
              <a:t>Collier County </a:t>
            </a:r>
          </a:p>
          <a:p>
            <a:pPr algn="ctr">
              <a:spcBef>
                <a:spcPct val="0"/>
              </a:spcBef>
            </a:pPr>
            <a:r>
              <a:rPr lang="en-US" sz="5400" b="1" dirty="0">
                <a:solidFill>
                  <a:schemeClr val="accent6">
                    <a:lumMod val="75000"/>
                  </a:schemeClr>
                </a:solidFill>
                <a:effectLst>
                  <a:outerShdw blurRad="50000" dist="30000" dir="5400000" algn="tl" rotWithShape="0">
                    <a:srgbClr val="000000">
                      <a:alpha val="30000"/>
                    </a:srgbClr>
                  </a:outerShdw>
                </a:effectLst>
                <a:latin typeface="+mj-lt"/>
                <a:ea typeface="+mj-ea"/>
                <a:cs typeface="+mj-cs"/>
              </a:rPr>
              <a:t>FY 2022</a:t>
            </a:r>
          </a:p>
          <a:p>
            <a:pPr algn="ctr">
              <a:spcBef>
                <a:spcPct val="0"/>
              </a:spcBef>
            </a:pPr>
            <a:r>
              <a:rPr lang="en-US" sz="5400" b="1" dirty="0">
                <a:solidFill>
                  <a:schemeClr val="accent6">
                    <a:lumMod val="75000"/>
                  </a:schemeClr>
                </a:solidFill>
                <a:effectLst>
                  <a:outerShdw blurRad="50000" dist="30000" dir="5400000" algn="tl" rotWithShape="0">
                    <a:srgbClr val="000000">
                      <a:alpha val="30000"/>
                    </a:srgbClr>
                  </a:outerShdw>
                </a:effectLst>
                <a:latin typeface="+mj-lt"/>
                <a:ea typeface="+mj-ea"/>
                <a:cs typeface="+mj-cs"/>
              </a:rPr>
              <a:t>BCC Recommended Budget</a:t>
            </a:r>
          </a:p>
          <a:p>
            <a:pPr algn="ctr">
              <a:spcBef>
                <a:spcPct val="0"/>
              </a:spcBef>
            </a:pPr>
            <a:endParaRPr lang="en-US" sz="4800" b="1" dirty="0">
              <a:solidFill>
                <a:schemeClr val="accent6">
                  <a:lumMod val="75000"/>
                </a:schemeClr>
              </a:solidFill>
              <a:effectLst>
                <a:outerShdw blurRad="50000" dist="30000" dir="5400000" algn="tl" rotWithShape="0">
                  <a:srgbClr val="000000">
                    <a:alpha val="30000"/>
                  </a:srgbClr>
                </a:outerShdw>
              </a:effectLst>
              <a:latin typeface="+mj-lt"/>
              <a:ea typeface="+mj-ea"/>
              <a:cs typeface="+mj-cs"/>
            </a:endParaRPr>
          </a:p>
          <a:p>
            <a:pPr algn="ctr">
              <a:spcBef>
                <a:spcPct val="0"/>
              </a:spcBef>
            </a:pPr>
            <a:r>
              <a:rPr lang="en-US" sz="4800" b="1" dirty="0">
                <a:solidFill>
                  <a:schemeClr val="accent6">
                    <a:lumMod val="75000"/>
                  </a:schemeClr>
                </a:solidFill>
                <a:effectLst>
                  <a:outerShdw blurRad="50000" dist="30000" dir="5400000" algn="tl" rotWithShape="0">
                    <a:srgbClr val="000000">
                      <a:alpha val="30000"/>
                    </a:srgbClr>
                  </a:outerShdw>
                </a:effectLst>
                <a:latin typeface="+mj-lt"/>
                <a:ea typeface="+mj-ea"/>
                <a:cs typeface="+mj-cs"/>
              </a:rPr>
              <a:t>June 24, 2021Budget Workshop</a:t>
            </a:r>
          </a:p>
        </p:txBody>
      </p:sp>
      <p:sp>
        <p:nvSpPr>
          <p:cNvPr id="7" name="Slide Number Placeholder 6"/>
          <p:cNvSpPr>
            <a:spLocks noGrp="1"/>
          </p:cNvSpPr>
          <p:nvPr>
            <p:ph type="sldNum" sz="quarter" idx="12"/>
          </p:nvPr>
        </p:nvSpPr>
        <p:spPr/>
        <p:txBody>
          <a:bodyPr/>
          <a:lstStyle/>
          <a:p>
            <a:fld id="{E6EC331D-CB6E-4CAE-BD7D-1FD11E1F29F1}" type="slidenum">
              <a:rPr lang="en-US" smtClean="0"/>
              <a:pPr/>
              <a:t>1</a:t>
            </a:fld>
            <a:endParaRPr lang="en-US" dirty="0"/>
          </a:p>
        </p:txBody>
      </p:sp>
      <p:pic>
        <p:nvPicPr>
          <p:cNvPr id="4" name="chart">
            <a:extLst>
              <a:ext uri="{FF2B5EF4-FFF2-40B4-BE49-F238E27FC236}">
                <a16:creationId xmlns:a16="http://schemas.microsoft.com/office/drawing/2014/main" id="{686425FD-640A-4953-A831-DB06002C6EA4}"/>
              </a:ext>
            </a:extLst>
          </p:cNvPr>
          <p:cNvPicPr>
            <a:picLocks noChangeAspect="1"/>
          </p:cNvPicPr>
          <p:nvPr/>
        </p:nvPicPr>
        <p:blipFill>
          <a:blip r:embed="rId3" cstate="print"/>
          <a:stretch>
            <a:fillRect/>
          </a:stretch>
        </p:blipFill>
        <p:spPr>
          <a:xfrm>
            <a:off x="304800" y="6282813"/>
            <a:ext cx="1400325" cy="346587"/>
          </a:xfrm>
          <a:prstGeom prst="rect">
            <a:avLst/>
          </a:prstGeom>
          <a:ln>
            <a:solidFill>
              <a:schemeClr val="accent1"/>
            </a:solidFill>
          </a:ln>
        </p:spPr>
      </p:pic>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E6EC331D-CB6E-4CAE-BD7D-1FD11E1F29F1}" type="slidenum">
              <a:rPr lang="en-US" smtClean="0"/>
              <a:pPr/>
              <a:t>10</a:t>
            </a:fld>
            <a:endParaRPr lang="en-US" dirty="0"/>
          </a:p>
        </p:txBody>
      </p:sp>
      <p:sp>
        <p:nvSpPr>
          <p:cNvPr id="4" name="Rectangle 3"/>
          <p:cNvSpPr>
            <a:spLocks noGrp="1"/>
          </p:cNvSpPr>
          <p:nvPr>
            <p:ph type="title" idx="4294967295"/>
          </p:nvPr>
        </p:nvSpPr>
        <p:spPr>
          <a:xfrm>
            <a:off x="1219200" y="274638"/>
            <a:ext cx="7924800" cy="715962"/>
          </a:xfrm>
        </p:spPr>
        <p:txBody>
          <a:bodyPr anchor="t">
            <a:noAutofit/>
          </a:bodyPr>
          <a:lstStyle/>
          <a:p>
            <a:r>
              <a:rPr lang="en-US" sz="3200" dirty="0">
                <a:solidFill>
                  <a:schemeClr val="accent6">
                    <a:lumMod val="75000"/>
                  </a:schemeClr>
                </a:solidFill>
              </a:rPr>
              <a:t>FY 2022 Recommended Budget Highlights</a:t>
            </a:r>
          </a:p>
        </p:txBody>
      </p:sp>
      <p:sp>
        <p:nvSpPr>
          <p:cNvPr id="5" name="Rectangle 4"/>
          <p:cNvSpPr>
            <a:spLocks noGrp="1"/>
          </p:cNvSpPr>
          <p:nvPr>
            <p:ph sz="half" idx="4294967295"/>
          </p:nvPr>
        </p:nvSpPr>
        <p:spPr>
          <a:xfrm>
            <a:off x="1219200" y="990600"/>
            <a:ext cx="7924800" cy="5486400"/>
          </a:xfrm>
        </p:spPr>
        <p:txBody>
          <a:bodyPr>
            <a:noAutofit/>
          </a:bodyPr>
          <a:lstStyle/>
          <a:p>
            <a:pPr>
              <a:lnSpc>
                <a:spcPct val="100000"/>
              </a:lnSpc>
              <a:spcBef>
                <a:spcPts val="0"/>
              </a:spcBef>
              <a:spcAft>
                <a:spcPts val="800"/>
              </a:spcAft>
              <a:buClr>
                <a:schemeClr val="accent1">
                  <a:lumMod val="75000"/>
                </a:schemeClr>
              </a:buClr>
              <a:buFont typeface="Wingdings 2" panose="05020102010507070707" pitchFamily="18" charset="2"/>
              <a:buChar char=""/>
            </a:pPr>
            <a:r>
              <a:rPr lang="en-US" sz="1600" b="1" dirty="0"/>
              <a:t>General Government Operations:</a:t>
            </a:r>
          </a:p>
          <a:p>
            <a:pPr>
              <a:lnSpc>
                <a:spcPct val="100000"/>
              </a:lnSpc>
              <a:spcBef>
                <a:spcPts val="0"/>
              </a:spcBef>
              <a:spcAft>
                <a:spcPts val="800"/>
              </a:spcAft>
              <a:buClr>
                <a:schemeClr val="accent1">
                  <a:lumMod val="75000"/>
                </a:schemeClr>
              </a:buClr>
              <a:buFont typeface="Wingdings" panose="05000000000000000000" pitchFamily="2" charset="2"/>
              <a:buChar char="ü"/>
            </a:pPr>
            <a:r>
              <a:rPr lang="en-US" sz="1600" dirty="0"/>
              <a:t>Millage neutral operating tax rate resulted in a $19,363,800 increase in the General Fund  (GF) property tax levy to $371,686,900.</a:t>
            </a:r>
          </a:p>
          <a:p>
            <a:pPr>
              <a:lnSpc>
                <a:spcPct val="100000"/>
              </a:lnSpc>
              <a:spcBef>
                <a:spcPts val="0"/>
              </a:spcBef>
              <a:spcAft>
                <a:spcPts val="800"/>
              </a:spcAft>
              <a:buClr>
                <a:schemeClr val="accent1">
                  <a:lumMod val="75000"/>
                </a:schemeClr>
              </a:buClr>
              <a:buFont typeface="Wingdings" panose="05000000000000000000" pitchFamily="2" charset="2"/>
              <a:buChar char="ü"/>
            </a:pPr>
            <a:r>
              <a:rPr lang="en-US" sz="1600" dirty="0"/>
              <a:t>Millage neutral Unincorporated Area General Fund tax rate resulted in a levy totaling $52,957,100 the components of which are $46,997,900 for operations and capital transfers and $5,959,200 for continuing the median landscape program and required landscape maintenance. The respective marginal increase over the FY 2021 levy total $2,909,000.</a:t>
            </a:r>
          </a:p>
          <a:p>
            <a:pPr>
              <a:lnSpc>
                <a:spcPct val="100000"/>
              </a:lnSpc>
              <a:spcBef>
                <a:spcPts val="0"/>
              </a:spcBef>
              <a:spcAft>
                <a:spcPts val="800"/>
              </a:spcAft>
              <a:buClr>
                <a:schemeClr val="accent1">
                  <a:lumMod val="75000"/>
                </a:schemeClr>
              </a:buClr>
              <a:buFont typeface="Wingdings" panose="05000000000000000000" pitchFamily="2" charset="2"/>
              <a:buChar char="ü"/>
            </a:pPr>
            <a:r>
              <a:rPr lang="en-US" sz="1600" dirty="0"/>
              <a:t>Growth in front line services and capital facilities support within the County Manager Agency will be presented to the Board through case by case Executive Summaries and incorporated as part of the September adopted budget or amended budget after the fiscal year begins as appropriate.</a:t>
            </a:r>
          </a:p>
          <a:p>
            <a:pPr>
              <a:lnSpc>
                <a:spcPct val="100000"/>
              </a:lnSpc>
              <a:spcBef>
                <a:spcPts val="0"/>
              </a:spcBef>
              <a:spcAft>
                <a:spcPts val="800"/>
              </a:spcAft>
              <a:buClr>
                <a:schemeClr val="accent1">
                  <a:lumMod val="75000"/>
                </a:schemeClr>
              </a:buClr>
              <a:buFont typeface="Wingdings" panose="05000000000000000000" pitchFamily="2" charset="2"/>
              <a:buChar char="ü"/>
            </a:pPr>
            <a:r>
              <a:rPr lang="en-US" sz="1600" dirty="0"/>
              <a:t>Constitutional Officer expanded requests include ten (10) FTE’s requested by the Sheriff for FY 22 supporting efforts to staff the School Resource Officer Program in all District and Charter schools. This is the fourth (4th) and final year of this enhanced funding initiative. Reimbursement from the state through the school district for FY 2021 totals $1.8M. </a:t>
            </a:r>
          </a:p>
          <a:p>
            <a:pPr>
              <a:lnSpc>
                <a:spcPct val="100000"/>
              </a:lnSpc>
              <a:spcBef>
                <a:spcPts val="0"/>
              </a:spcBef>
              <a:spcAft>
                <a:spcPts val="800"/>
              </a:spcAft>
              <a:buClr>
                <a:schemeClr val="accent1">
                  <a:lumMod val="75000"/>
                </a:schemeClr>
              </a:buClr>
              <a:buFont typeface="Wingdings" panose="05000000000000000000" pitchFamily="2" charset="2"/>
              <a:buChar char="ü"/>
            </a:pPr>
            <a:r>
              <a:rPr lang="en-US" sz="1600" dirty="0"/>
              <a:t>The Clerk of Courts is requesting six (6) growth related FTE’s in the areas of accounting and payable transactions. </a:t>
            </a:r>
          </a:p>
          <a:p>
            <a:pPr>
              <a:lnSpc>
                <a:spcPct val="100000"/>
              </a:lnSpc>
              <a:spcBef>
                <a:spcPts val="0"/>
              </a:spcBef>
              <a:spcAft>
                <a:spcPts val="800"/>
              </a:spcAft>
              <a:buClr>
                <a:schemeClr val="accent1">
                  <a:lumMod val="75000"/>
                </a:schemeClr>
              </a:buClr>
              <a:buFont typeface="Wingdings" panose="05000000000000000000" pitchFamily="2" charset="2"/>
              <a:buChar char="ü"/>
            </a:pPr>
            <a:r>
              <a:rPr lang="en-US" sz="1600" dirty="0"/>
              <a:t>One (1) FTE is requested by the Supervisor of Elections.</a:t>
            </a:r>
          </a:p>
          <a:p>
            <a:pPr marL="82296" indent="0">
              <a:lnSpc>
                <a:spcPct val="100000"/>
              </a:lnSpc>
              <a:spcBef>
                <a:spcPts val="0"/>
              </a:spcBef>
              <a:buClr>
                <a:srgbClr val="048BCE"/>
              </a:buClr>
              <a:buNone/>
            </a:pPr>
            <a:r>
              <a:rPr lang="en-US" sz="1100" dirty="0"/>
              <a:t> </a:t>
            </a:r>
          </a:p>
          <a:p>
            <a:pPr marL="82296" indent="0">
              <a:lnSpc>
                <a:spcPct val="100000"/>
              </a:lnSpc>
              <a:spcBef>
                <a:spcPts val="0"/>
              </a:spcBef>
              <a:buClr>
                <a:srgbClr val="048BCE"/>
              </a:buClr>
              <a:buNone/>
            </a:pPr>
            <a:r>
              <a:rPr lang="en-US" sz="1100" dirty="0"/>
              <a:t>                                               </a:t>
            </a:r>
          </a:p>
          <a:p>
            <a:pPr marL="82296" indent="0">
              <a:lnSpc>
                <a:spcPct val="100000"/>
              </a:lnSpc>
              <a:spcBef>
                <a:spcPts val="0"/>
              </a:spcBef>
              <a:buClr>
                <a:srgbClr val="048BCE"/>
              </a:buClr>
              <a:buNone/>
            </a:pPr>
            <a:r>
              <a:rPr lang="en-US" sz="1100" dirty="0"/>
              <a:t>     </a:t>
            </a:r>
            <a:r>
              <a:rPr lang="en-US" sz="1150" dirty="0"/>
              <a:t> </a:t>
            </a:r>
          </a:p>
          <a:p>
            <a:pPr marL="82296" indent="0">
              <a:lnSpc>
                <a:spcPct val="100000"/>
              </a:lnSpc>
              <a:spcBef>
                <a:spcPts val="0"/>
              </a:spcBef>
              <a:buClr>
                <a:srgbClr val="048BCE"/>
              </a:buClr>
              <a:buNone/>
            </a:pPr>
            <a:endParaRPr lang="en-US" sz="1150" dirty="0"/>
          </a:p>
          <a:p>
            <a:pPr marL="82296" indent="0">
              <a:lnSpc>
                <a:spcPct val="100000"/>
              </a:lnSpc>
              <a:spcBef>
                <a:spcPts val="0"/>
              </a:spcBef>
              <a:buClr>
                <a:srgbClr val="048BCE"/>
              </a:buClr>
              <a:buNone/>
            </a:pPr>
            <a:r>
              <a:rPr lang="en-US" sz="1150" dirty="0"/>
              <a:t>   </a:t>
            </a:r>
          </a:p>
          <a:p>
            <a:pPr>
              <a:lnSpc>
                <a:spcPct val="120000"/>
              </a:lnSpc>
              <a:spcBef>
                <a:spcPts val="0"/>
              </a:spcBef>
              <a:buClr>
                <a:srgbClr val="048BCE"/>
              </a:buClr>
              <a:buNone/>
            </a:pPr>
            <a:endParaRPr lang="en-US" sz="1100" dirty="0"/>
          </a:p>
        </p:txBody>
      </p:sp>
      <p:pic>
        <p:nvPicPr>
          <p:cNvPr id="7" name="chart"/>
          <p:cNvPicPr>
            <a:picLocks noChangeAspect="1"/>
          </p:cNvPicPr>
          <p:nvPr/>
        </p:nvPicPr>
        <p:blipFill>
          <a:blip r:embed="rId4" cstate="print"/>
          <a:stretch>
            <a:fillRect/>
          </a:stretch>
        </p:blipFill>
        <p:spPr>
          <a:xfrm>
            <a:off x="73152" y="6391274"/>
            <a:ext cx="1298449" cy="390525"/>
          </a:xfrm>
          <a:prstGeom prst="rect">
            <a:avLst/>
          </a:prstGeom>
          <a:ln>
            <a:solidFill>
              <a:schemeClr val="accent1"/>
            </a:solidFill>
          </a:ln>
        </p:spPr>
      </p:pic>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6EC331D-CB6E-4CAE-BD7D-1FD11E1F29F1}" type="slidenum">
              <a:rPr lang="en-US" smtClean="0"/>
              <a:pPr/>
              <a:t>11</a:t>
            </a:fld>
            <a:endParaRPr lang="en-US" dirty="0"/>
          </a:p>
        </p:txBody>
      </p:sp>
      <p:sp>
        <p:nvSpPr>
          <p:cNvPr id="4" name="Rectangle 3"/>
          <p:cNvSpPr>
            <a:spLocks noGrp="1"/>
          </p:cNvSpPr>
          <p:nvPr>
            <p:ph type="title" idx="4294967295"/>
          </p:nvPr>
        </p:nvSpPr>
        <p:spPr>
          <a:xfrm>
            <a:off x="1219200" y="160338"/>
            <a:ext cx="7924800" cy="601662"/>
          </a:xfrm>
        </p:spPr>
        <p:txBody>
          <a:bodyPr anchor="t">
            <a:noAutofit/>
          </a:bodyPr>
          <a:lstStyle/>
          <a:p>
            <a:r>
              <a:rPr lang="en-US" sz="3200" dirty="0">
                <a:solidFill>
                  <a:schemeClr val="accent6">
                    <a:lumMod val="75000"/>
                  </a:schemeClr>
                </a:solidFill>
              </a:rPr>
              <a:t>FY 2022 Recommended Budget Highlights</a:t>
            </a:r>
          </a:p>
        </p:txBody>
      </p:sp>
      <p:sp>
        <p:nvSpPr>
          <p:cNvPr id="5" name="Rectangle 4"/>
          <p:cNvSpPr>
            <a:spLocks noGrp="1"/>
          </p:cNvSpPr>
          <p:nvPr>
            <p:ph sz="half" idx="4294967295"/>
          </p:nvPr>
        </p:nvSpPr>
        <p:spPr>
          <a:xfrm>
            <a:off x="1524000" y="1524000"/>
            <a:ext cx="7620000" cy="4572000"/>
          </a:xfrm>
        </p:spPr>
        <p:txBody>
          <a:bodyPr>
            <a:normAutofit/>
          </a:bodyPr>
          <a:lstStyle/>
          <a:p>
            <a:pPr>
              <a:buClr>
                <a:srgbClr val="048BCE"/>
              </a:buClr>
              <a:buNone/>
            </a:pPr>
            <a:endParaRPr lang="en-US" sz="3100" dirty="0"/>
          </a:p>
          <a:p>
            <a:pPr>
              <a:buClr>
                <a:srgbClr val="048BCE"/>
              </a:buClr>
              <a:buNone/>
            </a:pPr>
            <a:endParaRPr lang="en-US" sz="3100" dirty="0"/>
          </a:p>
        </p:txBody>
      </p:sp>
      <p:pic>
        <p:nvPicPr>
          <p:cNvPr id="8" name="chart"/>
          <p:cNvPicPr>
            <a:picLocks noChangeAspect="1"/>
          </p:cNvPicPr>
          <p:nvPr/>
        </p:nvPicPr>
        <p:blipFill>
          <a:blip r:embed="rId4" cstate="print"/>
          <a:stretch>
            <a:fillRect/>
          </a:stretch>
        </p:blipFill>
        <p:spPr>
          <a:xfrm>
            <a:off x="1" y="6477000"/>
            <a:ext cx="1371600" cy="381000"/>
          </a:xfrm>
          <a:prstGeom prst="rect">
            <a:avLst/>
          </a:prstGeom>
          <a:ln>
            <a:solidFill>
              <a:schemeClr val="accent1"/>
            </a:solidFill>
          </a:ln>
        </p:spPr>
      </p:pic>
      <p:sp>
        <p:nvSpPr>
          <p:cNvPr id="10" name="TextBox 9"/>
          <p:cNvSpPr txBox="1"/>
          <p:nvPr/>
        </p:nvSpPr>
        <p:spPr>
          <a:xfrm>
            <a:off x="996336" y="990600"/>
            <a:ext cx="8001000" cy="4641271"/>
          </a:xfrm>
          <a:prstGeom prst="rect">
            <a:avLst/>
          </a:prstGeom>
          <a:noFill/>
        </p:spPr>
        <p:txBody>
          <a:bodyPr wrap="square" rtlCol="0">
            <a:spAutoFit/>
          </a:bodyPr>
          <a:lstStyle/>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Positioning the General Fund budget as amended at the appropriate time to fund a new Sheriff’s helicopter during FY 2022 </a:t>
            </a:r>
          </a:p>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Implement a new classification and compensation plan for County employees and fix an outdated EMS pay plan to compete with outside agency first responders</a:t>
            </a:r>
          </a:p>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Prepare for expansion/relocation of governmental facilities including constitutional officers’ facilities to the Government Operations Business Park and Heritage Bay Satellite facility which is scheduled to open in January 2022</a:t>
            </a:r>
          </a:p>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Adjust to new State Impact Fee legislation that prohibits using this revenue source for payment of furniture, fixtures, and equipment. Immediate impact of $2.5 million associated with Big Corkscrew Park</a:t>
            </a:r>
          </a:p>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Program funds for various policy driven development initiatives including advances from the General Fund to satisfy development on the Golden Gate Golf Course property and strategic planning for the Camp Keiss and Hussey parcels  </a:t>
            </a:r>
          </a:p>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Investment of general governmental funds to finalize Greater Naples Fire annexation of the Ochopee Fire District</a:t>
            </a:r>
          </a:p>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Mile Marker 63 subsidy in connection with Greater Naples Fire management agreement </a:t>
            </a:r>
          </a:p>
          <a:p>
            <a:pPr marL="82296">
              <a:lnSpc>
                <a:spcPct val="80000"/>
              </a:lnSpc>
              <a:spcAft>
                <a:spcPts val="1200"/>
              </a:spcAft>
              <a:buClr>
                <a:srgbClr val="048BCE"/>
              </a:buClr>
              <a:buSzPct val="80000"/>
            </a:pPr>
            <a:endParaRPr lang="en-US" sz="1200" u="sng" dirty="0">
              <a:highlight>
                <a:srgbClr val="00FF00"/>
              </a:highlight>
            </a:endParaRP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6EC331D-CB6E-4CAE-BD7D-1FD11E1F29F1}" type="slidenum">
              <a:rPr lang="en-US" smtClean="0"/>
              <a:pPr/>
              <a:t>12</a:t>
            </a:fld>
            <a:endParaRPr lang="en-US" dirty="0"/>
          </a:p>
        </p:txBody>
      </p:sp>
      <p:sp>
        <p:nvSpPr>
          <p:cNvPr id="4" name="Rectangle 3"/>
          <p:cNvSpPr>
            <a:spLocks noGrp="1"/>
          </p:cNvSpPr>
          <p:nvPr>
            <p:ph type="title" idx="4294967295"/>
          </p:nvPr>
        </p:nvSpPr>
        <p:spPr>
          <a:xfrm>
            <a:off x="1219200" y="160338"/>
            <a:ext cx="7924800" cy="601662"/>
          </a:xfrm>
        </p:spPr>
        <p:txBody>
          <a:bodyPr anchor="t">
            <a:noAutofit/>
          </a:bodyPr>
          <a:lstStyle/>
          <a:p>
            <a:r>
              <a:rPr lang="en-US" sz="3200" dirty="0">
                <a:solidFill>
                  <a:schemeClr val="accent6">
                    <a:lumMod val="75000"/>
                  </a:schemeClr>
                </a:solidFill>
              </a:rPr>
              <a:t>FY 2022 Recommended Budget Highlights</a:t>
            </a:r>
          </a:p>
        </p:txBody>
      </p:sp>
      <p:sp>
        <p:nvSpPr>
          <p:cNvPr id="5" name="Rectangle 4"/>
          <p:cNvSpPr>
            <a:spLocks noGrp="1"/>
          </p:cNvSpPr>
          <p:nvPr>
            <p:ph sz="half" idx="4294967295"/>
          </p:nvPr>
        </p:nvSpPr>
        <p:spPr>
          <a:xfrm>
            <a:off x="1524000" y="1524000"/>
            <a:ext cx="7620000" cy="4572000"/>
          </a:xfrm>
        </p:spPr>
        <p:txBody>
          <a:bodyPr>
            <a:normAutofit/>
          </a:bodyPr>
          <a:lstStyle/>
          <a:p>
            <a:pPr>
              <a:buClr>
                <a:srgbClr val="048BCE"/>
              </a:buClr>
              <a:buNone/>
            </a:pPr>
            <a:endParaRPr lang="en-US" sz="3100" dirty="0"/>
          </a:p>
          <a:p>
            <a:pPr>
              <a:buClr>
                <a:srgbClr val="048BCE"/>
              </a:buClr>
              <a:buNone/>
            </a:pPr>
            <a:endParaRPr lang="en-US" sz="3100" dirty="0"/>
          </a:p>
        </p:txBody>
      </p:sp>
      <p:pic>
        <p:nvPicPr>
          <p:cNvPr id="8" name="chart"/>
          <p:cNvPicPr>
            <a:picLocks noChangeAspect="1"/>
          </p:cNvPicPr>
          <p:nvPr/>
        </p:nvPicPr>
        <p:blipFill>
          <a:blip r:embed="rId3" cstate="print"/>
          <a:stretch>
            <a:fillRect/>
          </a:stretch>
        </p:blipFill>
        <p:spPr>
          <a:xfrm>
            <a:off x="1" y="6477000"/>
            <a:ext cx="1371600" cy="381000"/>
          </a:xfrm>
          <a:prstGeom prst="rect">
            <a:avLst/>
          </a:prstGeom>
          <a:ln>
            <a:solidFill>
              <a:schemeClr val="accent1"/>
            </a:solidFill>
          </a:ln>
        </p:spPr>
      </p:pic>
      <p:sp>
        <p:nvSpPr>
          <p:cNvPr id="10" name="TextBox 9"/>
          <p:cNvSpPr txBox="1"/>
          <p:nvPr/>
        </p:nvSpPr>
        <p:spPr>
          <a:xfrm>
            <a:off x="996336" y="990600"/>
            <a:ext cx="8001000" cy="4641271"/>
          </a:xfrm>
          <a:prstGeom prst="rect">
            <a:avLst/>
          </a:prstGeom>
          <a:noFill/>
        </p:spPr>
        <p:txBody>
          <a:bodyPr wrap="square" rtlCol="0">
            <a:spAutoFit/>
          </a:bodyPr>
          <a:lstStyle/>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Recurring general covenant to budget and appropriate pledge to pay debt service on an additional $143 million in financing issued since July 2019 for the stormwater, parks, strategic property purchases and  the Golden Gate Golf Course property</a:t>
            </a:r>
          </a:p>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Annual sworn law enforcement officer detail in every public and charter schools</a:t>
            </a:r>
          </a:p>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Amateur sports complex and other recurring recreational operations like our pickleball investment; plus staffing and equipping planned for new EMS facilities</a:t>
            </a:r>
          </a:p>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Re-aligning the FY 2022 budget to program when necessary and prudent additional general governmental transfer dollars to enhance our continuing industry standard storm-water maintenance program which began in FY 2020 at the Boards direction</a:t>
            </a:r>
          </a:p>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Expand operations to accommodate capital facilities coming on - line in FY 2021 and FY 2022 like 31 FTE’s to open Big Corkscrew Park</a:t>
            </a:r>
          </a:p>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Pursue internal administrative capital facility needs like replacement of the SAP accounting system, replacement of critical information technology infrastructure and other soft infrastructure hardening/security initiatives; expedited facility hurricane resiliency and hardening projects; voting machines</a:t>
            </a:r>
          </a:p>
          <a:p>
            <a:pPr marL="285750" marR="0" lvl="0" indent="-285750" algn="just">
              <a:spcBef>
                <a:spcPts val="600"/>
              </a:spcBef>
              <a:spcAft>
                <a:spcPts val="0"/>
              </a:spcAft>
              <a:buClr>
                <a:schemeClr val="accent1">
                  <a:lumMod val="75000"/>
                </a:schemeClr>
              </a:buClr>
              <a:buFont typeface="Wingdings" panose="05000000000000000000" pitchFamily="2" charset="2"/>
              <a:buChar char="ü"/>
            </a:pPr>
            <a:r>
              <a:rPr lang="en-US" sz="1600" dirty="0"/>
              <a:t>Satisfy policy driven economic development incentives</a:t>
            </a:r>
          </a:p>
          <a:p>
            <a:pPr marL="82296">
              <a:lnSpc>
                <a:spcPct val="80000"/>
              </a:lnSpc>
              <a:spcAft>
                <a:spcPts val="1200"/>
              </a:spcAft>
              <a:buClr>
                <a:srgbClr val="048BCE"/>
              </a:buClr>
              <a:buSzPct val="80000"/>
            </a:pPr>
            <a:endParaRPr lang="en-US" sz="1200" u="sng" dirty="0">
              <a:highlight>
                <a:srgbClr val="00FF00"/>
              </a:highlight>
            </a:endParaRPr>
          </a:p>
        </p:txBody>
      </p:sp>
    </p:spTree>
    <p:extLst>
      <p:ext uri="{BB962C8B-B14F-4D97-AF65-F5344CB8AC3E}">
        <p14:creationId xmlns:p14="http://schemas.microsoft.com/office/powerpoint/2010/main" val="2950232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E6EC331D-CB6E-4CAE-BD7D-1FD11E1F29F1}" type="slidenum">
              <a:rPr lang="en-US" smtClean="0"/>
              <a:pPr/>
              <a:t>13</a:t>
            </a:fld>
            <a:endParaRPr lang="en-US" dirty="0"/>
          </a:p>
        </p:txBody>
      </p:sp>
      <p:sp>
        <p:nvSpPr>
          <p:cNvPr id="4" name="Rectangle 3"/>
          <p:cNvSpPr>
            <a:spLocks noGrp="1"/>
          </p:cNvSpPr>
          <p:nvPr>
            <p:ph type="title" idx="4294967295"/>
          </p:nvPr>
        </p:nvSpPr>
        <p:spPr>
          <a:xfrm>
            <a:off x="1219200" y="274638"/>
            <a:ext cx="7924800" cy="715962"/>
          </a:xfrm>
        </p:spPr>
        <p:txBody>
          <a:bodyPr anchor="t">
            <a:noAutofit/>
          </a:bodyPr>
          <a:lstStyle/>
          <a:p>
            <a:r>
              <a:rPr lang="en-US" sz="3200" dirty="0">
                <a:solidFill>
                  <a:schemeClr val="accent6">
                    <a:lumMod val="75000"/>
                  </a:schemeClr>
                </a:solidFill>
              </a:rPr>
              <a:t>FY 2022 Recommended Budget Highlights</a:t>
            </a:r>
          </a:p>
        </p:txBody>
      </p:sp>
      <p:sp>
        <p:nvSpPr>
          <p:cNvPr id="5" name="Rectangle 4"/>
          <p:cNvSpPr>
            <a:spLocks noGrp="1"/>
          </p:cNvSpPr>
          <p:nvPr>
            <p:ph sz="half" idx="4294967295"/>
          </p:nvPr>
        </p:nvSpPr>
        <p:spPr>
          <a:xfrm>
            <a:off x="1219200" y="990600"/>
            <a:ext cx="7851648" cy="5486400"/>
          </a:xfrm>
        </p:spPr>
        <p:txBody>
          <a:bodyPr>
            <a:noAutofit/>
          </a:bodyPr>
          <a:lstStyle/>
          <a:p>
            <a:pPr>
              <a:lnSpc>
                <a:spcPct val="100000"/>
              </a:lnSpc>
              <a:spcBef>
                <a:spcPts val="0"/>
              </a:spcBef>
              <a:spcAft>
                <a:spcPts val="800"/>
              </a:spcAft>
              <a:buClr>
                <a:schemeClr val="accent1">
                  <a:lumMod val="75000"/>
                </a:schemeClr>
              </a:buClr>
              <a:buFont typeface="Wingdings 2" panose="05020102010507070707" pitchFamily="18" charset="2"/>
              <a:buChar char=""/>
            </a:pPr>
            <a:r>
              <a:rPr lang="en-US" sz="1600" dirty="0"/>
              <a:t>General governmental </a:t>
            </a:r>
            <a:r>
              <a:rPr lang="en-US" sz="1600" u="sng" dirty="0"/>
              <a:t>new</a:t>
            </a:r>
            <a:r>
              <a:rPr lang="en-US" sz="1600" dirty="0"/>
              <a:t> dollars programmed for capital initiatives total $59 million and include the new long term capital recovery reserve funded at </a:t>
            </a:r>
            <a:r>
              <a:rPr lang="en-US" sz="1600" u="sng" dirty="0"/>
              <a:t>$7.5 million</a:t>
            </a:r>
            <a:r>
              <a:rPr lang="en-US" sz="1600" dirty="0"/>
              <a:t>; additional $5 million toward the Sheriff’s helicopter for a total of $7M; $5 million for the Sheriff’s roof replacement; dollars for continued improvements to the transportation network and parks system; continued facility repair support not covered by the local option sales tax; continued set aside to upgrade the financial and accounting system; library books; improvements to the County’s web site; and Clerk’s relocation to the Annex. </a:t>
            </a:r>
          </a:p>
          <a:p>
            <a:pPr>
              <a:lnSpc>
                <a:spcPct val="100000"/>
              </a:lnSpc>
              <a:spcBef>
                <a:spcPts val="0"/>
              </a:spcBef>
              <a:spcAft>
                <a:spcPts val="800"/>
              </a:spcAft>
              <a:buClr>
                <a:schemeClr val="accent1">
                  <a:lumMod val="75000"/>
                </a:schemeClr>
              </a:buClr>
              <a:buFont typeface="Wingdings 2" panose="05020102010507070707" pitchFamily="18" charset="2"/>
              <a:buChar char=""/>
            </a:pPr>
            <a:r>
              <a:rPr lang="en-US" sz="1600" dirty="0"/>
              <a:t>Contributions from the General Fund to the Naples CRA increased $249,300 to $4,696,200 while; contributions from the General Fund and Unincorporated Area General Fund to the two County CRA’s;  Ave Maria Innovation Zone; Golden Gate City Economic Dev Zone and I-75/951 Innovation Zone increased a combined $650,500. </a:t>
            </a:r>
          </a:p>
          <a:p>
            <a:pPr>
              <a:lnSpc>
                <a:spcPct val="100000"/>
              </a:lnSpc>
              <a:spcBef>
                <a:spcPts val="0"/>
              </a:spcBef>
              <a:spcAft>
                <a:spcPts val="800"/>
              </a:spcAft>
              <a:buClr>
                <a:schemeClr val="accent1">
                  <a:lumMod val="75000"/>
                </a:schemeClr>
              </a:buClr>
              <a:buFont typeface="Wingdings 2" panose="05020102010507070707" pitchFamily="18" charset="2"/>
              <a:buChar char=""/>
            </a:pPr>
            <a:r>
              <a:rPr lang="en-US" sz="1600" b="1" dirty="0"/>
              <a:t>Enterprise Operations:</a:t>
            </a:r>
          </a:p>
          <a:p>
            <a:pPr>
              <a:lnSpc>
                <a:spcPct val="100000"/>
              </a:lnSpc>
              <a:spcBef>
                <a:spcPts val="0"/>
              </a:spcBef>
              <a:spcAft>
                <a:spcPts val="800"/>
              </a:spcAft>
              <a:buClr>
                <a:schemeClr val="accent1">
                  <a:lumMod val="75000"/>
                </a:schemeClr>
              </a:buClr>
              <a:buFont typeface="Wingdings" panose="05000000000000000000" pitchFamily="2" charset="2"/>
              <a:buChar char="ü"/>
            </a:pPr>
            <a:r>
              <a:rPr lang="en-US" sz="1600" dirty="0"/>
              <a:t>Water user rates up 4%; Wastewater rates up 5%; tipping fees up 2.9%; waste collection fees for district 1 and district 2 up 2% to $226.29 and $218.35 annually respectively.</a:t>
            </a:r>
          </a:p>
          <a:p>
            <a:pPr>
              <a:lnSpc>
                <a:spcPct val="100000"/>
              </a:lnSpc>
              <a:spcBef>
                <a:spcPts val="0"/>
              </a:spcBef>
              <a:spcAft>
                <a:spcPts val="800"/>
              </a:spcAft>
              <a:buClr>
                <a:schemeClr val="accent1">
                  <a:lumMod val="75000"/>
                </a:schemeClr>
              </a:buClr>
              <a:buFont typeface="Wingdings" panose="05000000000000000000" pitchFamily="2" charset="2"/>
              <a:buChar char="ü"/>
            </a:pPr>
            <a:r>
              <a:rPr lang="en-US" sz="1600" dirty="0"/>
              <a:t>Building permit inspection and reinspection fees were reduced in FY 2020 by Board action and this reduced base will continue in FY 2022.</a:t>
            </a:r>
          </a:p>
          <a:p>
            <a:pPr marL="82296" indent="0">
              <a:lnSpc>
                <a:spcPct val="100000"/>
              </a:lnSpc>
              <a:spcBef>
                <a:spcPts val="0"/>
              </a:spcBef>
              <a:buClr>
                <a:srgbClr val="048BCE"/>
              </a:buClr>
              <a:buNone/>
            </a:pPr>
            <a:r>
              <a:rPr lang="en-US" sz="1100" dirty="0"/>
              <a:t> </a:t>
            </a:r>
          </a:p>
          <a:p>
            <a:pPr marL="82296" indent="0">
              <a:lnSpc>
                <a:spcPct val="100000"/>
              </a:lnSpc>
              <a:spcBef>
                <a:spcPts val="0"/>
              </a:spcBef>
              <a:buClr>
                <a:srgbClr val="048BCE"/>
              </a:buClr>
              <a:buNone/>
            </a:pPr>
            <a:r>
              <a:rPr lang="en-US" sz="1100" dirty="0"/>
              <a:t>                                               </a:t>
            </a:r>
          </a:p>
          <a:p>
            <a:pPr marL="82296" indent="0">
              <a:lnSpc>
                <a:spcPct val="100000"/>
              </a:lnSpc>
              <a:spcBef>
                <a:spcPts val="0"/>
              </a:spcBef>
              <a:buClr>
                <a:srgbClr val="048BCE"/>
              </a:buClr>
              <a:buNone/>
            </a:pPr>
            <a:r>
              <a:rPr lang="en-US" sz="1100" dirty="0"/>
              <a:t>     </a:t>
            </a:r>
            <a:r>
              <a:rPr lang="en-US" sz="1150" dirty="0"/>
              <a:t> </a:t>
            </a:r>
          </a:p>
          <a:p>
            <a:pPr marL="82296" indent="0">
              <a:lnSpc>
                <a:spcPct val="100000"/>
              </a:lnSpc>
              <a:spcBef>
                <a:spcPts val="0"/>
              </a:spcBef>
              <a:buClr>
                <a:srgbClr val="048BCE"/>
              </a:buClr>
              <a:buNone/>
            </a:pPr>
            <a:endParaRPr lang="en-US" sz="1150" dirty="0"/>
          </a:p>
          <a:p>
            <a:pPr marL="82296" indent="0">
              <a:lnSpc>
                <a:spcPct val="100000"/>
              </a:lnSpc>
              <a:spcBef>
                <a:spcPts val="0"/>
              </a:spcBef>
              <a:buClr>
                <a:srgbClr val="048BCE"/>
              </a:buClr>
              <a:buNone/>
            </a:pPr>
            <a:r>
              <a:rPr lang="en-US" sz="1150" dirty="0"/>
              <a:t>   </a:t>
            </a:r>
          </a:p>
          <a:p>
            <a:pPr>
              <a:lnSpc>
                <a:spcPct val="120000"/>
              </a:lnSpc>
              <a:spcBef>
                <a:spcPts val="0"/>
              </a:spcBef>
              <a:buClr>
                <a:srgbClr val="048BCE"/>
              </a:buClr>
              <a:buNone/>
            </a:pPr>
            <a:endParaRPr lang="en-US" sz="1100" dirty="0"/>
          </a:p>
        </p:txBody>
      </p:sp>
      <p:pic>
        <p:nvPicPr>
          <p:cNvPr id="7" name="chart"/>
          <p:cNvPicPr>
            <a:picLocks noChangeAspect="1"/>
          </p:cNvPicPr>
          <p:nvPr/>
        </p:nvPicPr>
        <p:blipFill>
          <a:blip r:embed="rId4" cstate="print"/>
          <a:stretch>
            <a:fillRect/>
          </a:stretch>
        </p:blipFill>
        <p:spPr>
          <a:xfrm>
            <a:off x="73152" y="6391274"/>
            <a:ext cx="1298449" cy="390525"/>
          </a:xfrm>
          <a:prstGeom prst="rect">
            <a:avLst/>
          </a:prstGeom>
          <a:ln>
            <a:solidFill>
              <a:schemeClr val="accent1"/>
            </a:solidFill>
          </a:ln>
        </p:spPr>
      </p:pic>
    </p:spTree>
    <p:extLst>
      <p:ext uri="{BB962C8B-B14F-4D97-AF65-F5344CB8AC3E}">
        <p14:creationId xmlns:p14="http://schemas.microsoft.com/office/powerpoint/2010/main" val="89738216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12"/>
          <p:cNvSpPr>
            <a:spLocks noGrp="1"/>
          </p:cNvSpPr>
          <p:nvPr>
            <p:ph type="sldNum" sz="quarter" idx="12"/>
          </p:nvPr>
        </p:nvSpPr>
        <p:spPr/>
        <p:txBody>
          <a:bodyPr/>
          <a:lstStyle/>
          <a:p>
            <a:fld id="{E6EC331D-CB6E-4CAE-BD7D-1FD11E1F29F1}" type="slidenum">
              <a:rPr lang="en-US" smtClean="0"/>
              <a:pPr/>
              <a:t>14</a:t>
            </a:fld>
            <a:endParaRPr lang="en-US" dirty="0"/>
          </a:p>
        </p:txBody>
      </p:sp>
      <p:sp>
        <p:nvSpPr>
          <p:cNvPr id="4" name="Rectangle 3"/>
          <p:cNvSpPr>
            <a:spLocks noGrp="1"/>
          </p:cNvSpPr>
          <p:nvPr>
            <p:ph type="title" idx="4294967295"/>
          </p:nvPr>
        </p:nvSpPr>
        <p:spPr>
          <a:xfrm>
            <a:off x="1192645" y="266700"/>
            <a:ext cx="7772400" cy="1790700"/>
          </a:xfrm>
        </p:spPr>
        <p:txBody>
          <a:bodyPr anchor="t">
            <a:noAutofit/>
          </a:bodyPr>
          <a:lstStyle/>
          <a:p>
            <a:r>
              <a:rPr lang="en-US" sz="3200" dirty="0">
                <a:solidFill>
                  <a:schemeClr val="accent6">
                    <a:lumMod val="75000"/>
                  </a:schemeClr>
                </a:solidFill>
              </a:rPr>
              <a:t>Countywide Taxable Value Trending up for the ninth (10th) Consecutive Year</a:t>
            </a:r>
            <a:br>
              <a:rPr lang="en-US" sz="3200" dirty="0">
                <a:solidFill>
                  <a:schemeClr val="accent6">
                    <a:lumMod val="75000"/>
                  </a:schemeClr>
                </a:solidFill>
              </a:rPr>
            </a:br>
            <a:endParaRPr lang="en-US" sz="3200" dirty="0">
              <a:solidFill>
                <a:srgbClr val="FF0000"/>
              </a:solidFill>
            </a:endParaRPr>
          </a:p>
        </p:txBody>
      </p:sp>
      <p:pic>
        <p:nvPicPr>
          <p:cNvPr id="8" name="chart"/>
          <p:cNvPicPr>
            <a:picLocks noChangeAspect="1"/>
          </p:cNvPicPr>
          <p:nvPr/>
        </p:nvPicPr>
        <p:blipFill>
          <a:blip r:embed="rId4" cstate="print"/>
          <a:stretch>
            <a:fillRect/>
          </a:stretch>
        </p:blipFill>
        <p:spPr>
          <a:xfrm>
            <a:off x="304800" y="6324600"/>
            <a:ext cx="1400325" cy="381000"/>
          </a:xfrm>
          <a:prstGeom prst="rect">
            <a:avLst/>
          </a:prstGeom>
          <a:ln>
            <a:solidFill>
              <a:schemeClr val="accent1"/>
            </a:solidFill>
          </a:ln>
        </p:spPr>
      </p:pic>
      <p:sp>
        <p:nvSpPr>
          <p:cNvPr id="10" name="TextBox 9"/>
          <p:cNvSpPr txBox="1"/>
          <p:nvPr/>
        </p:nvSpPr>
        <p:spPr>
          <a:xfrm>
            <a:off x="1219200" y="2286000"/>
            <a:ext cx="3733800" cy="523220"/>
          </a:xfrm>
          <a:prstGeom prst="rect">
            <a:avLst/>
          </a:prstGeom>
          <a:noFill/>
        </p:spPr>
        <p:txBody>
          <a:bodyPr wrap="square" rtlCol="0">
            <a:spAutoFit/>
          </a:bodyPr>
          <a:lstStyle/>
          <a:p>
            <a:pPr algn="ctr">
              <a:defRPr sz="1400" b="1" i="0" u="none" strike="noStrike" kern="1200" baseline="0">
                <a:solidFill>
                  <a:sysClr val="windowText" lastClr="000000"/>
                </a:solidFill>
                <a:latin typeface="+mn-lt"/>
                <a:ea typeface="+mn-ea"/>
                <a:cs typeface="+mn-cs"/>
              </a:defRPr>
            </a:pPr>
            <a:r>
              <a:rPr lang="en-US" sz="1400" dirty="0">
                <a:solidFill>
                  <a:schemeClr val="tx1">
                    <a:lumMod val="65000"/>
                    <a:lumOff val="35000"/>
                  </a:schemeClr>
                </a:solidFill>
              </a:rPr>
              <a:t>Historical Changes in County-Wide </a:t>
            </a:r>
          </a:p>
          <a:p>
            <a:pPr algn="ctr">
              <a:defRPr sz="1400" b="1" i="0" u="none" strike="noStrike" kern="1200" baseline="0">
                <a:solidFill>
                  <a:sysClr val="windowText" lastClr="000000"/>
                </a:solidFill>
                <a:latin typeface="+mn-lt"/>
                <a:ea typeface="+mn-ea"/>
                <a:cs typeface="+mn-cs"/>
              </a:defRPr>
            </a:pPr>
            <a:r>
              <a:rPr lang="en-US" sz="1400" dirty="0">
                <a:solidFill>
                  <a:schemeClr val="tx1">
                    <a:lumMod val="65000"/>
                    <a:lumOff val="35000"/>
                  </a:schemeClr>
                </a:solidFill>
              </a:rPr>
              <a:t>General Fund (001) Taxable Values</a:t>
            </a:r>
          </a:p>
        </p:txBody>
      </p:sp>
      <p:sp>
        <p:nvSpPr>
          <p:cNvPr id="11" name="TextBox 10"/>
          <p:cNvSpPr txBox="1"/>
          <p:nvPr/>
        </p:nvSpPr>
        <p:spPr>
          <a:xfrm>
            <a:off x="5181600" y="2286000"/>
            <a:ext cx="3733800" cy="523220"/>
          </a:xfrm>
          <a:prstGeom prst="rect">
            <a:avLst/>
          </a:prstGeom>
          <a:noFill/>
        </p:spPr>
        <p:txBody>
          <a:bodyPr wrap="square" rtlCol="0">
            <a:spAutoFit/>
          </a:bodyPr>
          <a:lstStyle/>
          <a:p>
            <a:pPr algn="ctr">
              <a:defRPr sz="1800" b="1" i="0" u="none" strike="noStrike" kern="1200" baseline="0">
                <a:solidFill>
                  <a:sysClr val="windowText" lastClr="000000"/>
                </a:solidFill>
                <a:latin typeface="+mn-lt"/>
                <a:ea typeface="+mn-ea"/>
                <a:cs typeface="+mn-cs"/>
              </a:defRPr>
            </a:pPr>
            <a:r>
              <a:rPr lang="en-US" sz="1400" dirty="0">
                <a:solidFill>
                  <a:schemeClr val="tx1">
                    <a:lumMod val="65000"/>
                    <a:lumOff val="35000"/>
                  </a:schemeClr>
                </a:solidFill>
              </a:rPr>
              <a:t>Historical Changes in Unincorporated Area General Fund (111) Taxable Values</a:t>
            </a:r>
          </a:p>
        </p:txBody>
      </p:sp>
      <p:graphicFrame>
        <p:nvGraphicFramePr>
          <p:cNvPr id="15" name="Chart 14">
            <a:extLst>
              <a:ext uri="{FF2B5EF4-FFF2-40B4-BE49-F238E27FC236}">
                <a16:creationId xmlns:a16="http://schemas.microsoft.com/office/drawing/2014/main" id="{00000000-0008-0000-0000-000010000000}"/>
              </a:ext>
            </a:extLst>
          </p:cNvPr>
          <p:cNvGraphicFramePr>
            <a:graphicFrameLocks/>
          </p:cNvGraphicFramePr>
          <p:nvPr>
            <p:extLst>
              <p:ext uri="{D42A27DB-BD31-4B8C-83A1-F6EECF244321}">
                <p14:modId xmlns:p14="http://schemas.microsoft.com/office/powerpoint/2010/main" val="1691337124"/>
              </p:ext>
            </p:extLst>
          </p:nvPr>
        </p:nvGraphicFramePr>
        <p:xfrm>
          <a:off x="1219200" y="2909620"/>
          <a:ext cx="3733800" cy="3026832"/>
        </p:xfrm>
        <a:graphic>
          <a:graphicData uri="http://schemas.openxmlformats.org/drawingml/2006/chart">
            <c:chart xmlns:c="http://schemas.openxmlformats.org/drawingml/2006/chart" xmlns:r="http://schemas.openxmlformats.org/officeDocument/2006/relationships" r:id="rId5"/>
          </a:graphicData>
        </a:graphic>
      </p:graphicFrame>
      <p:pic>
        <p:nvPicPr>
          <p:cNvPr id="5" name="Picture 4">
            <a:extLst>
              <a:ext uri="{FF2B5EF4-FFF2-40B4-BE49-F238E27FC236}">
                <a16:creationId xmlns:a16="http://schemas.microsoft.com/office/drawing/2014/main" id="{161E71F0-E2B0-4F0A-AC16-C12A3E371D68}"/>
              </a:ext>
            </a:extLst>
          </p:cNvPr>
          <p:cNvPicPr>
            <a:picLocks noChangeAspect="1"/>
          </p:cNvPicPr>
          <p:nvPr/>
        </p:nvPicPr>
        <p:blipFill>
          <a:blip r:embed="rId6"/>
          <a:stretch>
            <a:fillRect/>
          </a:stretch>
        </p:blipFill>
        <p:spPr>
          <a:xfrm>
            <a:off x="1066800" y="2891330"/>
            <a:ext cx="4114800" cy="3023878"/>
          </a:xfrm>
          <a:prstGeom prst="rect">
            <a:avLst/>
          </a:prstGeom>
        </p:spPr>
      </p:pic>
      <p:pic>
        <p:nvPicPr>
          <p:cNvPr id="6" name="Picture 5">
            <a:extLst>
              <a:ext uri="{FF2B5EF4-FFF2-40B4-BE49-F238E27FC236}">
                <a16:creationId xmlns:a16="http://schemas.microsoft.com/office/drawing/2014/main" id="{14ACADD6-D376-429C-9962-890F96520AEC}"/>
              </a:ext>
            </a:extLst>
          </p:cNvPr>
          <p:cNvPicPr>
            <a:picLocks noChangeAspect="1"/>
          </p:cNvPicPr>
          <p:nvPr/>
        </p:nvPicPr>
        <p:blipFill>
          <a:blip r:embed="rId7"/>
          <a:stretch>
            <a:fillRect/>
          </a:stretch>
        </p:blipFill>
        <p:spPr>
          <a:xfrm>
            <a:off x="5105400" y="2870086"/>
            <a:ext cx="3987017" cy="3002076"/>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11"/>
          <p:cNvSpPr>
            <a:spLocks noGrp="1"/>
          </p:cNvSpPr>
          <p:nvPr>
            <p:ph type="sldNum" sz="quarter" idx="12"/>
          </p:nvPr>
        </p:nvSpPr>
        <p:spPr/>
        <p:txBody>
          <a:bodyPr/>
          <a:lstStyle/>
          <a:p>
            <a:fld id="{E6EC331D-CB6E-4CAE-BD7D-1FD11E1F29F1}" type="slidenum">
              <a:rPr lang="en-US" smtClean="0"/>
              <a:pPr/>
              <a:t>15</a:t>
            </a:fld>
            <a:endParaRPr lang="en-US" dirty="0"/>
          </a:p>
        </p:txBody>
      </p:sp>
      <p:sp>
        <p:nvSpPr>
          <p:cNvPr id="4" name="Rectangle 3"/>
          <p:cNvSpPr>
            <a:spLocks noGrp="1"/>
          </p:cNvSpPr>
          <p:nvPr>
            <p:ph type="title" idx="4294967295"/>
          </p:nvPr>
        </p:nvSpPr>
        <p:spPr>
          <a:xfrm>
            <a:off x="1219200" y="381000"/>
            <a:ext cx="7924800" cy="1219200"/>
          </a:xfrm>
        </p:spPr>
        <p:txBody>
          <a:bodyPr anchor="t">
            <a:noAutofit/>
          </a:bodyPr>
          <a:lstStyle/>
          <a:p>
            <a:r>
              <a:rPr lang="en-US" sz="3200" dirty="0">
                <a:solidFill>
                  <a:schemeClr val="accent1">
                    <a:lumMod val="50000"/>
                  </a:schemeClr>
                </a:solidFill>
              </a:rPr>
              <a:t>Millage Rate History</a:t>
            </a:r>
            <a:br>
              <a:rPr lang="en-US" sz="3200" dirty="0">
                <a:solidFill>
                  <a:schemeClr val="accent1">
                    <a:lumMod val="50000"/>
                  </a:schemeClr>
                </a:solidFill>
              </a:rPr>
            </a:br>
            <a:endParaRPr lang="en-US" sz="3200" dirty="0">
              <a:solidFill>
                <a:srgbClr val="FF0000"/>
              </a:solidFill>
            </a:endParaRPr>
          </a:p>
        </p:txBody>
      </p:sp>
      <p:sp>
        <p:nvSpPr>
          <p:cNvPr id="5" name="Rectangle 4"/>
          <p:cNvSpPr>
            <a:spLocks noGrp="1"/>
          </p:cNvSpPr>
          <p:nvPr>
            <p:ph sz="half" idx="4294967295"/>
          </p:nvPr>
        </p:nvSpPr>
        <p:spPr>
          <a:xfrm>
            <a:off x="1524000" y="1524000"/>
            <a:ext cx="7620000" cy="4572000"/>
          </a:xfrm>
        </p:spPr>
        <p:txBody>
          <a:bodyPr>
            <a:normAutofit/>
          </a:bodyPr>
          <a:lstStyle/>
          <a:p>
            <a:pPr>
              <a:buClr>
                <a:srgbClr val="048BCE"/>
              </a:buClr>
              <a:buNone/>
            </a:pPr>
            <a:endParaRPr lang="en-US" sz="3100" dirty="0"/>
          </a:p>
          <a:p>
            <a:pPr>
              <a:buClr>
                <a:srgbClr val="048BCE"/>
              </a:buClr>
              <a:buNone/>
            </a:pPr>
            <a:endParaRPr lang="en-US" sz="3100" dirty="0"/>
          </a:p>
        </p:txBody>
      </p:sp>
      <p:pic>
        <p:nvPicPr>
          <p:cNvPr id="8" name="chart"/>
          <p:cNvPicPr>
            <a:picLocks noChangeAspect="1"/>
          </p:cNvPicPr>
          <p:nvPr/>
        </p:nvPicPr>
        <p:blipFill>
          <a:blip r:embed="rId4" cstate="print"/>
          <a:stretch>
            <a:fillRect/>
          </a:stretch>
        </p:blipFill>
        <p:spPr>
          <a:xfrm>
            <a:off x="304800" y="6305550"/>
            <a:ext cx="1400325" cy="323850"/>
          </a:xfrm>
          <a:prstGeom prst="rect">
            <a:avLst/>
          </a:prstGeom>
          <a:ln>
            <a:solidFill>
              <a:schemeClr val="accent1"/>
            </a:solidFill>
          </a:ln>
        </p:spPr>
      </p:pic>
      <p:sp>
        <p:nvSpPr>
          <p:cNvPr id="6" name="TextBox 5"/>
          <p:cNvSpPr txBox="1"/>
          <p:nvPr/>
        </p:nvSpPr>
        <p:spPr>
          <a:xfrm>
            <a:off x="1524000" y="1600200"/>
            <a:ext cx="3505200" cy="523220"/>
          </a:xfrm>
          <a:prstGeom prst="rect">
            <a:avLst/>
          </a:prstGeom>
          <a:noFill/>
        </p:spPr>
        <p:txBody>
          <a:bodyPr wrap="square" rtlCol="0">
            <a:spAutoFit/>
          </a:bodyPr>
          <a:lstStyle/>
          <a:p>
            <a:pPr algn="ctr">
              <a:defRPr sz="1600" b="1" i="0" u="none" strike="noStrike" kern="1200" baseline="0">
                <a:solidFill>
                  <a:prstClr val="black"/>
                </a:solidFill>
                <a:latin typeface="+mn-lt"/>
                <a:ea typeface="+mn-ea"/>
                <a:cs typeface="+mn-cs"/>
              </a:defRPr>
            </a:pPr>
            <a:r>
              <a:rPr lang="en-US" sz="1400" dirty="0">
                <a:solidFill>
                  <a:schemeClr val="tx1">
                    <a:lumMod val="65000"/>
                    <a:lumOff val="35000"/>
                  </a:schemeClr>
                </a:solidFill>
              </a:rPr>
              <a:t>Property Tax Rates </a:t>
            </a:r>
          </a:p>
          <a:p>
            <a:pPr algn="ctr">
              <a:defRPr sz="1600" b="1" i="0" u="none" strike="noStrike" kern="1200" baseline="0">
                <a:solidFill>
                  <a:prstClr val="black"/>
                </a:solidFill>
                <a:latin typeface="+mn-lt"/>
                <a:ea typeface="+mn-ea"/>
                <a:cs typeface="+mn-cs"/>
              </a:defRPr>
            </a:pPr>
            <a:r>
              <a:rPr lang="en-US" sz="1400" dirty="0">
                <a:solidFill>
                  <a:schemeClr val="tx1">
                    <a:lumMod val="65000"/>
                    <a:lumOff val="35000"/>
                  </a:schemeClr>
                </a:solidFill>
              </a:rPr>
              <a:t>General Fund</a:t>
            </a:r>
          </a:p>
        </p:txBody>
      </p:sp>
      <p:sp>
        <p:nvSpPr>
          <p:cNvPr id="10" name="TextBox 9"/>
          <p:cNvSpPr txBox="1"/>
          <p:nvPr/>
        </p:nvSpPr>
        <p:spPr>
          <a:xfrm>
            <a:off x="5238750" y="1600200"/>
            <a:ext cx="3676649" cy="523220"/>
          </a:xfrm>
          <a:prstGeom prst="rect">
            <a:avLst/>
          </a:prstGeom>
          <a:noFill/>
        </p:spPr>
        <p:txBody>
          <a:bodyPr wrap="square" rtlCol="0">
            <a:spAutoFit/>
          </a:bodyPr>
          <a:lstStyle/>
          <a:p>
            <a:pPr algn="ctr">
              <a:defRPr sz="1800" b="1" i="0" u="none" strike="noStrike" kern="1200" baseline="0">
                <a:solidFill>
                  <a:prstClr val="black"/>
                </a:solidFill>
                <a:latin typeface="+mn-lt"/>
                <a:ea typeface="+mn-ea"/>
                <a:cs typeface="+mn-cs"/>
              </a:defRPr>
            </a:pPr>
            <a:r>
              <a:rPr lang="en-US" sz="1400" dirty="0">
                <a:solidFill>
                  <a:schemeClr val="tx1">
                    <a:lumMod val="65000"/>
                    <a:lumOff val="35000"/>
                  </a:schemeClr>
                </a:solidFill>
              </a:rPr>
              <a:t>Property Tax Rates </a:t>
            </a:r>
          </a:p>
          <a:p>
            <a:pPr algn="ctr">
              <a:defRPr sz="1800" b="1" i="0" u="none" strike="noStrike" kern="1200" baseline="0">
                <a:solidFill>
                  <a:prstClr val="black"/>
                </a:solidFill>
                <a:latin typeface="+mn-lt"/>
                <a:ea typeface="+mn-ea"/>
                <a:cs typeface="+mn-cs"/>
              </a:defRPr>
            </a:pPr>
            <a:r>
              <a:rPr lang="en-US" sz="1400" dirty="0">
                <a:solidFill>
                  <a:schemeClr val="tx1">
                    <a:lumMod val="65000"/>
                    <a:lumOff val="35000"/>
                  </a:schemeClr>
                </a:solidFill>
              </a:rPr>
              <a:t>Unincorporated Area General Fund</a:t>
            </a:r>
          </a:p>
        </p:txBody>
      </p:sp>
      <p:pic>
        <p:nvPicPr>
          <p:cNvPr id="3" name="Picture 2">
            <a:extLst>
              <a:ext uri="{FF2B5EF4-FFF2-40B4-BE49-F238E27FC236}">
                <a16:creationId xmlns:a16="http://schemas.microsoft.com/office/drawing/2014/main" id="{3AA67E31-DE9F-415A-9F5F-D1522D8CC751}"/>
              </a:ext>
            </a:extLst>
          </p:cNvPr>
          <p:cNvPicPr>
            <a:picLocks noChangeAspect="1"/>
          </p:cNvPicPr>
          <p:nvPr/>
        </p:nvPicPr>
        <p:blipFill>
          <a:blip r:embed="rId5"/>
          <a:stretch>
            <a:fillRect/>
          </a:stretch>
        </p:blipFill>
        <p:spPr>
          <a:xfrm>
            <a:off x="1491419" y="2401702"/>
            <a:ext cx="3481118" cy="2816596"/>
          </a:xfrm>
          <a:prstGeom prst="rect">
            <a:avLst/>
          </a:prstGeom>
        </p:spPr>
      </p:pic>
      <p:pic>
        <p:nvPicPr>
          <p:cNvPr id="7" name="Picture 6">
            <a:extLst>
              <a:ext uri="{FF2B5EF4-FFF2-40B4-BE49-F238E27FC236}">
                <a16:creationId xmlns:a16="http://schemas.microsoft.com/office/drawing/2014/main" id="{3267189E-4B09-47ED-A109-03DBB7F0EA1E}"/>
              </a:ext>
            </a:extLst>
          </p:cNvPr>
          <p:cNvPicPr>
            <a:picLocks noChangeAspect="1"/>
          </p:cNvPicPr>
          <p:nvPr/>
        </p:nvPicPr>
        <p:blipFill>
          <a:blip r:embed="rId6"/>
          <a:stretch>
            <a:fillRect/>
          </a:stretch>
        </p:blipFill>
        <p:spPr>
          <a:xfrm>
            <a:off x="5155557" y="2401702"/>
            <a:ext cx="3688400" cy="2755631"/>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95AA1-7068-4C7F-B993-14D7FE24A661}"/>
              </a:ext>
            </a:extLst>
          </p:cNvPr>
          <p:cNvSpPr>
            <a:spLocks noGrp="1"/>
          </p:cNvSpPr>
          <p:nvPr>
            <p:ph type="ctrTitle"/>
          </p:nvPr>
        </p:nvSpPr>
        <p:spPr>
          <a:xfrm>
            <a:off x="1435608" y="285750"/>
            <a:ext cx="7406640" cy="704850"/>
          </a:xfrm>
        </p:spPr>
        <p:txBody>
          <a:bodyPr>
            <a:noAutofit/>
          </a:bodyPr>
          <a:lstStyle/>
          <a:p>
            <a:r>
              <a:rPr lang="en-US" sz="3200" dirty="0">
                <a:solidFill>
                  <a:schemeClr val="accent6">
                    <a:lumMod val="75000"/>
                  </a:schemeClr>
                </a:solidFill>
              </a:rPr>
              <a:t>Collier County Storm-Water Funding </a:t>
            </a:r>
          </a:p>
        </p:txBody>
      </p:sp>
      <p:sp>
        <p:nvSpPr>
          <p:cNvPr id="3" name="Subtitle 2">
            <a:extLst>
              <a:ext uri="{FF2B5EF4-FFF2-40B4-BE49-F238E27FC236}">
                <a16:creationId xmlns:a16="http://schemas.microsoft.com/office/drawing/2014/main" id="{3E3AF6A3-E92E-4FE1-BCFA-E13ED04D157A}"/>
              </a:ext>
            </a:extLst>
          </p:cNvPr>
          <p:cNvSpPr>
            <a:spLocks noGrp="1"/>
          </p:cNvSpPr>
          <p:nvPr>
            <p:ph type="subTitle" idx="1"/>
          </p:nvPr>
        </p:nvSpPr>
        <p:spPr>
          <a:xfrm>
            <a:off x="1432560" y="1371600"/>
            <a:ext cx="7406640" cy="2514600"/>
          </a:xfrm>
        </p:spPr>
        <p:txBody>
          <a:bodyPr>
            <a:normAutofit/>
          </a:bodyPr>
          <a:lstStyle/>
          <a:p>
            <a:pPr marL="530352" indent="-457200">
              <a:lnSpc>
                <a:spcPct val="100000"/>
              </a:lnSpc>
              <a:spcBef>
                <a:spcPts val="0"/>
              </a:spcBef>
              <a:spcAft>
                <a:spcPts val="1200"/>
              </a:spcAft>
              <a:buClr>
                <a:schemeClr val="accent1">
                  <a:lumMod val="75000"/>
                </a:schemeClr>
              </a:buClr>
              <a:buFont typeface="Wingdings 2" panose="05020102010507070707" pitchFamily="18" charset="2"/>
              <a:buChar char=""/>
            </a:pPr>
            <a:r>
              <a:rPr lang="en-US" sz="1600" dirty="0">
                <a:solidFill>
                  <a:schemeClr val="tx1"/>
                </a:solidFill>
              </a:rPr>
              <a:t>Programmed transfer from the General Fund and Unincorporated Area General Fund is $13,325,200 t to fund an industry standard maintenance program and allocate dollars for cash and carry capital improvements.  </a:t>
            </a:r>
          </a:p>
          <a:p>
            <a:pPr marL="530352" indent="-457200">
              <a:lnSpc>
                <a:spcPct val="100000"/>
              </a:lnSpc>
              <a:spcBef>
                <a:spcPts val="0"/>
              </a:spcBef>
              <a:spcAft>
                <a:spcPts val="1200"/>
              </a:spcAft>
              <a:buClr>
                <a:schemeClr val="accent1">
                  <a:lumMod val="75000"/>
                </a:schemeClr>
              </a:buClr>
              <a:buFont typeface="Wingdings 2" panose="05020102010507070707" pitchFamily="18" charset="2"/>
              <a:buChar char=""/>
            </a:pPr>
            <a:r>
              <a:rPr lang="en-US" sz="1600" dirty="0">
                <a:solidFill>
                  <a:schemeClr val="tx1"/>
                </a:solidFill>
              </a:rPr>
              <a:t>$60M in bonded debt ($2.2M annual debt service) for updated system infrastructure</a:t>
            </a:r>
          </a:p>
          <a:p>
            <a:pPr marL="530352" indent="-457200">
              <a:lnSpc>
                <a:spcPct val="100000"/>
              </a:lnSpc>
              <a:spcBef>
                <a:spcPts val="0"/>
              </a:spcBef>
              <a:spcAft>
                <a:spcPts val="1200"/>
              </a:spcAft>
              <a:buClr>
                <a:schemeClr val="accent1">
                  <a:lumMod val="75000"/>
                </a:schemeClr>
              </a:buClr>
              <a:buFont typeface="Wingdings 2" panose="05020102010507070707" pitchFamily="18" charset="2"/>
              <a:buChar char=""/>
            </a:pPr>
            <a:r>
              <a:rPr lang="en-US" sz="1600" dirty="0">
                <a:solidFill>
                  <a:schemeClr val="tx1"/>
                </a:solidFill>
              </a:rPr>
              <a:t>The table below depicts how general governmental transfer funding related fund balance ($3,059,800) is programmed within this recommended budget.</a:t>
            </a:r>
          </a:p>
          <a:p>
            <a:pPr marL="530352"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C95BD9C-4B53-49E0-82EA-7F8E9041A4C6}"/>
              </a:ext>
            </a:extLst>
          </p:cNvPr>
          <p:cNvSpPr>
            <a:spLocks noGrp="1"/>
          </p:cNvSpPr>
          <p:nvPr>
            <p:ph type="sldNum" sz="quarter" idx="12"/>
          </p:nvPr>
        </p:nvSpPr>
        <p:spPr/>
        <p:txBody>
          <a:bodyPr/>
          <a:lstStyle/>
          <a:p>
            <a:fld id="{F99EC173-99AE-4773-AB25-02E469A13EAE}" type="slidenum">
              <a:rPr lang="en-US" smtClean="0"/>
              <a:pPr/>
              <a:t>16</a:t>
            </a:fld>
            <a:endParaRPr lang="en-US" dirty="0"/>
          </a:p>
        </p:txBody>
      </p:sp>
      <p:pic>
        <p:nvPicPr>
          <p:cNvPr id="5" name="chart">
            <a:extLst>
              <a:ext uri="{FF2B5EF4-FFF2-40B4-BE49-F238E27FC236}">
                <a16:creationId xmlns:a16="http://schemas.microsoft.com/office/drawing/2014/main" id="{9D5D28FE-9316-4309-8614-F36897BD4975}"/>
              </a:ext>
            </a:extLst>
          </p:cNvPr>
          <p:cNvPicPr>
            <a:picLocks noChangeAspect="1"/>
          </p:cNvPicPr>
          <p:nvPr/>
        </p:nvPicPr>
        <p:blipFill>
          <a:blip r:embed="rId3" cstate="print"/>
          <a:stretch>
            <a:fillRect/>
          </a:stretch>
        </p:blipFill>
        <p:spPr>
          <a:xfrm>
            <a:off x="304800" y="6305550"/>
            <a:ext cx="1400325" cy="381000"/>
          </a:xfrm>
          <a:prstGeom prst="rect">
            <a:avLst/>
          </a:prstGeom>
          <a:ln>
            <a:solidFill>
              <a:schemeClr val="accent1"/>
            </a:solidFill>
          </a:ln>
        </p:spPr>
      </p:pic>
      <p:graphicFrame>
        <p:nvGraphicFramePr>
          <p:cNvPr id="6" name="Table 5">
            <a:extLst>
              <a:ext uri="{FF2B5EF4-FFF2-40B4-BE49-F238E27FC236}">
                <a16:creationId xmlns:a16="http://schemas.microsoft.com/office/drawing/2014/main" id="{5609DFE5-9554-4A5E-9AB8-92F92F33BD63}"/>
              </a:ext>
            </a:extLst>
          </p:cNvPr>
          <p:cNvGraphicFramePr>
            <a:graphicFrameLocks noGrp="1"/>
          </p:cNvGraphicFramePr>
          <p:nvPr>
            <p:extLst>
              <p:ext uri="{D42A27DB-BD31-4B8C-83A1-F6EECF244321}">
                <p14:modId xmlns:p14="http://schemas.microsoft.com/office/powerpoint/2010/main" val="2305472306"/>
              </p:ext>
            </p:extLst>
          </p:nvPr>
        </p:nvGraphicFramePr>
        <p:xfrm>
          <a:off x="2362200" y="4166934"/>
          <a:ext cx="5029200" cy="2077724"/>
        </p:xfrm>
        <a:graphic>
          <a:graphicData uri="http://schemas.openxmlformats.org/drawingml/2006/table">
            <a:tbl>
              <a:tblPr firstRow="1" firstCol="1" bandRow="1">
                <a:tableStyleId>{10A1B5D5-9B99-4C35-A422-299274C87663}</a:tableStyleId>
              </a:tblPr>
              <a:tblGrid>
                <a:gridCol w="2810804">
                  <a:extLst>
                    <a:ext uri="{9D8B030D-6E8A-4147-A177-3AD203B41FA5}">
                      <a16:colId xmlns:a16="http://schemas.microsoft.com/office/drawing/2014/main" val="3348250642"/>
                    </a:ext>
                  </a:extLst>
                </a:gridCol>
                <a:gridCol w="2218396">
                  <a:extLst>
                    <a:ext uri="{9D8B030D-6E8A-4147-A177-3AD203B41FA5}">
                      <a16:colId xmlns:a16="http://schemas.microsoft.com/office/drawing/2014/main" val="3205706767"/>
                    </a:ext>
                  </a:extLst>
                </a:gridCol>
              </a:tblGrid>
              <a:tr h="193839">
                <a:tc>
                  <a:txBody>
                    <a:bodyPr/>
                    <a:lstStyle/>
                    <a:p>
                      <a:pPr marL="0" marR="0">
                        <a:lnSpc>
                          <a:spcPct val="115000"/>
                        </a:lnSpc>
                        <a:spcBef>
                          <a:spcPts val="0"/>
                        </a:spcBef>
                        <a:spcAft>
                          <a:spcPts val="0"/>
                        </a:spcAft>
                      </a:pPr>
                      <a:r>
                        <a:rPr lang="en-US" sz="1400" dirty="0">
                          <a:effectLst/>
                        </a:rPr>
                        <a:t>Category</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400" dirty="0">
                          <a:effectLst/>
                        </a:rPr>
                        <a:t>FY 2022</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83544159"/>
                  </a:ext>
                </a:extLst>
              </a:tr>
              <a:tr h="193839">
                <a:tc>
                  <a:txBody>
                    <a:bodyPr/>
                    <a:lstStyle/>
                    <a:p>
                      <a:pPr marL="0" marR="0">
                        <a:lnSpc>
                          <a:spcPct val="115000"/>
                        </a:lnSpc>
                        <a:spcBef>
                          <a:spcPts val="0"/>
                        </a:spcBef>
                        <a:spcAft>
                          <a:spcPts val="0"/>
                        </a:spcAft>
                      </a:pPr>
                      <a:r>
                        <a:rPr lang="en-US" sz="1400" dirty="0">
                          <a:effectLst/>
                        </a:rPr>
                        <a:t>Personnel</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400" dirty="0">
                          <a:effectLst/>
                        </a:rPr>
                        <a:t>$2,377,300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9823985"/>
                  </a:ext>
                </a:extLst>
              </a:tr>
              <a:tr h="193839">
                <a:tc>
                  <a:txBody>
                    <a:bodyPr/>
                    <a:lstStyle/>
                    <a:p>
                      <a:pPr marL="0" marR="0">
                        <a:lnSpc>
                          <a:spcPct val="115000"/>
                        </a:lnSpc>
                        <a:spcBef>
                          <a:spcPts val="0"/>
                        </a:spcBef>
                        <a:spcAft>
                          <a:spcPts val="0"/>
                        </a:spcAft>
                      </a:pPr>
                      <a:r>
                        <a:rPr lang="en-US" sz="1400" dirty="0">
                          <a:effectLst/>
                        </a:rPr>
                        <a:t>Operating</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15000"/>
                        </a:lnSpc>
                        <a:spcBef>
                          <a:spcPts val="0"/>
                        </a:spcBef>
                        <a:spcAft>
                          <a:spcPts val="0"/>
                        </a:spcAft>
                      </a:pPr>
                      <a:r>
                        <a:rPr lang="en-US" sz="1400" dirty="0">
                          <a:effectLst/>
                        </a:rPr>
                        <a:t>6,431,800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2002253"/>
                  </a:ext>
                </a:extLst>
              </a:tr>
              <a:tr h="193839">
                <a:tc>
                  <a:txBody>
                    <a:bodyPr/>
                    <a:lstStyle/>
                    <a:p>
                      <a:pPr marL="0" marR="0" algn="l" rtl="0" eaLnBrk="1" hangingPunct="1">
                        <a:lnSpc>
                          <a:spcPct val="115000"/>
                        </a:lnSpc>
                        <a:spcBef>
                          <a:spcPts val="0"/>
                        </a:spcBef>
                        <a:spcAft>
                          <a:spcPts val="0"/>
                        </a:spcAft>
                      </a:pPr>
                      <a:r>
                        <a:rPr lang="en-US" sz="1400" kern="1200" dirty="0">
                          <a:effectLst/>
                        </a:rPr>
                        <a:t>Operating Capital Equipment</a:t>
                      </a:r>
                      <a:endParaRPr lang="en-US" sz="1400" b="0" kern="1200" dirty="0">
                        <a:solidFill>
                          <a:schemeClr val="lt1"/>
                        </a:solidFill>
                        <a:effectLst/>
                        <a:latin typeface="+mn-lt"/>
                        <a:ea typeface="+mn-ea"/>
                        <a:cs typeface="+mn-cs"/>
                      </a:endParaRPr>
                    </a:p>
                  </a:txBody>
                  <a:tcPr marL="68580" marR="68580" marT="0" marB="0"/>
                </a:tc>
                <a:tc>
                  <a:txBody>
                    <a:bodyPr/>
                    <a:lstStyle/>
                    <a:p>
                      <a:pPr marL="0" marR="0" algn="r">
                        <a:lnSpc>
                          <a:spcPct val="115000"/>
                        </a:lnSpc>
                        <a:spcBef>
                          <a:spcPts val="0"/>
                        </a:spcBef>
                        <a:spcAft>
                          <a:spcPts val="0"/>
                        </a:spcAft>
                      </a:pPr>
                      <a:r>
                        <a:rPr lang="en-US" sz="1400" dirty="0">
                          <a:effectLst/>
                        </a:rPr>
                        <a:t>147,000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9640648"/>
                  </a:ext>
                </a:extLst>
              </a:tr>
              <a:tr h="193839">
                <a:tc>
                  <a:txBody>
                    <a:bodyPr/>
                    <a:lstStyle/>
                    <a:p>
                      <a:pPr marL="0" marR="0" algn="l" rtl="0" eaLnBrk="1" hangingPunct="1">
                        <a:lnSpc>
                          <a:spcPct val="115000"/>
                        </a:lnSpc>
                        <a:spcBef>
                          <a:spcPts val="0"/>
                        </a:spcBef>
                        <a:spcAft>
                          <a:spcPts val="0"/>
                        </a:spcAft>
                      </a:pPr>
                      <a:r>
                        <a:rPr lang="en-US" sz="1400" kern="1200" dirty="0">
                          <a:effectLst/>
                        </a:rPr>
                        <a:t>Stormwater Capital</a:t>
                      </a:r>
                      <a:endParaRPr lang="en-US" sz="1400" b="0" kern="1200" dirty="0">
                        <a:solidFill>
                          <a:schemeClr val="lt1"/>
                        </a:solidFill>
                        <a:effectLst/>
                        <a:latin typeface="+mn-lt"/>
                        <a:ea typeface="+mn-ea"/>
                        <a:cs typeface="+mn-cs"/>
                      </a:endParaRPr>
                    </a:p>
                  </a:txBody>
                  <a:tcPr marL="68580" marR="68580" marT="0" marB="0"/>
                </a:tc>
                <a:tc>
                  <a:txBody>
                    <a:bodyPr/>
                    <a:lstStyle/>
                    <a:p>
                      <a:pPr marL="0" marR="0" algn="r">
                        <a:lnSpc>
                          <a:spcPct val="115000"/>
                        </a:lnSpc>
                        <a:spcBef>
                          <a:spcPts val="0"/>
                        </a:spcBef>
                        <a:spcAft>
                          <a:spcPts val="0"/>
                        </a:spcAft>
                      </a:pPr>
                      <a:r>
                        <a:rPr lang="en-US" sz="1400" dirty="0">
                          <a:effectLst/>
                        </a:rPr>
                        <a:t>7,406,300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0685123"/>
                  </a:ext>
                </a:extLst>
              </a:tr>
              <a:tr h="193839">
                <a:tc>
                  <a:txBody>
                    <a:bodyPr/>
                    <a:lstStyle/>
                    <a:p>
                      <a:pPr marL="0" marR="0" algn="l" rtl="0" eaLnBrk="1" hangingPunct="1">
                        <a:lnSpc>
                          <a:spcPct val="115000"/>
                        </a:lnSpc>
                        <a:spcBef>
                          <a:spcPts val="0"/>
                        </a:spcBef>
                        <a:spcAft>
                          <a:spcPts val="0"/>
                        </a:spcAft>
                      </a:pPr>
                      <a:r>
                        <a:rPr lang="en-US" sz="1400" kern="1200" dirty="0">
                          <a:effectLst/>
                        </a:rPr>
                        <a:t>Transfers</a:t>
                      </a:r>
                      <a:endParaRPr lang="en-US" sz="1400" b="0" kern="1200" dirty="0">
                        <a:solidFill>
                          <a:schemeClr val="lt1"/>
                        </a:solidFill>
                        <a:effectLst/>
                        <a:latin typeface="+mn-lt"/>
                        <a:ea typeface="+mn-ea"/>
                        <a:cs typeface="+mn-cs"/>
                      </a:endParaRPr>
                    </a:p>
                  </a:txBody>
                  <a:tcPr marL="68580" marR="68580" marT="0" marB="0"/>
                </a:tc>
                <a:tc>
                  <a:txBody>
                    <a:bodyPr/>
                    <a:lstStyle/>
                    <a:p>
                      <a:pPr marL="0" marR="0" algn="r" rtl="0" eaLnBrk="1" hangingPunct="1">
                        <a:lnSpc>
                          <a:spcPct val="115000"/>
                        </a:lnSpc>
                        <a:spcBef>
                          <a:spcPts val="0"/>
                        </a:spcBef>
                        <a:spcAft>
                          <a:spcPts val="0"/>
                        </a:spcAft>
                      </a:pPr>
                      <a:r>
                        <a:rPr lang="en-US" sz="1400" kern="1200" dirty="0">
                          <a:solidFill>
                            <a:schemeClr val="dk1"/>
                          </a:solidFill>
                          <a:effectLst/>
                          <a:latin typeface="+mn-lt"/>
                          <a:ea typeface="+mn-ea"/>
                          <a:cs typeface="+mn-cs"/>
                        </a:rPr>
                        <a:t>22,600</a:t>
                      </a:r>
                    </a:p>
                  </a:txBody>
                  <a:tcPr marL="68580" marR="68580" marT="0" marB="0"/>
                </a:tc>
                <a:extLst>
                  <a:ext uri="{0D108BD9-81ED-4DB2-BD59-A6C34878D82A}">
                    <a16:rowId xmlns:a16="http://schemas.microsoft.com/office/drawing/2014/main" val="4278237612"/>
                  </a:ext>
                </a:extLst>
              </a:tr>
              <a:tr h="193839">
                <a:tc>
                  <a:txBody>
                    <a:bodyPr/>
                    <a:lstStyle/>
                    <a:p>
                      <a:pPr marL="0" marR="0" algn="l" rtl="0" eaLnBrk="1" hangingPunct="1">
                        <a:lnSpc>
                          <a:spcPct val="115000"/>
                        </a:lnSpc>
                        <a:spcBef>
                          <a:spcPts val="0"/>
                        </a:spcBef>
                        <a:spcAft>
                          <a:spcPts val="0"/>
                        </a:spcAft>
                      </a:pPr>
                      <a:r>
                        <a:rPr lang="en-US" sz="1400" b="1" kern="1200" dirty="0">
                          <a:solidFill>
                            <a:schemeClr val="tx1"/>
                          </a:solidFill>
                          <a:effectLst/>
                          <a:latin typeface="+mn-lt"/>
                          <a:ea typeface="+mn-ea"/>
                          <a:cs typeface="+mn-cs"/>
                        </a:rPr>
                        <a:t>Debt Service on $60M CIP Bond</a:t>
                      </a:r>
                    </a:p>
                  </a:txBody>
                  <a:tcPr marL="68580" marR="68580" marT="0" marB="0"/>
                </a:tc>
                <a:tc>
                  <a:txBody>
                    <a:bodyPr/>
                    <a:lstStyle/>
                    <a:p>
                      <a:pPr marL="0" marR="0" algn="r" rtl="0" eaLnBrk="1" hangingPunct="1">
                        <a:lnSpc>
                          <a:spcPct val="115000"/>
                        </a:lnSpc>
                        <a:spcBef>
                          <a:spcPts val="0"/>
                        </a:spcBef>
                        <a:spcAft>
                          <a:spcPts val="0"/>
                        </a:spcAft>
                      </a:pPr>
                      <a:r>
                        <a:rPr lang="en-US" sz="1400" kern="1200" dirty="0">
                          <a:solidFill>
                            <a:schemeClr val="dk1"/>
                          </a:solidFill>
                          <a:effectLst/>
                          <a:latin typeface="+mn-lt"/>
                          <a:ea typeface="+mn-ea"/>
                          <a:cs typeface="+mn-cs"/>
                        </a:rPr>
                        <a:t>  2,191,900</a:t>
                      </a:r>
                    </a:p>
                  </a:txBody>
                  <a:tcPr marL="68580" marR="68580" marT="0" marB="0"/>
                </a:tc>
                <a:extLst>
                  <a:ext uri="{0D108BD9-81ED-4DB2-BD59-A6C34878D82A}">
                    <a16:rowId xmlns:a16="http://schemas.microsoft.com/office/drawing/2014/main" val="1494683681"/>
                  </a:ext>
                </a:extLst>
              </a:tr>
              <a:tr h="193839">
                <a:tc>
                  <a:txBody>
                    <a:bodyPr/>
                    <a:lstStyle/>
                    <a:p>
                      <a:pPr marL="0" marR="0" algn="l" rtl="0" eaLnBrk="1" hangingPunct="1">
                        <a:lnSpc>
                          <a:spcPct val="115000"/>
                        </a:lnSpc>
                        <a:spcBef>
                          <a:spcPts val="0"/>
                        </a:spcBef>
                        <a:spcAft>
                          <a:spcPts val="0"/>
                        </a:spcAft>
                      </a:pPr>
                      <a:r>
                        <a:rPr lang="en-US" sz="1400" kern="1200" dirty="0">
                          <a:effectLst/>
                        </a:rPr>
                        <a:t>Total</a:t>
                      </a:r>
                      <a:endParaRPr lang="en-US" sz="1400" b="0" kern="1200" dirty="0">
                        <a:solidFill>
                          <a:schemeClr val="lt1"/>
                        </a:solidFill>
                        <a:effectLst/>
                        <a:latin typeface="+mn-lt"/>
                        <a:ea typeface="+mn-ea"/>
                        <a:cs typeface="+mn-cs"/>
                      </a:endParaRPr>
                    </a:p>
                  </a:txBody>
                  <a:tcPr marL="68580" marR="68580" marT="0" marB="0"/>
                </a:tc>
                <a:tc>
                  <a:txBody>
                    <a:bodyPr/>
                    <a:lstStyle/>
                    <a:p>
                      <a:pPr marL="0" marR="0" algn="r">
                        <a:lnSpc>
                          <a:spcPct val="115000"/>
                        </a:lnSpc>
                        <a:spcBef>
                          <a:spcPts val="0"/>
                        </a:spcBef>
                        <a:spcAft>
                          <a:spcPts val="0"/>
                        </a:spcAft>
                      </a:pPr>
                      <a:r>
                        <a:rPr lang="en-US" sz="1400" dirty="0">
                          <a:effectLst/>
                        </a:rPr>
                        <a:t>$18,576,900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45366623"/>
                  </a:ext>
                </a:extLst>
              </a:tr>
            </a:tbl>
          </a:graphicData>
        </a:graphic>
      </p:graphicFrame>
    </p:spTree>
    <p:extLst>
      <p:ext uri="{BB962C8B-B14F-4D97-AF65-F5344CB8AC3E}">
        <p14:creationId xmlns:p14="http://schemas.microsoft.com/office/powerpoint/2010/main" val="2394922715"/>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6EC331D-CB6E-4CAE-BD7D-1FD11E1F29F1}" type="slidenum">
              <a:rPr lang="en-US" smtClean="0"/>
              <a:pPr/>
              <a:t>17</a:t>
            </a:fld>
            <a:endParaRPr lang="en-US" dirty="0"/>
          </a:p>
        </p:txBody>
      </p:sp>
      <p:sp>
        <p:nvSpPr>
          <p:cNvPr id="4" name="Title 3"/>
          <p:cNvSpPr>
            <a:spLocks noGrp="1"/>
          </p:cNvSpPr>
          <p:nvPr>
            <p:ph type="title" idx="4294967295"/>
          </p:nvPr>
        </p:nvSpPr>
        <p:spPr>
          <a:xfrm>
            <a:off x="1644650" y="152400"/>
            <a:ext cx="7499350" cy="990600"/>
          </a:xfrm>
          <a:effectLst>
            <a:outerShdw blurRad="50800" dist="50800" dir="5400000" algn="ctr" rotWithShape="0">
              <a:srgbClr val="000000">
                <a:alpha val="0"/>
              </a:srgbClr>
            </a:outerShdw>
          </a:effectLst>
        </p:spPr>
        <p:txBody>
          <a:bodyPr>
            <a:noAutofit/>
          </a:bodyPr>
          <a:lstStyle/>
          <a:p>
            <a:r>
              <a:rPr lang="en-US" sz="3200" dirty="0">
                <a:solidFill>
                  <a:schemeClr val="accent6">
                    <a:lumMod val="75000"/>
                  </a:schemeClr>
                </a:solidFill>
              </a:rPr>
              <a:t>General Fund &amp; Unincorporated General Fund Supported Capital</a:t>
            </a:r>
            <a:endParaRPr lang="en-US" sz="3200" dirty="0">
              <a:solidFill>
                <a:srgbClr val="FF0000"/>
              </a:solidFill>
            </a:endParaRPr>
          </a:p>
        </p:txBody>
      </p:sp>
      <p:pic>
        <p:nvPicPr>
          <p:cNvPr id="3" name="chart"/>
          <p:cNvPicPr>
            <a:picLocks noChangeAspect="1"/>
          </p:cNvPicPr>
          <p:nvPr/>
        </p:nvPicPr>
        <p:blipFill>
          <a:blip r:embed="rId3" cstate="print"/>
          <a:stretch>
            <a:fillRect/>
          </a:stretch>
        </p:blipFill>
        <p:spPr>
          <a:xfrm>
            <a:off x="304800" y="6324600"/>
            <a:ext cx="1400325" cy="381000"/>
          </a:xfrm>
          <a:prstGeom prst="rect">
            <a:avLst/>
          </a:prstGeom>
          <a:ln>
            <a:solidFill>
              <a:schemeClr val="accent1"/>
            </a:solidFill>
          </a:ln>
        </p:spPr>
      </p:pic>
      <p:graphicFrame>
        <p:nvGraphicFramePr>
          <p:cNvPr id="6" name="Table 5">
            <a:extLst>
              <a:ext uri="{FF2B5EF4-FFF2-40B4-BE49-F238E27FC236}">
                <a16:creationId xmlns:a16="http://schemas.microsoft.com/office/drawing/2014/main" id="{4811FAC9-7584-4F7C-BF03-812EA4B9C805}"/>
              </a:ext>
            </a:extLst>
          </p:cNvPr>
          <p:cNvGraphicFramePr>
            <a:graphicFrameLocks noGrp="1"/>
          </p:cNvGraphicFramePr>
          <p:nvPr>
            <p:extLst>
              <p:ext uri="{D42A27DB-BD31-4B8C-83A1-F6EECF244321}">
                <p14:modId xmlns:p14="http://schemas.microsoft.com/office/powerpoint/2010/main" val="217364517"/>
              </p:ext>
            </p:extLst>
          </p:nvPr>
        </p:nvGraphicFramePr>
        <p:xfrm>
          <a:off x="1706170" y="1255509"/>
          <a:ext cx="6968997" cy="5189099"/>
        </p:xfrm>
        <a:graphic>
          <a:graphicData uri="http://schemas.openxmlformats.org/drawingml/2006/table">
            <a:tbl>
              <a:tblPr firstRow="1" firstCol="1" bandRow="1">
                <a:tableStyleId>{10A1B5D5-9B99-4C35-A422-299274C87663}</a:tableStyleId>
              </a:tblPr>
              <a:tblGrid>
                <a:gridCol w="4310720">
                  <a:extLst>
                    <a:ext uri="{9D8B030D-6E8A-4147-A177-3AD203B41FA5}">
                      <a16:colId xmlns:a16="http://schemas.microsoft.com/office/drawing/2014/main" val="2668185247"/>
                    </a:ext>
                  </a:extLst>
                </a:gridCol>
                <a:gridCol w="1149525">
                  <a:extLst>
                    <a:ext uri="{9D8B030D-6E8A-4147-A177-3AD203B41FA5}">
                      <a16:colId xmlns:a16="http://schemas.microsoft.com/office/drawing/2014/main" val="2684686570"/>
                    </a:ext>
                  </a:extLst>
                </a:gridCol>
                <a:gridCol w="1508752">
                  <a:extLst>
                    <a:ext uri="{9D8B030D-6E8A-4147-A177-3AD203B41FA5}">
                      <a16:colId xmlns:a16="http://schemas.microsoft.com/office/drawing/2014/main" val="2879205674"/>
                    </a:ext>
                  </a:extLst>
                </a:gridCol>
              </a:tblGrid>
              <a:tr h="409342">
                <a:tc gridSpan="3">
                  <a:txBody>
                    <a:bodyPr/>
                    <a:lstStyle/>
                    <a:p>
                      <a:pPr marL="0" marR="0" algn="just">
                        <a:lnSpc>
                          <a:spcPct val="115000"/>
                        </a:lnSpc>
                        <a:spcBef>
                          <a:spcPts val="0"/>
                        </a:spcBef>
                        <a:spcAft>
                          <a:spcPts val="0"/>
                        </a:spcAft>
                      </a:pPr>
                      <a:r>
                        <a:rPr lang="en-US" sz="1400" dirty="0">
                          <a:effectLst/>
                        </a:rPr>
                        <a:t>General Fund (001) and Unincorporated Area GF (111) Supported Capital Recap:  </a:t>
                      </a:r>
                    </a:p>
                    <a:p>
                      <a:pPr marL="0" marR="0" algn="just">
                        <a:lnSpc>
                          <a:spcPct val="115000"/>
                        </a:lnSpc>
                        <a:spcBef>
                          <a:spcPts val="0"/>
                        </a:spcBef>
                        <a:spcAft>
                          <a:spcPts val="0"/>
                        </a:spcAft>
                      </a:pPr>
                      <a:r>
                        <a:rPr lang="en-US" sz="1000" dirty="0">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89880417"/>
                  </a:ext>
                </a:extLst>
              </a:tr>
              <a:tr h="368384">
                <a:tc>
                  <a:txBody>
                    <a:bodyPr/>
                    <a:lstStyle/>
                    <a:p>
                      <a:pPr marL="0" marR="0" algn="just">
                        <a:lnSpc>
                          <a:spcPct val="115000"/>
                        </a:lnSpc>
                        <a:spcBef>
                          <a:spcPts val="0"/>
                        </a:spcBef>
                        <a:spcAft>
                          <a:spcPts val="0"/>
                        </a:spcAft>
                      </a:pPr>
                      <a:r>
                        <a:rPr lang="en-US" sz="900" dirty="0">
                          <a:effectLst/>
                        </a:rPr>
                        <a:t> Capital Projects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FY 2021</a:t>
                      </a:r>
                      <a:endParaRPr lang="en-US" sz="1100" dirty="0">
                        <a:effectLst/>
                      </a:endParaRPr>
                    </a:p>
                    <a:p>
                      <a:pPr marL="0" marR="0" algn="r">
                        <a:lnSpc>
                          <a:spcPct val="115000"/>
                        </a:lnSpc>
                        <a:spcBef>
                          <a:spcPts val="0"/>
                        </a:spcBef>
                        <a:spcAft>
                          <a:spcPts val="0"/>
                        </a:spcAft>
                      </a:pPr>
                      <a:r>
                        <a:rPr lang="en-US" sz="900" dirty="0">
                          <a:effectLst/>
                        </a:rPr>
                        <a:t>Adopted Budget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FY 2022</a:t>
                      </a:r>
                      <a:endParaRPr lang="en-US" sz="1100" dirty="0">
                        <a:effectLst/>
                      </a:endParaRPr>
                    </a:p>
                    <a:p>
                      <a:pPr marL="0" marR="0" algn="r">
                        <a:lnSpc>
                          <a:spcPct val="115000"/>
                        </a:lnSpc>
                        <a:spcBef>
                          <a:spcPts val="0"/>
                        </a:spcBef>
                        <a:spcAft>
                          <a:spcPts val="0"/>
                        </a:spcAft>
                      </a:pPr>
                      <a:r>
                        <a:rPr lang="en-US" sz="900" dirty="0">
                          <a:effectLst/>
                        </a:rPr>
                        <a:t>Recommended Budget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75955345"/>
                  </a:ext>
                </a:extLst>
              </a:tr>
              <a:tr h="178221">
                <a:tc>
                  <a:txBody>
                    <a:bodyPr/>
                    <a:lstStyle/>
                    <a:p>
                      <a:pPr marL="0" marR="0" algn="just">
                        <a:lnSpc>
                          <a:spcPct val="115000"/>
                        </a:lnSpc>
                        <a:spcBef>
                          <a:spcPts val="0"/>
                        </a:spcBef>
                        <a:spcAft>
                          <a:spcPts val="0"/>
                        </a:spcAft>
                      </a:pPr>
                      <a:r>
                        <a:rPr lang="en-US" sz="900" dirty="0">
                          <a:effectLst/>
                        </a:rPr>
                        <a:t>Voting Machines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$475,000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20774418"/>
                  </a:ext>
                </a:extLst>
              </a:tr>
              <a:tr h="178221">
                <a:tc>
                  <a:txBody>
                    <a:bodyPr/>
                    <a:lstStyle/>
                    <a:p>
                      <a:pPr marL="0" marR="0" algn="just">
                        <a:lnSpc>
                          <a:spcPct val="115000"/>
                        </a:lnSpc>
                        <a:spcBef>
                          <a:spcPts val="0"/>
                        </a:spcBef>
                        <a:spcAft>
                          <a:spcPts val="0"/>
                        </a:spcAft>
                      </a:pPr>
                      <a:r>
                        <a:rPr lang="en-US" sz="900" dirty="0">
                          <a:effectLst/>
                        </a:rPr>
                        <a:t>Sheriff Facilities &amp; Helicopter</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$2,000,000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$11,000,000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39234428"/>
                  </a:ext>
                </a:extLst>
              </a:tr>
              <a:tr h="178221">
                <a:tc>
                  <a:txBody>
                    <a:bodyPr/>
                    <a:lstStyle/>
                    <a:p>
                      <a:pPr marL="0" marR="0" algn="just">
                        <a:lnSpc>
                          <a:spcPct val="115000"/>
                        </a:lnSpc>
                        <a:spcBef>
                          <a:spcPts val="0"/>
                        </a:spcBef>
                        <a:spcAft>
                          <a:spcPts val="0"/>
                        </a:spcAft>
                      </a:pPr>
                      <a:r>
                        <a:rPr lang="en-US" sz="900" dirty="0">
                          <a:effectLst/>
                        </a:rPr>
                        <a:t>Clerk of Courts move to Annex</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$1,800,000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$735,000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470452"/>
                  </a:ext>
                </a:extLst>
              </a:tr>
              <a:tr h="178221">
                <a:tc>
                  <a:txBody>
                    <a:bodyPr/>
                    <a:lstStyle/>
                    <a:p>
                      <a:pPr marL="0" marR="0" algn="just">
                        <a:lnSpc>
                          <a:spcPct val="115000"/>
                        </a:lnSpc>
                        <a:spcBef>
                          <a:spcPts val="0"/>
                        </a:spcBef>
                        <a:spcAft>
                          <a:spcPts val="0"/>
                        </a:spcAft>
                      </a:pPr>
                      <a:r>
                        <a:rPr lang="en-US" sz="900" dirty="0">
                          <a:effectLst/>
                        </a:rPr>
                        <a:t>Accounting System (SAP) Upgrade/Replacement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$2,000,000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74744657"/>
                  </a:ext>
                </a:extLst>
              </a:tr>
              <a:tr h="178221">
                <a:tc>
                  <a:txBody>
                    <a:bodyPr/>
                    <a:lstStyle/>
                    <a:p>
                      <a:pPr marL="0" marR="0" algn="just">
                        <a:lnSpc>
                          <a:spcPct val="115000"/>
                        </a:lnSpc>
                        <a:spcBef>
                          <a:spcPts val="0"/>
                        </a:spcBef>
                        <a:spcAft>
                          <a:spcPts val="0"/>
                        </a:spcAft>
                      </a:pPr>
                      <a:r>
                        <a:rPr lang="en-US" sz="900" dirty="0">
                          <a:effectLst/>
                        </a:rPr>
                        <a:t>Medical Examiner Renovation &amp; Expansion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$2,500,000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49951206"/>
                  </a:ext>
                </a:extLst>
              </a:tr>
              <a:tr h="178221">
                <a:tc>
                  <a:txBody>
                    <a:bodyPr/>
                    <a:lstStyle/>
                    <a:p>
                      <a:pPr marL="0" marR="0" algn="just">
                        <a:lnSpc>
                          <a:spcPct val="115000"/>
                        </a:lnSpc>
                        <a:spcBef>
                          <a:spcPts val="0"/>
                        </a:spcBef>
                        <a:spcAft>
                          <a:spcPts val="0"/>
                        </a:spcAft>
                      </a:pPr>
                      <a:r>
                        <a:rPr lang="en-US" sz="900" dirty="0">
                          <a:effectLst/>
                        </a:rPr>
                        <a:t>Senior Center</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$500,000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1267173"/>
                  </a:ext>
                </a:extLst>
              </a:tr>
              <a:tr h="178221">
                <a:tc>
                  <a:txBody>
                    <a:bodyPr/>
                    <a:lstStyle/>
                    <a:p>
                      <a:pPr marL="0" marR="0" algn="just">
                        <a:lnSpc>
                          <a:spcPct val="115000"/>
                        </a:lnSpc>
                        <a:spcBef>
                          <a:spcPts val="0"/>
                        </a:spcBef>
                        <a:spcAft>
                          <a:spcPts val="0"/>
                        </a:spcAft>
                      </a:pPr>
                      <a:r>
                        <a:rPr lang="en-US" sz="900" dirty="0">
                          <a:effectLst/>
                        </a:rPr>
                        <a:t>Golden Gate Golf Course – Zoning &amp; Site Devel</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$1,000,000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99798178"/>
                  </a:ext>
                </a:extLst>
              </a:tr>
              <a:tr h="178221">
                <a:tc>
                  <a:txBody>
                    <a:bodyPr/>
                    <a:lstStyle/>
                    <a:p>
                      <a:pPr marL="0" marR="0" algn="just">
                        <a:lnSpc>
                          <a:spcPct val="115000"/>
                        </a:lnSpc>
                        <a:spcBef>
                          <a:spcPts val="0"/>
                        </a:spcBef>
                        <a:spcAft>
                          <a:spcPts val="0"/>
                        </a:spcAft>
                      </a:pPr>
                      <a:r>
                        <a:rPr lang="en-US" sz="900" dirty="0">
                          <a:effectLst/>
                        </a:rPr>
                        <a:t>Building Repair and Maintenance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$5,000,000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$5,000,000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5539026"/>
                  </a:ext>
                </a:extLst>
              </a:tr>
              <a:tr h="178221">
                <a:tc>
                  <a:txBody>
                    <a:bodyPr/>
                    <a:lstStyle/>
                    <a:p>
                      <a:pPr marL="0" marR="0" algn="just" rtl="0" eaLnBrk="1" hangingPunct="1">
                        <a:lnSpc>
                          <a:spcPct val="115000"/>
                        </a:lnSpc>
                        <a:spcBef>
                          <a:spcPts val="0"/>
                        </a:spcBef>
                        <a:spcAft>
                          <a:spcPts val="0"/>
                        </a:spcAft>
                      </a:pPr>
                      <a:r>
                        <a:rPr lang="en-US" sz="900" b="1" kern="1200" dirty="0">
                          <a:solidFill>
                            <a:schemeClr val="dk1"/>
                          </a:solidFill>
                          <a:effectLst/>
                          <a:latin typeface="+mn-lt"/>
                          <a:ea typeface="+mn-ea"/>
                          <a:cs typeface="+mn-cs"/>
                        </a:rPr>
                        <a:t>Video Monitoring System</a:t>
                      </a:r>
                    </a:p>
                  </a:txBody>
                  <a:tcPr marL="68580" marR="68580" marT="0" marB="0" anchor="ctr"/>
                </a:tc>
                <a:tc>
                  <a:txBody>
                    <a:bodyPr/>
                    <a:lstStyle/>
                    <a:p>
                      <a:pPr marL="0" marR="0" algn="r" rtl="0" eaLnBrk="1" hangingPunct="1">
                        <a:lnSpc>
                          <a:spcPct val="115000"/>
                        </a:lnSpc>
                        <a:spcBef>
                          <a:spcPts val="0"/>
                        </a:spcBef>
                        <a:spcAft>
                          <a:spcPts val="0"/>
                        </a:spcAft>
                      </a:pPr>
                      <a:r>
                        <a:rPr lang="en-US" sz="900" kern="1200" dirty="0">
                          <a:solidFill>
                            <a:schemeClr val="dk1"/>
                          </a:solidFill>
                          <a:effectLst/>
                          <a:latin typeface="+mn-lt"/>
                          <a:ea typeface="+mn-ea"/>
                          <a:cs typeface="+mn-cs"/>
                        </a:rPr>
                        <a:t>$0</a:t>
                      </a:r>
                    </a:p>
                  </a:txBody>
                  <a:tcPr marL="68580" marR="68580" marT="0" marB="0" anchor="ctr"/>
                </a:tc>
                <a:tc>
                  <a:txBody>
                    <a:bodyPr/>
                    <a:lstStyle/>
                    <a:p>
                      <a:pPr marL="0" marR="0" algn="r" rtl="0" eaLnBrk="1" hangingPunct="1">
                        <a:lnSpc>
                          <a:spcPct val="115000"/>
                        </a:lnSpc>
                        <a:spcBef>
                          <a:spcPts val="0"/>
                        </a:spcBef>
                        <a:spcAft>
                          <a:spcPts val="0"/>
                        </a:spcAft>
                      </a:pPr>
                      <a:r>
                        <a:rPr lang="en-US" sz="900" kern="1200" dirty="0">
                          <a:solidFill>
                            <a:schemeClr val="dk1"/>
                          </a:solidFill>
                          <a:effectLst/>
                          <a:latin typeface="+mn-lt"/>
                          <a:ea typeface="+mn-ea"/>
                          <a:cs typeface="+mn-cs"/>
                        </a:rPr>
                        <a:t>$2,251,900</a:t>
                      </a:r>
                    </a:p>
                  </a:txBody>
                  <a:tcPr marL="68580" marR="68580" marT="0" marB="0" anchor="ctr"/>
                </a:tc>
                <a:extLst>
                  <a:ext uri="{0D108BD9-81ED-4DB2-BD59-A6C34878D82A}">
                    <a16:rowId xmlns:a16="http://schemas.microsoft.com/office/drawing/2014/main" val="1298498039"/>
                  </a:ext>
                </a:extLst>
              </a:tr>
              <a:tr h="178221">
                <a:tc>
                  <a:txBody>
                    <a:bodyPr/>
                    <a:lstStyle/>
                    <a:p>
                      <a:pPr marL="0" marR="0" algn="just">
                        <a:lnSpc>
                          <a:spcPct val="115000"/>
                        </a:lnSpc>
                        <a:spcBef>
                          <a:spcPts val="0"/>
                        </a:spcBef>
                        <a:spcAft>
                          <a:spcPts val="0"/>
                        </a:spcAft>
                      </a:pPr>
                      <a:r>
                        <a:rPr lang="en-US" sz="900" dirty="0">
                          <a:effectLst/>
                        </a:rPr>
                        <a:t>Library Books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$600,000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$500,000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8519570"/>
                  </a:ext>
                </a:extLst>
              </a:tr>
              <a:tr h="178221">
                <a:tc>
                  <a:txBody>
                    <a:bodyPr/>
                    <a:lstStyle/>
                    <a:p>
                      <a:pPr marL="0" marR="0" algn="just">
                        <a:lnSpc>
                          <a:spcPct val="115000"/>
                        </a:lnSpc>
                        <a:spcBef>
                          <a:spcPts val="0"/>
                        </a:spcBef>
                        <a:spcAft>
                          <a:spcPts val="0"/>
                        </a:spcAft>
                      </a:pPr>
                      <a:r>
                        <a:rPr lang="en-US" sz="900" dirty="0">
                          <a:effectLst/>
                        </a:rPr>
                        <a:t>Website Improvements &amp; Other Software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$50,000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$340,000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22715875"/>
                  </a:ext>
                </a:extLst>
              </a:tr>
              <a:tr h="178221">
                <a:tc>
                  <a:txBody>
                    <a:bodyPr/>
                    <a:lstStyle/>
                    <a:p>
                      <a:pPr marL="0" marR="0" algn="just">
                        <a:lnSpc>
                          <a:spcPct val="115000"/>
                        </a:lnSpc>
                        <a:spcBef>
                          <a:spcPts val="0"/>
                        </a:spcBef>
                        <a:spcAft>
                          <a:spcPts val="0"/>
                        </a:spcAft>
                      </a:pPr>
                      <a:r>
                        <a:rPr lang="en-US" sz="900" dirty="0">
                          <a:effectLst/>
                        </a:rPr>
                        <a:t>Misc. Capital (301)*</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($1,659,100)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($949,800)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82296354"/>
                  </a:ext>
                </a:extLst>
              </a:tr>
              <a:tr h="178221">
                <a:tc>
                  <a:txBody>
                    <a:bodyPr/>
                    <a:lstStyle/>
                    <a:p>
                      <a:pPr marL="0" marR="0" algn="just">
                        <a:lnSpc>
                          <a:spcPct val="115000"/>
                        </a:lnSpc>
                        <a:spcBef>
                          <a:spcPts val="0"/>
                        </a:spcBef>
                        <a:spcAft>
                          <a:spcPts val="0"/>
                        </a:spcAft>
                      </a:pPr>
                      <a:r>
                        <a:rPr lang="en-US" sz="900" dirty="0">
                          <a:effectLst/>
                        </a:rPr>
                        <a:t>Cashflow FEMA Consultant Contract pending Reimbursement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$3,326,500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12865392"/>
                  </a:ext>
                </a:extLst>
              </a:tr>
              <a:tr h="178221">
                <a:tc>
                  <a:txBody>
                    <a:bodyPr/>
                    <a:lstStyle/>
                    <a:p>
                      <a:pPr marL="0" marR="0" algn="just">
                        <a:lnSpc>
                          <a:spcPct val="115000"/>
                        </a:lnSpc>
                        <a:spcBef>
                          <a:spcPts val="0"/>
                        </a:spcBef>
                        <a:spcAft>
                          <a:spcPts val="0"/>
                        </a:spcAft>
                      </a:pPr>
                      <a:r>
                        <a:rPr lang="en-US" sz="900" dirty="0">
                          <a:effectLst/>
                        </a:rPr>
                        <a:t>Capital Recovery Reserve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$5,000,000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$7,500,000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83786626"/>
                  </a:ext>
                </a:extLst>
              </a:tr>
              <a:tr h="178221">
                <a:tc>
                  <a:txBody>
                    <a:bodyPr/>
                    <a:lstStyle/>
                    <a:p>
                      <a:pPr marL="0" marR="0" algn="just">
                        <a:lnSpc>
                          <a:spcPct val="115000"/>
                        </a:lnSpc>
                        <a:spcBef>
                          <a:spcPts val="0"/>
                        </a:spcBef>
                        <a:spcAft>
                          <a:spcPts val="0"/>
                        </a:spcAft>
                      </a:pPr>
                      <a:r>
                        <a:rPr lang="en-US" sz="900" dirty="0">
                          <a:effectLst/>
                        </a:rPr>
                        <a:t>Park &amp; Recreation Repairs &amp; Maintenance – Regional Pks (306)</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$3,350,000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$3,070,000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65571207"/>
                  </a:ext>
                </a:extLst>
              </a:tr>
              <a:tr h="178221">
                <a:tc>
                  <a:txBody>
                    <a:bodyPr/>
                    <a:lstStyle/>
                    <a:p>
                      <a:pPr marL="0" marR="0" algn="just">
                        <a:lnSpc>
                          <a:spcPct val="115000"/>
                        </a:lnSpc>
                        <a:spcBef>
                          <a:spcPts val="0"/>
                        </a:spcBef>
                        <a:spcAft>
                          <a:spcPts val="0"/>
                        </a:spcAft>
                      </a:pPr>
                      <a:r>
                        <a:rPr lang="en-US" sz="900" dirty="0">
                          <a:effectLst/>
                        </a:rPr>
                        <a:t>Park &amp; Recreation Repairs &amp; Maintenance – Community Pk (306)</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$2,950,000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$2,950,000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39764735"/>
                  </a:ext>
                </a:extLst>
              </a:tr>
              <a:tr h="178221">
                <a:tc>
                  <a:txBody>
                    <a:bodyPr/>
                    <a:lstStyle/>
                    <a:p>
                      <a:pPr marL="0" marR="0" algn="just">
                        <a:lnSpc>
                          <a:spcPct val="115000"/>
                        </a:lnSpc>
                        <a:spcBef>
                          <a:spcPts val="0"/>
                        </a:spcBef>
                        <a:spcAft>
                          <a:spcPts val="0"/>
                        </a:spcAft>
                      </a:pPr>
                      <a:r>
                        <a:rPr lang="en-US" sz="900" dirty="0">
                          <a:effectLst/>
                        </a:rPr>
                        <a:t>Transportation Capital (310)</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rtl="0" eaLnBrk="1" hangingPunct="1">
                        <a:lnSpc>
                          <a:spcPct val="115000"/>
                        </a:lnSpc>
                        <a:spcBef>
                          <a:spcPts val="0"/>
                        </a:spcBef>
                        <a:spcAft>
                          <a:spcPts val="0"/>
                        </a:spcAft>
                      </a:pPr>
                      <a:r>
                        <a:rPr lang="en-US" sz="900" kern="1200" dirty="0">
                          <a:solidFill>
                            <a:schemeClr val="dk1"/>
                          </a:solidFill>
                          <a:effectLst/>
                          <a:latin typeface="+mn-lt"/>
                          <a:ea typeface="+mn-ea"/>
                          <a:cs typeface="+mn-cs"/>
                        </a:rPr>
                        <a:t>$11,817,300</a:t>
                      </a:r>
                    </a:p>
                  </a:txBody>
                  <a:tcPr marL="68580" marR="68580" marT="0" marB="0" anchor="ctr"/>
                </a:tc>
                <a:tc>
                  <a:txBody>
                    <a:bodyPr/>
                    <a:lstStyle/>
                    <a:p>
                      <a:pPr marL="0" marR="0" algn="r" rtl="0" eaLnBrk="1" hangingPunct="1">
                        <a:lnSpc>
                          <a:spcPct val="115000"/>
                        </a:lnSpc>
                        <a:spcBef>
                          <a:spcPts val="0"/>
                        </a:spcBef>
                        <a:spcAft>
                          <a:spcPts val="0"/>
                        </a:spcAft>
                      </a:pPr>
                      <a:r>
                        <a:rPr lang="en-US" sz="900" kern="1200" dirty="0">
                          <a:solidFill>
                            <a:schemeClr val="dk1"/>
                          </a:solidFill>
                          <a:effectLst/>
                          <a:latin typeface="+mn-lt"/>
                          <a:ea typeface="+mn-ea"/>
                          <a:cs typeface="+mn-cs"/>
                        </a:rPr>
                        <a:t>$11,817,300</a:t>
                      </a:r>
                    </a:p>
                  </a:txBody>
                  <a:tcPr marL="68580" marR="68580" marT="0" marB="0" anchor="ctr"/>
                </a:tc>
                <a:extLst>
                  <a:ext uri="{0D108BD9-81ED-4DB2-BD59-A6C34878D82A}">
                    <a16:rowId xmlns:a16="http://schemas.microsoft.com/office/drawing/2014/main" val="1352830909"/>
                  </a:ext>
                </a:extLst>
              </a:tr>
              <a:tr h="178221">
                <a:tc>
                  <a:txBody>
                    <a:bodyPr/>
                    <a:lstStyle/>
                    <a:p>
                      <a:pPr marL="0" marR="0" algn="just" rtl="0" eaLnBrk="1" hangingPunct="1">
                        <a:lnSpc>
                          <a:spcPct val="115000"/>
                        </a:lnSpc>
                        <a:spcBef>
                          <a:spcPts val="0"/>
                        </a:spcBef>
                        <a:spcAft>
                          <a:spcPts val="0"/>
                        </a:spcAft>
                      </a:pPr>
                      <a:r>
                        <a:rPr lang="en-US" sz="900" b="1" kern="1200" dirty="0">
                          <a:solidFill>
                            <a:schemeClr val="dk1"/>
                          </a:solidFill>
                          <a:effectLst/>
                          <a:latin typeface="+mn-lt"/>
                          <a:ea typeface="+mn-ea"/>
                          <a:cs typeface="+mn-cs"/>
                        </a:rPr>
                        <a:t>Pelican Bay (322)</a:t>
                      </a:r>
                    </a:p>
                  </a:txBody>
                  <a:tcPr marL="68580" marR="68580" marT="0" marB="0" anchor="ctr"/>
                </a:tc>
                <a:tc>
                  <a:txBody>
                    <a:bodyPr/>
                    <a:lstStyle/>
                    <a:p>
                      <a:pPr marL="0" marR="0" algn="r" rtl="0" eaLnBrk="1" hangingPunct="1">
                        <a:lnSpc>
                          <a:spcPct val="115000"/>
                        </a:lnSpc>
                        <a:spcBef>
                          <a:spcPts val="0"/>
                        </a:spcBef>
                        <a:spcAft>
                          <a:spcPts val="0"/>
                        </a:spcAft>
                      </a:pPr>
                      <a:r>
                        <a:rPr lang="en-US" sz="900" kern="1200" dirty="0">
                          <a:solidFill>
                            <a:schemeClr val="dk1"/>
                          </a:solidFill>
                          <a:effectLst/>
                          <a:latin typeface="+mn-lt"/>
                          <a:ea typeface="+mn-ea"/>
                          <a:cs typeface="+mn-cs"/>
                        </a:rPr>
                        <a:t>$520,000</a:t>
                      </a:r>
                    </a:p>
                  </a:txBody>
                  <a:tcPr marL="68580" marR="68580" marT="0" marB="0" anchor="ctr"/>
                </a:tc>
                <a:tc>
                  <a:txBody>
                    <a:bodyPr/>
                    <a:lstStyle/>
                    <a:p>
                      <a:pPr marL="0" marR="0" algn="r" rtl="0" eaLnBrk="1" hangingPunct="1">
                        <a:lnSpc>
                          <a:spcPct val="115000"/>
                        </a:lnSpc>
                        <a:spcBef>
                          <a:spcPts val="0"/>
                        </a:spcBef>
                        <a:spcAft>
                          <a:spcPts val="0"/>
                        </a:spcAft>
                      </a:pPr>
                      <a:r>
                        <a:rPr lang="en-US" sz="900" kern="1200" dirty="0">
                          <a:solidFill>
                            <a:schemeClr val="dk1"/>
                          </a:solidFill>
                          <a:effectLst/>
                          <a:latin typeface="+mn-lt"/>
                          <a:ea typeface="+mn-ea"/>
                          <a:cs typeface="+mn-cs"/>
                        </a:rPr>
                        <a:t>$520,000</a:t>
                      </a:r>
                    </a:p>
                  </a:txBody>
                  <a:tcPr marL="68580" marR="68580" marT="0" marB="0" anchor="ctr"/>
                </a:tc>
                <a:extLst>
                  <a:ext uri="{0D108BD9-81ED-4DB2-BD59-A6C34878D82A}">
                    <a16:rowId xmlns:a16="http://schemas.microsoft.com/office/drawing/2014/main" val="552921670"/>
                  </a:ext>
                </a:extLst>
              </a:tr>
              <a:tr h="178221">
                <a:tc>
                  <a:txBody>
                    <a:bodyPr/>
                    <a:lstStyle/>
                    <a:p>
                      <a:pPr marL="0" marR="0" algn="just">
                        <a:lnSpc>
                          <a:spcPct val="115000"/>
                        </a:lnSpc>
                        <a:spcBef>
                          <a:spcPts val="0"/>
                        </a:spcBef>
                        <a:spcAft>
                          <a:spcPts val="0"/>
                        </a:spcAft>
                      </a:pPr>
                      <a:r>
                        <a:rPr lang="en-US" sz="900" dirty="0">
                          <a:effectLst/>
                        </a:rPr>
                        <a:t>Stormwater Capital (325)</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$7,994,400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$5,803,000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25231448"/>
                  </a:ext>
                </a:extLst>
              </a:tr>
              <a:tr h="178221">
                <a:tc>
                  <a:txBody>
                    <a:bodyPr/>
                    <a:lstStyle/>
                    <a:p>
                      <a:pPr marL="0" marR="0" algn="just">
                        <a:lnSpc>
                          <a:spcPct val="115000"/>
                        </a:lnSpc>
                        <a:spcBef>
                          <a:spcPts val="0"/>
                        </a:spcBef>
                        <a:spcAft>
                          <a:spcPts val="0"/>
                        </a:spcAft>
                      </a:pPr>
                      <a:r>
                        <a:rPr lang="en-US" sz="900" dirty="0">
                          <a:effectLst/>
                        </a:rPr>
                        <a:t>Museum (314)</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$200,000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88491513"/>
                  </a:ext>
                </a:extLst>
              </a:tr>
              <a:tr h="164165">
                <a:tc>
                  <a:txBody>
                    <a:bodyPr/>
                    <a:lstStyle/>
                    <a:p>
                      <a:pPr marL="0" marR="0" algn="just" rtl="0" eaLnBrk="1" hangingPunct="1">
                        <a:lnSpc>
                          <a:spcPct val="115000"/>
                        </a:lnSpc>
                        <a:spcBef>
                          <a:spcPts val="0"/>
                        </a:spcBef>
                        <a:spcAft>
                          <a:spcPts val="0"/>
                        </a:spcAft>
                      </a:pPr>
                      <a:r>
                        <a:rPr lang="en-US" sz="900" b="1" kern="1200" dirty="0">
                          <a:solidFill>
                            <a:schemeClr val="dk1"/>
                          </a:solidFill>
                          <a:effectLst/>
                          <a:latin typeface="+mn-lt"/>
                          <a:ea typeface="+mn-ea"/>
                          <a:cs typeface="+mn-cs"/>
                        </a:rPr>
                        <a:t>Sports Complex (370)</a:t>
                      </a:r>
                    </a:p>
                  </a:txBody>
                  <a:tcPr marL="68580" marR="68580" marT="0" marB="0" anchor="ctr"/>
                </a:tc>
                <a:tc>
                  <a:txBody>
                    <a:bodyPr/>
                    <a:lstStyle/>
                    <a:p>
                      <a:pPr marL="0" marR="0" algn="r" rtl="0" eaLnBrk="1" hangingPunct="1">
                        <a:lnSpc>
                          <a:spcPct val="115000"/>
                        </a:lnSpc>
                        <a:spcBef>
                          <a:spcPts val="0"/>
                        </a:spcBef>
                        <a:spcAft>
                          <a:spcPts val="0"/>
                        </a:spcAft>
                      </a:pPr>
                      <a:r>
                        <a:rPr lang="en-US" sz="900" kern="1200" dirty="0">
                          <a:solidFill>
                            <a:schemeClr val="dk1"/>
                          </a:solidFill>
                          <a:effectLst/>
                          <a:latin typeface="+mn-lt"/>
                          <a:ea typeface="+mn-ea"/>
                          <a:cs typeface="+mn-cs"/>
                        </a:rPr>
                        <a:t>$0</a:t>
                      </a:r>
                    </a:p>
                  </a:txBody>
                  <a:tcPr marL="68580" marR="68580" marT="0" marB="0" anchor="ctr"/>
                </a:tc>
                <a:tc>
                  <a:txBody>
                    <a:bodyPr/>
                    <a:lstStyle/>
                    <a:p>
                      <a:pPr marL="0" marR="0" algn="r" rtl="0" eaLnBrk="1" hangingPunct="1">
                        <a:lnSpc>
                          <a:spcPct val="115000"/>
                        </a:lnSpc>
                        <a:spcBef>
                          <a:spcPts val="0"/>
                        </a:spcBef>
                        <a:spcAft>
                          <a:spcPts val="0"/>
                        </a:spcAft>
                      </a:pPr>
                      <a:r>
                        <a:rPr lang="en-US" sz="900" kern="1200" dirty="0">
                          <a:solidFill>
                            <a:schemeClr val="dk1"/>
                          </a:solidFill>
                          <a:effectLst/>
                          <a:latin typeface="+mn-lt"/>
                          <a:ea typeface="+mn-ea"/>
                          <a:cs typeface="+mn-cs"/>
                        </a:rPr>
                        <a:t>$4,235,000</a:t>
                      </a:r>
                    </a:p>
                  </a:txBody>
                  <a:tcPr marL="68580" marR="68580" marT="0" marB="0" anchor="ctr"/>
                </a:tc>
                <a:extLst>
                  <a:ext uri="{0D108BD9-81ED-4DB2-BD59-A6C34878D82A}">
                    <a16:rowId xmlns:a16="http://schemas.microsoft.com/office/drawing/2014/main" val="2347533475"/>
                  </a:ext>
                </a:extLst>
              </a:tr>
              <a:tr h="178221">
                <a:tc>
                  <a:txBody>
                    <a:bodyPr/>
                    <a:lstStyle/>
                    <a:p>
                      <a:pPr marL="0" marR="0" algn="just">
                        <a:lnSpc>
                          <a:spcPct val="115000"/>
                        </a:lnSpc>
                        <a:spcBef>
                          <a:spcPts val="0"/>
                        </a:spcBef>
                        <a:spcAft>
                          <a:spcPts val="0"/>
                        </a:spcAft>
                      </a:pPr>
                      <a:r>
                        <a:rPr lang="en-US" sz="900" dirty="0">
                          <a:effectLst/>
                        </a:rPr>
                        <a:t>Airport Capital (496-499)</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$1,426,500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81791730"/>
                  </a:ext>
                </a:extLst>
              </a:tr>
              <a:tr h="178221">
                <a:tc>
                  <a:txBody>
                    <a:bodyPr/>
                    <a:lstStyle/>
                    <a:p>
                      <a:pPr marL="0" marR="0" algn="just">
                        <a:lnSpc>
                          <a:spcPct val="115000"/>
                        </a:lnSpc>
                        <a:spcBef>
                          <a:spcPts val="0"/>
                        </a:spcBef>
                        <a:spcAft>
                          <a:spcPts val="0"/>
                        </a:spcAft>
                      </a:pPr>
                      <a:r>
                        <a:rPr lang="en-US" sz="900" dirty="0">
                          <a:effectLst/>
                        </a:rPr>
                        <a:t>Loans to Impact Fee Funds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u="sng" dirty="0">
                          <a:effectLst/>
                        </a:rPr>
                        <a:t>$2,192,100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u="sng" dirty="0">
                          <a:effectLst/>
                        </a:rPr>
                        <a:t>$2,032,000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8840560"/>
                  </a:ext>
                </a:extLst>
              </a:tr>
              <a:tr h="0">
                <a:tc>
                  <a:txBody>
                    <a:bodyPr/>
                    <a:lstStyle/>
                    <a:p>
                      <a:pPr marL="0" marR="0" algn="just">
                        <a:lnSpc>
                          <a:spcPct val="115000"/>
                        </a:lnSpc>
                        <a:spcBef>
                          <a:spcPts val="0"/>
                        </a:spcBef>
                        <a:spcAft>
                          <a:spcPts val="0"/>
                        </a:spcAft>
                      </a:pPr>
                      <a:r>
                        <a:rPr lang="en-US" sz="900" dirty="0">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03790531"/>
                  </a:ext>
                </a:extLst>
              </a:tr>
              <a:tr h="178221">
                <a:tc>
                  <a:txBody>
                    <a:bodyPr/>
                    <a:lstStyle/>
                    <a:p>
                      <a:pPr marL="0" marR="0" algn="just">
                        <a:lnSpc>
                          <a:spcPct val="115000"/>
                        </a:lnSpc>
                        <a:spcBef>
                          <a:spcPts val="0"/>
                        </a:spcBef>
                        <a:spcAft>
                          <a:spcPts val="0"/>
                        </a:spcAft>
                      </a:pPr>
                      <a:r>
                        <a:rPr lang="en-US" sz="900" dirty="0">
                          <a:effectLst/>
                        </a:rPr>
                        <a:t>Grand Total – Transfer from General Funds (001 &amp; 111)</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u="dbl" dirty="0">
                          <a:effectLst/>
                        </a:rPr>
                        <a:t>$50,842,300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900" u="dbl" dirty="0">
                          <a:effectLst/>
                        </a:rPr>
                        <a:t>$59,004,400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62057103"/>
                  </a:ext>
                </a:extLst>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6EC331D-CB6E-4CAE-BD7D-1FD11E1F29F1}" type="slidenum">
              <a:rPr lang="en-US" smtClean="0"/>
              <a:pPr/>
              <a:t>18</a:t>
            </a:fld>
            <a:endParaRPr lang="en-US" dirty="0"/>
          </a:p>
        </p:txBody>
      </p:sp>
      <p:pic>
        <p:nvPicPr>
          <p:cNvPr id="7" name="chart"/>
          <p:cNvPicPr>
            <a:picLocks noChangeAspect="1"/>
          </p:cNvPicPr>
          <p:nvPr/>
        </p:nvPicPr>
        <p:blipFill>
          <a:blip r:embed="rId3" cstate="print"/>
          <a:stretch>
            <a:fillRect/>
          </a:stretch>
        </p:blipFill>
        <p:spPr>
          <a:xfrm>
            <a:off x="304800" y="6324600"/>
            <a:ext cx="1400325" cy="381000"/>
          </a:xfrm>
          <a:prstGeom prst="rect">
            <a:avLst/>
          </a:prstGeom>
          <a:ln>
            <a:solidFill>
              <a:schemeClr val="accent1"/>
            </a:solidFill>
          </a:ln>
        </p:spPr>
      </p:pic>
      <p:graphicFrame>
        <p:nvGraphicFramePr>
          <p:cNvPr id="9" name="Table 8"/>
          <p:cNvGraphicFramePr>
            <a:graphicFrameLocks noGrp="1"/>
          </p:cNvGraphicFramePr>
          <p:nvPr>
            <p:extLst>
              <p:ext uri="{D42A27DB-BD31-4B8C-83A1-F6EECF244321}">
                <p14:modId xmlns:p14="http://schemas.microsoft.com/office/powerpoint/2010/main" val="578870449"/>
              </p:ext>
            </p:extLst>
          </p:nvPr>
        </p:nvGraphicFramePr>
        <p:xfrm>
          <a:off x="1295399" y="914401"/>
          <a:ext cx="7162801" cy="5333998"/>
        </p:xfrm>
        <a:graphic>
          <a:graphicData uri="http://schemas.openxmlformats.org/drawingml/2006/table">
            <a:tbl>
              <a:tblPr/>
              <a:tblGrid>
                <a:gridCol w="2360676">
                  <a:extLst>
                    <a:ext uri="{9D8B030D-6E8A-4147-A177-3AD203B41FA5}">
                      <a16:colId xmlns:a16="http://schemas.microsoft.com/office/drawing/2014/main" val="20000"/>
                    </a:ext>
                  </a:extLst>
                </a:gridCol>
                <a:gridCol w="1296925">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49375">
                  <a:extLst>
                    <a:ext uri="{9D8B030D-6E8A-4147-A177-3AD203B41FA5}">
                      <a16:colId xmlns:a16="http://schemas.microsoft.com/office/drawing/2014/main" val="20003"/>
                    </a:ext>
                  </a:extLst>
                </a:gridCol>
                <a:gridCol w="1036625">
                  <a:extLst>
                    <a:ext uri="{9D8B030D-6E8A-4147-A177-3AD203B41FA5}">
                      <a16:colId xmlns:a16="http://schemas.microsoft.com/office/drawing/2014/main" val="20004"/>
                    </a:ext>
                  </a:extLst>
                </a:gridCol>
              </a:tblGrid>
              <a:tr h="523930">
                <a:tc>
                  <a:txBody>
                    <a:bodyPr/>
                    <a:lstStyle/>
                    <a:p>
                      <a:pPr algn="l" rtl="0" fontAlgn="b"/>
                      <a:r>
                        <a:rPr lang="en-US" sz="1400" b="1" i="0" u="none" strike="noStrike" dirty="0">
                          <a:solidFill>
                            <a:srgbClr val="FFFFFF"/>
                          </a:solidFill>
                          <a:latin typeface="Tahoma"/>
                        </a:rPr>
                        <a:t>Permanent</a:t>
                      </a:r>
                      <a:r>
                        <a:rPr lang="en-US" sz="1400" b="1" i="0" u="none" strike="noStrike" baseline="0" dirty="0">
                          <a:solidFill>
                            <a:srgbClr val="FFFFFF"/>
                          </a:solidFill>
                          <a:latin typeface="Tahoma"/>
                        </a:rPr>
                        <a:t> Positions A</a:t>
                      </a:r>
                      <a:r>
                        <a:rPr lang="en-US" sz="1400" b="1" i="0" u="none" strike="noStrike" dirty="0">
                          <a:solidFill>
                            <a:srgbClr val="FFFFFF"/>
                          </a:solidFill>
                          <a:latin typeface="Tahoma"/>
                        </a:rPr>
                        <a:t>gency </a:t>
                      </a:r>
                    </a:p>
                  </a:txBody>
                  <a:tcPr marL="9525" marR="9525" marT="9525" marB="0" anchor="b">
                    <a:lnL>
                      <a:noFill/>
                    </a:lnL>
                    <a:lnR>
                      <a:noFill/>
                    </a:lnR>
                    <a:lnT>
                      <a:noFill/>
                    </a:lnT>
                    <a:lnB>
                      <a:noFill/>
                    </a:lnB>
                    <a:solidFill>
                      <a:srgbClr val="17375D"/>
                    </a:solidFill>
                  </a:tcPr>
                </a:tc>
                <a:tc>
                  <a:txBody>
                    <a:bodyPr/>
                    <a:lstStyle/>
                    <a:p>
                      <a:pPr algn="r" rtl="0" fontAlgn="b"/>
                      <a:r>
                        <a:rPr lang="en-US" sz="1400" b="1" i="0" u="none" strike="noStrike" dirty="0">
                          <a:solidFill>
                            <a:srgbClr val="FFFFFF"/>
                          </a:solidFill>
                          <a:latin typeface="Tahoma"/>
                        </a:rPr>
                        <a:t> Adopted</a:t>
                      </a:r>
                    </a:p>
                    <a:p>
                      <a:pPr algn="r" rtl="0" fontAlgn="b"/>
                      <a:r>
                        <a:rPr lang="en-US" sz="1400" b="1" i="0" u="none" strike="noStrike" dirty="0">
                          <a:solidFill>
                            <a:srgbClr val="FFFFFF"/>
                          </a:solidFill>
                          <a:latin typeface="Tahoma"/>
                        </a:rPr>
                        <a:t>  FY 2021 </a:t>
                      </a:r>
                    </a:p>
                  </a:txBody>
                  <a:tcPr marL="9525" marR="9525" marT="9525" marB="0" anchor="b">
                    <a:lnL>
                      <a:noFill/>
                    </a:lnL>
                    <a:lnR>
                      <a:noFill/>
                    </a:lnR>
                    <a:lnT>
                      <a:noFill/>
                    </a:lnT>
                    <a:lnB>
                      <a:noFill/>
                    </a:lnB>
                    <a:solidFill>
                      <a:srgbClr val="17375D"/>
                    </a:solidFill>
                  </a:tcPr>
                </a:tc>
                <a:tc>
                  <a:txBody>
                    <a:bodyPr/>
                    <a:lstStyle/>
                    <a:p>
                      <a:pPr algn="r" rtl="0" fontAlgn="b"/>
                      <a:r>
                        <a:rPr lang="en-US" sz="1400" b="1" i="0" u="none" strike="noStrike" dirty="0">
                          <a:solidFill>
                            <a:srgbClr val="FFFFFF"/>
                          </a:solidFill>
                          <a:latin typeface="Tahoma"/>
                        </a:rPr>
                        <a:t>  Changes</a:t>
                      </a:r>
                    </a:p>
                  </a:txBody>
                  <a:tcPr marL="9525" marR="9525" marT="9525" marB="0" anchor="b">
                    <a:lnL>
                      <a:noFill/>
                    </a:lnL>
                    <a:lnR>
                      <a:noFill/>
                    </a:lnR>
                    <a:lnT>
                      <a:noFill/>
                    </a:lnT>
                    <a:lnB>
                      <a:noFill/>
                    </a:lnB>
                    <a:solidFill>
                      <a:srgbClr val="17375D"/>
                    </a:solidFill>
                  </a:tcPr>
                </a:tc>
                <a:tc>
                  <a:txBody>
                    <a:bodyPr/>
                    <a:lstStyle/>
                    <a:p>
                      <a:pPr algn="r" rtl="0" fontAlgn="b"/>
                      <a:r>
                        <a:rPr lang="en-US" sz="1400" b="1" i="0" u="none" strike="noStrike" dirty="0">
                          <a:solidFill>
                            <a:srgbClr val="FFFFFF"/>
                          </a:solidFill>
                          <a:latin typeface="Tahoma"/>
                        </a:rPr>
                        <a:t> Expanded  FY 2022 </a:t>
                      </a:r>
                    </a:p>
                  </a:txBody>
                  <a:tcPr marL="9525" marR="9525" marT="9525" marB="0" anchor="b">
                    <a:lnL>
                      <a:noFill/>
                    </a:lnL>
                    <a:lnR>
                      <a:noFill/>
                    </a:lnR>
                    <a:lnT>
                      <a:noFill/>
                    </a:lnT>
                    <a:lnB>
                      <a:noFill/>
                    </a:lnB>
                    <a:solidFill>
                      <a:srgbClr val="17375D"/>
                    </a:solidFill>
                  </a:tcPr>
                </a:tc>
                <a:tc>
                  <a:txBody>
                    <a:bodyPr/>
                    <a:lstStyle/>
                    <a:p>
                      <a:pPr algn="r" rtl="0" fontAlgn="b"/>
                      <a:r>
                        <a:rPr lang="en-US" sz="1400" b="1" i="0" u="none" strike="noStrike" dirty="0">
                          <a:solidFill>
                            <a:srgbClr val="FFFFFF"/>
                          </a:solidFill>
                          <a:latin typeface="Tahoma"/>
                        </a:rPr>
                        <a:t> Total               FY 2022 </a:t>
                      </a:r>
                    </a:p>
                  </a:txBody>
                  <a:tcPr marL="9525" marR="9525" marT="9525" marB="0" anchor="b">
                    <a:lnL>
                      <a:noFill/>
                    </a:lnL>
                    <a:lnR>
                      <a:noFill/>
                    </a:lnR>
                    <a:lnT>
                      <a:noFill/>
                    </a:lnT>
                    <a:lnB>
                      <a:noFill/>
                    </a:lnB>
                    <a:solidFill>
                      <a:srgbClr val="17375D"/>
                    </a:solidFill>
                  </a:tcPr>
                </a:tc>
                <a:extLst>
                  <a:ext uri="{0D108BD9-81ED-4DB2-BD59-A6C34878D82A}">
                    <a16:rowId xmlns:a16="http://schemas.microsoft.com/office/drawing/2014/main" val="10000"/>
                  </a:ext>
                </a:extLst>
              </a:tr>
              <a:tr h="267226">
                <a:tc>
                  <a:txBody>
                    <a:bodyPr/>
                    <a:lstStyle/>
                    <a:p>
                      <a:pPr algn="l" rtl="0" fontAlgn="b"/>
                      <a:r>
                        <a:rPr lang="en-US" sz="1400" b="0" i="0" u="none" strike="noStrike" dirty="0">
                          <a:solidFill>
                            <a:srgbClr val="000000"/>
                          </a:solidFill>
                          <a:latin typeface="Tahoma"/>
                        </a:rPr>
                        <a:t>BCC</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        10.00 </a:t>
                      </a: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latin typeface="Tahoma"/>
                        </a:rPr>
                        <a:t>-</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        10.00 </a:t>
                      </a: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267226">
                <a:tc>
                  <a:txBody>
                    <a:bodyPr/>
                    <a:lstStyle/>
                    <a:p>
                      <a:pPr algn="l" rtl="0" fontAlgn="b"/>
                      <a:r>
                        <a:rPr lang="en-US" sz="1400" b="0" i="0" u="none" strike="noStrike" dirty="0">
                          <a:solidFill>
                            <a:srgbClr val="000000"/>
                          </a:solidFill>
                          <a:latin typeface="Tahoma"/>
                        </a:rPr>
                        <a:t>Co Attorney</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        18.00 </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        18.00 </a:t>
                      </a:r>
                    </a:p>
                  </a:txBody>
                  <a:tcPr marL="9525" marR="9525" marT="9525" marB="0" anchor="b">
                    <a:lnL>
                      <a:noFill/>
                    </a:lnL>
                    <a:lnR>
                      <a:noFill/>
                    </a:lnR>
                    <a:lnT>
                      <a:noFill/>
                    </a:lnT>
                    <a:lnB>
                      <a:noFill/>
                    </a:lnB>
                    <a:solidFill>
                      <a:srgbClr val="D8D8D8"/>
                    </a:solidFill>
                  </a:tcPr>
                </a:tc>
                <a:extLst>
                  <a:ext uri="{0D108BD9-81ED-4DB2-BD59-A6C34878D82A}">
                    <a16:rowId xmlns:a16="http://schemas.microsoft.com/office/drawing/2014/main" val="10002"/>
                  </a:ext>
                </a:extLst>
              </a:tr>
              <a:tr h="267226">
                <a:tc>
                  <a:txBody>
                    <a:bodyPr/>
                    <a:lstStyle/>
                    <a:p>
                      <a:pPr algn="l" rtl="0" fontAlgn="b"/>
                      <a:r>
                        <a:rPr lang="en-US" sz="1400" b="0" i="0" u="none" strike="noStrike" dirty="0">
                          <a:solidFill>
                            <a:srgbClr val="000000"/>
                          </a:solidFill>
                          <a:latin typeface="Tahoma"/>
                        </a:rPr>
                        <a:t>Co Mgr Offices</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87.50 </a:t>
                      </a: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latin typeface="Tahoma"/>
                        </a:rPr>
                        <a:t>(1.00)          </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        86.50 </a:t>
                      </a: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267226">
                <a:tc>
                  <a:txBody>
                    <a:bodyPr/>
                    <a:lstStyle/>
                    <a:p>
                      <a:pPr algn="l" rtl="0" fontAlgn="b"/>
                      <a:r>
                        <a:rPr lang="en-US" sz="1400" b="0" i="0" u="none" strike="noStrike" dirty="0">
                          <a:solidFill>
                            <a:srgbClr val="000000"/>
                          </a:solidFill>
                          <a:latin typeface="Tahoma"/>
                        </a:rPr>
                        <a:t>Admin/Emergency Services</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      364.75 </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2.00 </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366.75 </a:t>
                      </a:r>
                    </a:p>
                  </a:txBody>
                  <a:tcPr marL="9525" marR="9525" marT="9525" marB="0" anchor="b">
                    <a:lnL>
                      <a:noFill/>
                    </a:lnL>
                    <a:lnR>
                      <a:noFill/>
                    </a:lnR>
                    <a:lnT>
                      <a:noFill/>
                    </a:lnT>
                    <a:lnB>
                      <a:noFill/>
                    </a:lnB>
                    <a:solidFill>
                      <a:srgbClr val="D8D8D8"/>
                    </a:solidFill>
                  </a:tcPr>
                </a:tc>
                <a:extLst>
                  <a:ext uri="{0D108BD9-81ED-4DB2-BD59-A6C34878D82A}">
                    <a16:rowId xmlns:a16="http://schemas.microsoft.com/office/drawing/2014/main" val="10004"/>
                  </a:ext>
                </a:extLst>
              </a:tr>
              <a:tr h="267226">
                <a:tc>
                  <a:txBody>
                    <a:bodyPr/>
                    <a:lstStyle/>
                    <a:p>
                      <a:pPr algn="l" rtl="0" fontAlgn="b"/>
                      <a:r>
                        <a:rPr lang="en-US" sz="1400" b="0" i="0" u="none" strike="noStrike" dirty="0">
                          <a:solidFill>
                            <a:srgbClr val="000000"/>
                          </a:solidFill>
                          <a:latin typeface="Tahoma"/>
                        </a:rPr>
                        <a:t>Public Services </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      447.30 </a:t>
                      </a: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latin typeface="Tahoma"/>
                        </a:rPr>
                        <a:t>(1.25)</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      446.05 </a:t>
                      </a: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r h="267226">
                <a:tc>
                  <a:txBody>
                    <a:bodyPr/>
                    <a:lstStyle/>
                    <a:p>
                      <a:pPr algn="l" rtl="0" fontAlgn="b"/>
                      <a:r>
                        <a:rPr lang="en-US" sz="1400" b="0" i="0" u="none" strike="noStrike" dirty="0">
                          <a:solidFill>
                            <a:srgbClr val="000000"/>
                          </a:solidFill>
                          <a:latin typeface="Tahoma"/>
                        </a:rPr>
                        <a:t>Public Utilities</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      548.00 </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42.00 </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1.00</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591.00 </a:t>
                      </a:r>
                    </a:p>
                  </a:txBody>
                  <a:tcPr marL="9525" marR="9525" marT="9525" marB="0" anchor="b">
                    <a:lnL>
                      <a:noFill/>
                    </a:lnL>
                    <a:lnR>
                      <a:noFill/>
                    </a:lnR>
                    <a:lnT>
                      <a:noFill/>
                    </a:lnT>
                    <a:lnB>
                      <a:noFill/>
                    </a:lnB>
                    <a:solidFill>
                      <a:srgbClr val="D8D8D8"/>
                    </a:solidFill>
                  </a:tcPr>
                </a:tc>
                <a:extLst>
                  <a:ext uri="{0D108BD9-81ED-4DB2-BD59-A6C34878D82A}">
                    <a16:rowId xmlns:a16="http://schemas.microsoft.com/office/drawing/2014/main" val="10006"/>
                  </a:ext>
                </a:extLst>
              </a:tr>
              <a:tr h="267226">
                <a:tc>
                  <a:txBody>
                    <a:bodyPr/>
                    <a:lstStyle/>
                    <a:p>
                      <a:pPr algn="l" rtl="0" fontAlgn="b"/>
                      <a:r>
                        <a:rPr lang="en-US" sz="1400" b="0" i="0" u="none" strike="noStrike" dirty="0">
                          <a:solidFill>
                            <a:srgbClr val="000000"/>
                          </a:solidFill>
                          <a:latin typeface="Tahoma"/>
                        </a:rPr>
                        <a:t>Growth Mgt</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      557.00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Tahoma"/>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rtl="0" fontAlgn="b"/>
                      <a:r>
                        <a:rPr lang="en-US" sz="1400" b="0" i="0" u="none" strike="noStrike" dirty="0">
                          <a:solidFill>
                            <a:srgbClr val="000000"/>
                          </a:solidFill>
                          <a:latin typeface="Tahoma"/>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rtl="0" fontAlgn="b"/>
                      <a:r>
                        <a:rPr lang="en-US" sz="1400" b="0" i="0" u="none" strike="noStrike" dirty="0">
                          <a:solidFill>
                            <a:srgbClr val="000000"/>
                          </a:solidFill>
                          <a:latin typeface="Tahoma"/>
                        </a:rPr>
                        <a:t>      557.00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67226">
                <a:tc>
                  <a:txBody>
                    <a:bodyPr/>
                    <a:lstStyle/>
                    <a:p>
                      <a:pPr algn="l" rtl="0" fontAlgn="b"/>
                      <a:r>
                        <a:rPr lang="en-US" sz="1400" b="1" i="0" u="none" strike="noStrike" dirty="0">
                          <a:solidFill>
                            <a:srgbClr val="000000"/>
                          </a:solidFill>
                          <a:latin typeface="Tahoma"/>
                        </a:rPr>
                        <a:t>Subtotal BCC Agency</a:t>
                      </a:r>
                    </a:p>
                  </a:txBody>
                  <a:tcPr marL="9525" marR="9525" marT="9525" marB="0" anchor="b">
                    <a:lnL>
                      <a:noFill/>
                    </a:lnL>
                    <a:lnR>
                      <a:noFill/>
                    </a:lnR>
                    <a:lnT>
                      <a:noFill/>
                    </a:lnT>
                    <a:lnB>
                      <a:noFill/>
                    </a:lnB>
                    <a:solidFill>
                      <a:srgbClr val="B8CCE4"/>
                    </a:solidFill>
                  </a:tcPr>
                </a:tc>
                <a:tc>
                  <a:txBody>
                    <a:bodyPr/>
                    <a:lstStyle/>
                    <a:p>
                      <a:pPr algn="r" rtl="0" fontAlgn="b"/>
                      <a:r>
                        <a:rPr lang="en-US" sz="1400" b="1" i="0" u="none" strike="noStrike" dirty="0">
                          <a:solidFill>
                            <a:srgbClr val="000000"/>
                          </a:solidFill>
                          <a:latin typeface="Tahoma"/>
                        </a:rPr>
                        <a:t>  2,032.55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B8CCE4"/>
                    </a:solidFill>
                  </a:tcPr>
                </a:tc>
                <a:tc>
                  <a:txBody>
                    <a:bodyPr/>
                    <a:lstStyle/>
                    <a:p>
                      <a:pPr algn="r" rtl="0" fontAlgn="b"/>
                      <a:r>
                        <a:rPr lang="en-US" sz="1400" b="1" i="0" u="none" strike="noStrike" dirty="0">
                          <a:solidFill>
                            <a:srgbClr val="000000"/>
                          </a:solidFill>
                          <a:latin typeface="Tahoma"/>
                        </a:rPr>
                        <a:t>41.75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B8CCE4"/>
                    </a:solidFill>
                  </a:tcPr>
                </a:tc>
                <a:tc>
                  <a:txBody>
                    <a:bodyPr/>
                    <a:lstStyle/>
                    <a:p>
                      <a:pPr algn="r" rtl="0" fontAlgn="b"/>
                      <a:r>
                        <a:rPr lang="en-US" sz="1400" b="1" i="0" u="none" strike="noStrike" dirty="0">
                          <a:solidFill>
                            <a:srgbClr val="000000"/>
                          </a:solidFill>
                          <a:latin typeface="Tahoma"/>
                        </a:rPr>
                        <a:t>1.00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B8CCE4"/>
                    </a:solidFill>
                  </a:tcPr>
                </a:tc>
                <a:tc>
                  <a:txBody>
                    <a:bodyPr/>
                    <a:lstStyle/>
                    <a:p>
                      <a:pPr algn="r" rtl="0" fontAlgn="b"/>
                      <a:r>
                        <a:rPr lang="en-US" sz="1400" b="1" i="0" u="none" strike="noStrike" dirty="0">
                          <a:solidFill>
                            <a:srgbClr val="000000"/>
                          </a:solidFill>
                          <a:latin typeface="Tahoma"/>
                        </a:rPr>
                        <a:t>  2,075.30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B8CCE4"/>
                    </a:solidFill>
                  </a:tcPr>
                </a:tc>
                <a:extLst>
                  <a:ext uri="{0D108BD9-81ED-4DB2-BD59-A6C34878D82A}">
                    <a16:rowId xmlns:a16="http://schemas.microsoft.com/office/drawing/2014/main" val="10008"/>
                  </a:ext>
                </a:extLst>
              </a:tr>
              <a:tr h="267226">
                <a:tc>
                  <a:txBody>
                    <a:bodyPr/>
                    <a:lstStyle/>
                    <a:p>
                      <a:pPr algn="l" fontAlgn="b"/>
                      <a:endParaRPr lang="en-US" sz="1400" b="1" i="0" u="none" strike="noStrike" dirty="0">
                        <a:solidFill>
                          <a:srgbClr val="000000"/>
                        </a:solidFill>
                        <a:latin typeface="Tahoma"/>
                      </a:endParaRP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 </a:t>
                      </a:r>
                    </a:p>
                  </a:txBody>
                  <a:tcPr marL="9525" marR="9525" marT="9525" marB="0" anchor="b">
                    <a:lnL>
                      <a:noFill/>
                    </a:lnL>
                    <a:lnR>
                      <a:noFill/>
                    </a:lnR>
                    <a:lnT>
                      <a:noFill/>
                    </a:lnT>
                    <a:lnB>
                      <a:noFill/>
                    </a:lnB>
                  </a:tcPr>
                </a:tc>
                <a:tc>
                  <a:txBody>
                    <a:bodyPr/>
                    <a:lstStyle/>
                    <a:p>
                      <a:pPr algn="r" fontAlgn="b"/>
                      <a:endParaRPr lang="en-US" sz="1400" b="1" i="0" u="none" strike="noStrike" dirty="0">
                        <a:solidFill>
                          <a:srgbClr val="000000"/>
                        </a:solidFill>
                        <a:latin typeface="Tahoma"/>
                      </a:endParaRPr>
                    </a:p>
                  </a:txBody>
                  <a:tcPr marL="9525" marR="9525" marT="9525" marB="0" anchor="b">
                    <a:lnL>
                      <a:noFill/>
                    </a:lnL>
                    <a:lnR>
                      <a:noFill/>
                    </a:lnR>
                    <a:lnT>
                      <a:noFill/>
                    </a:lnT>
                    <a:lnB>
                      <a:noFill/>
                    </a:lnB>
                  </a:tcPr>
                </a:tc>
                <a:tc>
                  <a:txBody>
                    <a:bodyPr/>
                    <a:lstStyle/>
                    <a:p>
                      <a:pPr algn="r" fontAlgn="b"/>
                      <a:endParaRPr lang="en-US" sz="1400" b="1" i="0" u="none" strike="noStrike" dirty="0">
                        <a:solidFill>
                          <a:srgbClr val="000000"/>
                        </a:solidFill>
                        <a:latin typeface="Tahoma"/>
                      </a:endParaRP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 </a:t>
                      </a:r>
                    </a:p>
                  </a:txBody>
                  <a:tcPr marL="9525" marR="9525" marT="9525" marB="0" anchor="b">
                    <a:lnL>
                      <a:noFill/>
                    </a:lnL>
                    <a:lnR>
                      <a:noFill/>
                    </a:lnR>
                    <a:lnT>
                      <a:noFill/>
                    </a:lnT>
                    <a:lnB>
                      <a:noFill/>
                    </a:lnB>
                  </a:tcPr>
                </a:tc>
                <a:extLst>
                  <a:ext uri="{0D108BD9-81ED-4DB2-BD59-A6C34878D82A}">
                    <a16:rowId xmlns:a16="http://schemas.microsoft.com/office/drawing/2014/main" val="10009"/>
                  </a:ext>
                </a:extLst>
              </a:tr>
              <a:tr h="267226">
                <a:tc>
                  <a:txBody>
                    <a:bodyPr/>
                    <a:lstStyle/>
                    <a:p>
                      <a:pPr algn="l" rtl="0" fontAlgn="b"/>
                      <a:r>
                        <a:rPr lang="en-US" sz="1400" b="1" i="0" u="none" strike="noStrike" dirty="0">
                          <a:solidFill>
                            <a:srgbClr val="000000"/>
                          </a:solidFill>
                          <a:latin typeface="Tahoma"/>
                        </a:rPr>
                        <a:t>Courts</a:t>
                      </a:r>
                    </a:p>
                  </a:txBody>
                  <a:tcPr marL="9525" marR="9525" marT="9525" marB="0" anchor="b">
                    <a:lnL>
                      <a:noFill/>
                    </a:lnL>
                    <a:lnR>
                      <a:noFill/>
                    </a:lnR>
                    <a:lnT>
                      <a:noFill/>
                    </a:lnT>
                    <a:lnB>
                      <a:noFill/>
                    </a:lnB>
                    <a:solidFill>
                      <a:srgbClr val="B8CCE4"/>
                    </a:solidFill>
                  </a:tcPr>
                </a:tc>
                <a:tc>
                  <a:txBody>
                    <a:bodyPr/>
                    <a:lstStyle/>
                    <a:p>
                      <a:pPr algn="r" rtl="0" fontAlgn="b"/>
                      <a:r>
                        <a:rPr lang="en-US" sz="1400" b="1" i="0" u="none" strike="noStrike" dirty="0">
                          <a:solidFill>
                            <a:srgbClr val="000000"/>
                          </a:solidFill>
                          <a:latin typeface="Tahoma"/>
                        </a:rPr>
                        <a:t>       35.00 </a:t>
                      </a:r>
                    </a:p>
                  </a:txBody>
                  <a:tcPr marL="9525" marR="9525" marT="9525" marB="0" anchor="b">
                    <a:lnL>
                      <a:noFill/>
                    </a:lnL>
                    <a:lnR>
                      <a:noFill/>
                    </a:lnR>
                    <a:lnT>
                      <a:noFill/>
                    </a:lnT>
                    <a:lnB>
                      <a:noFill/>
                    </a:lnB>
                    <a:solidFill>
                      <a:srgbClr val="B8CCE4"/>
                    </a:solidFill>
                  </a:tcPr>
                </a:tc>
                <a:tc>
                  <a:txBody>
                    <a:bodyPr/>
                    <a:lstStyle/>
                    <a:p>
                      <a:pPr algn="r" rtl="0" fontAlgn="b"/>
                      <a:r>
                        <a:rPr lang="en-US" sz="1400" b="1" i="0" u="none" strike="noStrike" dirty="0">
                          <a:solidFill>
                            <a:srgbClr val="000000"/>
                          </a:solidFill>
                          <a:latin typeface="Tahoma"/>
                        </a:rPr>
                        <a:t>-             </a:t>
                      </a:r>
                    </a:p>
                  </a:txBody>
                  <a:tcPr marL="9525" marR="9525" marT="9525" marB="0" anchor="b">
                    <a:lnL>
                      <a:noFill/>
                    </a:lnL>
                    <a:lnR>
                      <a:noFill/>
                    </a:lnR>
                    <a:lnT>
                      <a:noFill/>
                    </a:lnT>
                    <a:lnB>
                      <a:noFill/>
                    </a:lnB>
                    <a:solidFill>
                      <a:srgbClr val="B8CCE4"/>
                    </a:solidFill>
                  </a:tcPr>
                </a:tc>
                <a:tc>
                  <a:txBody>
                    <a:bodyPr/>
                    <a:lstStyle/>
                    <a:p>
                      <a:pPr algn="r" rtl="0" fontAlgn="b"/>
                      <a:r>
                        <a:rPr lang="en-US" sz="1400" b="1" i="0" u="none" strike="noStrike" dirty="0">
                          <a:solidFill>
                            <a:srgbClr val="000000"/>
                          </a:solidFill>
                          <a:latin typeface="Tahoma"/>
                        </a:rPr>
                        <a:t>-          </a:t>
                      </a:r>
                    </a:p>
                  </a:txBody>
                  <a:tcPr marL="9525" marR="9525" marT="9525" marB="0" anchor="b">
                    <a:lnL>
                      <a:noFill/>
                    </a:lnL>
                    <a:lnR>
                      <a:noFill/>
                    </a:lnR>
                    <a:lnT>
                      <a:noFill/>
                    </a:lnT>
                    <a:lnB>
                      <a:noFill/>
                    </a:lnB>
                    <a:solidFill>
                      <a:srgbClr val="B8CCE4"/>
                    </a:solidFill>
                  </a:tcPr>
                </a:tc>
                <a:tc>
                  <a:txBody>
                    <a:bodyPr/>
                    <a:lstStyle/>
                    <a:p>
                      <a:pPr algn="r" rtl="0" fontAlgn="b"/>
                      <a:r>
                        <a:rPr lang="en-US" sz="1400" b="1" i="0" u="none" strike="noStrike" dirty="0">
                          <a:solidFill>
                            <a:srgbClr val="000000"/>
                          </a:solidFill>
                          <a:latin typeface="Tahoma"/>
                        </a:rPr>
                        <a:t>35.00</a:t>
                      </a:r>
                    </a:p>
                  </a:txBody>
                  <a:tcPr marL="9525" marR="9525" marT="9525" marB="0" anchor="b">
                    <a:lnL>
                      <a:noFill/>
                    </a:lnL>
                    <a:lnR>
                      <a:noFill/>
                    </a:lnR>
                    <a:lnT>
                      <a:noFill/>
                    </a:lnT>
                    <a:lnB>
                      <a:noFill/>
                    </a:lnB>
                    <a:solidFill>
                      <a:srgbClr val="B8CCE4"/>
                    </a:solidFill>
                  </a:tcPr>
                </a:tc>
                <a:extLst>
                  <a:ext uri="{0D108BD9-81ED-4DB2-BD59-A6C34878D82A}">
                    <a16:rowId xmlns:a16="http://schemas.microsoft.com/office/drawing/2014/main" val="10010"/>
                  </a:ext>
                </a:extLst>
              </a:tr>
              <a:tr h="267226">
                <a:tc>
                  <a:txBody>
                    <a:bodyPr/>
                    <a:lstStyle/>
                    <a:p>
                      <a:pPr algn="l" fontAlgn="b"/>
                      <a:endParaRPr lang="en-US" sz="1400" b="1" i="0" u="none" strike="noStrike" dirty="0">
                        <a:solidFill>
                          <a:srgbClr val="000000"/>
                        </a:solidFill>
                        <a:latin typeface="Tahoma"/>
                      </a:endParaRPr>
                    </a:p>
                  </a:txBody>
                  <a:tcPr marL="9525" marR="9525" marT="9525" marB="0" anchor="b">
                    <a:lnL>
                      <a:noFill/>
                    </a:lnL>
                    <a:lnR>
                      <a:noFill/>
                    </a:lnR>
                    <a:lnT>
                      <a:noFill/>
                    </a:lnT>
                    <a:lnB>
                      <a:noFill/>
                    </a:lnB>
                  </a:tcPr>
                </a:tc>
                <a:tc>
                  <a:txBody>
                    <a:bodyPr/>
                    <a:lstStyle/>
                    <a:p>
                      <a:pPr algn="r" fontAlgn="b"/>
                      <a:endParaRPr lang="en-US" sz="1400" b="1" i="0" u="none" strike="noStrike" dirty="0">
                        <a:solidFill>
                          <a:srgbClr val="000000"/>
                        </a:solidFill>
                        <a:latin typeface="Tahoma"/>
                      </a:endParaRPr>
                    </a:p>
                  </a:txBody>
                  <a:tcPr marL="9525" marR="9525" marT="9525" marB="0" anchor="b">
                    <a:lnL>
                      <a:noFill/>
                    </a:lnL>
                    <a:lnR>
                      <a:noFill/>
                    </a:lnR>
                    <a:lnT>
                      <a:noFill/>
                    </a:lnT>
                    <a:lnB>
                      <a:noFill/>
                    </a:lnB>
                  </a:tcPr>
                </a:tc>
                <a:tc>
                  <a:txBody>
                    <a:bodyPr/>
                    <a:lstStyle/>
                    <a:p>
                      <a:pPr algn="r" fontAlgn="b"/>
                      <a:endParaRPr lang="en-US" sz="1400" b="1" i="0" u="none" strike="noStrike" dirty="0">
                        <a:solidFill>
                          <a:srgbClr val="000000"/>
                        </a:solidFill>
                        <a:latin typeface="Tahoma"/>
                      </a:endParaRPr>
                    </a:p>
                  </a:txBody>
                  <a:tcPr marL="9525" marR="9525" marT="9525" marB="0" anchor="b">
                    <a:lnL>
                      <a:noFill/>
                    </a:lnL>
                    <a:lnR>
                      <a:noFill/>
                    </a:lnR>
                    <a:lnT>
                      <a:noFill/>
                    </a:lnT>
                    <a:lnB>
                      <a:noFill/>
                    </a:lnB>
                  </a:tcPr>
                </a:tc>
                <a:tc>
                  <a:txBody>
                    <a:bodyPr/>
                    <a:lstStyle/>
                    <a:p>
                      <a:pPr algn="r" fontAlgn="b"/>
                      <a:endParaRPr lang="en-US" sz="1400" b="1" i="0" u="none" strike="noStrike" dirty="0">
                        <a:solidFill>
                          <a:srgbClr val="000000"/>
                        </a:solidFill>
                        <a:latin typeface="Tahoma"/>
                      </a:endParaRPr>
                    </a:p>
                  </a:txBody>
                  <a:tcPr marL="9525" marR="9525" marT="9525" marB="0" anchor="b">
                    <a:lnL>
                      <a:noFill/>
                    </a:lnL>
                    <a:lnR>
                      <a:noFill/>
                    </a:lnR>
                    <a:lnT>
                      <a:noFill/>
                    </a:lnT>
                    <a:lnB>
                      <a:noFill/>
                    </a:lnB>
                  </a:tcPr>
                </a:tc>
                <a:tc>
                  <a:txBody>
                    <a:bodyPr/>
                    <a:lstStyle/>
                    <a:p>
                      <a:pPr algn="r" fontAlgn="b"/>
                      <a:endParaRPr lang="en-US" sz="1400" b="1" i="0" u="none" strike="noStrike" dirty="0">
                        <a:solidFill>
                          <a:srgbClr val="000000"/>
                        </a:solidFill>
                        <a:latin typeface="Tahoma"/>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267226">
                <a:tc>
                  <a:txBody>
                    <a:bodyPr/>
                    <a:lstStyle/>
                    <a:p>
                      <a:pPr algn="l" rtl="0" fontAlgn="b"/>
                      <a:r>
                        <a:rPr lang="en-US" sz="1400" b="0" i="0" u="none" strike="noStrike" dirty="0">
                          <a:solidFill>
                            <a:srgbClr val="000000"/>
                          </a:solidFill>
                          <a:latin typeface="Tahoma"/>
                        </a:rPr>
                        <a:t>Clerk of Courts</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102.56</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6.20        </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6.00          </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        114.76 </a:t>
                      </a:r>
                    </a:p>
                  </a:txBody>
                  <a:tcPr marL="9525" marR="9525" marT="9525" marB="0" anchor="b">
                    <a:lnL>
                      <a:noFill/>
                    </a:lnL>
                    <a:lnR>
                      <a:noFill/>
                    </a:lnR>
                    <a:lnT>
                      <a:noFill/>
                    </a:lnT>
                    <a:lnB>
                      <a:noFill/>
                    </a:lnB>
                    <a:solidFill>
                      <a:srgbClr val="D8D8D8"/>
                    </a:solidFill>
                  </a:tcPr>
                </a:tc>
                <a:extLst>
                  <a:ext uri="{0D108BD9-81ED-4DB2-BD59-A6C34878D82A}">
                    <a16:rowId xmlns:a16="http://schemas.microsoft.com/office/drawing/2014/main" val="10012"/>
                  </a:ext>
                </a:extLst>
              </a:tr>
              <a:tr h="267226">
                <a:tc>
                  <a:txBody>
                    <a:bodyPr/>
                    <a:lstStyle/>
                    <a:p>
                      <a:pPr algn="l" rtl="0" fontAlgn="b"/>
                      <a:r>
                        <a:rPr lang="en-US" sz="1400" b="0" i="0" u="none" strike="noStrike" dirty="0">
                          <a:solidFill>
                            <a:srgbClr val="000000"/>
                          </a:solidFill>
                          <a:latin typeface="Tahoma"/>
                        </a:rPr>
                        <a:t>Sprvr of Elections</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        23.00 </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        </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1.00          </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        24.00 </a:t>
                      </a:r>
                    </a:p>
                  </a:txBody>
                  <a:tcPr marL="9525" marR="9525" marT="9525" marB="0" anchor="b">
                    <a:lnL>
                      <a:noFill/>
                    </a:lnL>
                    <a:lnR>
                      <a:noFill/>
                    </a:lnR>
                    <a:lnT>
                      <a:noFill/>
                    </a:lnT>
                    <a:lnB>
                      <a:noFill/>
                    </a:lnB>
                  </a:tcPr>
                </a:tc>
                <a:extLst>
                  <a:ext uri="{0D108BD9-81ED-4DB2-BD59-A6C34878D82A}">
                    <a16:rowId xmlns:a16="http://schemas.microsoft.com/office/drawing/2014/main" val="10013"/>
                  </a:ext>
                </a:extLst>
              </a:tr>
              <a:tr h="267226">
                <a:tc>
                  <a:txBody>
                    <a:bodyPr/>
                    <a:lstStyle/>
                    <a:p>
                      <a:pPr algn="l" rtl="0" fontAlgn="b"/>
                      <a:r>
                        <a:rPr lang="en-US" sz="1400" b="0" i="0" u="none" strike="noStrike" dirty="0">
                          <a:solidFill>
                            <a:srgbClr val="000000"/>
                          </a:solidFill>
                          <a:latin typeface="Tahoma"/>
                        </a:rPr>
                        <a:t>Property App</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        64.00 </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        </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             -   </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        64.00 </a:t>
                      </a:r>
                    </a:p>
                  </a:txBody>
                  <a:tcPr marL="9525" marR="9525" marT="9525" marB="0" anchor="b">
                    <a:lnL>
                      <a:noFill/>
                    </a:lnL>
                    <a:lnR>
                      <a:noFill/>
                    </a:lnR>
                    <a:lnT>
                      <a:noFill/>
                    </a:lnT>
                    <a:lnB>
                      <a:noFill/>
                    </a:lnB>
                    <a:solidFill>
                      <a:srgbClr val="D8D8D8"/>
                    </a:solidFill>
                  </a:tcPr>
                </a:tc>
                <a:extLst>
                  <a:ext uri="{0D108BD9-81ED-4DB2-BD59-A6C34878D82A}">
                    <a16:rowId xmlns:a16="http://schemas.microsoft.com/office/drawing/2014/main" val="10014"/>
                  </a:ext>
                </a:extLst>
              </a:tr>
              <a:tr h="267226">
                <a:tc>
                  <a:txBody>
                    <a:bodyPr/>
                    <a:lstStyle/>
                    <a:p>
                      <a:pPr algn="l" rtl="0" fontAlgn="b"/>
                      <a:r>
                        <a:rPr lang="en-US" sz="1400" b="0" i="0" u="none" strike="noStrike" dirty="0">
                          <a:solidFill>
                            <a:srgbClr val="000000"/>
                          </a:solidFill>
                          <a:latin typeface="Tahoma"/>
                        </a:rPr>
                        <a:t>Sheriff</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1,417.00</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10.00</a:t>
                      </a:r>
                    </a:p>
                  </a:txBody>
                  <a:tcPr marL="9525" marR="9525" marT="9525" marB="0" anchor="b">
                    <a:lnL>
                      <a:noFill/>
                    </a:lnL>
                    <a:lnR>
                      <a:noFill/>
                    </a:lnR>
                    <a:lnT>
                      <a:noFill/>
                    </a:lnT>
                    <a:lnB>
                      <a:noFill/>
                    </a:lnB>
                  </a:tcPr>
                </a:tc>
                <a:tc>
                  <a:txBody>
                    <a:bodyPr/>
                    <a:lstStyle/>
                    <a:p>
                      <a:pPr algn="r" rtl="0" fontAlgn="b"/>
                      <a:r>
                        <a:rPr lang="en-US" sz="1400" b="0" i="0" u="none" strike="noStrike" dirty="0">
                          <a:solidFill>
                            <a:srgbClr val="000000"/>
                          </a:solidFill>
                          <a:latin typeface="Tahoma"/>
                        </a:rPr>
                        <a:t>   1,427.00 </a:t>
                      </a:r>
                    </a:p>
                  </a:txBody>
                  <a:tcPr marL="9525" marR="9525" marT="9525" marB="0" anchor="b">
                    <a:lnL>
                      <a:noFill/>
                    </a:lnL>
                    <a:lnR>
                      <a:noFill/>
                    </a:lnR>
                    <a:lnT>
                      <a:noFill/>
                    </a:lnT>
                    <a:lnB>
                      <a:noFill/>
                    </a:lnB>
                  </a:tcPr>
                </a:tc>
                <a:extLst>
                  <a:ext uri="{0D108BD9-81ED-4DB2-BD59-A6C34878D82A}">
                    <a16:rowId xmlns:a16="http://schemas.microsoft.com/office/drawing/2014/main" val="10015"/>
                  </a:ext>
                </a:extLst>
              </a:tr>
              <a:tr h="267226">
                <a:tc>
                  <a:txBody>
                    <a:bodyPr/>
                    <a:lstStyle/>
                    <a:p>
                      <a:pPr algn="l" rtl="0" fontAlgn="b"/>
                      <a:r>
                        <a:rPr lang="en-US" sz="1400" b="0" i="0" u="none" strike="noStrike" dirty="0">
                          <a:solidFill>
                            <a:srgbClr val="000000"/>
                          </a:solidFill>
                          <a:latin typeface="Tahoma"/>
                        </a:rPr>
                        <a:t>Tax Collector</a:t>
                      </a:r>
                    </a:p>
                  </a:txBody>
                  <a:tcPr marL="9525" marR="9525" marT="9525" marB="0" anchor="b">
                    <a:lnL>
                      <a:noFill/>
                    </a:lnL>
                    <a:lnR>
                      <a:noFill/>
                    </a:lnR>
                    <a:lnT>
                      <a:noFill/>
                    </a:lnT>
                    <a:lnB>
                      <a:noFill/>
                    </a:lnB>
                    <a:solidFill>
                      <a:srgbClr val="D8D8D8"/>
                    </a:solidFill>
                  </a:tcPr>
                </a:tc>
                <a:tc>
                  <a:txBody>
                    <a:bodyPr/>
                    <a:lstStyle/>
                    <a:p>
                      <a:pPr algn="r" rtl="0" fontAlgn="b"/>
                      <a:r>
                        <a:rPr lang="en-US" sz="1400" b="0" i="0" u="none" strike="noStrike" dirty="0">
                          <a:solidFill>
                            <a:srgbClr val="000000"/>
                          </a:solidFill>
                          <a:latin typeface="Tahoma"/>
                        </a:rPr>
                        <a:t>      161.00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r" rtl="0" fontAlgn="b"/>
                      <a:r>
                        <a:rPr lang="en-US" sz="1400" b="0" i="0" u="none" strike="noStrike" dirty="0">
                          <a:solidFill>
                            <a:srgbClr val="000000"/>
                          </a:solidFill>
                          <a:latin typeface="Tahoma"/>
                        </a:rPr>
                        <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r" rtl="0" fontAlgn="b"/>
                      <a:r>
                        <a:rPr lang="en-US" sz="1400" b="0" i="0" u="none" strike="noStrike" dirty="0">
                          <a:solidFill>
                            <a:srgbClr val="000000"/>
                          </a:solidFill>
                          <a:latin typeface="Tahoma"/>
                        </a:rPr>
                        <a:t>            -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D8D8"/>
                    </a:solidFill>
                  </a:tcPr>
                </a:tc>
                <a:tc>
                  <a:txBody>
                    <a:bodyPr/>
                    <a:lstStyle/>
                    <a:p>
                      <a:pPr algn="r" rtl="0" fontAlgn="b"/>
                      <a:r>
                        <a:rPr lang="en-US" sz="1400" b="0" i="0" u="none" strike="noStrike" dirty="0">
                          <a:solidFill>
                            <a:srgbClr val="000000"/>
                          </a:solidFill>
                          <a:latin typeface="Tahoma"/>
                        </a:rPr>
                        <a:t>      161.00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10016"/>
                  </a:ext>
                </a:extLst>
              </a:tr>
              <a:tr h="267226">
                <a:tc>
                  <a:txBody>
                    <a:bodyPr/>
                    <a:lstStyle/>
                    <a:p>
                      <a:pPr algn="l" rtl="0" fontAlgn="b"/>
                      <a:r>
                        <a:rPr lang="en-US" sz="1400" b="1" i="0" u="none" strike="noStrike" dirty="0">
                          <a:solidFill>
                            <a:srgbClr val="000000"/>
                          </a:solidFill>
                          <a:latin typeface="Tahoma"/>
                        </a:rPr>
                        <a:t>Subtotal Const Officers</a:t>
                      </a:r>
                    </a:p>
                  </a:txBody>
                  <a:tcPr marL="9525" marR="9525" marT="9525" marB="0" anchor="b">
                    <a:lnL>
                      <a:noFill/>
                    </a:lnL>
                    <a:lnR>
                      <a:noFill/>
                    </a:lnR>
                    <a:lnT>
                      <a:noFill/>
                    </a:lnT>
                    <a:lnB>
                      <a:noFill/>
                    </a:lnB>
                    <a:solidFill>
                      <a:srgbClr val="B8CCE4"/>
                    </a:solidFill>
                  </a:tcPr>
                </a:tc>
                <a:tc>
                  <a:txBody>
                    <a:bodyPr/>
                    <a:lstStyle/>
                    <a:p>
                      <a:pPr algn="r" rtl="0" fontAlgn="b"/>
                      <a:r>
                        <a:rPr lang="en-US" sz="1400" b="1" i="0" u="none" strike="noStrike" dirty="0">
                          <a:solidFill>
                            <a:srgbClr val="000000"/>
                          </a:solidFill>
                          <a:latin typeface="Tahoma"/>
                        </a:rPr>
                        <a:t>1,767.56</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rtl="0" fontAlgn="b"/>
                      <a:r>
                        <a:rPr lang="en-US" sz="1400" b="1" i="0" u="none" strike="noStrike" dirty="0">
                          <a:solidFill>
                            <a:srgbClr val="000000"/>
                          </a:solidFill>
                          <a:latin typeface="Tahoma"/>
                        </a:rPr>
                        <a:t>6.20</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rtl="0" fontAlgn="b"/>
                      <a:r>
                        <a:rPr lang="en-US" sz="1400" b="1" i="0" u="none" strike="noStrike" dirty="0">
                          <a:solidFill>
                            <a:srgbClr val="000000"/>
                          </a:solidFill>
                          <a:latin typeface="Tahoma"/>
                        </a:rPr>
                        <a:t> 17.00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rtl="0" fontAlgn="b"/>
                      <a:r>
                        <a:rPr lang="en-US" sz="1400" b="1" i="0" u="none" strike="noStrike" dirty="0">
                          <a:solidFill>
                            <a:srgbClr val="000000"/>
                          </a:solidFill>
                          <a:latin typeface="Tahoma"/>
                        </a:rPr>
                        <a:t>  1,790.76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0017"/>
                  </a:ext>
                </a:extLst>
              </a:tr>
              <a:tr h="267226">
                <a:tc>
                  <a:txBody>
                    <a:bodyPr/>
                    <a:lstStyle/>
                    <a:p>
                      <a:pPr algn="l" rtl="0" fontAlgn="b"/>
                      <a:r>
                        <a:rPr lang="en-US" sz="1400" b="1" i="0" u="none" strike="noStrike" dirty="0">
                          <a:solidFill>
                            <a:srgbClr val="000000"/>
                          </a:solidFill>
                          <a:latin typeface="Tahoma"/>
                        </a:rPr>
                        <a:t>Grand Total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95B3D7"/>
                    </a:solidFill>
                  </a:tcPr>
                </a:tc>
                <a:tc>
                  <a:txBody>
                    <a:bodyPr/>
                    <a:lstStyle/>
                    <a:p>
                      <a:pPr algn="r" rtl="0" fontAlgn="b"/>
                      <a:r>
                        <a:rPr lang="en-US" sz="1400" b="1" i="0" u="none" strike="noStrike" dirty="0">
                          <a:solidFill>
                            <a:srgbClr val="000000"/>
                          </a:solidFill>
                          <a:latin typeface="Tahoma"/>
                        </a:rPr>
                        <a:t>  3,835.11 </a:t>
                      </a: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r" rtl="0" fontAlgn="b"/>
                      <a:r>
                        <a:rPr lang="en-US" sz="1400" b="1" i="0" u="none" strike="noStrike" dirty="0">
                          <a:solidFill>
                            <a:srgbClr val="000000"/>
                          </a:solidFill>
                          <a:latin typeface="Tahoma"/>
                        </a:rPr>
                        <a:t>47.95  </a:t>
                      </a: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r" rtl="0" fontAlgn="b"/>
                      <a:r>
                        <a:rPr lang="en-US" sz="1400" b="1" i="0" u="none" strike="noStrike" dirty="0">
                          <a:solidFill>
                            <a:srgbClr val="000000"/>
                          </a:solidFill>
                          <a:latin typeface="Tahoma"/>
                        </a:rPr>
                        <a:t>18.00 </a:t>
                      </a: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r" rtl="0" fontAlgn="b"/>
                      <a:r>
                        <a:rPr lang="en-US" sz="1400" b="1" i="0" u="none" strike="noStrike" dirty="0">
                          <a:solidFill>
                            <a:srgbClr val="000000"/>
                          </a:solidFill>
                          <a:latin typeface="Tahoma"/>
                        </a:rPr>
                        <a:t>  3,901.06 </a:t>
                      </a: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extLst>
                  <a:ext uri="{0D108BD9-81ED-4DB2-BD59-A6C34878D82A}">
                    <a16:rowId xmlns:a16="http://schemas.microsoft.com/office/drawing/2014/main" val="10018"/>
                  </a:ext>
                </a:extLst>
              </a:tr>
            </a:tbl>
          </a:graphicData>
        </a:graphic>
      </p:graphicFrame>
      <p:sp>
        <p:nvSpPr>
          <p:cNvPr id="6" name="Rectangle 3"/>
          <p:cNvSpPr txBox="1">
            <a:spLocks/>
          </p:cNvSpPr>
          <p:nvPr/>
        </p:nvSpPr>
        <p:spPr>
          <a:xfrm>
            <a:off x="990600" y="152400"/>
            <a:ext cx="8153400" cy="685800"/>
          </a:xfrm>
          <a:prstGeom prst="rect">
            <a:avLst/>
          </a:prstGeom>
        </p:spPr>
        <p:txBody>
          <a:bodyPr anchor="t">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accent6">
                    <a:lumMod val="75000"/>
                  </a:schemeClr>
                </a:solidFill>
                <a:effectLst>
                  <a:outerShdw blurRad="50000" dist="30000" dir="5400000" algn="tl" rotWithShape="0">
                    <a:srgbClr val="000000">
                      <a:alpha val="30000"/>
                    </a:srgbClr>
                  </a:outerShdw>
                </a:effectLst>
                <a:uLnTx/>
                <a:uFillTx/>
                <a:latin typeface="+mj-lt"/>
                <a:ea typeface="+mj-ea"/>
                <a:cs typeface="+mj-cs"/>
              </a:rPr>
              <a:t>FY 2022</a:t>
            </a:r>
            <a:r>
              <a:rPr kumimoji="0" lang="en-US" sz="3200" b="0" i="0" u="none" strike="noStrike" kern="1200" cap="none" spc="0" normalizeH="0" noProof="0" dirty="0">
                <a:ln>
                  <a:noFill/>
                </a:ln>
                <a:solidFill>
                  <a:schemeClr val="accent6">
                    <a:lumMod val="75000"/>
                  </a:schemeClr>
                </a:solidFill>
                <a:effectLst>
                  <a:outerShdw blurRad="50000" dist="30000" dir="5400000" algn="tl" rotWithShape="0">
                    <a:srgbClr val="000000">
                      <a:alpha val="30000"/>
                    </a:srgbClr>
                  </a:outerShdw>
                </a:effectLst>
                <a:uLnTx/>
                <a:uFillTx/>
                <a:latin typeface="+mj-lt"/>
                <a:ea typeface="+mj-ea"/>
                <a:cs typeface="+mj-cs"/>
              </a:rPr>
              <a:t> Position Count Changes</a:t>
            </a:r>
            <a:endParaRPr kumimoji="0" lang="en-US" sz="3200" b="0" i="0" u="none" strike="noStrike" kern="1200" cap="none" spc="0" normalizeH="0" baseline="0" noProof="0" dirty="0">
              <a:ln>
                <a:noFill/>
              </a:ln>
              <a:solidFill>
                <a:srgbClr val="FF0000"/>
              </a:solidFill>
              <a:effectLst>
                <a:outerShdw blurRad="50000" dist="30000" dir="5400000" algn="tl" rotWithShape="0">
                  <a:srgbClr val="000000">
                    <a:alpha val="30000"/>
                  </a:srgbClr>
                </a:outerShdw>
              </a:effectLst>
              <a:uLnTx/>
              <a:uFillTx/>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6EC331D-CB6E-4CAE-BD7D-1FD11E1F29F1}" type="slidenum">
              <a:rPr lang="en-US" smtClean="0"/>
              <a:pPr/>
              <a:t>19</a:t>
            </a:fld>
            <a:endParaRPr lang="en-US" dirty="0"/>
          </a:p>
        </p:txBody>
      </p:sp>
      <p:sp>
        <p:nvSpPr>
          <p:cNvPr id="4" name="Rectangle 3"/>
          <p:cNvSpPr>
            <a:spLocks noGrp="1"/>
          </p:cNvSpPr>
          <p:nvPr>
            <p:ph type="title" idx="4294967295"/>
          </p:nvPr>
        </p:nvSpPr>
        <p:spPr>
          <a:xfrm>
            <a:off x="1295400" y="274638"/>
            <a:ext cx="7848600" cy="715962"/>
          </a:xfrm>
        </p:spPr>
        <p:txBody>
          <a:bodyPr anchor="t">
            <a:noAutofit/>
          </a:bodyPr>
          <a:lstStyle/>
          <a:p>
            <a:r>
              <a:rPr lang="en-US" sz="3200" dirty="0">
                <a:solidFill>
                  <a:schemeClr val="accent6">
                    <a:lumMod val="75000"/>
                  </a:schemeClr>
                </a:solidFill>
              </a:rPr>
              <a:t>Compensation Adjustment</a:t>
            </a:r>
          </a:p>
        </p:txBody>
      </p:sp>
      <p:pic>
        <p:nvPicPr>
          <p:cNvPr id="8" name="chart"/>
          <p:cNvPicPr>
            <a:picLocks noChangeAspect="1"/>
          </p:cNvPicPr>
          <p:nvPr/>
        </p:nvPicPr>
        <p:blipFill>
          <a:blip r:embed="rId4" cstate="print"/>
          <a:stretch>
            <a:fillRect/>
          </a:stretch>
        </p:blipFill>
        <p:spPr>
          <a:xfrm>
            <a:off x="304801" y="6305550"/>
            <a:ext cx="1219200" cy="400050"/>
          </a:xfrm>
          <a:prstGeom prst="rect">
            <a:avLst/>
          </a:prstGeom>
          <a:ln>
            <a:solidFill>
              <a:schemeClr val="accent1"/>
            </a:solidFill>
          </a:ln>
        </p:spPr>
      </p:pic>
      <p:sp>
        <p:nvSpPr>
          <p:cNvPr id="10" name="TextBox 9"/>
          <p:cNvSpPr txBox="1"/>
          <p:nvPr/>
        </p:nvSpPr>
        <p:spPr>
          <a:xfrm>
            <a:off x="1524000" y="990600"/>
            <a:ext cx="6858000" cy="5361468"/>
          </a:xfrm>
          <a:prstGeom prst="rect">
            <a:avLst/>
          </a:prstGeom>
          <a:noFill/>
        </p:spPr>
        <p:txBody>
          <a:bodyPr wrap="square" rtlCol="0">
            <a:spAutoFit/>
          </a:bodyPr>
          <a:lstStyle/>
          <a:p>
            <a:pPr algn="just">
              <a:lnSpc>
                <a:spcPct val="80000"/>
              </a:lnSpc>
              <a:buClr>
                <a:srgbClr val="0070C0"/>
              </a:buClr>
              <a:buSzPct val="80000"/>
            </a:pPr>
            <a:r>
              <a:rPr lang="en-US" sz="1600" dirty="0"/>
              <a:t>Funding for a $1,000 base wage adjustment across all classifications plus a .54% or $789,500 pay plan maintenance component designed to strengthen certain targeted lower pay grades is programmed in advance of planned comprehensive changes to the twenty (20) year old classification and compensation system which is </a:t>
            </a:r>
            <a:r>
              <a:rPr lang="en-US" sz="1600" b="1" dirty="0"/>
              <a:t>study</a:t>
            </a:r>
            <a:r>
              <a:rPr lang="en-US" sz="1600" dirty="0"/>
              <a:t> driven. All efforts are designed to recognize existing employees for their continued commitment, service and loyalty to the agency and position the organization from a market standpoint</a:t>
            </a:r>
          </a:p>
          <a:p>
            <a:pPr algn="just">
              <a:lnSpc>
                <a:spcPct val="80000"/>
              </a:lnSpc>
              <a:buClr>
                <a:srgbClr val="0070C0"/>
              </a:buClr>
              <a:buSzPct val="80000"/>
            </a:pPr>
            <a:endParaRPr lang="en-US" sz="2000" dirty="0">
              <a:highlight>
                <a:srgbClr val="00FF00"/>
              </a:highlight>
            </a:endParaRPr>
          </a:p>
          <a:p>
            <a:pPr algn="just">
              <a:lnSpc>
                <a:spcPct val="80000"/>
              </a:lnSpc>
              <a:buClr>
                <a:srgbClr val="0070C0"/>
              </a:buClr>
              <a:buSzPct val="80000"/>
            </a:pPr>
            <a:endParaRPr lang="en-US" sz="2400" dirty="0">
              <a:highlight>
                <a:srgbClr val="00FF00"/>
              </a:highlight>
            </a:endParaRPr>
          </a:p>
          <a:p>
            <a:pPr algn="just">
              <a:lnSpc>
                <a:spcPct val="80000"/>
              </a:lnSpc>
              <a:buClr>
                <a:srgbClr val="0070C0"/>
              </a:buClr>
              <a:buSzPct val="80000"/>
            </a:pPr>
            <a:endParaRPr lang="en-US" sz="2400" dirty="0">
              <a:highlight>
                <a:srgbClr val="00FF00"/>
              </a:highlight>
            </a:endParaRPr>
          </a:p>
          <a:p>
            <a:pPr algn="just">
              <a:lnSpc>
                <a:spcPct val="80000"/>
              </a:lnSpc>
              <a:buClr>
                <a:srgbClr val="0070C0"/>
              </a:buClr>
              <a:buSzPct val="80000"/>
            </a:pPr>
            <a:endParaRPr lang="en-US" sz="2400" dirty="0">
              <a:highlight>
                <a:srgbClr val="00FF00"/>
              </a:highlight>
            </a:endParaRPr>
          </a:p>
          <a:p>
            <a:pPr algn="just">
              <a:lnSpc>
                <a:spcPct val="80000"/>
              </a:lnSpc>
              <a:buClr>
                <a:srgbClr val="0070C0"/>
              </a:buClr>
              <a:buSzPct val="80000"/>
            </a:pPr>
            <a:endParaRPr lang="en-US" sz="2400" dirty="0">
              <a:highlight>
                <a:srgbClr val="00FF00"/>
              </a:highlight>
            </a:endParaRPr>
          </a:p>
          <a:p>
            <a:pPr algn="just">
              <a:lnSpc>
                <a:spcPct val="80000"/>
              </a:lnSpc>
              <a:buClr>
                <a:srgbClr val="0070C0"/>
              </a:buClr>
              <a:buSzPct val="80000"/>
            </a:pPr>
            <a:endParaRPr lang="en-US" sz="2400" dirty="0">
              <a:highlight>
                <a:srgbClr val="00FF00"/>
              </a:highlight>
            </a:endParaRPr>
          </a:p>
          <a:p>
            <a:pPr algn="just">
              <a:lnSpc>
                <a:spcPct val="80000"/>
              </a:lnSpc>
              <a:buClr>
                <a:srgbClr val="0070C0"/>
              </a:buClr>
              <a:buSzPct val="80000"/>
            </a:pPr>
            <a:endParaRPr lang="en-US" sz="2400" dirty="0">
              <a:highlight>
                <a:srgbClr val="00FF00"/>
              </a:highlight>
            </a:endParaRPr>
          </a:p>
          <a:p>
            <a:pPr algn="just">
              <a:lnSpc>
                <a:spcPct val="80000"/>
              </a:lnSpc>
              <a:buClr>
                <a:srgbClr val="0070C0"/>
              </a:buClr>
              <a:buSzPct val="80000"/>
            </a:pPr>
            <a:endParaRPr lang="en-US" sz="2400" dirty="0">
              <a:highlight>
                <a:srgbClr val="00FF00"/>
              </a:highlight>
            </a:endParaRPr>
          </a:p>
          <a:p>
            <a:pPr algn="just">
              <a:lnSpc>
                <a:spcPct val="80000"/>
              </a:lnSpc>
              <a:buClr>
                <a:srgbClr val="0070C0"/>
              </a:buClr>
              <a:buSzPct val="80000"/>
            </a:pPr>
            <a:endParaRPr lang="en-US" sz="2400" dirty="0">
              <a:highlight>
                <a:srgbClr val="00FF00"/>
              </a:highlight>
            </a:endParaRPr>
          </a:p>
          <a:p>
            <a:pPr algn="just">
              <a:lnSpc>
                <a:spcPct val="80000"/>
              </a:lnSpc>
              <a:buClr>
                <a:srgbClr val="0070C0"/>
              </a:buClr>
              <a:buSzPct val="80000"/>
            </a:pPr>
            <a:endParaRPr lang="en-US" sz="2400" dirty="0">
              <a:highlight>
                <a:srgbClr val="00FF00"/>
              </a:highlight>
            </a:endParaRPr>
          </a:p>
          <a:p>
            <a:pPr algn="just">
              <a:lnSpc>
                <a:spcPct val="80000"/>
              </a:lnSpc>
              <a:buClr>
                <a:srgbClr val="0070C0"/>
              </a:buClr>
              <a:buSzPct val="80000"/>
            </a:pPr>
            <a:endParaRPr lang="en-US" sz="1600" dirty="0">
              <a:highlight>
                <a:srgbClr val="00FF00"/>
              </a:highlight>
            </a:endParaRPr>
          </a:p>
          <a:p>
            <a:pPr algn="just">
              <a:lnSpc>
                <a:spcPct val="80000"/>
              </a:lnSpc>
              <a:buClr>
                <a:srgbClr val="0070C0"/>
              </a:buClr>
              <a:buSzPct val="80000"/>
            </a:pPr>
            <a:endParaRPr lang="en-US" sz="1600" dirty="0">
              <a:highlight>
                <a:srgbClr val="00FF00"/>
              </a:highlight>
            </a:endParaRPr>
          </a:p>
          <a:p>
            <a:pPr algn="just">
              <a:lnSpc>
                <a:spcPct val="80000"/>
              </a:lnSpc>
              <a:buClr>
                <a:srgbClr val="0070C0"/>
              </a:buClr>
              <a:buSzPct val="80000"/>
            </a:pPr>
            <a:r>
              <a:rPr lang="en-US" sz="1600" dirty="0"/>
              <a:t>Recommendation that the initial pay plan adjustments be implemented followed by any mid-year FY 22 changes which will be </a:t>
            </a:r>
            <a:r>
              <a:rPr lang="en-US" sz="1600" b="1" dirty="0"/>
              <a:t>study</a:t>
            </a:r>
            <a:r>
              <a:rPr lang="en-US" sz="1600" dirty="0"/>
              <a:t> driven and presented to the Board prior to enactment.</a:t>
            </a:r>
          </a:p>
        </p:txBody>
      </p:sp>
      <p:graphicFrame>
        <p:nvGraphicFramePr>
          <p:cNvPr id="7" name="Table 6"/>
          <p:cNvGraphicFramePr>
            <a:graphicFrameLocks noGrp="1"/>
          </p:cNvGraphicFramePr>
          <p:nvPr>
            <p:extLst>
              <p:ext uri="{D42A27DB-BD31-4B8C-83A1-F6EECF244321}">
                <p14:modId xmlns:p14="http://schemas.microsoft.com/office/powerpoint/2010/main" val="2412704869"/>
              </p:ext>
            </p:extLst>
          </p:nvPr>
        </p:nvGraphicFramePr>
        <p:xfrm>
          <a:off x="1600200" y="2438401"/>
          <a:ext cx="6857999" cy="3048000"/>
        </p:xfrm>
        <a:graphic>
          <a:graphicData uri="http://schemas.openxmlformats.org/drawingml/2006/table">
            <a:tbl>
              <a:tblPr lastRow="1">
                <a:tableStyleId>{16D9F66E-5EB9-4882-86FB-DCBF35E3C3E4}</a:tableStyleId>
              </a:tblPr>
              <a:tblGrid>
                <a:gridCol w="25908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447800">
                  <a:extLst>
                    <a:ext uri="{9D8B030D-6E8A-4147-A177-3AD203B41FA5}">
                      <a16:colId xmlns:a16="http://schemas.microsoft.com/office/drawing/2014/main" val="2611938385"/>
                    </a:ext>
                  </a:extLst>
                </a:gridCol>
                <a:gridCol w="1219199">
                  <a:extLst>
                    <a:ext uri="{9D8B030D-6E8A-4147-A177-3AD203B41FA5}">
                      <a16:colId xmlns:a16="http://schemas.microsoft.com/office/drawing/2014/main" val="326423907"/>
                    </a:ext>
                  </a:extLst>
                </a:gridCol>
              </a:tblGrid>
              <a:tr h="663067">
                <a:tc>
                  <a:txBody>
                    <a:bodyPr/>
                    <a:lstStyle/>
                    <a:p>
                      <a:pPr algn="l" fontAlgn="b"/>
                      <a:r>
                        <a:rPr lang="en-US" sz="1800" b="1" kern="1200" dirty="0">
                          <a:solidFill>
                            <a:schemeClr val="tx1"/>
                          </a:solidFill>
                          <a:latin typeface="+mn-lt"/>
                          <a:ea typeface="+mn-ea"/>
                          <a:cs typeface="+mn-cs"/>
                        </a:rPr>
                        <a:t>Fund</a:t>
                      </a:r>
                    </a:p>
                  </a:txBody>
                  <a:tcPr marL="9525" marR="9525" marT="9525" marB="0" anchor="b"/>
                </a:tc>
                <a:tc>
                  <a:txBody>
                    <a:bodyPr/>
                    <a:lstStyle/>
                    <a:p>
                      <a:pPr algn="ctr" fontAlgn="b"/>
                      <a:r>
                        <a:rPr lang="en-US" sz="1800" b="1" kern="1200" dirty="0">
                          <a:solidFill>
                            <a:schemeClr val="tx1"/>
                          </a:solidFill>
                          <a:latin typeface="+mn-lt"/>
                          <a:ea typeface="+mn-ea"/>
                          <a:cs typeface="+mn-cs"/>
                        </a:rPr>
                        <a:t>General Wage Adjustment</a:t>
                      </a:r>
                    </a:p>
                  </a:txBody>
                  <a:tcPr marL="9525" marR="9525" marT="9525" marB="0" anchor="b"/>
                </a:tc>
                <a:tc>
                  <a:txBody>
                    <a:bodyPr/>
                    <a:lstStyle/>
                    <a:p>
                      <a:pPr algn="ctr" fontAlgn="b"/>
                      <a:r>
                        <a:rPr lang="en-US" sz="1800" b="1" kern="1200" dirty="0">
                          <a:solidFill>
                            <a:schemeClr val="tx1"/>
                          </a:solidFill>
                          <a:latin typeface="+mn-lt"/>
                          <a:ea typeface="+mn-ea"/>
                          <a:cs typeface="+mn-cs"/>
                        </a:rPr>
                        <a:t>Pay Plan Maintenance</a:t>
                      </a:r>
                    </a:p>
                  </a:txBody>
                  <a:tcPr marL="9525" marR="9525" marT="9525" marB="0" anchor="b"/>
                </a:tc>
                <a:tc>
                  <a:txBody>
                    <a:bodyPr/>
                    <a:lstStyle/>
                    <a:p>
                      <a:pPr algn="ctr" fontAlgn="b"/>
                      <a:r>
                        <a:rPr lang="en-US" sz="1800" b="1" kern="1200" dirty="0">
                          <a:solidFill>
                            <a:schemeClr val="tx1"/>
                          </a:solidFill>
                          <a:latin typeface="+mn-lt"/>
                          <a:ea typeface="+mn-ea"/>
                          <a:cs typeface="+mn-cs"/>
                        </a:rPr>
                        <a:t>Total</a:t>
                      </a:r>
                    </a:p>
                  </a:txBody>
                  <a:tcPr marL="9525" marR="9525" marT="9525" marB="0" anchor="b"/>
                </a:tc>
                <a:extLst>
                  <a:ext uri="{0D108BD9-81ED-4DB2-BD59-A6C34878D82A}">
                    <a16:rowId xmlns:a16="http://schemas.microsoft.com/office/drawing/2014/main" val="10000"/>
                  </a:ext>
                </a:extLst>
              </a:tr>
              <a:tr h="777005">
                <a:tc>
                  <a:txBody>
                    <a:bodyPr/>
                    <a:lstStyle/>
                    <a:p>
                      <a:pPr algn="l" fontAlgn="b"/>
                      <a:r>
                        <a:rPr lang="en-US" sz="1600" u="none" strike="noStrike" dirty="0"/>
                        <a:t>General Fund (001) &amp;                                General Fund Supported Operations</a:t>
                      </a:r>
                      <a:endParaRPr lang="en-US" sz="1600" b="0" i="0" u="none" strike="noStrike" dirty="0">
                        <a:solidFill>
                          <a:srgbClr val="000000"/>
                        </a:solidFill>
                        <a:latin typeface="Calibri"/>
                      </a:endParaRPr>
                    </a:p>
                  </a:txBody>
                  <a:tcPr marL="9525" marR="9525" marT="9525" marB="0" anchor="b"/>
                </a:tc>
                <a:tc>
                  <a:txBody>
                    <a:bodyPr/>
                    <a:lstStyle/>
                    <a:p>
                      <a:pPr algn="r" fontAlgn="b"/>
                      <a:r>
                        <a:rPr lang="en-US" sz="1600" b="0" u="none" strike="noStrike" dirty="0"/>
                        <a:t> $  1, 210,100 </a:t>
                      </a:r>
                      <a:endParaRPr lang="en-US" sz="1600" b="0" i="0" u="none" strike="noStrike" dirty="0">
                        <a:solidFill>
                          <a:srgbClr val="000000"/>
                        </a:solidFill>
                        <a:latin typeface="Calibri"/>
                      </a:endParaRPr>
                    </a:p>
                  </a:txBody>
                  <a:tcPr marL="9525" marR="9525" marT="9525" marB="0" anchor="ctr"/>
                </a:tc>
                <a:tc>
                  <a:txBody>
                    <a:bodyPr/>
                    <a:lstStyle/>
                    <a:p>
                      <a:pPr algn="r" fontAlgn="b"/>
                      <a:r>
                        <a:rPr lang="en-US" sz="1600" b="0" i="0" u="none" strike="noStrike" dirty="0">
                          <a:solidFill>
                            <a:srgbClr val="000000"/>
                          </a:solidFill>
                          <a:latin typeface="Calibri"/>
                        </a:rPr>
                        <a:t>$ 346,200</a:t>
                      </a:r>
                    </a:p>
                  </a:txBody>
                  <a:tcPr marL="9525" marR="9525" marT="9525" marB="0" anchor="ctr"/>
                </a:tc>
                <a:tc>
                  <a:txBody>
                    <a:bodyPr/>
                    <a:lstStyle/>
                    <a:p>
                      <a:pPr algn="r" fontAlgn="b"/>
                      <a:r>
                        <a:rPr lang="en-US" sz="1600" b="0" i="0" u="none" strike="noStrike" dirty="0">
                          <a:solidFill>
                            <a:srgbClr val="000000"/>
                          </a:solidFill>
                          <a:latin typeface="Calibri"/>
                        </a:rPr>
                        <a:t>$ 1,556,300</a:t>
                      </a:r>
                    </a:p>
                  </a:txBody>
                  <a:tcPr marL="9525" marR="9525" marT="9525" marB="0" anchor="ctr"/>
                </a:tc>
                <a:extLst>
                  <a:ext uri="{0D108BD9-81ED-4DB2-BD59-A6C34878D82A}">
                    <a16:rowId xmlns:a16="http://schemas.microsoft.com/office/drawing/2014/main" val="10001"/>
                  </a:ext>
                </a:extLst>
              </a:tr>
              <a:tr h="614667">
                <a:tc>
                  <a:txBody>
                    <a:bodyPr/>
                    <a:lstStyle/>
                    <a:p>
                      <a:pPr algn="l" fontAlgn="b"/>
                      <a:r>
                        <a:rPr lang="en-US" sz="1600" u="none" strike="noStrike" dirty="0"/>
                        <a:t>Unincorporated General Fund MSTU (111)</a:t>
                      </a:r>
                      <a:endParaRPr lang="en-US" sz="1600" b="0" i="0" u="none" strike="noStrike" dirty="0">
                        <a:solidFill>
                          <a:srgbClr val="000000"/>
                        </a:solidFill>
                        <a:latin typeface="Calibri"/>
                      </a:endParaRPr>
                    </a:p>
                  </a:txBody>
                  <a:tcPr marL="9525" marR="9525" marT="9525" marB="0" anchor="b"/>
                </a:tc>
                <a:tc>
                  <a:txBody>
                    <a:bodyPr/>
                    <a:lstStyle/>
                    <a:p>
                      <a:pPr algn="r" fontAlgn="b"/>
                      <a:r>
                        <a:rPr lang="en-US" sz="1600" b="0" u="none" strike="noStrike" dirty="0"/>
                        <a:t> $     271,200 </a:t>
                      </a:r>
                      <a:endParaRPr lang="en-US" sz="1600" b="0" i="0" u="none" strike="noStrike" dirty="0">
                        <a:solidFill>
                          <a:srgbClr val="000000"/>
                        </a:solidFill>
                        <a:latin typeface="Calibri"/>
                      </a:endParaRPr>
                    </a:p>
                  </a:txBody>
                  <a:tcPr marL="9525" marR="9525" marT="9525" marB="0" anchor="ctr"/>
                </a:tc>
                <a:tc>
                  <a:txBody>
                    <a:bodyPr/>
                    <a:lstStyle/>
                    <a:p>
                      <a:pPr algn="r" fontAlgn="b"/>
                      <a:r>
                        <a:rPr lang="en-US" sz="1600" b="0" i="0" u="none" strike="noStrike" dirty="0">
                          <a:solidFill>
                            <a:srgbClr val="000000"/>
                          </a:solidFill>
                          <a:latin typeface="Calibri"/>
                        </a:rPr>
                        <a:t>$ 70,000</a:t>
                      </a:r>
                    </a:p>
                  </a:txBody>
                  <a:tcPr marL="9525" marR="9525" marT="9525" marB="0" anchor="ctr"/>
                </a:tc>
                <a:tc>
                  <a:txBody>
                    <a:bodyPr/>
                    <a:lstStyle/>
                    <a:p>
                      <a:pPr algn="r" fontAlgn="b"/>
                      <a:r>
                        <a:rPr lang="en-US" sz="1600" b="0" i="0" u="none" strike="noStrike" dirty="0">
                          <a:solidFill>
                            <a:srgbClr val="000000"/>
                          </a:solidFill>
                          <a:latin typeface="Calibri"/>
                        </a:rPr>
                        <a:t>$    341,200</a:t>
                      </a:r>
                    </a:p>
                  </a:txBody>
                  <a:tcPr marL="9525" marR="9525" marT="9525" marB="0" anchor="ctr"/>
                </a:tc>
                <a:extLst>
                  <a:ext uri="{0D108BD9-81ED-4DB2-BD59-A6C34878D82A}">
                    <a16:rowId xmlns:a16="http://schemas.microsoft.com/office/drawing/2014/main" val="10002"/>
                  </a:ext>
                </a:extLst>
              </a:tr>
              <a:tr h="614667">
                <a:tc>
                  <a:txBody>
                    <a:bodyPr/>
                    <a:lstStyle/>
                    <a:p>
                      <a:pPr algn="l" fontAlgn="b"/>
                      <a:r>
                        <a:rPr lang="en-US" sz="1600" u="none" strike="noStrike" dirty="0"/>
                        <a:t>All other Enterprise and Operating Funds</a:t>
                      </a:r>
                      <a:endParaRPr lang="en-US" sz="1600" b="0" i="0" u="none" strike="noStrike" dirty="0">
                        <a:solidFill>
                          <a:srgbClr val="000000"/>
                        </a:solidFill>
                        <a:latin typeface="Calibri"/>
                      </a:endParaRPr>
                    </a:p>
                  </a:txBody>
                  <a:tcPr marL="9525" marR="9525" marT="9525" marB="0" anchor="b"/>
                </a:tc>
                <a:tc>
                  <a:txBody>
                    <a:bodyPr/>
                    <a:lstStyle/>
                    <a:p>
                      <a:pPr algn="r" fontAlgn="b"/>
                      <a:r>
                        <a:rPr lang="en-US" sz="1600" b="0" u="none" strike="noStrike" dirty="0"/>
                        <a:t> $ </a:t>
                      </a:r>
                      <a:r>
                        <a:rPr lang="en-US" sz="1600" b="0" u="none" strike="noStrike" baseline="0" dirty="0"/>
                        <a:t>  1,204</a:t>
                      </a:r>
                      <a:r>
                        <a:rPr lang="en-US" sz="1600" b="0" u="none" strike="noStrike" dirty="0"/>
                        <a:t>,100 </a:t>
                      </a:r>
                      <a:endParaRPr lang="en-US" sz="1600" b="0" i="0" u="none" strike="noStrike" dirty="0">
                        <a:solidFill>
                          <a:srgbClr val="000000"/>
                        </a:solidFill>
                        <a:latin typeface="Calibri"/>
                      </a:endParaRPr>
                    </a:p>
                  </a:txBody>
                  <a:tcPr marL="9525" marR="9525" marT="9525" marB="0" anchor="ctr"/>
                </a:tc>
                <a:tc>
                  <a:txBody>
                    <a:bodyPr/>
                    <a:lstStyle/>
                    <a:p>
                      <a:pPr algn="r" fontAlgn="b"/>
                      <a:r>
                        <a:rPr lang="en-US" sz="1600" b="0" i="0" u="none" strike="noStrike" dirty="0">
                          <a:solidFill>
                            <a:srgbClr val="000000"/>
                          </a:solidFill>
                          <a:latin typeface="Calibri"/>
                        </a:rPr>
                        <a:t>$ 373,300</a:t>
                      </a:r>
                    </a:p>
                  </a:txBody>
                  <a:tcPr marL="9525" marR="9525" marT="9525" marB="0" anchor="ctr"/>
                </a:tc>
                <a:tc>
                  <a:txBody>
                    <a:bodyPr/>
                    <a:lstStyle/>
                    <a:p>
                      <a:pPr algn="r" fontAlgn="b"/>
                      <a:r>
                        <a:rPr lang="en-US" sz="1600" b="0" i="0" u="none" strike="noStrike" dirty="0">
                          <a:solidFill>
                            <a:srgbClr val="000000"/>
                          </a:solidFill>
                          <a:latin typeface="Calibri"/>
                        </a:rPr>
                        <a:t>$ 1,577,400</a:t>
                      </a:r>
                    </a:p>
                  </a:txBody>
                  <a:tcPr marL="9525" marR="9525" marT="9525" marB="0" anchor="ctr"/>
                </a:tc>
                <a:extLst>
                  <a:ext uri="{0D108BD9-81ED-4DB2-BD59-A6C34878D82A}">
                    <a16:rowId xmlns:a16="http://schemas.microsoft.com/office/drawing/2014/main" val="10003"/>
                  </a:ext>
                </a:extLst>
              </a:tr>
              <a:tr h="378594">
                <a:tc>
                  <a:txBody>
                    <a:bodyPr/>
                    <a:lstStyle/>
                    <a:p>
                      <a:pPr algn="l" fontAlgn="b"/>
                      <a:r>
                        <a:rPr lang="en-US" sz="1600" u="none" strike="noStrike" dirty="0"/>
                        <a:t>     Total</a:t>
                      </a:r>
                      <a:endParaRPr lang="en-US" sz="1600" b="0" i="0" u="none" strike="noStrike" dirty="0">
                        <a:solidFill>
                          <a:srgbClr val="000000"/>
                        </a:solidFill>
                        <a:latin typeface="Calibri"/>
                      </a:endParaRPr>
                    </a:p>
                  </a:txBody>
                  <a:tcPr marL="9525" marR="9525" marT="9525" marB="0" anchor="b"/>
                </a:tc>
                <a:tc>
                  <a:txBody>
                    <a:bodyPr/>
                    <a:lstStyle/>
                    <a:p>
                      <a:pPr algn="r" fontAlgn="b"/>
                      <a:r>
                        <a:rPr lang="en-US" sz="1600" u="none" strike="noStrike" dirty="0"/>
                        <a:t> $  2,685,400</a:t>
                      </a:r>
                      <a:endParaRPr lang="en-US" sz="1600" b="0" i="0" u="none" strike="noStrike" dirty="0">
                        <a:solidFill>
                          <a:srgbClr val="000000"/>
                        </a:solidFill>
                        <a:latin typeface="Calibri"/>
                      </a:endParaRPr>
                    </a:p>
                  </a:txBody>
                  <a:tcPr marL="9525" marR="9525" marT="9525" marB="0" anchor="ctr"/>
                </a:tc>
                <a:tc>
                  <a:txBody>
                    <a:bodyPr/>
                    <a:lstStyle/>
                    <a:p>
                      <a:pPr algn="r" fontAlgn="b"/>
                      <a:r>
                        <a:rPr lang="en-US" sz="1600" b="1" i="0" u="none" strike="noStrike" dirty="0">
                          <a:solidFill>
                            <a:srgbClr val="000000"/>
                          </a:solidFill>
                          <a:latin typeface="Calibri"/>
                        </a:rPr>
                        <a:t>$789,500</a:t>
                      </a:r>
                    </a:p>
                  </a:txBody>
                  <a:tcPr marL="9525" marR="9525" marT="9525" marB="0" anchor="ctr"/>
                </a:tc>
                <a:tc>
                  <a:txBody>
                    <a:bodyPr/>
                    <a:lstStyle/>
                    <a:p>
                      <a:pPr algn="r" fontAlgn="b"/>
                      <a:r>
                        <a:rPr lang="en-US" sz="1600" b="1" i="0" u="none" strike="noStrike" dirty="0">
                          <a:solidFill>
                            <a:srgbClr val="000000"/>
                          </a:solidFill>
                          <a:latin typeface="Calibri"/>
                        </a:rPr>
                        <a:t>$ 3,474,900</a:t>
                      </a:r>
                    </a:p>
                  </a:txBody>
                  <a:tcPr marL="9525" marR="9525" marT="9525" marB="0" anchor="ctr"/>
                </a:tc>
                <a:extLst>
                  <a:ext uri="{0D108BD9-81ED-4DB2-BD59-A6C34878D82A}">
                    <a16:rowId xmlns:a16="http://schemas.microsoft.com/office/drawing/2014/main" val="10004"/>
                  </a:ext>
                </a:extLst>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219200" y="152400"/>
            <a:ext cx="7696200" cy="762000"/>
          </a:xfrm>
        </p:spPr>
        <p:txBody>
          <a:bodyPr>
            <a:noAutofit/>
          </a:bodyPr>
          <a:lstStyle/>
          <a:p>
            <a:r>
              <a:rPr lang="en-US" sz="3200" dirty="0">
                <a:solidFill>
                  <a:srgbClr val="002060"/>
                </a:solidFill>
              </a:rPr>
              <a:t>FY 2022 Collier County Budget  Timeline</a:t>
            </a:r>
          </a:p>
        </p:txBody>
      </p:sp>
      <p:cxnSp>
        <p:nvCxnSpPr>
          <p:cNvPr id="5" name="Straight Connector 4"/>
          <p:cNvCxnSpPr/>
          <p:nvPr/>
        </p:nvCxnSpPr>
        <p:spPr>
          <a:xfrm>
            <a:off x="152400" y="4038600"/>
            <a:ext cx="87630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4153695" y="4075907"/>
            <a:ext cx="838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5677695" y="4075907"/>
            <a:ext cx="838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7277895" y="4075907"/>
            <a:ext cx="838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2629693" y="4075907"/>
            <a:ext cx="838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8497095" y="4075907"/>
            <a:ext cx="838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267201" y="4419600"/>
            <a:ext cx="551754" cy="369332"/>
          </a:xfrm>
          <a:prstGeom prst="rect">
            <a:avLst/>
          </a:prstGeom>
          <a:noFill/>
        </p:spPr>
        <p:txBody>
          <a:bodyPr wrap="none" rtlCol="0">
            <a:spAutoFit/>
          </a:bodyPr>
          <a:lstStyle/>
          <a:p>
            <a:r>
              <a:rPr lang="en-US" dirty="0"/>
              <a:t>Aug</a:t>
            </a:r>
          </a:p>
        </p:txBody>
      </p:sp>
      <p:sp>
        <p:nvSpPr>
          <p:cNvPr id="39" name="TextBox 38"/>
          <p:cNvSpPr txBox="1"/>
          <p:nvPr/>
        </p:nvSpPr>
        <p:spPr>
          <a:xfrm>
            <a:off x="2895600" y="4419600"/>
            <a:ext cx="404470" cy="369332"/>
          </a:xfrm>
          <a:prstGeom prst="rect">
            <a:avLst/>
          </a:prstGeom>
          <a:noFill/>
        </p:spPr>
        <p:txBody>
          <a:bodyPr wrap="none" rtlCol="0">
            <a:spAutoFit/>
          </a:bodyPr>
          <a:lstStyle/>
          <a:p>
            <a:r>
              <a:rPr lang="en-US" dirty="0"/>
              <a:t>Jul</a:t>
            </a:r>
          </a:p>
        </p:txBody>
      </p:sp>
      <p:sp>
        <p:nvSpPr>
          <p:cNvPr id="40" name="TextBox 39"/>
          <p:cNvSpPr txBox="1"/>
          <p:nvPr/>
        </p:nvSpPr>
        <p:spPr>
          <a:xfrm>
            <a:off x="7467601" y="4419600"/>
            <a:ext cx="553357" cy="369332"/>
          </a:xfrm>
          <a:prstGeom prst="rect">
            <a:avLst/>
          </a:prstGeom>
          <a:noFill/>
        </p:spPr>
        <p:txBody>
          <a:bodyPr wrap="none" rtlCol="0">
            <a:spAutoFit/>
          </a:bodyPr>
          <a:lstStyle/>
          <a:p>
            <a:r>
              <a:rPr lang="en-US" dirty="0"/>
              <a:t>Oct</a:t>
            </a:r>
          </a:p>
        </p:txBody>
      </p:sp>
      <p:sp>
        <p:nvSpPr>
          <p:cNvPr id="41" name="TextBox 40"/>
          <p:cNvSpPr txBox="1"/>
          <p:nvPr/>
        </p:nvSpPr>
        <p:spPr>
          <a:xfrm>
            <a:off x="5867400" y="4419600"/>
            <a:ext cx="516488" cy="369332"/>
          </a:xfrm>
          <a:prstGeom prst="rect">
            <a:avLst/>
          </a:prstGeom>
          <a:noFill/>
        </p:spPr>
        <p:txBody>
          <a:bodyPr wrap="none" rtlCol="0">
            <a:spAutoFit/>
          </a:bodyPr>
          <a:lstStyle/>
          <a:p>
            <a:r>
              <a:rPr lang="en-US" dirty="0"/>
              <a:t>Sep</a:t>
            </a:r>
          </a:p>
        </p:txBody>
      </p:sp>
      <p:sp>
        <p:nvSpPr>
          <p:cNvPr id="42" name="TextBox 41"/>
          <p:cNvSpPr txBox="1"/>
          <p:nvPr/>
        </p:nvSpPr>
        <p:spPr>
          <a:xfrm>
            <a:off x="8555762" y="4419600"/>
            <a:ext cx="589585" cy="369332"/>
          </a:xfrm>
          <a:prstGeom prst="rect">
            <a:avLst/>
          </a:prstGeom>
          <a:noFill/>
        </p:spPr>
        <p:txBody>
          <a:bodyPr wrap="none" rtlCol="0">
            <a:spAutoFit/>
          </a:bodyPr>
          <a:lstStyle/>
          <a:p>
            <a:r>
              <a:rPr lang="en-US" dirty="0"/>
              <a:t>Nov</a:t>
            </a:r>
          </a:p>
        </p:txBody>
      </p:sp>
      <p:sp>
        <p:nvSpPr>
          <p:cNvPr id="46" name="TextBox 45"/>
          <p:cNvSpPr txBox="1"/>
          <p:nvPr/>
        </p:nvSpPr>
        <p:spPr>
          <a:xfrm>
            <a:off x="1804482" y="4191000"/>
            <a:ext cx="1161499" cy="1200329"/>
          </a:xfrm>
          <a:prstGeom prst="rect">
            <a:avLst/>
          </a:prstGeom>
          <a:solidFill>
            <a:schemeClr val="accent6">
              <a:lumMod val="40000"/>
              <a:lumOff val="60000"/>
            </a:schemeClr>
          </a:solidFill>
          <a:ln>
            <a:solidFill>
              <a:schemeClr val="bg1"/>
            </a:solidFill>
          </a:ln>
        </p:spPr>
        <p:txBody>
          <a:bodyPr wrap="square" rtlCol="0">
            <a:spAutoFit/>
          </a:bodyPr>
          <a:lstStyle/>
          <a:p>
            <a:r>
              <a:rPr lang="en-US" sz="1200" dirty="0"/>
              <a:t>6/24/21 and (if necessary) 6/25/21 </a:t>
            </a:r>
          </a:p>
          <a:p>
            <a:r>
              <a:rPr lang="en-US" sz="1200" dirty="0"/>
              <a:t>FY 2022 Budget</a:t>
            </a:r>
          </a:p>
          <a:p>
            <a:r>
              <a:rPr lang="en-US" sz="1200" dirty="0"/>
              <a:t>Workshops</a:t>
            </a:r>
          </a:p>
        </p:txBody>
      </p:sp>
      <p:sp>
        <p:nvSpPr>
          <p:cNvPr id="47" name="TextBox 46"/>
          <p:cNvSpPr txBox="1"/>
          <p:nvPr/>
        </p:nvSpPr>
        <p:spPr>
          <a:xfrm>
            <a:off x="3276600" y="1066800"/>
            <a:ext cx="1066800" cy="2154436"/>
          </a:xfrm>
          <a:prstGeom prst="rect">
            <a:avLst/>
          </a:prstGeom>
          <a:solidFill>
            <a:schemeClr val="accent6">
              <a:lumMod val="40000"/>
              <a:lumOff val="60000"/>
            </a:schemeClr>
          </a:solidFill>
          <a:ln>
            <a:solidFill>
              <a:schemeClr val="bg1"/>
            </a:solidFill>
          </a:ln>
        </p:spPr>
        <p:txBody>
          <a:bodyPr wrap="square" rtlCol="0">
            <a:spAutoFit/>
          </a:bodyPr>
          <a:lstStyle/>
          <a:p>
            <a:r>
              <a:rPr lang="en-US" sz="1200" dirty="0"/>
              <a:t>7/1/21</a:t>
            </a:r>
          </a:p>
          <a:p>
            <a:r>
              <a:rPr lang="en-US" sz="1200" dirty="0"/>
              <a:t>Certification of  Taxable Property</a:t>
            </a:r>
          </a:p>
          <a:p>
            <a:r>
              <a:rPr lang="en-US" sz="1200" dirty="0"/>
              <a:t>Values by Property Appraiser (DR </a:t>
            </a:r>
            <a:r>
              <a:rPr lang="en-US" sz="1400" dirty="0"/>
              <a:t>420 </a:t>
            </a:r>
            <a:r>
              <a:rPr lang="en-US" sz="1200" dirty="0"/>
              <a:t>Forms) Starts FY 22 TRIM Process</a:t>
            </a:r>
          </a:p>
        </p:txBody>
      </p:sp>
      <p:sp>
        <p:nvSpPr>
          <p:cNvPr id="48" name="TextBox 47"/>
          <p:cNvSpPr txBox="1"/>
          <p:nvPr/>
        </p:nvSpPr>
        <p:spPr>
          <a:xfrm>
            <a:off x="3223291" y="3327736"/>
            <a:ext cx="1200831" cy="1015663"/>
          </a:xfrm>
          <a:prstGeom prst="rect">
            <a:avLst/>
          </a:prstGeom>
          <a:solidFill>
            <a:schemeClr val="accent6">
              <a:lumMod val="40000"/>
              <a:lumOff val="60000"/>
            </a:schemeClr>
          </a:solidFill>
          <a:ln>
            <a:solidFill>
              <a:schemeClr val="bg1"/>
            </a:solidFill>
          </a:ln>
        </p:spPr>
        <p:txBody>
          <a:bodyPr wrap="square" rtlCol="0">
            <a:spAutoFit/>
          </a:bodyPr>
          <a:lstStyle/>
          <a:p>
            <a:r>
              <a:rPr lang="en-US" sz="1200" dirty="0"/>
              <a:t>7/16/21</a:t>
            </a:r>
          </a:p>
          <a:p>
            <a:r>
              <a:rPr lang="en-US" sz="1200" dirty="0"/>
              <a:t>Tentative FY 22 Budget by Fund to Board with Change Log</a:t>
            </a:r>
          </a:p>
        </p:txBody>
      </p:sp>
      <p:sp>
        <p:nvSpPr>
          <p:cNvPr id="49" name="TextBox 48"/>
          <p:cNvSpPr txBox="1"/>
          <p:nvPr/>
        </p:nvSpPr>
        <p:spPr>
          <a:xfrm>
            <a:off x="3276600" y="4735890"/>
            <a:ext cx="1161499" cy="1569660"/>
          </a:xfrm>
          <a:prstGeom prst="rect">
            <a:avLst/>
          </a:prstGeom>
          <a:solidFill>
            <a:schemeClr val="accent6">
              <a:lumMod val="40000"/>
              <a:lumOff val="60000"/>
            </a:schemeClr>
          </a:solidFill>
          <a:ln>
            <a:solidFill>
              <a:schemeClr val="bg1"/>
            </a:solidFill>
          </a:ln>
        </p:spPr>
        <p:txBody>
          <a:bodyPr wrap="square" rtlCol="0">
            <a:spAutoFit/>
          </a:bodyPr>
          <a:lstStyle/>
          <a:p>
            <a:r>
              <a:rPr lang="en-US" sz="1200" dirty="0"/>
              <a:t>7/13/21</a:t>
            </a:r>
          </a:p>
          <a:p>
            <a:r>
              <a:rPr lang="en-US" sz="1200" dirty="0"/>
              <a:t>Board Adopts Proposed Millage Rates as the Maximum Property Tax Rates to be Levied in FY 22</a:t>
            </a:r>
          </a:p>
        </p:txBody>
      </p:sp>
      <p:sp>
        <p:nvSpPr>
          <p:cNvPr id="51" name="TextBox 50"/>
          <p:cNvSpPr txBox="1"/>
          <p:nvPr/>
        </p:nvSpPr>
        <p:spPr>
          <a:xfrm>
            <a:off x="4790688" y="1530757"/>
            <a:ext cx="1154258" cy="2492990"/>
          </a:xfrm>
          <a:prstGeom prst="rect">
            <a:avLst/>
          </a:prstGeom>
          <a:solidFill>
            <a:schemeClr val="accent6">
              <a:lumMod val="40000"/>
              <a:lumOff val="60000"/>
            </a:schemeClr>
          </a:solidFill>
          <a:ln>
            <a:solidFill>
              <a:schemeClr val="bg1"/>
            </a:solidFill>
          </a:ln>
        </p:spPr>
        <p:txBody>
          <a:bodyPr wrap="square" rtlCol="0">
            <a:spAutoFit/>
          </a:bodyPr>
          <a:lstStyle/>
          <a:p>
            <a:r>
              <a:rPr lang="en-US" sz="1200" dirty="0"/>
              <a:t>On or about 8/4/21 (Within 35 days from Certification)</a:t>
            </a:r>
          </a:p>
          <a:p>
            <a:r>
              <a:rPr lang="en-US" sz="1200" dirty="0"/>
              <a:t>County Provides Property Appraiser with  Millage </a:t>
            </a:r>
          </a:p>
          <a:p>
            <a:r>
              <a:rPr lang="en-US" sz="1200" dirty="0"/>
              <a:t>Rates, Rolled Back Rates, Info for 1</a:t>
            </a:r>
            <a:r>
              <a:rPr lang="en-US" sz="1200" baseline="30000" dirty="0"/>
              <a:t>st</a:t>
            </a:r>
            <a:r>
              <a:rPr lang="en-US" sz="1200" dirty="0"/>
              <a:t> Public Hearing</a:t>
            </a:r>
          </a:p>
        </p:txBody>
      </p:sp>
      <p:sp>
        <p:nvSpPr>
          <p:cNvPr id="52" name="TextBox 51"/>
          <p:cNvSpPr txBox="1"/>
          <p:nvPr/>
        </p:nvSpPr>
        <p:spPr>
          <a:xfrm>
            <a:off x="4799196" y="4614658"/>
            <a:ext cx="1066800" cy="1569660"/>
          </a:xfrm>
          <a:prstGeom prst="rect">
            <a:avLst/>
          </a:prstGeom>
          <a:solidFill>
            <a:schemeClr val="accent6">
              <a:lumMod val="40000"/>
              <a:lumOff val="60000"/>
            </a:schemeClr>
          </a:solidFill>
          <a:ln>
            <a:solidFill>
              <a:schemeClr val="bg1"/>
            </a:solidFill>
          </a:ln>
        </p:spPr>
        <p:txBody>
          <a:bodyPr wrap="square" rtlCol="0">
            <a:spAutoFit/>
          </a:bodyPr>
          <a:lstStyle/>
          <a:p>
            <a:r>
              <a:rPr lang="en-US" sz="1200" dirty="0"/>
              <a:t>On or before 8/24/21 (55 days from Certification)</a:t>
            </a:r>
          </a:p>
          <a:p>
            <a:r>
              <a:rPr lang="en-US" sz="1200" dirty="0"/>
              <a:t>Property Appraiser Mails TRIM Notices</a:t>
            </a:r>
          </a:p>
        </p:txBody>
      </p:sp>
      <p:sp>
        <p:nvSpPr>
          <p:cNvPr id="53" name="TextBox 52"/>
          <p:cNvSpPr txBox="1"/>
          <p:nvPr/>
        </p:nvSpPr>
        <p:spPr>
          <a:xfrm>
            <a:off x="6400800" y="1600200"/>
            <a:ext cx="1066800" cy="1754326"/>
          </a:xfrm>
          <a:prstGeom prst="rect">
            <a:avLst/>
          </a:prstGeom>
          <a:solidFill>
            <a:schemeClr val="accent6">
              <a:lumMod val="40000"/>
              <a:lumOff val="60000"/>
            </a:schemeClr>
          </a:solidFill>
          <a:ln>
            <a:solidFill>
              <a:schemeClr val="bg1"/>
            </a:solidFill>
          </a:ln>
        </p:spPr>
        <p:txBody>
          <a:bodyPr wrap="square" rtlCol="0">
            <a:spAutoFit/>
          </a:bodyPr>
          <a:lstStyle/>
          <a:p>
            <a:r>
              <a:rPr lang="en-US" sz="1200" dirty="0"/>
              <a:t>9/9/21</a:t>
            </a:r>
          </a:p>
          <a:p>
            <a:r>
              <a:rPr lang="en-US" sz="1200" dirty="0"/>
              <a:t>1</a:t>
            </a:r>
            <a:r>
              <a:rPr lang="en-US" sz="1200" baseline="30000" dirty="0"/>
              <a:t>st</a:t>
            </a:r>
            <a:r>
              <a:rPr lang="en-US" sz="1200" dirty="0"/>
              <a:t> Public Budget Hearing / Adopt Proposed Millage Rates and Tentative FY 22 Budget</a:t>
            </a:r>
          </a:p>
        </p:txBody>
      </p:sp>
      <p:sp>
        <p:nvSpPr>
          <p:cNvPr id="54" name="TextBox 53"/>
          <p:cNvSpPr txBox="1"/>
          <p:nvPr/>
        </p:nvSpPr>
        <p:spPr>
          <a:xfrm>
            <a:off x="6400799" y="5029201"/>
            <a:ext cx="1295401" cy="1384995"/>
          </a:xfrm>
          <a:prstGeom prst="rect">
            <a:avLst/>
          </a:prstGeom>
          <a:solidFill>
            <a:schemeClr val="accent6">
              <a:lumMod val="40000"/>
              <a:lumOff val="60000"/>
            </a:schemeClr>
          </a:solidFill>
          <a:ln>
            <a:solidFill>
              <a:schemeClr val="bg1"/>
            </a:solidFill>
          </a:ln>
        </p:spPr>
        <p:txBody>
          <a:bodyPr wrap="square" rtlCol="0">
            <a:spAutoFit/>
          </a:bodyPr>
          <a:lstStyle/>
          <a:p>
            <a:r>
              <a:rPr lang="en-US" sz="1200" dirty="0"/>
              <a:t>9/23/21</a:t>
            </a:r>
          </a:p>
          <a:p>
            <a:r>
              <a:rPr lang="en-US" sz="1200" dirty="0"/>
              <a:t>2</a:t>
            </a:r>
            <a:r>
              <a:rPr lang="en-US" sz="1200" baseline="30000" dirty="0"/>
              <a:t>nd</a:t>
            </a:r>
            <a:r>
              <a:rPr lang="en-US" sz="1200" dirty="0"/>
              <a:t> and Final Public Hearing, Adopt Millage Rates and FY 22 Budget (Resolution)</a:t>
            </a:r>
          </a:p>
        </p:txBody>
      </p:sp>
      <p:sp>
        <p:nvSpPr>
          <p:cNvPr id="56" name="TextBox 55"/>
          <p:cNvSpPr txBox="1"/>
          <p:nvPr/>
        </p:nvSpPr>
        <p:spPr>
          <a:xfrm>
            <a:off x="7772400" y="2895601"/>
            <a:ext cx="1066800" cy="1038746"/>
          </a:xfrm>
          <a:prstGeom prst="rect">
            <a:avLst/>
          </a:prstGeom>
          <a:solidFill>
            <a:schemeClr val="accent6">
              <a:lumMod val="40000"/>
              <a:lumOff val="60000"/>
            </a:schemeClr>
          </a:solidFill>
          <a:ln>
            <a:solidFill>
              <a:schemeClr val="bg1"/>
            </a:solidFill>
          </a:ln>
        </p:spPr>
        <p:txBody>
          <a:bodyPr wrap="square" rtlCol="0">
            <a:spAutoFit/>
          </a:bodyPr>
          <a:lstStyle/>
          <a:p>
            <a:r>
              <a:rPr lang="en-US" sz="1200" dirty="0"/>
              <a:t>10/8/21</a:t>
            </a:r>
          </a:p>
          <a:p>
            <a:r>
              <a:rPr lang="en-US" sz="1200" dirty="0"/>
              <a:t>Submit TRIM Compliance Package  to DOR</a:t>
            </a:r>
          </a:p>
        </p:txBody>
      </p:sp>
      <p:sp>
        <p:nvSpPr>
          <p:cNvPr id="37" name="TextBox 36"/>
          <p:cNvSpPr txBox="1"/>
          <p:nvPr/>
        </p:nvSpPr>
        <p:spPr>
          <a:xfrm>
            <a:off x="6400800" y="3505201"/>
            <a:ext cx="1066800" cy="1384995"/>
          </a:xfrm>
          <a:prstGeom prst="rect">
            <a:avLst/>
          </a:prstGeom>
          <a:solidFill>
            <a:schemeClr val="accent6">
              <a:lumMod val="40000"/>
              <a:lumOff val="60000"/>
            </a:schemeClr>
          </a:solidFill>
          <a:ln>
            <a:solidFill>
              <a:schemeClr val="bg1"/>
            </a:solidFill>
          </a:ln>
        </p:spPr>
        <p:txBody>
          <a:bodyPr wrap="square" rtlCol="0">
            <a:spAutoFit/>
          </a:bodyPr>
          <a:lstStyle/>
          <a:p>
            <a:r>
              <a:rPr lang="en-US" sz="1200" dirty="0"/>
              <a:t>Value Adj. Board Petition Filing</a:t>
            </a:r>
          </a:p>
          <a:p>
            <a:r>
              <a:rPr lang="en-US" sz="1200" dirty="0"/>
              <a:t>Deadline Usually 2</a:t>
            </a:r>
            <a:r>
              <a:rPr lang="en-US" sz="1200" baseline="30000" dirty="0"/>
              <a:t>nd</a:t>
            </a:r>
            <a:r>
              <a:rPr lang="en-US" sz="1200" dirty="0"/>
              <a:t> Friday of September</a:t>
            </a:r>
          </a:p>
        </p:txBody>
      </p:sp>
      <p:sp>
        <p:nvSpPr>
          <p:cNvPr id="34" name="TextBox 33"/>
          <p:cNvSpPr txBox="1"/>
          <p:nvPr/>
        </p:nvSpPr>
        <p:spPr>
          <a:xfrm>
            <a:off x="1905000" y="3048001"/>
            <a:ext cx="1066800" cy="1015663"/>
          </a:xfrm>
          <a:prstGeom prst="rect">
            <a:avLst/>
          </a:prstGeom>
          <a:solidFill>
            <a:schemeClr val="accent6">
              <a:lumMod val="40000"/>
              <a:lumOff val="60000"/>
            </a:schemeClr>
          </a:solidFill>
        </p:spPr>
        <p:txBody>
          <a:bodyPr wrap="square" rtlCol="0">
            <a:spAutoFit/>
          </a:bodyPr>
          <a:lstStyle/>
          <a:p>
            <a:r>
              <a:rPr lang="en-US" sz="1200" dirty="0"/>
              <a:t>6/17/21 - FY 22 Budget Workshop Document to Board</a:t>
            </a:r>
          </a:p>
        </p:txBody>
      </p:sp>
      <p:sp>
        <p:nvSpPr>
          <p:cNvPr id="58" name="Slide Number Placeholder 57"/>
          <p:cNvSpPr>
            <a:spLocks noGrp="1"/>
          </p:cNvSpPr>
          <p:nvPr>
            <p:ph type="sldNum" sz="quarter" idx="12"/>
          </p:nvPr>
        </p:nvSpPr>
        <p:spPr/>
        <p:txBody>
          <a:bodyPr/>
          <a:lstStyle/>
          <a:p>
            <a:fld id="{E6EC331D-CB6E-4CAE-BD7D-1FD11E1F29F1}" type="slidenum">
              <a:rPr lang="en-US" smtClean="0"/>
              <a:pPr/>
              <a:t>2</a:t>
            </a:fld>
            <a:endParaRPr lang="en-US" dirty="0"/>
          </a:p>
        </p:txBody>
      </p:sp>
      <p:pic>
        <p:nvPicPr>
          <p:cNvPr id="59" name="chart"/>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cxnSp>
        <p:nvCxnSpPr>
          <p:cNvPr id="45" name="Straight Connector 44"/>
          <p:cNvCxnSpPr/>
          <p:nvPr/>
        </p:nvCxnSpPr>
        <p:spPr>
          <a:xfrm rot="5400000">
            <a:off x="953293" y="4075907"/>
            <a:ext cx="838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1066800" y="2895601"/>
            <a:ext cx="762000" cy="1015663"/>
          </a:xfrm>
          <a:prstGeom prst="rect">
            <a:avLst/>
          </a:prstGeom>
          <a:solidFill>
            <a:schemeClr val="accent6">
              <a:lumMod val="40000"/>
              <a:lumOff val="60000"/>
            </a:schemeClr>
          </a:solidFill>
          <a:ln>
            <a:solidFill>
              <a:schemeClr val="bg1"/>
            </a:solidFill>
          </a:ln>
        </p:spPr>
        <p:txBody>
          <a:bodyPr wrap="square" rtlCol="0">
            <a:spAutoFit/>
          </a:bodyPr>
          <a:lstStyle/>
          <a:p>
            <a:r>
              <a:rPr lang="en-US" sz="1200" dirty="0"/>
              <a:t>Adopt FY 22 </a:t>
            </a:r>
          </a:p>
          <a:p>
            <a:r>
              <a:rPr lang="en-US" sz="1200" dirty="0"/>
              <a:t>Budget Policy 2/23/21</a:t>
            </a:r>
          </a:p>
        </p:txBody>
      </p:sp>
      <p:sp>
        <p:nvSpPr>
          <p:cNvPr id="67" name="TextBox 66"/>
          <p:cNvSpPr txBox="1"/>
          <p:nvPr/>
        </p:nvSpPr>
        <p:spPr>
          <a:xfrm>
            <a:off x="1143000" y="4419600"/>
            <a:ext cx="685800" cy="307777"/>
          </a:xfrm>
          <a:prstGeom prst="rect">
            <a:avLst/>
          </a:prstGeom>
          <a:noFill/>
        </p:spPr>
        <p:txBody>
          <a:bodyPr wrap="square" rtlCol="0">
            <a:spAutoFit/>
          </a:bodyPr>
          <a:lstStyle/>
          <a:p>
            <a:r>
              <a:rPr lang="en-US" sz="1400" dirty="0"/>
              <a:t>Feb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E6EC331D-CB6E-4CAE-BD7D-1FD11E1F29F1}" type="slidenum">
              <a:rPr lang="en-US" smtClean="0"/>
              <a:pPr/>
              <a:t>20</a:t>
            </a:fld>
            <a:endParaRPr lang="en-US" dirty="0"/>
          </a:p>
        </p:txBody>
      </p:sp>
      <p:sp>
        <p:nvSpPr>
          <p:cNvPr id="4" name="Rectangle 3"/>
          <p:cNvSpPr>
            <a:spLocks noGrp="1"/>
          </p:cNvSpPr>
          <p:nvPr>
            <p:ph type="title" idx="4294967295"/>
          </p:nvPr>
        </p:nvSpPr>
        <p:spPr>
          <a:xfrm>
            <a:off x="1371600" y="381000"/>
            <a:ext cx="7772400" cy="838200"/>
          </a:xfrm>
        </p:spPr>
        <p:txBody>
          <a:bodyPr anchor="t">
            <a:noAutofit/>
          </a:bodyPr>
          <a:lstStyle/>
          <a:p>
            <a:r>
              <a:rPr lang="en-US" sz="3200" dirty="0">
                <a:solidFill>
                  <a:schemeClr val="accent6">
                    <a:lumMod val="75000"/>
                  </a:schemeClr>
                </a:solidFill>
              </a:rPr>
              <a:t>Health Care Program</a:t>
            </a:r>
            <a:br>
              <a:rPr lang="en-US" sz="4000" dirty="0">
                <a:highlight>
                  <a:srgbClr val="00FF00"/>
                </a:highlight>
              </a:rPr>
            </a:br>
            <a:endParaRPr lang="en-US" dirty="0">
              <a:solidFill>
                <a:schemeClr val="accent6">
                  <a:lumMod val="75000"/>
                </a:schemeClr>
              </a:solidFill>
              <a:highlight>
                <a:srgbClr val="00FF00"/>
              </a:highlight>
            </a:endParaRPr>
          </a:p>
        </p:txBody>
      </p:sp>
      <p:sp>
        <p:nvSpPr>
          <p:cNvPr id="5" name="Rectangle 4"/>
          <p:cNvSpPr>
            <a:spLocks noGrp="1"/>
          </p:cNvSpPr>
          <p:nvPr>
            <p:ph sz="half" idx="4294967295"/>
          </p:nvPr>
        </p:nvSpPr>
        <p:spPr>
          <a:xfrm>
            <a:off x="1295400" y="1447800"/>
            <a:ext cx="7162800" cy="4800600"/>
          </a:xfrm>
        </p:spPr>
        <p:txBody>
          <a:bodyPr>
            <a:normAutofit/>
          </a:bodyPr>
          <a:lstStyle/>
          <a:p>
            <a:pPr lvl="1">
              <a:lnSpc>
                <a:spcPct val="100000"/>
              </a:lnSpc>
              <a:spcBef>
                <a:spcPts val="600"/>
              </a:spcBef>
              <a:spcAft>
                <a:spcPts val="600"/>
              </a:spcAft>
              <a:buClr>
                <a:schemeClr val="accent1">
                  <a:lumMod val="75000"/>
                </a:schemeClr>
              </a:buClr>
              <a:buFont typeface="Wingdings 2" panose="05020102010507070707" pitchFamily="18" charset="2"/>
              <a:buChar char=""/>
            </a:pPr>
            <a:r>
              <a:rPr lang="en-US" sz="1800" dirty="0"/>
              <a:t>Fully funded at actuarially determined premium level for FY 2022.  No Premium increase proposed</a:t>
            </a:r>
          </a:p>
          <a:p>
            <a:pPr lvl="1">
              <a:lnSpc>
                <a:spcPct val="100000"/>
              </a:lnSpc>
              <a:spcBef>
                <a:spcPts val="600"/>
              </a:spcBef>
              <a:spcAft>
                <a:spcPts val="600"/>
              </a:spcAft>
              <a:buClr>
                <a:schemeClr val="accent1">
                  <a:lumMod val="75000"/>
                </a:schemeClr>
              </a:buClr>
              <a:buFont typeface="Wingdings 2" panose="05020102010507070707" pitchFamily="18" charset="2"/>
              <a:buChar char=""/>
            </a:pPr>
            <a:r>
              <a:rPr lang="en-US" sz="1800" dirty="0"/>
              <a:t>Nine (9) consecutive year of no premium increase</a:t>
            </a:r>
          </a:p>
          <a:p>
            <a:pPr lvl="1">
              <a:lnSpc>
                <a:spcPct val="100000"/>
              </a:lnSpc>
              <a:spcBef>
                <a:spcPts val="600"/>
              </a:spcBef>
              <a:spcAft>
                <a:spcPts val="600"/>
              </a:spcAft>
              <a:buClr>
                <a:schemeClr val="accent1">
                  <a:lumMod val="75000"/>
                </a:schemeClr>
              </a:buClr>
              <a:buFont typeface="Wingdings 2" panose="05020102010507070707" pitchFamily="18" charset="2"/>
              <a:buChar char=""/>
            </a:pPr>
            <a:r>
              <a:rPr lang="en-US" sz="1800" dirty="0"/>
              <a:t>Target premium employer/employee cost share maintained for BCC/CM, COC and SOE personnel </a:t>
            </a:r>
          </a:p>
          <a:p>
            <a:pPr lvl="2">
              <a:lnSpc>
                <a:spcPct val="100000"/>
              </a:lnSpc>
              <a:spcBef>
                <a:spcPts val="600"/>
              </a:spcBef>
              <a:spcAft>
                <a:spcPts val="600"/>
              </a:spcAft>
              <a:buClr>
                <a:schemeClr val="accent1">
                  <a:lumMod val="75000"/>
                </a:schemeClr>
              </a:buClr>
              <a:buFont typeface="Wingdings 2" panose="05020102010507070707" pitchFamily="18" charset="2"/>
              <a:buChar char=""/>
            </a:pPr>
            <a:r>
              <a:rPr lang="en-US" sz="1800" dirty="0"/>
              <a:t>80% employer paid		</a:t>
            </a:r>
          </a:p>
          <a:p>
            <a:pPr lvl="2">
              <a:lnSpc>
                <a:spcPct val="100000"/>
              </a:lnSpc>
              <a:spcBef>
                <a:spcPts val="600"/>
              </a:spcBef>
              <a:spcAft>
                <a:spcPts val="600"/>
              </a:spcAft>
              <a:buClr>
                <a:schemeClr val="accent1">
                  <a:lumMod val="75000"/>
                </a:schemeClr>
              </a:buClr>
              <a:buFont typeface="Wingdings 2" panose="05020102010507070707" pitchFamily="18" charset="2"/>
              <a:buChar char=""/>
            </a:pPr>
            <a:r>
              <a:rPr lang="en-US" sz="1800" dirty="0"/>
              <a:t>20% employee paid</a:t>
            </a:r>
          </a:p>
          <a:p>
            <a:pPr lvl="1">
              <a:lnSpc>
                <a:spcPct val="120000"/>
              </a:lnSpc>
              <a:spcBef>
                <a:spcPts val="0"/>
              </a:spcBef>
              <a:spcAft>
                <a:spcPts val="2400"/>
              </a:spcAft>
              <a:buClr>
                <a:srgbClr val="048BCE"/>
              </a:buClr>
              <a:buFont typeface="Arial" panose="020B0604020202020204" pitchFamily="34" charset="0"/>
              <a:buChar char="•"/>
            </a:pPr>
            <a:endParaRPr lang="en-US" sz="2400" dirty="0"/>
          </a:p>
          <a:p>
            <a:pPr lvl="1">
              <a:lnSpc>
                <a:spcPct val="120000"/>
              </a:lnSpc>
              <a:spcBef>
                <a:spcPts val="0"/>
              </a:spcBef>
              <a:spcAft>
                <a:spcPts val="2400"/>
              </a:spcAft>
              <a:buClr>
                <a:srgbClr val="048BCE"/>
              </a:buClr>
              <a:buFont typeface="Arial" panose="020B0604020202020204" pitchFamily="34" charset="0"/>
              <a:buChar char="•"/>
            </a:pPr>
            <a:endParaRPr lang="en-US" sz="2400" dirty="0"/>
          </a:p>
        </p:txBody>
      </p:sp>
      <p:pic>
        <p:nvPicPr>
          <p:cNvPr id="8" name="chart"/>
          <p:cNvPicPr>
            <a:picLocks noChangeAspect="1"/>
          </p:cNvPicPr>
          <p:nvPr/>
        </p:nvPicPr>
        <p:blipFill>
          <a:blip r:embed="rId4" cstate="print"/>
          <a:stretch>
            <a:fillRect/>
          </a:stretch>
        </p:blipFill>
        <p:spPr>
          <a:xfrm>
            <a:off x="304800" y="6248400"/>
            <a:ext cx="1400325" cy="381000"/>
          </a:xfrm>
          <a:prstGeom prst="rect">
            <a:avLst/>
          </a:prstGeom>
          <a:ln>
            <a:solidFill>
              <a:schemeClr val="accent1"/>
            </a:solidFill>
          </a:ln>
        </p:spPr>
      </p:pic>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E6EC331D-CB6E-4CAE-BD7D-1FD11E1F29F1}" type="slidenum">
              <a:rPr lang="en-US" smtClean="0"/>
              <a:pPr/>
              <a:t>21</a:t>
            </a:fld>
            <a:endParaRPr lang="en-US" dirty="0"/>
          </a:p>
        </p:txBody>
      </p:sp>
      <p:sp>
        <p:nvSpPr>
          <p:cNvPr id="4" name="Rectangle 3"/>
          <p:cNvSpPr>
            <a:spLocks noGrp="1"/>
          </p:cNvSpPr>
          <p:nvPr>
            <p:ph type="title" idx="4294967295"/>
          </p:nvPr>
        </p:nvSpPr>
        <p:spPr>
          <a:xfrm>
            <a:off x="1371600" y="381000"/>
            <a:ext cx="7772400" cy="838200"/>
          </a:xfrm>
        </p:spPr>
        <p:txBody>
          <a:bodyPr anchor="t">
            <a:noAutofit/>
          </a:bodyPr>
          <a:lstStyle/>
          <a:p>
            <a:r>
              <a:rPr lang="en-US" sz="3200" dirty="0">
                <a:solidFill>
                  <a:schemeClr val="accent6">
                    <a:lumMod val="75000"/>
                  </a:schemeClr>
                </a:solidFill>
              </a:rPr>
              <a:t>Collier County Net Budget</a:t>
            </a:r>
            <a:endParaRPr lang="en-US" sz="3200" dirty="0">
              <a:solidFill>
                <a:srgbClr val="FF0000"/>
              </a:solidFill>
            </a:endParaRPr>
          </a:p>
        </p:txBody>
      </p:sp>
      <p:pic>
        <p:nvPicPr>
          <p:cNvPr id="8" name="chart"/>
          <p:cNvPicPr>
            <a:picLocks noChangeAspect="1"/>
          </p:cNvPicPr>
          <p:nvPr/>
        </p:nvPicPr>
        <p:blipFill>
          <a:blip r:embed="rId4" cstate="print"/>
          <a:stretch>
            <a:fillRect/>
          </a:stretch>
        </p:blipFill>
        <p:spPr>
          <a:xfrm>
            <a:off x="304800" y="6305550"/>
            <a:ext cx="1400325" cy="323850"/>
          </a:xfrm>
          <a:prstGeom prst="rect">
            <a:avLst/>
          </a:prstGeom>
          <a:ln>
            <a:solidFill>
              <a:schemeClr val="accent1"/>
            </a:solidFill>
          </a:ln>
        </p:spPr>
      </p:pic>
      <p:sp>
        <p:nvSpPr>
          <p:cNvPr id="11" name="TextBox 10"/>
          <p:cNvSpPr txBox="1"/>
          <p:nvPr/>
        </p:nvSpPr>
        <p:spPr>
          <a:xfrm>
            <a:off x="2362200" y="5791200"/>
            <a:ext cx="5943600" cy="276999"/>
          </a:xfrm>
          <a:prstGeom prst="rect">
            <a:avLst/>
          </a:prstGeom>
          <a:noFill/>
        </p:spPr>
        <p:txBody>
          <a:bodyPr wrap="square" rtlCol="0">
            <a:spAutoFit/>
          </a:bodyPr>
          <a:lstStyle/>
          <a:p>
            <a:r>
              <a:rPr lang="en-US" sz="1200" dirty="0"/>
              <a:t>* Does not include tax collector budget which is submitted August 1</a:t>
            </a:r>
            <a:r>
              <a:rPr lang="en-US" sz="1200" baseline="30000" dirty="0"/>
              <a:t>st</a:t>
            </a:r>
            <a:r>
              <a:rPr lang="en-US" sz="1200" dirty="0"/>
              <a:t>  pursuant to Statute.</a:t>
            </a:r>
          </a:p>
        </p:txBody>
      </p:sp>
      <p:graphicFrame>
        <p:nvGraphicFramePr>
          <p:cNvPr id="10" name="Chart 9">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428015668"/>
              </p:ext>
            </p:extLst>
          </p:nvPr>
        </p:nvGraphicFramePr>
        <p:xfrm>
          <a:off x="1295400" y="1447800"/>
          <a:ext cx="7620000" cy="4343400"/>
        </p:xfrm>
        <a:graphic>
          <a:graphicData uri="http://schemas.openxmlformats.org/drawingml/2006/chart">
            <c:chart xmlns:c="http://schemas.openxmlformats.org/drawingml/2006/chart" xmlns:r="http://schemas.openxmlformats.org/officeDocument/2006/relationships" r:id="rId5"/>
          </a:graphicData>
        </a:graphic>
      </p:graphicFrame>
      <p:pic>
        <p:nvPicPr>
          <p:cNvPr id="6" name="Picture 5">
            <a:extLst>
              <a:ext uri="{FF2B5EF4-FFF2-40B4-BE49-F238E27FC236}">
                <a16:creationId xmlns:a16="http://schemas.microsoft.com/office/drawing/2014/main" id="{CE01AA3B-72FE-49E4-8502-56DD3BA67EC2}"/>
              </a:ext>
            </a:extLst>
          </p:cNvPr>
          <p:cNvPicPr>
            <a:picLocks noChangeAspect="1"/>
          </p:cNvPicPr>
          <p:nvPr/>
        </p:nvPicPr>
        <p:blipFill>
          <a:blip r:embed="rId6"/>
          <a:stretch>
            <a:fillRect/>
          </a:stretch>
        </p:blipFill>
        <p:spPr>
          <a:xfrm>
            <a:off x="1371600" y="1219200"/>
            <a:ext cx="7242048" cy="4485679"/>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533400"/>
            <a:ext cx="7696200" cy="884238"/>
          </a:xfrm>
        </p:spPr>
        <p:txBody>
          <a:bodyPr anchor="t">
            <a:noAutofit/>
          </a:bodyPr>
          <a:lstStyle/>
          <a:p>
            <a:r>
              <a:rPr lang="en-US" sz="3200" dirty="0">
                <a:solidFill>
                  <a:schemeClr val="accent6">
                    <a:lumMod val="75000"/>
                  </a:schemeClr>
                </a:solidFill>
              </a:rPr>
              <a:t>General Fund Budget Highlights</a:t>
            </a:r>
            <a:endParaRPr lang="en-US" sz="3200" dirty="0">
              <a:solidFill>
                <a:srgbClr val="FF0000"/>
              </a:solidFill>
            </a:endParaRPr>
          </a:p>
        </p:txBody>
      </p:sp>
      <p:sp>
        <p:nvSpPr>
          <p:cNvPr id="5" name="Rectangle 4"/>
          <p:cNvSpPr>
            <a:spLocks noGrp="1"/>
          </p:cNvSpPr>
          <p:nvPr>
            <p:ph sz="half" idx="4294967295"/>
          </p:nvPr>
        </p:nvSpPr>
        <p:spPr>
          <a:xfrm>
            <a:off x="1295400" y="1447800"/>
            <a:ext cx="7620000" cy="4648200"/>
          </a:xfrm>
        </p:spPr>
        <p:txBody>
          <a:bodyPr>
            <a:normAutofit/>
          </a:bodyPr>
          <a:lstStyle/>
          <a:p>
            <a:pPr marL="82296" indent="0">
              <a:buClr>
                <a:srgbClr val="048BCE"/>
              </a:buClr>
              <a:buNone/>
            </a:pPr>
            <a:r>
              <a:rPr lang="en-US" sz="2400" dirty="0"/>
              <a:t>FY 2022 Recommended General Fund Budget </a:t>
            </a:r>
          </a:p>
          <a:p>
            <a:pPr>
              <a:buClr>
                <a:srgbClr val="048BCE"/>
              </a:buClr>
              <a:buNone/>
            </a:pPr>
            <a:endParaRPr lang="en-US" sz="3100" dirty="0"/>
          </a:p>
          <a:p>
            <a:pPr>
              <a:buClr>
                <a:srgbClr val="048BCE"/>
              </a:buClr>
              <a:buNone/>
            </a:pPr>
            <a:endParaRPr lang="en-US" sz="3100" dirty="0"/>
          </a:p>
        </p:txBody>
      </p:sp>
      <p:pic>
        <p:nvPicPr>
          <p:cNvPr id="8" name="chart"/>
          <p:cNvPicPr>
            <a:picLocks noChangeAspect="1"/>
          </p:cNvPicPr>
          <p:nvPr/>
        </p:nvPicPr>
        <p:blipFill>
          <a:blip r:embed="rId3" cstate="print"/>
          <a:stretch>
            <a:fillRect/>
          </a:stretch>
        </p:blipFill>
        <p:spPr>
          <a:xfrm>
            <a:off x="304800" y="6305550"/>
            <a:ext cx="1400325" cy="323850"/>
          </a:xfrm>
          <a:prstGeom prst="rect">
            <a:avLst/>
          </a:prstGeom>
          <a:ln>
            <a:solidFill>
              <a:schemeClr val="accent1"/>
            </a:solidFill>
          </a:ln>
        </p:spPr>
      </p:pic>
      <p:graphicFrame>
        <p:nvGraphicFramePr>
          <p:cNvPr id="6" name="Diagram 5"/>
          <p:cNvGraphicFramePr/>
          <p:nvPr>
            <p:extLst>
              <p:ext uri="{D42A27DB-BD31-4B8C-83A1-F6EECF244321}">
                <p14:modId xmlns:p14="http://schemas.microsoft.com/office/powerpoint/2010/main" val="2134804967"/>
              </p:ext>
            </p:extLst>
          </p:nvPr>
        </p:nvGraphicFramePr>
        <p:xfrm>
          <a:off x="1066800" y="2057400"/>
          <a:ext cx="2895600" cy="3733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Slide Number Placeholder 9"/>
          <p:cNvSpPr>
            <a:spLocks noGrp="1"/>
          </p:cNvSpPr>
          <p:nvPr>
            <p:ph type="sldNum" sz="quarter" idx="12"/>
          </p:nvPr>
        </p:nvSpPr>
        <p:spPr/>
        <p:txBody>
          <a:bodyPr/>
          <a:lstStyle/>
          <a:p>
            <a:fld id="{E6EC331D-CB6E-4CAE-BD7D-1FD11E1F29F1}" type="slidenum">
              <a:rPr lang="en-US" smtClean="0"/>
              <a:pPr/>
              <a:t>22</a:t>
            </a:fld>
            <a:endParaRPr lang="en-US" dirty="0"/>
          </a:p>
        </p:txBody>
      </p:sp>
      <p:graphicFrame>
        <p:nvGraphicFramePr>
          <p:cNvPr id="9" name="Chart 8"/>
          <p:cNvGraphicFramePr/>
          <p:nvPr>
            <p:extLst>
              <p:ext uri="{D42A27DB-BD31-4B8C-83A1-F6EECF244321}">
                <p14:modId xmlns:p14="http://schemas.microsoft.com/office/powerpoint/2010/main" val="1629555201"/>
              </p:ext>
            </p:extLst>
          </p:nvPr>
        </p:nvGraphicFramePr>
        <p:xfrm>
          <a:off x="4038600" y="2286000"/>
          <a:ext cx="4800600" cy="3657600"/>
        </p:xfrm>
        <a:graphic>
          <a:graphicData uri="http://schemas.openxmlformats.org/drawingml/2006/chart">
            <c:chart xmlns:c="http://schemas.openxmlformats.org/drawingml/2006/chart" xmlns:r="http://schemas.openxmlformats.org/officeDocument/2006/relationships" r:id="rId9"/>
          </a:graphicData>
        </a:graphic>
      </p:graphicFrame>
      <p:pic>
        <p:nvPicPr>
          <p:cNvPr id="7" name="Picture 6">
            <a:extLst>
              <a:ext uri="{FF2B5EF4-FFF2-40B4-BE49-F238E27FC236}">
                <a16:creationId xmlns:a16="http://schemas.microsoft.com/office/drawing/2014/main" id="{7818339D-BFEC-40AB-A051-A0899D72BEA9}"/>
              </a:ext>
            </a:extLst>
          </p:cNvPr>
          <p:cNvPicPr>
            <a:picLocks noChangeAspect="1"/>
          </p:cNvPicPr>
          <p:nvPr/>
        </p:nvPicPr>
        <p:blipFill>
          <a:blip r:embed="rId10"/>
          <a:stretch>
            <a:fillRect/>
          </a:stretch>
        </p:blipFill>
        <p:spPr>
          <a:xfrm>
            <a:off x="4123394" y="2400180"/>
            <a:ext cx="4639606" cy="3391019"/>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74638"/>
            <a:ext cx="7696200" cy="616425"/>
          </a:xfrm>
        </p:spPr>
        <p:txBody>
          <a:bodyPr anchor="t">
            <a:noAutofit/>
          </a:bodyPr>
          <a:lstStyle/>
          <a:p>
            <a:r>
              <a:rPr lang="en-US" sz="3200" dirty="0">
                <a:solidFill>
                  <a:schemeClr val="accent6">
                    <a:lumMod val="75000"/>
                  </a:schemeClr>
                </a:solidFill>
              </a:rPr>
              <a:t>General Fund Proforma FY 2022</a:t>
            </a:r>
          </a:p>
        </p:txBody>
      </p:sp>
      <p:graphicFrame>
        <p:nvGraphicFramePr>
          <p:cNvPr id="6" name="Content Placeholder 5"/>
          <p:cNvGraphicFramePr>
            <a:graphicFrameLocks noGrp="1"/>
          </p:cNvGraphicFramePr>
          <p:nvPr>
            <p:ph sz="half" idx="4294967295"/>
            <p:extLst>
              <p:ext uri="{D42A27DB-BD31-4B8C-83A1-F6EECF244321}">
                <p14:modId xmlns:p14="http://schemas.microsoft.com/office/powerpoint/2010/main" val="2480079814"/>
              </p:ext>
            </p:extLst>
          </p:nvPr>
        </p:nvGraphicFramePr>
        <p:xfrm>
          <a:off x="762000" y="1371600"/>
          <a:ext cx="4264152" cy="4249593"/>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1216152">
                  <a:extLst>
                    <a:ext uri="{9D8B030D-6E8A-4147-A177-3AD203B41FA5}">
                      <a16:colId xmlns:a16="http://schemas.microsoft.com/office/drawing/2014/main" val="20001"/>
                    </a:ext>
                  </a:extLst>
                </a:gridCol>
              </a:tblGrid>
              <a:tr h="457200">
                <a:tc>
                  <a:txBody>
                    <a:bodyPr/>
                    <a:lstStyle/>
                    <a:p>
                      <a:r>
                        <a:rPr lang="en-US" sz="1600" b="1" baseline="0" dirty="0">
                          <a:latin typeface="Arial Narrow" pitchFamily="34" charset="0"/>
                        </a:rPr>
                        <a:t>Expense Category Changes</a:t>
                      </a:r>
                      <a:endParaRPr lang="en-US" sz="1600" b="1" dirty="0">
                        <a:latin typeface="Arial Narrow"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600" b="1" dirty="0">
                          <a:latin typeface="Arial Narrow" pitchFamily="34" charset="0"/>
                        </a:rPr>
                        <a:t>Amount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344763">
                <a:tc>
                  <a:txBody>
                    <a:bodyPr/>
                    <a:lstStyle/>
                    <a:p>
                      <a:r>
                        <a:rPr lang="en-US" sz="1600" b="1" dirty="0">
                          <a:latin typeface="Arial Narrow" pitchFamily="34" charset="0"/>
                        </a:rPr>
                        <a:t>BCC</a:t>
                      </a:r>
                      <a:r>
                        <a:rPr lang="en-US" sz="1600" b="1" baseline="0" dirty="0">
                          <a:latin typeface="Arial Narrow" pitchFamily="34" charset="0"/>
                        </a:rPr>
                        <a:t> Operations and Other G&amp;A</a:t>
                      </a:r>
                      <a:endParaRPr lang="en-US" sz="16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600" b="1" baseline="0" dirty="0">
                          <a:latin typeface="Arial Narrow" pitchFamily="34" charset="0"/>
                        </a:rPr>
                        <a:t>$  1,677,600   </a:t>
                      </a:r>
                      <a:endParaRPr lang="en-US" sz="1600" b="1" dirty="0">
                        <a:latin typeface="Arial Narrow" pitchFamily="34" charset="0"/>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344763">
                <a:tc>
                  <a:txBody>
                    <a:bodyPr/>
                    <a:lstStyle/>
                    <a:p>
                      <a:r>
                        <a:rPr lang="en-US" sz="1600" b="1" dirty="0">
                          <a:latin typeface="Arial Narrow" pitchFamily="34" charset="0"/>
                        </a:rPr>
                        <a:t>County Mgr. Agency Operations</a:t>
                      </a: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1,569,500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44763">
                <a:tc>
                  <a:txBody>
                    <a:bodyPr/>
                    <a:lstStyle/>
                    <a:p>
                      <a:r>
                        <a:rPr lang="en-US" sz="1600" b="1" dirty="0">
                          <a:latin typeface="Arial Narrow" pitchFamily="34" charset="0"/>
                        </a:rPr>
                        <a:t>County Mgr. Operating Transfers</a:t>
                      </a: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2,092,700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447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latin typeface="Arial Narrow" pitchFamily="34" charset="0"/>
                        </a:rPr>
                        <a:t>Courts</a:t>
                      </a: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13,900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344763">
                <a:tc>
                  <a:txBody>
                    <a:bodyPr/>
                    <a:lstStyle/>
                    <a:p>
                      <a:r>
                        <a:rPr lang="en-US" sz="1600" b="1" dirty="0">
                          <a:latin typeface="Arial Narrow" pitchFamily="34" charset="0"/>
                        </a:rPr>
                        <a:t>Transfers</a:t>
                      </a:r>
                      <a:r>
                        <a:rPr lang="en-US" sz="1600" b="1" baseline="0" dirty="0">
                          <a:latin typeface="Arial Narrow" pitchFamily="34" charset="0"/>
                        </a:rPr>
                        <a:t> to Debt Service </a:t>
                      </a:r>
                      <a:endParaRPr lang="en-US" sz="16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5,257,600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3447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latin typeface="Arial Narrow" pitchFamily="34" charset="0"/>
                        </a:rPr>
                        <a:t>Transfers</a:t>
                      </a:r>
                      <a:r>
                        <a:rPr lang="en-US" sz="1600" b="1" baseline="0" dirty="0">
                          <a:latin typeface="Arial Narrow" pitchFamily="34" charset="0"/>
                        </a:rPr>
                        <a:t> (Loans) to Impact Fee Fds</a:t>
                      </a:r>
                      <a:endParaRPr lang="en-US" sz="16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(160,100)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3447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latin typeface="Arial Narrow" pitchFamily="34" charset="0"/>
                        </a:rPr>
                        <a:t>Transfer to Stormwater Capital (325)</a:t>
                      </a: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(2,191,000)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07421950"/>
                  </a:ext>
                </a:extLst>
              </a:tr>
              <a:tr h="344763">
                <a:tc>
                  <a:txBody>
                    <a:bodyPr/>
                    <a:lstStyle/>
                    <a:p>
                      <a:r>
                        <a:rPr lang="en-US" sz="1600" b="1" dirty="0">
                          <a:latin typeface="Arial Narrow" pitchFamily="34" charset="0"/>
                        </a:rPr>
                        <a:t>Transfer to Capital Funds </a:t>
                      </a: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10,379,700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344763">
                <a:tc>
                  <a:txBody>
                    <a:bodyPr/>
                    <a:lstStyle/>
                    <a:p>
                      <a:r>
                        <a:rPr lang="en-US" sz="1600" b="1" dirty="0">
                          <a:latin typeface="Arial Narrow" pitchFamily="34" charset="0"/>
                        </a:rPr>
                        <a:t>Constitutional Officer</a:t>
                      </a:r>
                      <a:r>
                        <a:rPr lang="en-US" sz="1600" b="1" baseline="0" dirty="0">
                          <a:latin typeface="Arial Narrow" pitchFamily="34" charset="0"/>
                        </a:rPr>
                        <a:t> Transfers</a:t>
                      </a:r>
                      <a:endParaRPr lang="en-US" sz="16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600" b="1" baseline="0" dirty="0">
                          <a:latin typeface="Arial Narrow" pitchFamily="34" charset="0"/>
                        </a:rPr>
                        <a:t>10,747,900</a:t>
                      </a:r>
                      <a:endParaRPr lang="en-US" sz="1600" b="1" dirty="0">
                        <a:latin typeface="Arial Narrow" pitchFamily="34" charset="0"/>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344763">
                <a:tc>
                  <a:txBody>
                    <a:bodyPr/>
                    <a:lstStyle/>
                    <a:p>
                      <a:r>
                        <a:rPr lang="en-US" sz="1600" b="1" dirty="0">
                          <a:latin typeface="Arial Narrow" pitchFamily="34" charset="0"/>
                        </a:rPr>
                        <a:t>Reserves</a:t>
                      </a: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5,310,300</a:t>
                      </a:r>
                    </a:p>
                  </a:txBody>
                  <a:tcPr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9"/>
                  </a:ext>
                </a:extLst>
              </a:tr>
              <a:tr h="344763">
                <a:tc>
                  <a:txBody>
                    <a:bodyPr/>
                    <a:lstStyle/>
                    <a:p>
                      <a:r>
                        <a:rPr lang="en-US" sz="1600" b="1" dirty="0">
                          <a:latin typeface="Arial Narrow" pitchFamily="34" charset="0"/>
                        </a:rPr>
                        <a:t> Total Increase</a:t>
                      </a:r>
                      <a:r>
                        <a:rPr lang="en-US" sz="1600" b="1" baseline="0" dirty="0">
                          <a:latin typeface="Arial Narrow" pitchFamily="34" charset="0"/>
                        </a:rPr>
                        <a:t> from FY21</a:t>
                      </a:r>
                      <a:endParaRPr lang="en-US" sz="1600" b="1" dirty="0">
                        <a:latin typeface="Arial Narrow"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1600" b="1" dirty="0">
                          <a:latin typeface="Arial Narrow" pitchFamily="34" charset="0"/>
                        </a:rPr>
                        <a:t>$  34,698,100 </a:t>
                      </a:r>
                    </a:p>
                  </a:txBody>
                  <a:tcPr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0"/>
                  </a:ext>
                </a:extLst>
              </a:tr>
            </a:tbl>
          </a:graphicData>
        </a:graphic>
      </p:graphicFrame>
      <p:pic>
        <p:nvPicPr>
          <p:cNvPr id="8" name="chart"/>
          <p:cNvPicPr>
            <a:picLocks noChangeAspect="1"/>
          </p:cNvPicPr>
          <p:nvPr/>
        </p:nvPicPr>
        <p:blipFill>
          <a:blip r:embed="rId3" cstate="print"/>
          <a:stretch>
            <a:fillRect/>
          </a:stretch>
        </p:blipFill>
        <p:spPr>
          <a:xfrm>
            <a:off x="304800" y="6377466"/>
            <a:ext cx="1400325" cy="328134"/>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23</a:t>
            </a:fld>
            <a:endParaRPr lang="en-US" dirty="0"/>
          </a:p>
        </p:txBody>
      </p:sp>
      <p:graphicFrame>
        <p:nvGraphicFramePr>
          <p:cNvPr id="9" name="Content Placeholder 5"/>
          <p:cNvGraphicFramePr>
            <a:graphicFrameLocks/>
          </p:cNvGraphicFramePr>
          <p:nvPr>
            <p:extLst>
              <p:ext uri="{D42A27DB-BD31-4B8C-83A1-F6EECF244321}">
                <p14:modId xmlns:p14="http://schemas.microsoft.com/office/powerpoint/2010/main" val="3234213764"/>
              </p:ext>
            </p:extLst>
          </p:nvPr>
        </p:nvGraphicFramePr>
        <p:xfrm>
          <a:off x="5181600" y="1485401"/>
          <a:ext cx="3733800" cy="3589519"/>
        </p:xfrm>
        <a:graphic>
          <a:graphicData uri="http://schemas.openxmlformats.org/drawingml/2006/table">
            <a:tbl>
              <a:tblPr firstRow="1" bandRow="1">
                <a:tableStyleId>{5C22544A-7EE6-4342-B048-85BDC9FD1C3A}</a:tableStyleId>
              </a:tblPr>
              <a:tblGrid>
                <a:gridCol w="2395268">
                  <a:extLst>
                    <a:ext uri="{9D8B030D-6E8A-4147-A177-3AD203B41FA5}">
                      <a16:colId xmlns:a16="http://schemas.microsoft.com/office/drawing/2014/main" val="20000"/>
                    </a:ext>
                  </a:extLst>
                </a:gridCol>
                <a:gridCol w="1338532">
                  <a:extLst>
                    <a:ext uri="{9D8B030D-6E8A-4147-A177-3AD203B41FA5}">
                      <a16:colId xmlns:a16="http://schemas.microsoft.com/office/drawing/2014/main" val="20001"/>
                    </a:ext>
                  </a:extLst>
                </a:gridCol>
              </a:tblGrid>
              <a:tr h="419599">
                <a:tc>
                  <a:txBody>
                    <a:bodyPr/>
                    <a:lstStyle/>
                    <a:p>
                      <a:r>
                        <a:rPr lang="en-US" sz="1600" b="1" baseline="0" dirty="0">
                          <a:latin typeface="Arial Narrow" pitchFamily="34" charset="0"/>
                        </a:rPr>
                        <a:t>Revenue Category Changes</a:t>
                      </a:r>
                      <a:endParaRPr lang="en-US" sz="1600" b="1" dirty="0">
                        <a:latin typeface="Arial Narrow"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a:r>
                        <a:rPr lang="en-US" sz="1600" b="1" dirty="0">
                          <a:latin typeface="Arial Narrow" pitchFamily="34" charset="0"/>
                        </a:rPr>
                        <a:t>Amount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315345">
                <a:tc>
                  <a:txBody>
                    <a:bodyPr/>
                    <a:lstStyle/>
                    <a:p>
                      <a:r>
                        <a:rPr lang="en-US" sz="1600" b="1" dirty="0">
                          <a:latin typeface="Arial Narrow" pitchFamily="34" charset="0"/>
                        </a:rPr>
                        <a:t>*Property</a:t>
                      </a:r>
                      <a:r>
                        <a:rPr lang="en-US" sz="1600" b="1" baseline="0" dirty="0">
                          <a:latin typeface="Arial Narrow" pitchFamily="34" charset="0"/>
                        </a:rPr>
                        <a:t> Tax</a:t>
                      </a:r>
                      <a:endParaRPr lang="en-US" sz="16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   19,363,800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315345">
                <a:tc>
                  <a:txBody>
                    <a:bodyPr/>
                    <a:lstStyle/>
                    <a:p>
                      <a:r>
                        <a:rPr lang="en-US" sz="1600" b="1" dirty="0">
                          <a:latin typeface="Arial Narrow" pitchFamily="34" charset="0"/>
                        </a:rPr>
                        <a:t>State Revenues</a:t>
                      </a: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1,500,000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15345">
                <a:tc>
                  <a:txBody>
                    <a:bodyPr/>
                    <a:lstStyle/>
                    <a:p>
                      <a:r>
                        <a:rPr lang="en-US" sz="1600" b="1" dirty="0">
                          <a:latin typeface="Arial Narrow" pitchFamily="34" charset="0"/>
                        </a:rPr>
                        <a:t>Half Cent Sales Tax</a:t>
                      </a: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3,000,000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37015189"/>
                  </a:ext>
                </a:extLst>
              </a:tr>
              <a:tr h="315345">
                <a:tc>
                  <a:txBody>
                    <a:bodyPr/>
                    <a:lstStyle/>
                    <a:p>
                      <a:r>
                        <a:rPr lang="en-US" sz="1600" b="1" dirty="0">
                          <a:latin typeface="Arial Narrow" pitchFamily="34" charset="0"/>
                        </a:rPr>
                        <a:t>Departmental Revenues</a:t>
                      </a: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228,300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315345">
                <a:tc>
                  <a:txBody>
                    <a:bodyPr/>
                    <a:lstStyle/>
                    <a:p>
                      <a:r>
                        <a:rPr lang="en-US" sz="1600" b="1" dirty="0">
                          <a:latin typeface="Arial Narrow" pitchFamily="34" charset="0"/>
                        </a:rPr>
                        <a:t>Constitutional Officers </a:t>
                      </a:r>
                      <a:r>
                        <a:rPr lang="en-US" sz="1000" b="1" dirty="0">
                          <a:latin typeface="Arial Narrow" pitchFamily="34" charset="0"/>
                        </a:rPr>
                        <a:t>Turnback/Excess Fees</a:t>
                      </a: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4,000,000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315345">
                <a:tc>
                  <a:txBody>
                    <a:bodyPr/>
                    <a:lstStyle/>
                    <a:p>
                      <a:r>
                        <a:rPr lang="en-US" sz="1600" b="1" dirty="0">
                          <a:latin typeface="Arial Narrow" pitchFamily="34" charset="0"/>
                        </a:rPr>
                        <a:t>**Other Revenues</a:t>
                      </a: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(1,452,900)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315345">
                <a:tc>
                  <a:txBody>
                    <a:bodyPr/>
                    <a:lstStyle/>
                    <a:p>
                      <a:r>
                        <a:rPr lang="en-US" sz="1600" b="1" dirty="0">
                          <a:latin typeface="Arial Narrow" pitchFamily="34" charset="0"/>
                        </a:rPr>
                        <a:t>Carryforward (Fd</a:t>
                      </a:r>
                      <a:r>
                        <a:rPr lang="en-US" sz="1600" b="1" baseline="0" dirty="0">
                          <a:latin typeface="Arial Narrow" pitchFamily="34" charset="0"/>
                        </a:rPr>
                        <a:t> Balance)</a:t>
                      </a:r>
                      <a:endParaRPr lang="en-US" sz="16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600" b="1" dirty="0">
                          <a:latin typeface="Arial Narrow" pitchFamily="34" charset="0"/>
                        </a:rPr>
                        <a:t>9,351,000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315345">
                <a:tc>
                  <a:txBody>
                    <a:bodyPr/>
                    <a:lstStyle/>
                    <a:p>
                      <a:r>
                        <a:rPr lang="en-US" sz="1600" b="1" dirty="0">
                          <a:latin typeface="Arial Narrow" pitchFamily="34" charset="0"/>
                        </a:rPr>
                        <a:t>Less 5%</a:t>
                      </a:r>
                      <a:r>
                        <a:rPr lang="en-US" sz="1600" b="1" baseline="0" dirty="0">
                          <a:latin typeface="Arial Narrow" pitchFamily="34" charset="0"/>
                        </a:rPr>
                        <a:t> Required by Law</a:t>
                      </a:r>
                      <a:endParaRPr lang="en-US" sz="16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600" b="1" dirty="0">
                          <a:solidFill>
                            <a:schemeClr val="tx1"/>
                          </a:solidFill>
                          <a:latin typeface="Arial Narrow" pitchFamily="34" charset="0"/>
                        </a:rPr>
                        <a:t>(1,292,100)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334501">
                <a:tc>
                  <a:txBody>
                    <a:bodyPr/>
                    <a:lstStyle/>
                    <a:p>
                      <a:r>
                        <a:rPr lang="en-US" sz="1600" b="1" dirty="0">
                          <a:latin typeface="Arial Narrow" pitchFamily="34" charset="0"/>
                        </a:rPr>
                        <a:t> Total Increase </a:t>
                      </a:r>
                      <a:r>
                        <a:rPr lang="en-US" sz="1600" b="1" baseline="0" dirty="0">
                          <a:latin typeface="Arial Narrow" pitchFamily="34" charset="0"/>
                        </a:rPr>
                        <a:t>from FY21</a:t>
                      </a:r>
                      <a:endParaRPr lang="en-US" sz="1600" b="1" dirty="0">
                        <a:latin typeface="Arial Narrow"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1600" b="1" dirty="0">
                          <a:latin typeface="Arial Narrow" pitchFamily="34" charset="0"/>
                        </a:rPr>
                        <a:t>$  34,698,100</a:t>
                      </a:r>
                    </a:p>
                  </a:txBody>
                  <a:tcPr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9"/>
                  </a:ext>
                </a:extLst>
              </a:tr>
            </a:tbl>
          </a:graphicData>
        </a:graphic>
      </p:graphicFrame>
      <p:sp>
        <p:nvSpPr>
          <p:cNvPr id="10" name="TextBox 9"/>
          <p:cNvSpPr txBox="1"/>
          <p:nvPr/>
        </p:nvSpPr>
        <p:spPr>
          <a:xfrm>
            <a:off x="5181600" y="5164156"/>
            <a:ext cx="3889248" cy="1600438"/>
          </a:xfrm>
          <a:prstGeom prst="rect">
            <a:avLst/>
          </a:prstGeom>
          <a:noFill/>
        </p:spPr>
        <p:txBody>
          <a:bodyPr wrap="square" rtlCol="0">
            <a:spAutoFit/>
          </a:bodyPr>
          <a:lstStyle/>
          <a:p>
            <a:r>
              <a:rPr lang="en-US" sz="1400" dirty="0"/>
              <a:t>*Collier County Property Tax base is primarily residential in nature, exceeding 90.0% of all taxable value.  Commercial and Industrial categories comprise  about 8.4% of County-Wide taxable value.</a:t>
            </a:r>
            <a:endParaRPr lang="en-US" sz="800" dirty="0"/>
          </a:p>
          <a:p>
            <a:r>
              <a:rPr lang="en-US" sz="1400" dirty="0"/>
              <a:t>**Indirect Cost Reimb, PILT, Operating Transfers, &amp; Board Interest.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74638"/>
            <a:ext cx="7696200" cy="868362"/>
          </a:xfrm>
        </p:spPr>
        <p:txBody>
          <a:bodyPr anchor="t">
            <a:noAutofit/>
          </a:bodyPr>
          <a:lstStyle/>
          <a:p>
            <a:r>
              <a:rPr lang="en-US" sz="3200" dirty="0">
                <a:solidFill>
                  <a:schemeClr val="accent6">
                    <a:lumMod val="75000"/>
                  </a:schemeClr>
                </a:solidFill>
              </a:rPr>
              <a:t>General Fund Reserves</a:t>
            </a:r>
            <a:endParaRPr lang="en-US" sz="3200" dirty="0">
              <a:solidFill>
                <a:srgbClr val="FF0000"/>
              </a:solidFill>
            </a:endParaRPr>
          </a:p>
        </p:txBody>
      </p:sp>
      <p:pic>
        <p:nvPicPr>
          <p:cNvPr id="8" name="chart"/>
          <p:cNvPicPr>
            <a:picLocks noChangeAspect="1"/>
          </p:cNvPicPr>
          <p:nvPr/>
        </p:nvPicPr>
        <p:blipFill>
          <a:blip r:embed="rId3" cstate="print"/>
          <a:stretch>
            <a:fillRect/>
          </a:stretch>
        </p:blipFill>
        <p:spPr>
          <a:xfrm>
            <a:off x="304800" y="6248400"/>
            <a:ext cx="1400325" cy="381000"/>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24</a:t>
            </a:fld>
            <a:endParaRPr lang="en-US" dirty="0"/>
          </a:p>
        </p:txBody>
      </p:sp>
      <p:grpSp>
        <p:nvGrpSpPr>
          <p:cNvPr id="2" name="Group 1">
            <a:extLst>
              <a:ext uri="{FF2B5EF4-FFF2-40B4-BE49-F238E27FC236}">
                <a16:creationId xmlns:a16="http://schemas.microsoft.com/office/drawing/2014/main" id="{AA4CDD35-4A55-499E-9F91-B0CEC73943F2}"/>
              </a:ext>
            </a:extLst>
          </p:cNvPr>
          <p:cNvGrpSpPr/>
          <p:nvPr/>
        </p:nvGrpSpPr>
        <p:grpSpPr>
          <a:xfrm>
            <a:off x="1146720" y="1940929"/>
            <a:ext cx="7612559" cy="1335671"/>
            <a:chOff x="1146720" y="2260080"/>
            <a:chExt cx="7612559" cy="509039"/>
          </a:xfrm>
        </p:grpSpPr>
        <p:sp>
          <p:nvSpPr>
            <p:cNvPr id="3" name="Freeform: Shape 2">
              <a:extLst>
                <a:ext uri="{FF2B5EF4-FFF2-40B4-BE49-F238E27FC236}">
                  <a16:creationId xmlns:a16="http://schemas.microsoft.com/office/drawing/2014/main" id="{57935DF1-322C-43EB-BB83-A32A349317C6}"/>
                </a:ext>
              </a:extLst>
            </p:cNvPr>
            <p:cNvSpPr/>
            <p:nvPr/>
          </p:nvSpPr>
          <p:spPr>
            <a:xfrm>
              <a:off x="1146720" y="2260080"/>
              <a:ext cx="613916" cy="201600"/>
            </a:xfrm>
            <a:custGeom>
              <a:avLst/>
              <a:gdLst>
                <a:gd name="connsiteX0" fmla="*/ 0 w 613916"/>
                <a:gd name="connsiteY0" fmla="*/ 0 h 201600"/>
                <a:gd name="connsiteX1" fmla="*/ 613916 w 613916"/>
                <a:gd name="connsiteY1" fmla="*/ 0 h 201600"/>
                <a:gd name="connsiteX2" fmla="*/ 613916 w 613916"/>
                <a:gd name="connsiteY2" fmla="*/ 201600 h 201600"/>
                <a:gd name="connsiteX3" fmla="*/ 0 w 613916"/>
                <a:gd name="connsiteY3" fmla="*/ 201600 h 201600"/>
                <a:gd name="connsiteX4" fmla="*/ 0 w 613916"/>
                <a:gd name="connsiteY4" fmla="*/ 0 h 2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201600">
                  <a:moveTo>
                    <a:pt x="0" y="0"/>
                  </a:moveTo>
                  <a:lnTo>
                    <a:pt x="613916" y="0"/>
                  </a:lnTo>
                  <a:lnTo>
                    <a:pt x="613916" y="201600"/>
                  </a:lnTo>
                  <a:lnTo>
                    <a:pt x="0" y="201600"/>
                  </a:lnTo>
                  <a:lnTo>
                    <a:pt x="0" y="0"/>
                  </a:lnTo>
                  <a:close/>
                </a:path>
              </a:pathLst>
            </a:custGeom>
          </p:spPr>
          <p:style>
            <a:lnRef idx="1">
              <a:schemeClr val="accent6">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49784" tIns="28448" rIns="49784" bIns="28448" numCol="1" spcCol="1270" anchor="ctr" anchorCtr="0">
              <a:noAutofit/>
            </a:bodyPr>
            <a:lstStyle/>
            <a:p>
              <a:pPr marL="0" lvl="0" indent="0" algn="ctr" defTabSz="311150">
                <a:lnSpc>
                  <a:spcPct val="90000"/>
                </a:lnSpc>
                <a:spcBef>
                  <a:spcPct val="0"/>
                </a:spcBef>
                <a:spcAft>
                  <a:spcPct val="35000"/>
                </a:spcAft>
                <a:buNone/>
              </a:pPr>
              <a:r>
                <a:rPr lang="en-US" sz="700" kern="1200" dirty="0"/>
                <a:t>FY 2012</a:t>
              </a:r>
            </a:p>
          </p:txBody>
        </p:sp>
        <p:sp>
          <p:nvSpPr>
            <p:cNvPr id="5" name="Freeform: Shape 4">
              <a:extLst>
                <a:ext uri="{FF2B5EF4-FFF2-40B4-BE49-F238E27FC236}">
                  <a16:creationId xmlns:a16="http://schemas.microsoft.com/office/drawing/2014/main" id="{5E65D7E6-1203-472E-93BA-8743D657A31D}"/>
                </a:ext>
              </a:extLst>
            </p:cNvPr>
            <p:cNvSpPr/>
            <p:nvPr/>
          </p:nvSpPr>
          <p:spPr>
            <a:xfrm>
              <a:off x="1146720" y="2461680"/>
              <a:ext cx="613916" cy="307439"/>
            </a:xfrm>
            <a:custGeom>
              <a:avLst/>
              <a:gdLst>
                <a:gd name="connsiteX0" fmla="*/ 0 w 613916"/>
                <a:gd name="connsiteY0" fmla="*/ 0 h 307439"/>
                <a:gd name="connsiteX1" fmla="*/ 613916 w 613916"/>
                <a:gd name="connsiteY1" fmla="*/ 0 h 307439"/>
                <a:gd name="connsiteX2" fmla="*/ 613916 w 613916"/>
                <a:gd name="connsiteY2" fmla="*/ 307439 h 307439"/>
                <a:gd name="connsiteX3" fmla="*/ 0 w 613916"/>
                <a:gd name="connsiteY3" fmla="*/ 307439 h 307439"/>
                <a:gd name="connsiteX4" fmla="*/ 0 w 613916"/>
                <a:gd name="connsiteY4" fmla="*/ 0 h 307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307439">
                  <a:moveTo>
                    <a:pt x="0" y="0"/>
                  </a:moveTo>
                  <a:lnTo>
                    <a:pt x="613916" y="0"/>
                  </a:lnTo>
                  <a:lnTo>
                    <a:pt x="613916" y="307439"/>
                  </a:lnTo>
                  <a:lnTo>
                    <a:pt x="0" y="307439"/>
                  </a:lnTo>
                  <a:lnTo>
                    <a:pt x="0" y="0"/>
                  </a:lnTo>
                  <a:close/>
                </a:path>
              </a:pathLst>
            </a:custGeom>
          </p:spPr>
          <p:style>
            <a:lnRef idx="1">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7338" tIns="37338" rIns="49784" bIns="56007" numCol="1" spcCol="1270" anchor="t" anchorCtr="0">
              <a:noAutofit/>
            </a:bodyPr>
            <a:lstStyle/>
            <a:p>
              <a:pPr marL="57150" lvl="1" indent="-57150" algn="l" defTabSz="311150">
                <a:lnSpc>
                  <a:spcPct val="90000"/>
                </a:lnSpc>
                <a:spcBef>
                  <a:spcPct val="0"/>
                </a:spcBef>
                <a:spcAft>
                  <a:spcPct val="15000"/>
                </a:spcAft>
                <a:buChar char="•"/>
              </a:pPr>
              <a:r>
                <a:rPr lang="en-US" sz="700" kern="1200" dirty="0"/>
                <a:t>$18,180,900</a:t>
              </a:r>
            </a:p>
          </p:txBody>
        </p:sp>
        <p:sp>
          <p:nvSpPr>
            <p:cNvPr id="6" name="Freeform: Shape 5">
              <a:extLst>
                <a:ext uri="{FF2B5EF4-FFF2-40B4-BE49-F238E27FC236}">
                  <a16:creationId xmlns:a16="http://schemas.microsoft.com/office/drawing/2014/main" id="{46217FBB-3563-4094-BED7-3C29346051DF}"/>
                </a:ext>
              </a:extLst>
            </p:cNvPr>
            <p:cNvSpPr/>
            <p:nvPr/>
          </p:nvSpPr>
          <p:spPr>
            <a:xfrm>
              <a:off x="1846584" y="2260080"/>
              <a:ext cx="613916" cy="201600"/>
            </a:xfrm>
            <a:custGeom>
              <a:avLst/>
              <a:gdLst>
                <a:gd name="connsiteX0" fmla="*/ 0 w 613916"/>
                <a:gd name="connsiteY0" fmla="*/ 0 h 201600"/>
                <a:gd name="connsiteX1" fmla="*/ 613916 w 613916"/>
                <a:gd name="connsiteY1" fmla="*/ 0 h 201600"/>
                <a:gd name="connsiteX2" fmla="*/ 613916 w 613916"/>
                <a:gd name="connsiteY2" fmla="*/ 201600 h 201600"/>
                <a:gd name="connsiteX3" fmla="*/ 0 w 613916"/>
                <a:gd name="connsiteY3" fmla="*/ 201600 h 201600"/>
                <a:gd name="connsiteX4" fmla="*/ 0 w 613916"/>
                <a:gd name="connsiteY4" fmla="*/ 0 h 2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201600">
                  <a:moveTo>
                    <a:pt x="0" y="0"/>
                  </a:moveTo>
                  <a:lnTo>
                    <a:pt x="613916" y="0"/>
                  </a:lnTo>
                  <a:lnTo>
                    <a:pt x="613916" y="201600"/>
                  </a:lnTo>
                  <a:lnTo>
                    <a:pt x="0" y="201600"/>
                  </a:lnTo>
                  <a:lnTo>
                    <a:pt x="0" y="0"/>
                  </a:lnTo>
                  <a:close/>
                </a:path>
              </a:pathLst>
            </a:custGeom>
          </p:spPr>
          <p:style>
            <a:lnRef idx="1">
              <a:schemeClr val="accent6">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49784" tIns="28448" rIns="49784" bIns="28448" numCol="1" spcCol="1270" anchor="ctr" anchorCtr="0">
              <a:noAutofit/>
            </a:bodyPr>
            <a:lstStyle/>
            <a:p>
              <a:pPr marL="0" lvl="0" indent="0" algn="ctr" defTabSz="311150">
                <a:lnSpc>
                  <a:spcPct val="90000"/>
                </a:lnSpc>
                <a:spcBef>
                  <a:spcPct val="0"/>
                </a:spcBef>
                <a:spcAft>
                  <a:spcPct val="35000"/>
                </a:spcAft>
                <a:buNone/>
              </a:pPr>
              <a:r>
                <a:rPr lang="en-US" sz="700" kern="1200" dirty="0"/>
                <a:t>FY 2013</a:t>
              </a:r>
            </a:p>
          </p:txBody>
        </p:sp>
        <p:sp>
          <p:nvSpPr>
            <p:cNvPr id="10" name="Freeform: Shape 9">
              <a:extLst>
                <a:ext uri="{FF2B5EF4-FFF2-40B4-BE49-F238E27FC236}">
                  <a16:creationId xmlns:a16="http://schemas.microsoft.com/office/drawing/2014/main" id="{75F717F1-EBEC-41BE-971A-3F62E5D657F0}"/>
                </a:ext>
              </a:extLst>
            </p:cNvPr>
            <p:cNvSpPr/>
            <p:nvPr/>
          </p:nvSpPr>
          <p:spPr>
            <a:xfrm>
              <a:off x="1846584" y="2461680"/>
              <a:ext cx="613916" cy="307439"/>
            </a:xfrm>
            <a:custGeom>
              <a:avLst/>
              <a:gdLst>
                <a:gd name="connsiteX0" fmla="*/ 0 w 613916"/>
                <a:gd name="connsiteY0" fmla="*/ 0 h 307439"/>
                <a:gd name="connsiteX1" fmla="*/ 613916 w 613916"/>
                <a:gd name="connsiteY1" fmla="*/ 0 h 307439"/>
                <a:gd name="connsiteX2" fmla="*/ 613916 w 613916"/>
                <a:gd name="connsiteY2" fmla="*/ 307439 h 307439"/>
                <a:gd name="connsiteX3" fmla="*/ 0 w 613916"/>
                <a:gd name="connsiteY3" fmla="*/ 307439 h 307439"/>
                <a:gd name="connsiteX4" fmla="*/ 0 w 613916"/>
                <a:gd name="connsiteY4" fmla="*/ 0 h 307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307439">
                  <a:moveTo>
                    <a:pt x="0" y="0"/>
                  </a:moveTo>
                  <a:lnTo>
                    <a:pt x="613916" y="0"/>
                  </a:lnTo>
                  <a:lnTo>
                    <a:pt x="613916" y="307439"/>
                  </a:lnTo>
                  <a:lnTo>
                    <a:pt x="0" y="307439"/>
                  </a:lnTo>
                  <a:lnTo>
                    <a:pt x="0" y="0"/>
                  </a:lnTo>
                  <a:close/>
                </a:path>
              </a:pathLst>
            </a:custGeom>
          </p:spPr>
          <p:style>
            <a:lnRef idx="1">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7338" tIns="37338" rIns="49784" bIns="56007" numCol="1" spcCol="1270" anchor="t" anchorCtr="0">
              <a:noAutofit/>
            </a:bodyPr>
            <a:lstStyle/>
            <a:p>
              <a:pPr marL="57150" lvl="1" indent="-57150" algn="ctr" defTabSz="311150">
                <a:lnSpc>
                  <a:spcPct val="90000"/>
                </a:lnSpc>
                <a:spcBef>
                  <a:spcPct val="0"/>
                </a:spcBef>
                <a:spcAft>
                  <a:spcPct val="15000"/>
                </a:spcAft>
                <a:buChar char="•"/>
              </a:pPr>
              <a:r>
                <a:rPr lang="en-US" sz="700" kern="1200" dirty="0"/>
                <a:t>$24,844,400</a:t>
              </a:r>
            </a:p>
          </p:txBody>
        </p:sp>
        <p:sp>
          <p:nvSpPr>
            <p:cNvPr id="12" name="Freeform: Shape 11">
              <a:extLst>
                <a:ext uri="{FF2B5EF4-FFF2-40B4-BE49-F238E27FC236}">
                  <a16:creationId xmlns:a16="http://schemas.microsoft.com/office/drawing/2014/main" id="{56803E10-E163-4B6F-92FB-3A6978F949A0}"/>
                </a:ext>
              </a:extLst>
            </p:cNvPr>
            <p:cNvSpPr/>
            <p:nvPr/>
          </p:nvSpPr>
          <p:spPr>
            <a:xfrm>
              <a:off x="2546449" y="2260080"/>
              <a:ext cx="613916" cy="201600"/>
            </a:xfrm>
            <a:custGeom>
              <a:avLst/>
              <a:gdLst>
                <a:gd name="connsiteX0" fmla="*/ 0 w 613916"/>
                <a:gd name="connsiteY0" fmla="*/ 0 h 201600"/>
                <a:gd name="connsiteX1" fmla="*/ 613916 w 613916"/>
                <a:gd name="connsiteY1" fmla="*/ 0 h 201600"/>
                <a:gd name="connsiteX2" fmla="*/ 613916 w 613916"/>
                <a:gd name="connsiteY2" fmla="*/ 201600 h 201600"/>
                <a:gd name="connsiteX3" fmla="*/ 0 w 613916"/>
                <a:gd name="connsiteY3" fmla="*/ 201600 h 201600"/>
                <a:gd name="connsiteX4" fmla="*/ 0 w 613916"/>
                <a:gd name="connsiteY4" fmla="*/ 0 h 2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201600">
                  <a:moveTo>
                    <a:pt x="0" y="0"/>
                  </a:moveTo>
                  <a:lnTo>
                    <a:pt x="613916" y="0"/>
                  </a:lnTo>
                  <a:lnTo>
                    <a:pt x="613916" y="201600"/>
                  </a:lnTo>
                  <a:lnTo>
                    <a:pt x="0" y="201600"/>
                  </a:lnTo>
                  <a:lnTo>
                    <a:pt x="0" y="0"/>
                  </a:lnTo>
                  <a:close/>
                </a:path>
              </a:pathLst>
            </a:custGeom>
          </p:spPr>
          <p:style>
            <a:lnRef idx="1">
              <a:schemeClr val="accent6">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49784" tIns="28448" rIns="49784" bIns="28448" numCol="1" spcCol="1270" anchor="ctr" anchorCtr="0">
              <a:noAutofit/>
            </a:bodyPr>
            <a:lstStyle/>
            <a:p>
              <a:pPr marL="0" lvl="0" indent="0" algn="ctr" defTabSz="311150">
                <a:lnSpc>
                  <a:spcPct val="90000"/>
                </a:lnSpc>
                <a:spcBef>
                  <a:spcPct val="0"/>
                </a:spcBef>
                <a:spcAft>
                  <a:spcPct val="35000"/>
                </a:spcAft>
                <a:buNone/>
              </a:pPr>
              <a:r>
                <a:rPr lang="en-US" sz="700" kern="1200" dirty="0"/>
                <a:t>FY 2014</a:t>
              </a:r>
            </a:p>
          </p:txBody>
        </p:sp>
        <p:sp>
          <p:nvSpPr>
            <p:cNvPr id="14" name="Freeform: Shape 13">
              <a:extLst>
                <a:ext uri="{FF2B5EF4-FFF2-40B4-BE49-F238E27FC236}">
                  <a16:creationId xmlns:a16="http://schemas.microsoft.com/office/drawing/2014/main" id="{4567F5C4-E1B0-45F8-8E34-6C6158D7F2CE}"/>
                </a:ext>
              </a:extLst>
            </p:cNvPr>
            <p:cNvSpPr/>
            <p:nvPr/>
          </p:nvSpPr>
          <p:spPr>
            <a:xfrm>
              <a:off x="2546449" y="2461680"/>
              <a:ext cx="613916" cy="307439"/>
            </a:xfrm>
            <a:custGeom>
              <a:avLst/>
              <a:gdLst>
                <a:gd name="connsiteX0" fmla="*/ 0 w 613916"/>
                <a:gd name="connsiteY0" fmla="*/ 0 h 307439"/>
                <a:gd name="connsiteX1" fmla="*/ 613916 w 613916"/>
                <a:gd name="connsiteY1" fmla="*/ 0 h 307439"/>
                <a:gd name="connsiteX2" fmla="*/ 613916 w 613916"/>
                <a:gd name="connsiteY2" fmla="*/ 307439 h 307439"/>
                <a:gd name="connsiteX3" fmla="*/ 0 w 613916"/>
                <a:gd name="connsiteY3" fmla="*/ 307439 h 307439"/>
                <a:gd name="connsiteX4" fmla="*/ 0 w 613916"/>
                <a:gd name="connsiteY4" fmla="*/ 0 h 307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307439">
                  <a:moveTo>
                    <a:pt x="0" y="0"/>
                  </a:moveTo>
                  <a:lnTo>
                    <a:pt x="613916" y="0"/>
                  </a:lnTo>
                  <a:lnTo>
                    <a:pt x="613916" y="307439"/>
                  </a:lnTo>
                  <a:lnTo>
                    <a:pt x="0" y="307439"/>
                  </a:lnTo>
                  <a:lnTo>
                    <a:pt x="0" y="0"/>
                  </a:lnTo>
                  <a:close/>
                </a:path>
              </a:pathLst>
            </a:custGeom>
          </p:spPr>
          <p:style>
            <a:lnRef idx="1">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7338" tIns="37338" rIns="49784" bIns="56007" numCol="1" spcCol="1270" anchor="t" anchorCtr="0">
              <a:noAutofit/>
            </a:bodyPr>
            <a:lstStyle/>
            <a:p>
              <a:pPr marL="57150" lvl="1" indent="-57150" algn="ctr" defTabSz="311150">
                <a:lnSpc>
                  <a:spcPct val="90000"/>
                </a:lnSpc>
                <a:spcBef>
                  <a:spcPct val="0"/>
                </a:spcBef>
                <a:spcAft>
                  <a:spcPct val="15000"/>
                </a:spcAft>
                <a:buChar char="•"/>
              </a:pPr>
              <a:r>
                <a:rPr lang="en-US" sz="700" kern="1200" dirty="0"/>
                <a:t>$26,217,400</a:t>
              </a:r>
            </a:p>
          </p:txBody>
        </p:sp>
        <p:sp>
          <p:nvSpPr>
            <p:cNvPr id="15" name="Freeform: Shape 14">
              <a:extLst>
                <a:ext uri="{FF2B5EF4-FFF2-40B4-BE49-F238E27FC236}">
                  <a16:creationId xmlns:a16="http://schemas.microsoft.com/office/drawing/2014/main" id="{6ADBB7CE-49F5-42A2-9686-1EF0701551D2}"/>
                </a:ext>
              </a:extLst>
            </p:cNvPr>
            <p:cNvSpPr/>
            <p:nvPr/>
          </p:nvSpPr>
          <p:spPr>
            <a:xfrm>
              <a:off x="3246313" y="2260080"/>
              <a:ext cx="613916" cy="201600"/>
            </a:xfrm>
            <a:custGeom>
              <a:avLst/>
              <a:gdLst>
                <a:gd name="connsiteX0" fmla="*/ 0 w 613916"/>
                <a:gd name="connsiteY0" fmla="*/ 0 h 201600"/>
                <a:gd name="connsiteX1" fmla="*/ 613916 w 613916"/>
                <a:gd name="connsiteY1" fmla="*/ 0 h 201600"/>
                <a:gd name="connsiteX2" fmla="*/ 613916 w 613916"/>
                <a:gd name="connsiteY2" fmla="*/ 201600 h 201600"/>
                <a:gd name="connsiteX3" fmla="*/ 0 w 613916"/>
                <a:gd name="connsiteY3" fmla="*/ 201600 h 201600"/>
                <a:gd name="connsiteX4" fmla="*/ 0 w 613916"/>
                <a:gd name="connsiteY4" fmla="*/ 0 h 2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201600">
                  <a:moveTo>
                    <a:pt x="0" y="0"/>
                  </a:moveTo>
                  <a:lnTo>
                    <a:pt x="613916" y="0"/>
                  </a:lnTo>
                  <a:lnTo>
                    <a:pt x="613916" y="201600"/>
                  </a:lnTo>
                  <a:lnTo>
                    <a:pt x="0" y="201600"/>
                  </a:lnTo>
                  <a:lnTo>
                    <a:pt x="0" y="0"/>
                  </a:lnTo>
                  <a:close/>
                </a:path>
              </a:pathLst>
            </a:custGeom>
          </p:spPr>
          <p:style>
            <a:lnRef idx="1">
              <a:schemeClr val="accent6">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49784" tIns="28448" rIns="49784" bIns="28448" numCol="1" spcCol="1270" anchor="ctr" anchorCtr="0">
              <a:noAutofit/>
            </a:bodyPr>
            <a:lstStyle/>
            <a:p>
              <a:pPr marL="0" lvl="0" indent="0" algn="ctr" defTabSz="311150">
                <a:lnSpc>
                  <a:spcPct val="90000"/>
                </a:lnSpc>
                <a:spcBef>
                  <a:spcPct val="0"/>
                </a:spcBef>
                <a:spcAft>
                  <a:spcPct val="35000"/>
                </a:spcAft>
                <a:buNone/>
              </a:pPr>
              <a:r>
                <a:rPr lang="en-US" sz="700" kern="1200" dirty="0"/>
                <a:t>FY 2015</a:t>
              </a:r>
            </a:p>
          </p:txBody>
        </p:sp>
        <p:sp>
          <p:nvSpPr>
            <p:cNvPr id="16" name="Freeform: Shape 15">
              <a:extLst>
                <a:ext uri="{FF2B5EF4-FFF2-40B4-BE49-F238E27FC236}">
                  <a16:creationId xmlns:a16="http://schemas.microsoft.com/office/drawing/2014/main" id="{3C312BF7-64F4-4FC9-B3EF-CCBFF742D063}"/>
                </a:ext>
              </a:extLst>
            </p:cNvPr>
            <p:cNvSpPr/>
            <p:nvPr/>
          </p:nvSpPr>
          <p:spPr>
            <a:xfrm>
              <a:off x="3246313" y="2461680"/>
              <a:ext cx="613916" cy="307439"/>
            </a:xfrm>
            <a:custGeom>
              <a:avLst/>
              <a:gdLst>
                <a:gd name="connsiteX0" fmla="*/ 0 w 613916"/>
                <a:gd name="connsiteY0" fmla="*/ 0 h 307439"/>
                <a:gd name="connsiteX1" fmla="*/ 613916 w 613916"/>
                <a:gd name="connsiteY1" fmla="*/ 0 h 307439"/>
                <a:gd name="connsiteX2" fmla="*/ 613916 w 613916"/>
                <a:gd name="connsiteY2" fmla="*/ 307439 h 307439"/>
                <a:gd name="connsiteX3" fmla="*/ 0 w 613916"/>
                <a:gd name="connsiteY3" fmla="*/ 307439 h 307439"/>
                <a:gd name="connsiteX4" fmla="*/ 0 w 613916"/>
                <a:gd name="connsiteY4" fmla="*/ 0 h 307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307439">
                  <a:moveTo>
                    <a:pt x="0" y="0"/>
                  </a:moveTo>
                  <a:lnTo>
                    <a:pt x="613916" y="0"/>
                  </a:lnTo>
                  <a:lnTo>
                    <a:pt x="613916" y="307439"/>
                  </a:lnTo>
                  <a:lnTo>
                    <a:pt x="0" y="307439"/>
                  </a:lnTo>
                  <a:lnTo>
                    <a:pt x="0" y="0"/>
                  </a:lnTo>
                  <a:close/>
                </a:path>
              </a:pathLst>
            </a:custGeom>
          </p:spPr>
          <p:style>
            <a:lnRef idx="1">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7338" tIns="37338" rIns="49784" bIns="56007" numCol="1" spcCol="1270" anchor="t" anchorCtr="0">
              <a:noAutofit/>
            </a:bodyPr>
            <a:lstStyle/>
            <a:p>
              <a:pPr marL="57150" lvl="1" indent="-57150" algn="l" defTabSz="311150">
                <a:lnSpc>
                  <a:spcPct val="90000"/>
                </a:lnSpc>
                <a:spcBef>
                  <a:spcPct val="0"/>
                </a:spcBef>
                <a:spcAft>
                  <a:spcPct val="15000"/>
                </a:spcAft>
                <a:buChar char="•"/>
              </a:pPr>
              <a:r>
                <a:rPr lang="en-US" sz="700" kern="1200" dirty="0"/>
                <a:t>$26,670,700</a:t>
              </a:r>
            </a:p>
          </p:txBody>
        </p:sp>
        <p:sp>
          <p:nvSpPr>
            <p:cNvPr id="17" name="Freeform: Shape 16">
              <a:extLst>
                <a:ext uri="{FF2B5EF4-FFF2-40B4-BE49-F238E27FC236}">
                  <a16:creationId xmlns:a16="http://schemas.microsoft.com/office/drawing/2014/main" id="{401AA85F-BDC4-417E-806F-6925259B377C}"/>
                </a:ext>
              </a:extLst>
            </p:cNvPr>
            <p:cNvSpPr/>
            <p:nvPr/>
          </p:nvSpPr>
          <p:spPr>
            <a:xfrm>
              <a:off x="3946177" y="2260080"/>
              <a:ext cx="613916" cy="201600"/>
            </a:xfrm>
            <a:custGeom>
              <a:avLst/>
              <a:gdLst>
                <a:gd name="connsiteX0" fmla="*/ 0 w 613916"/>
                <a:gd name="connsiteY0" fmla="*/ 0 h 201600"/>
                <a:gd name="connsiteX1" fmla="*/ 613916 w 613916"/>
                <a:gd name="connsiteY1" fmla="*/ 0 h 201600"/>
                <a:gd name="connsiteX2" fmla="*/ 613916 w 613916"/>
                <a:gd name="connsiteY2" fmla="*/ 201600 h 201600"/>
                <a:gd name="connsiteX3" fmla="*/ 0 w 613916"/>
                <a:gd name="connsiteY3" fmla="*/ 201600 h 201600"/>
                <a:gd name="connsiteX4" fmla="*/ 0 w 613916"/>
                <a:gd name="connsiteY4" fmla="*/ 0 h 2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201600">
                  <a:moveTo>
                    <a:pt x="0" y="0"/>
                  </a:moveTo>
                  <a:lnTo>
                    <a:pt x="613916" y="0"/>
                  </a:lnTo>
                  <a:lnTo>
                    <a:pt x="613916" y="201600"/>
                  </a:lnTo>
                  <a:lnTo>
                    <a:pt x="0" y="201600"/>
                  </a:lnTo>
                  <a:lnTo>
                    <a:pt x="0" y="0"/>
                  </a:lnTo>
                  <a:close/>
                </a:path>
              </a:pathLst>
            </a:custGeom>
          </p:spPr>
          <p:style>
            <a:lnRef idx="1">
              <a:schemeClr val="accent6">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49784" tIns="28448" rIns="49784" bIns="28448" numCol="1" spcCol="1270" anchor="ctr" anchorCtr="0">
              <a:noAutofit/>
            </a:bodyPr>
            <a:lstStyle/>
            <a:p>
              <a:pPr marL="0" lvl="0" indent="0" algn="ctr" defTabSz="311150">
                <a:lnSpc>
                  <a:spcPct val="90000"/>
                </a:lnSpc>
                <a:spcBef>
                  <a:spcPct val="0"/>
                </a:spcBef>
                <a:spcAft>
                  <a:spcPct val="35000"/>
                </a:spcAft>
                <a:buNone/>
              </a:pPr>
              <a:r>
                <a:rPr lang="en-US" sz="700" kern="1200" dirty="0"/>
                <a:t>FY 2016</a:t>
              </a:r>
            </a:p>
          </p:txBody>
        </p:sp>
        <p:sp>
          <p:nvSpPr>
            <p:cNvPr id="18" name="Freeform: Shape 17">
              <a:extLst>
                <a:ext uri="{FF2B5EF4-FFF2-40B4-BE49-F238E27FC236}">
                  <a16:creationId xmlns:a16="http://schemas.microsoft.com/office/drawing/2014/main" id="{493FF050-4D7A-41F0-8AF8-696203A6F951}"/>
                </a:ext>
              </a:extLst>
            </p:cNvPr>
            <p:cNvSpPr/>
            <p:nvPr/>
          </p:nvSpPr>
          <p:spPr>
            <a:xfrm>
              <a:off x="3946177" y="2461680"/>
              <a:ext cx="613916" cy="307439"/>
            </a:xfrm>
            <a:custGeom>
              <a:avLst/>
              <a:gdLst>
                <a:gd name="connsiteX0" fmla="*/ 0 w 613916"/>
                <a:gd name="connsiteY0" fmla="*/ 0 h 307439"/>
                <a:gd name="connsiteX1" fmla="*/ 613916 w 613916"/>
                <a:gd name="connsiteY1" fmla="*/ 0 h 307439"/>
                <a:gd name="connsiteX2" fmla="*/ 613916 w 613916"/>
                <a:gd name="connsiteY2" fmla="*/ 307439 h 307439"/>
                <a:gd name="connsiteX3" fmla="*/ 0 w 613916"/>
                <a:gd name="connsiteY3" fmla="*/ 307439 h 307439"/>
                <a:gd name="connsiteX4" fmla="*/ 0 w 613916"/>
                <a:gd name="connsiteY4" fmla="*/ 0 h 307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307439">
                  <a:moveTo>
                    <a:pt x="0" y="0"/>
                  </a:moveTo>
                  <a:lnTo>
                    <a:pt x="613916" y="0"/>
                  </a:lnTo>
                  <a:lnTo>
                    <a:pt x="613916" y="307439"/>
                  </a:lnTo>
                  <a:lnTo>
                    <a:pt x="0" y="307439"/>
                  </a:lnTo>
                  <a:lnTo>
                    <a:pt x="0" y="0"/>
                  </a:lnTo>
                  <a:close/>
                </a:path>
              </a:pathLst>
            </a:custGeom>
          </p:spPr>
          <p:style>
            <a:lnRef idx="1">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7338" tIns="37338" rIns="49784" bIns="56007" numCol="1" spcCol="1270" anchor="t" anchorCtr="0">
              <a:noAutofit/>
            </a:bodyPr>
            <a:lstStyle/>
            <a:p>
              <a:pPr marL="57150" lvl="1" indent="-57150" algn="l" defTabSz="311150">
                <a:lnSpc>
                  <a:spcPct val="90000"/>
                </a:lnSpc>
                <a:spcBef>
                  <a:spcPct val="0"/>
                </a:spcBef>
                <a:spcAft>
                  <a:spcPct val="15000"/>
                </a:spcAft>
                <a:buChar char="•"/>
              </a:pPr>
              <a:r>
                <a:rPr lang="en-US" sz="700" kern="1200" dirty="0"/>
                <a:t>$27,890,800</a:t>
              </a:r>
            </a:p>
          </p:txBody>
        </p:sp>
        <p:sp>
          <p:nvSpPr>
            <p:cNvPr id="19" name="Freeform: Shape 18">
              <a:extLst>
                <a:ext uri="{FF2B5EF4-FFF2-40B4-BE49-F238E27FC236}">
                  <a16:creationId xmlns:a16="http://schemas.microsoft.com/office/drawing/2014/main" id="{F93DC71A-C7F5-4316-B529-8338B9262005}"/>
                </a:ext>
              </a:extLst>
            </p:cNvPr>
            <p:cNvSpPr/>
            <p:nvPr/>
          </p:nvSpPr>
          <p:spPr>
            <a:xfrm>
              <a:off x="4646041" y="2260080"/>
              <a:ext cx="613916" cy="201600"/>
            </a:xfrm>
            <a:custGeom>
              <a:avLst/>
              <a:gdLst>
                <a:gd name="connsiteX0" fmla="*/ 0 w 613916"/>
                <a:gd name="connsiteY0" fmla="*/ 0 h 201600"/>
                <a:gd name="connsiteX1" fmla="*/ 613916 w 613916"/>
                <a:gd name="connsiteY1" fmla="*/ 0 h 201600"/>
                <a:gd name="connsiteX2" fmla="*/ 613916 w 613916"/>
                <a:gd name="connsiteY2" fmla="*/ 201600 h 201600"/>
                <a:gd name="connsiteX3" fmla="*/ 0 w 613916"/>
                <a:gd name="connsiteY3" fmla="*/ 201600 h 201600"/>
                <a:gd name="connsiteX4" fmla="*/ 0 w 613916"/>
                <a:gd name="connsiteY4" fmla="*/ 0 h 2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201600">
                  <a:moveTo>
                    <a:pt x="0" y="0"/>
                  </a:moveTo>
                  <a:lnTo>
                    <a:pt x="613916" y="0"/>
                  </a:lnTo>
                  <a:lnTo>
                    <a:pt x="613916" y="201600"/>
                  </a:lnTo>
                  <a:lnTo>
                    <a:pt x="0" y="201600"/>
                  </a:lnTo>
                  <a:lnTo>
                    <a:pt x="0" y="0"/>
                  </a:lnTo>
                  <a:close/>
                </a:path>
              </a:pathLst>
            </a:custGeom>
          </p:spPr>
          <p:style>
            <a:lnRef idx="1">
              <a:schemeClr val="accent6">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49784" tIns="28448" rIns="49784" bIns="28448" numCol="1" spcCol="1270" anchor="ctr" anchorCtr="0">
              <a:noAutofit/>
            </a:bodyPr>
            <a:lstStyle/>
            <a:p>
              <a:pPr marL="0" lvl="0" indent="0" algn="ctr" defTabSz="311150">
                <a:lnSpc>
                  <a:spcPct val="90000"/>
                </a:lnSpc>
                <a:spcBef>
                  <a:spcPct val="0"/>
                </a:spcBef>
                <a:spcAft>
                  <a:spcPct val="35000"/>
                </a:spcAft>
                <a:buNone/>
              </a:pPr>
              <a:r>
                <a:rPr lang="en-US" sz="700" kern="1200" dirty="0"/>
                <a:t>FY 2017</a:t>
              </a:r>
            </a:p>
          </p:txBody>
        </p:sp>
        <p:sp>
          <p:nvSpPr>
            <p:cNvPr id="20" name="Freeform: Shape 19">
              <a:extLst>
                <a:ext uri="{FF2B5EF4-FFF2-40B4-BE49-F238E27FC236}">
                  <a16:creationId xmlns:a16="http://schemas.microsoft.com/office/drawing/2014/main" id="{D969DB2A-71F9-440A-97D4-20481F0EFD14}"/>
                </a:ext>
              </a:extLst>
            </p:cNvPr>
            <p:cNvSpPr/>
            <p:nvPr/>
          </p:nvSpPr>
          <p:spPr>
            <a:xfrm>
              <a:off x="4646041" y="2461680"/>
              <a:ext cx="613916" cy="307439"/>
            </a:xfrm>
            <a:custGeom>
              <a:avLst/>
              <a:gdLst>
                <a:gd name="connsiteX0" fmla="*/ 0 w 613916"/>
                <a:gd name="connsiteY0" fmla="*/ 0 h 307439"/>
                <a:gd name="connsiteX1" fmla="*/ 613916 w 613916"/>
                <a:gd name="connsiteY1" fmla="*/ 0 h 307439"/>
                <a:gd name="connsiteX2" fmla="*/ 613916 w 613916"/>
                <a:gd name="connsiteY2" fmla="*/ 307439 h 307439"/>
                <a:gd name="connsiteX3" fmla="*/ 0 w 613916"/>
                <a:gd name="connsiteY3" fmla="*/ 307439 h 307439"/>
                <a:gd name="connsiteX4" fmla="*/ 0 w 613916"/>
                <a:gd name="connsiteY4" fmla="*/ 0 h 307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307439">
                  <a:moveTo>
                    <a:pt x="0" y="0"/>
                  </a:moveTo>
                  <a:lnTo>
                    <a:pt x="613916" y="0"/>
                  </a:lnTo>
                  <a:lnTo>
                    <a:pt x="613916" y="307439"/>
                  </a:lnTo>
                  <a:lnTo>
                    <a:pt x="0" y="307439"/>
                  </a:lnTo>
                  <a:lnTo>
                    <a:pt x="0" y="0"/>
                  </a:lnTo>
                  <a:close/>
                </a:path>
              </a:pathLst>
            </a:custGeom>
          </p:spPr>
          <p:style>
            <a:lnRef idx="1">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7338" tIns="37338" rIns="49784" bIns="56007" numCol="1" spcCol="1270" anchor="t" anchorCtr="0">
              <a:noAutofit/>
            </a:bodyPr>
            <a:lstStyle/>
            <a:p>
              <a:pPr marL="57150" lvl="1" indent="-57150" algn="l" defTabSz="311150">
                <a:lnSpc>
                  <a:spcPct val="90000"/>
                </a:lnSpc>
                <a:spcBef>
                  <a:spcPct val="0"/>
                </a:spcBef>
                <a:spcAft>
                  <a:spcPct val="15000"/>
                </a:spcAft>
                <a:buChar char="•"/>
              </a:pPr>
              <a:r>
                <a:rPr lang="en-US" sz="700" kern="1200" dirty="0"/>
                <a:t>$33,899,700</a:t>
              </a:r>
            </a:p>
          </p:txBody>
        </p:sp>
        <p:sp>
          <p:nvSpPr>
            <p:cNvPr id="21" name="Freeform: Shape 20">
              <a:extLst>
                <a:ext uri="{FF2B5EF4-FFF2-40B4-BE49-F238E27FC236}">
                  <a16:creationId xmlns:a16="http://schemas.microsoft.com/office/drawing/2014/main" id="{8DF81D46-2312-411A-8A6A-918111930DD3}"/>
                </a:ext>
              </a:extLst>
            </p:cNvPr>
            <p:cNvSpPr/>
            <p:nvPr/>
          </p:nvSpPr>
          <p:spPr>
            <a:xfrm>
              <a:off x="5345906" y="2260080"/>
              <a:ext cx="613916" cy="201600"/>
            </a:xfrm>
            <a:custGeom>
              <a:avLst/>
              <a:gdLst>
                <a:gd name="connsiteX0" fmla="*/ 0 w 613916"/>
                <a:gd name="connsiteY0" fmla="*/ 0 h 201600"/>
                <a:gd name="connsiteX1" fmla="*/ 613916 w 613916"/>
                <a:gd name="connsiteY1" fmla="*/ 0 h 201600"/>
                <a:gd name="connsiteX2" fmla="*/ 613916 w 613916"/>
                <a:gd name="connsiteY2" fmla="*/ 201600 h 201600"/>
                <a:gd name="connsiteX3" fmla="*/ 0 w 613916"/>
                <a:gd name="connsiteY3" fmla="*/ 201600 h 201600"/>
                <a:gd name="connsiteX4" fmla="*/ 0 w 613916"/>
                <a:gd name="connsiteY4" fmla="*/ 0 h 2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201600">
                  <a:moveTo>
                    <a:pt x="0" y="0"/>
                  </a:moveTo>
                  <a:lnTo>
                    <a:pt x="613916" y="0"/>
                  </a:lnTo>
                  <a:lnTo>
                    <a:pt x="613916" y="201600"/>
                  </a:lnTo>
                  <a:lnTo>
                    <a:pt x="0" y="201600"/>
                  </a:lnTo>
                  <a:lnTo>
                    <a:pt x="0" y="0"/>
                  </a:lnTo>
                  <a:close/>
                </a:path>
              </a:pathLst>
            </a:custGeom>
          </p:spPr>
          <p:style>
            <a:lnRef idx="1">
              <a:schemeClr val="accent6">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49784" tIns="28448" rIns="49784" bIns="28448" numCol="1" spcCol="1270" anchor="ctr" anchorCtr="0">
              <a:noAutofit/>
            </a:bodyPr>
            <a:lstStyle/>
            <a:p>
              <a:pPr marL="0" lvl="0" indent="0" algn="ctr" defTabSz="311150">
                <a:lnSpc>
                  <a:spcPct val="90000"/>
                </a:lnSpc>
                <a:spcBef>
                  <a:spcPct val="0"/>
                </a:spcBef>
                <a:spcAft>
                  <a:spcPct val="35000"/>
                </a:spcAft>
                <a:buNone/>
              </a:pPr>
              <a:r>
                <a:rPr lang="en-US" sz="700" kern="1200" dirty="0"/>
                <a:t>FY 2018</a:t>
              </a:r>
            </a:p>
          </p:txBody>
        </p:sp>
        <p:sp>
          <p:nvSpPr>
            <p:cNvPr id="22" name="Freeform: Shape 21">
              <a:extLst>
                <a:ext uri="{FF2B5EF4-FFF2-40B4-BE49-F238E27FC236}">
                  <a16:creationId xmlns:a16="http://schemas.microsoft.com/office/drawing/2014/main" id="{6AC382ED-A5B1-4D4C-9EBA-4CB4248776CE}"/>
                </a:ext>
              </a:extLst>
            </p:cNvPr>
            <p:cNvSpPr/>
            <p:nvPr/>
          </p:nvSpPr>
          <p:spPr>
            <a:xfrm>
              <a:off x="5345906" y="2461680"/>
              <a:ext cx="613916" cy="307439"/>
            </a:xfrm>
            <a:custGeom>
              <a:avLst/>
              <a:gdLst>
                <a:gd name="connsiteX0" fmla="*/ 0 w 613916"/>
                <a:gd name="connsiteY0" fmla="*/ 0 h 307439"/>
                <a:gd name="connsiteX1" fmla="*/ 613916 w 613916"/>
                <a:gd name="connsiteY1" fmla="*/ 0 h 307439"/>
                <a:gd name="connsiteX2" fmla="*/ 613916 w 613916"/>
                <a:gd name="connsiteY2" fmla="*/ 307439 h 307439"/>
                <a:gd name="connsiteX3" fmla="*/ 0 w 613916"/>
                <a:gd name="connsiteY3" fmla="*/ 307439 h 307439"/>
                <a:gd name="connsiteX4" fmla="*/ 0 w 613916"/>
                <a:gd name="connsiteY4" fmla="*/ 0 h 307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307439">
                  <a:moveTo>
                    <a:pt x="0" y="0"/>
                  </a:moveTo>
                  <a:lnTo>
                    <a:pt x="613916" y="0"/>
                  </a:lnTo>
                  <a:lnTo>
                    <a:pt x="613916" y="307439"/>
                  </a:lnTo>
                  <a:lnTo>
                    <a:pt x="0" y="307439"/>
                  </a:lnTo>
                  <a:lnTo>
                    <a:pt x="0" y="0"/>
                  </a:lnTo>
                  <a:close/>
                </a:path>
              </a:pathLst>
            </a:custGeom>
          </p:spPr>
          <p:style>
            <a:lnRef idx="1">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7338" tIns="37338" rIns="49784" bIns="56007" numCol="1" spcCol="1270" anchor="t" anchorCtr="0">
              <a:noAutofit/>
            </a:bodyPr>
            <a:lstStyle/>
            <a:p>
              <a:pPr marL="57150" lvl="1" indent="-57150" algn="l" defTabSz="311150">
                <a:lnSpc>
                  <a:spcPct val="90000"/>
                </a:lnSpc>
                <a:spcBef>
                  <a:spcPct val="0"/>
                </a:spcBef>
                <a:spcAft>
                  <a:spcPct val="15000"/>
                </a:spcAft>
                <a:buChar char="•"/>
              </a:pPr>
              <a:r>
                <a:rPr lang="en-US" sz="700" kern="1200" dirty="0"/>
                <a:t>$40,450,300</a:t>
              </a:r>
            </a:p>
          </p:txBody>
        </p:sp>
        <p:sp>
          <p:nvSpPr>
            <p:cNvPr id="23" name="Freeform: Shape 22">
              <a:extLst>
                <a:ext uri="{FF2B5EF4-FFF2-40B4-BE49-F238E27FC236}">
                  <a16:creationId xmlns:a16="http://schemas.microsoft.com/office/drawing/2014/main" id="{1F7124BD-F6EC-4727-A041-EA10E4E85E97}"/>
                </a:ext>
              </a:extLst>
            </p:cNvPr>
            <p:cNvSpPr/>
            <p:nvPr/>
          </p:nvSpPr>
          <p:spPr>
            <a:xfrm>
              <a:off x="6045770" y="2260080"/>
              <a:ext cx="613916" cy="201600"/>
            </a:xfrm>
            <a:custGeom>
              <a:avLst/>
              <a:gdLst>
                <a:gd name="connsiteX0" fmla="*/ 0 w 613916"/>
                <a:gd name="connsiteY0" fmla="*/ 0 h 201600"/>
                <a:gd name="connsiteX1" fmla="*/ 613916 w 613916"/>
                <a:gd name="connsiteY1" fmla="*/ 0 h 201600"/>
                <a:gd name="connsiteX2" fmla="*/ 613916 w 613916"/>
                <a:gd name="connsiteY2" fmla="*/ 201600 h 201600"/>
                <a:gd name="connsiteX3" fmla="*/ 0 w 613916"/>
                <a:gd name="connsiteY3" fmla="*/ 201600 h 201600"/>
                <a:gd name="connsiteX4" fmla="*/ 0 w 613916"/>
                <a:gd name="connsiteY4" fmla="*/ 0 h 2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201600">
                  <a:moveTo>
                    <a:pt x="0" y="0"/>
                  </a:moveTo>
                  <a:lnTo>
                    <a:pt x="613916" y="0"/>
                  </a:lnTo>
                  <a:lnTo>
                    <a:pt x="613916" y="201600"/>
                  </a:lnTo>
                  <a:lnTo>
                    <a:pt x="0" y="201600"/>
                  </a:lnTo>
                  <a:lnTo>
                    <a:pt x="0" y="0"/>
                  </a:lnTo>
                  <a:close/>
                </a:path>
              </a:pathLst>
            </a:custGeom>
          </p:spPr>
          <p:style>
            <a:lnRef idx="1">
              <a:schemeClr val="accent6">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49784" tIns="28448" rIns="49784" bIns="28448" numCol="1" spcCol="1270" anchor="ctr" anchorCtr="0">
              <a:noAutofit/>
            </a:bodyPr>
            <a:lstStyle/>
            <a:p>
              <a:pPr marL="0" lvl="0" indent="0" algn="ctr" defTabSz="311150">
                <a:lnSpc>
                  <a:spcPct val="90000"/>
                </a:lnSpc>
                <a:spcBef>
                  <a:spcPct val="0"/>
                </a:spcBef>
                <a:spcAft>
                  <a:spcPct val="35000"/>
                </a:spcAft>
                <a:buNone/>
              </a:pPr>
              <a:r>
                <a:rPr lang="en-US" sz="700" kern="1200" dirty="0"/>
                <a:t>FY 2019</a:t>
              </a:r>
            </a:p>
          </p:txBody>
        </p:sp>
        <p:sp>
          <p:nvSpPr>
            <p:cNvPr id="24" name="Freeform: Shape 23">
              <a:extLst>
                <a:ext uri="{FF2B5EF4-FFF2-40B4-BE49-F238E27FC236}">
                  <a16:creationId xmlns:a16="http://schemas.microsoft.com/office/drawing/2014/main" id="{EB0EAD22-6603-4D9A-9594-D89CE6E4545C}"/>
                </a:ext>
              </a:extLst>
            </p:cNvPr>
            <p:cNvSpPr/>
            <p:nvPr/>
          </p:nvSpPr>
          <p:spPr>
            <a:xfrm>
              <a:off x="6045770" y="2461680"/>
              <a:ext cx="613916" cy="307439"/>
            </a:xfrm>
            <a:custGeom>
              <a:avLst/>
              <a:gdLst>
                <a:gd name="connsiteX0" fmla="*/ 0 w 613916"/>
                <a:gd name="connsiteY0" fmla="*/ 0 h 307439"/>
                <a:gd name="connsiteX1" fmla="*/ 613916 w 613916"/>
                <a:gd name="connsiteY1" fmla="*/ 0 h 307439"/>
                <a:gd name="connsiteX2" fmla="*/ 613916 w 613916"/>
                <a:gd name="connsiteY2" fmla="*/ 307439 h 307439"/>
                <a:gd name="connsiteX3" fmla="*/ 0 w 613916"/>
                <a:gd name="connsiteY3" fmla="*/ 307439 h 307439"/>
                <a:gd name="connsiteX4" fmla="*/ 0 w 613916"/>
                <a:gd name="connsiteY4" fmla="*/ 0 h 307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307439">
                  <a:moveTo>
                    <a:pt x="0" y="0"/>
                  </a:moveTo>
                  <a:lnTo>
                    <a:pt x="613916" y="0"/>
                  </a:lnTo>
                  <a:lnTo>
                    <a:pt x="613916" y="307439"/>
                  </a:lnTo>
                  <a:lnTo>
                    <a:pt x="0" y="307439"/>
                  </a:lnTo>
                  <a:lnTo>
                    <a:pt x="0" y="0"/>
                  </a:lnTo>
                  <a:close/>
                </a:path>
              </a:pathLst>
            </a:custGeom>
          </p:spPr>
          <p:style>
            <a:lnRef idx="1">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7338" tIns="37338" rIns="49784" bIns="56007" numCol="1" spcCol="1270" anchor="t" anchorCtr="0">
              <a:noAutofit/>
            </a:bodyPr>
            <a:lstStyle/>
            <a:p>
              <a:pPr marL="57150" lvl="1" indent="-57150" algn="l" defTabSz="311150">
                <a:lnSpc>
                  <a:spcPct val="90000"/>
                </a:lnSpc>
                <a:spcBef>
                  <a:spcPct val="0"/>
                </a:spcBef>
                <a:spcAft>
                  <a:spcPct val="15000"/>
                </a:spcAft>
                <a:buChar char="•"/>
              </a:pPr>
              <a:r>
                <a:rPr lang="en-US" sz="700" kern="1200" dirty="0"/>
                <a:t>$47,480,200</a:t>
              </a:r>
            </a:p>
          </p:txBody>
        </p:sp>
        <p:sp>
          <p:nvSpPr>
            <p:cNvPr id="25" name="Freeform: Shape 24">
              <a:extLst>
                <a:ext uri="{FF2B5EF4-FFF2-40B4-BE49-F238E27FC236}">
                  <a16:creationId xmlns:a16="http://schemas.microsoft.com/office/drawing/2014/main" id="{F5AF07DF-DE2C-4BEB-BCC6-0CB644BF1B32}"/>
                </a:ext>
              </a:extLst>
            </p:cNvPr>
            <p:cNvSpPr/>
            <p:nvPr/>
          </p:nvSpPr>
          <p:spPr>
            <a:xfrm>
              <a:off x="6745634" y="2260080"/>
              <a:ext cx="613916" cy="201600"/>
            </a:xfrm>
            <a:custGeom>
              <a:avLst/>
              <a:gdLst>
                <a:gd name="connsiteX0" fmla="*/ 0 w 613916"/>
                <a:gd name="connsiteY0" fmla="*/ 0 h 201600"/>
                <a:gd name="connsiteX1" fmla="*/ 613916 w 613916"/>
                <a:gd name="connsiteY1" fmla="*/ 0 h 201600"/>
                <a:gd name="connsiteX2" fmla="*/ 613916 w 613916"/>
                <a:gd name="connsiteY2" fmla="*/ 201600 h 201600"/>
                <a:gd name="connsiteX3" fmla="*/ 0 w 613916"/>
                <a:gd name="connsiteY3" fmla="*/ 201600 h 201600"/>
                <a:gd name="connsiteX4" fmla="*/ 0 w 613916"/>
                <a:gd name="connsiteY4" fmla="*/ 0 h 2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201600">
                  <a:moveTo>
                    <a:pt x="0" y="0"/>
                  </a:moveTo>
                  <a:lnTo>
                    <a:pt x="613916" y="0"/>
                  </a:lnTo>
                  <a:lnTo>
                    <a:pt x="613916" y="201600"/>
                  </a:lnTo>
                  <a:lnTo>
                    <a:pt x="0" y="201600"/>
                  </a:lnTo>
                  <a:lnTo>
                    <a:pt x="0" y="0"/>
                  </a:lnTo>
                  <a:close/>
                </a:path>
              </a:pathLst>
            </a:custGeom>
          </p:spPr>
          <p:style>
            <a:lnRef idx="1">
              <a:schemeClr val="accent6">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49784" tIns="28448" rIns="49784" bIns="28448" numCol="1" spcCol="1270" anchor="ctr" anchorCtr="0">
              <a:noAutofit/>
            </a:bodyPr>
            <a:lstStyle/>
            <a:p>
              <a:pPr marL="0" lvl="0" indent="0" algn="ctr" defTabSz="311150">
                <a:lnSpc>
                  <a:spcPct val="90000"/>
                </a:lnSpc>
                <a:spcBef>
                  <a:spcPct val="0"/>
                </a:spcBef>
                <a:spcAft>
                  <a:spcPct val="35000"/>
                </a:spcAft>
                <a:buNone/>
              </a:pPr>
              <a:r>
                <a:rPr lang="en-US" sz="700" kern="1200" dirty="0"/>
                <a:t>FY 2020</a:t>
              </a:r>
            </a:p>
          </p:txBody>
        </p:sp>
        <p:sp>
          <p:nvSpPr>
            <p:cNvPr id="26" name="Freeform: Shape 25">
              <a:extLst>
                <a:ext uri="{FF2B5EF4-FFF2-40B4-BE49-F238E27FC236}">
                  <a16:creationId xmlns:a16="http://schemas.microsoft.com/office/drawing/2014/main" id="{C80FC4D2-C24F-4903-865F-028B0BC426F5}"/>
                </a:ext>
              </a:extLst>
            </p:cNvPr>
            <p:cNvSpPr/>
            <p:nvPr/>
          </p:nvSpPr>
          <p:spPr>
            <a:xfrm>
              <a:off x="6745634" y="2461680"/>
              <a:ext cx="613916" cy="307439"/>
            </a:xfrm>
            <a:custGeom>
              <a:avLst/>
              <a:gdLst>
                <a:gd name="connsiteX0" fmla="*/ 0 w 613916"/>
                <a:gd name="connsiteY0" fmla="*/ 0 h 307439"/>
                <a:gd name="connsiteX1" fmla="*/ 613916 w 613916"/>
                <a:gd name="connsiteY1" fmla="*/ 0 h 307439"/>
                <a:gd name="connsiteX2" fmla="*/ 613916 w 613916"/>
                <a:gd name="connsiteY2" fmla="*/ 307439 h 307439"/>
                <a:gd name="connsiteX3" fmla="*/ 0 w 613916"/>
                <a:gd name="connsiteY3" fmla="*/ 307439 h 307439"/>
                <a:gd name="connsiteX4" fmla="*/ 0 w 613916"/>
                <a:gd name="connsiteY4" fmla="*/ 0 h 307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307439">
                  <a:moveTo>
                    <a:pt x="0" y="0"/>
                  </a:moveTo>
                  <a:lnTo>
                    <a:pt x="613916" y="0"/>
                  </a:lnTo>
                  <a:lnTo>
                    <a:pt x="613916" y="307439"/>
                  </a:lnTo>
                  <a:lnTo>
                    <a:pt x="0" y="307439"/>
                  </a:lnTo>
                  <a:lnTo>
                    <a:pt x="0" y="0"/>
                  </a:lnTo>
                  <a:close/>
                </a:path>
              </a:pathLst>
            </a:custGeom>
          </p:spPr>
          <p:style>
            <a:lnRef idx="1">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7338" tIns="37338" rIns="49784" bIns="56007" numCol="1" spcCol="1270" anchor="t" anchorCtr="0">
              <a:noAutofit/>
            </a:bodyPr>
            <a:lstStyle/>
            <a:p>
              <a:pPr marL="57150" lvl="1" indent="-57150" algn="l" defTabSz="311150">
                <a:lnSpc>
                  <a:spcPct val="90000"/>
                </a:lnSpc>
                <a:spcBef>
                  <a:spcPct val="0"/>
                </a:spcBef>
                <a:spcAft>
                  <a:spcPct val="15000"/>
                </a:spcAft>
                <a:buChar char="•"/>
              </a:pPr>
              <a:r>
                <a:rPr lang="en-US" sz="700" kern="1200" dirty="0"/>
                <a:t>$51,532,900</a:t>
              </a:r>
            </a:p>
          </p:txBody>
        </p:sp>
        <p:sp>
          <p:nvSpPr>
            <p:cNvPr id="27" name="Freeform: Shape 26">
              <a:extLst>
                <a:ext uri="{FF2B5EF4-FFF2-40B4-BE49-F238E27FC236}">
                  <a16:creationId xmlns:a16="http://schemas.microsoft.com/office/drawing/2014/main" id="{B2B3CB47-DDF6-4E1E-9938-BCB4AF3A95A1}"/>
                </a:ext>
              </a:extLst>
            </p:cNvPr>
            <p:cNvSpPr/>
            <p:nvPr/>
          </p:nvSpPr>
          <p:spPr>
            <a:xfrm>
              <a:off x="7445499" y="2260080"/>
              <a:ext cx="613916" cy="201600"/>
            </a:xfrm>
            <a:custGeom>
              <a:avLst/>
              <a:gdLst>
                <a:gd name="connsiteX0" fmla="*/ 0 w 613916"/>
                <a:gd name="connsiteY0" fmla="*/ 0 h 201600"/>
                <a:gd name="connsiteX1" fmla="*/ 613916 w 613916"/>
                <a:gd name="connsiteY1" fmla="*/ 0 h 201600"/>
                <a:gd name="connsiteX2" fmla="*/ 613916 w 613916"/>
                <a:gd name="connsiteY2" fmla="*/ 201600 h 201600"/>
                <a:gd name="connsiteX3" fmla="*/ 0 w 613916"/>
                <a:gd name="connsiteY3" fmla="*/ 201600 h 201600"/>
                <a:gd name="connsiteX4" fmla="*/ 0 w 613916"/>
                <a:gd name="connsiteY4" fmla="*/ 0 h 2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201600">
                  <a:moveTo>
                    <a:pt x="0" y="0"/>
                  </a:moveTo>
                  <a:lnTo>
                    <a:pt x="613916" y="0"/>
                  </a:lnTo>
                  <a:lnTo>
                    <a:pt x="613916" y="201600"/>
                  </a:lnTo>
                  <a:lnTo>
                    <a:pt x="0" y="201600"/>
                  </a:lnTo>
                  <a:lnTo>
                    <a:pt x="0" y="0"/>
                  </a:lnTo>
                  <a:close/>
                </a:path>
              </a:pathLst>
            </a:custGeom>
          </p:spPr>
          <p:style>
            <a:lnRef idx="1">
              <a:schemeClr val="accent6">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49784" tIns="28448" rIns="49784" bIns="28448" numCol="1" spcCol="1270" anchor="ctr" anchorCtr="0">
              <a:noAutofit/>
            </a:bodyPr>
            <a:lstStyle/>
            <a:p>
              <a:pPr marL="0" lvl="0" indent="0" algn="ctr" defTabSz="311150">
                <a:lnSpc>
                  <a:spcPct val="90000"/>
                </a:lnSpc>
                <a:spcBef>
                  <a:spcPct val="0"/>
                </a:spcBef>
                <a:spcAft>
                  <a:spcPct val="35000"/>
                </a:spcAft>
                <a:buNone/>
              </a:pPr>
              <a:r>
                <a:rPr lang="en-US" sz="700" kern="1200" dirty="0"/>
                <a:t>FY 2021</a:t>
              </a:r>
            </a:p>
          </p:txBody>
        </p:sp>
        <p:sp>
          <p:nvSpPr>
            <p:cNvPr id="28" name="Freeform: Shape 27">
              <a:extLst>
                <a:ext uri="{FF2B5EF4-FFF2-40B4-BE49-F238E27FC236}">
                  <a16:creationId xmlns:a16="http://schemas.microsoft.com/office/drawing/2014/main" id="{A54B8611-13E4-4AED-87BA-9F54A5025313}"/>
                </a:ext>
              </a:extLst>
            </p:cNvPr>
            <p:cNvSpPr/>
            <p:nvPr/>
          </p:nvSpPr>
          <p:spPr>
            <a:xfrm>
              <a:off x="7445499" y="2461680"/>
              <a:ext cx="613916" cy="307439"/>
            </a:xfrm>
            <a:custGeom>
              <a:avLst/>
              <a:gdLst>
                <a:gd name="connsiteX0" fmla="*/ 0 w 613916"/>
                <a:gd name="connsiteY0" fmla="*/ 0 h 307439"/>
                <a:gd name="connsiteX1" fmla="*/ 613916 w 613916"/>
                <a:gd name="connsiteY1" fmla="*/ 0 h 307439"/>
                <a:gd name="connsiteX2" fmla="*/ 613916 w 613916"/>
                <a:gd name="connsiteY2" fmla="*/ 307439 h 307439"/>
                <a:gd name="connsiteX3" fmla="*/ 0 w 613916"/>
                <a:gd name="connsiteY3" fmla="*/ 307439 h 307439"/>
                <a:gd name="connsiteX4" fmla="*/ 0 w 613916"/>
                <a:gd name="connsiteY4" fmla="*/ 0 h 307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307439">
                  <a:moveTo>
                    <a:pt x="0" y="0"/>
                  </a:moveTo>
                  <a:lnTo>
                    <a:pt x="613916" y="0"/>
                  </a:lnTo>
                  <a:lnTo>
                    <a:pt x="613916" y="307439"/>
                  </a:lnTo>
                  <a:lnTo>
                    <a:pt x="0" y="307439"/>
                  </a:lnTo>
                  <a:lnTo>
                    <a:pt x="0" y="0"/>
                  </a:lnTo>
                  <a:close/>
                </a:path>
              </a:pathLst>
            </a:custGeom>
          </p:spPr>
          <p:style>
            <a:lnRef idx="1">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7338" tIns="37338" rIns="49784" bIns="56007" numCol="1" spcCol="1270" anchor="t" anchorCtr="0">
              <a:noAutofit/>
            </a:bodyPr>
            <a:lstStyle/>
            <a:p>
              <a:pPr marL="57150" lvl="1" indent="-57150" algn="l" defTabSz="311150">
                <a:lnSpc>
                  <a:spcPct val="90000"/>
                </a:lnSpc>
                <a:spcBef>
                  <a:spcPct val="0"/>
                </a:spcBef>
                <a:spcAft>
                  <a:spcPct val="15000"/>
                </a:spcAft>
                <a:buChar char="•"/>
              </a:pPr>
              <a:r>
                <a:rPr lang="en-US" sz="700" kern="1200" dirty="0"/>
                <a:t>$56,798,900</a:t>
              </a:r>
            </a:p>
          </p:txBody>
        </p:sp>
        <p:sp>
          <p:nvSpPr>
            <p:cNvPr id="29" name="Freeform: Shape 28">
              <a:extLst>
                <a:ext uri="{FF2B5EF4-FFF2-40B4-BE49-F238E27FC236}">
                  <a16:creationId xmlns:a16="http://schemas.microsoft.com/office/drawing/2014/main" id="{7CEAC1B0-BED5-4617-AFF0-75D00D5BDDC8}"/>
                </a:ext>
              </a:extLst>
            </p:cNvPr>
            <p:cNvSpPr/>
            <p:nvPr/>
          </p:nvSpPr>
          <p:spPr>
            <a:xfrm>
              <a:off x="8145363" y="2260080"/>
              <a:ext cx="613916" cy="201600"/>
            </a:xfrm>
            <a:custGeom>
              <a:avLst/>
              <a:gdLst>
                <a:gd name="connsiteX0" fmla="*/ 0 w 613916"/>
                <a:gd name="connsiteY0" fmla="*/ 0 h 201600"/>
                <a:gd name="connsiteX1" fmla="*/ 613916 w 613916"/>
                <a:gd name="connsiteY1" fmla="*/ 0 h 201600"/>
                <a:gd name="connsiteX2" fmla="*/ 613916 w 613916"/>
                <a:gd name="connsiteY2" fmla="*/ 201600 h 201600"/>
                <a:gd name="connsiteX3" fmla="*/ 0 w 613916"/>
                <a:gd name="connsiteY3" fmla="*/ 201600 h 201600"/>
                <a:gd name="connsiteX4" fmla="*/ 0 w 613916"/>
                <a:gd name="connsiteY4" fmla="*/ 0 h 20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201600">
                  <a:moveTo>
                    <a:pt x="0" y="0"/>
                  </a:moveTo>
                  <a:lnTo>
                    <a:pt x="613916" y="0"/>
                  </a:lnTo>
                  <a:lnTo>
                    <a:pt x="613916" y="201600"/>
                  </a:lnTo>
                  <a:lnTo>
                    <a:pt x="0" y="201600"/>
                  </a:lnTo>
                  <a:lnTo>
                    <a:pt x="0" y="0"/>
                  </a:lnTo>
                  <a:close/>
                </a:path>
              </a:pathLst>
            </a:custGeom>
          </p:spPr>
          <p:style>
            <a:lnRef idx="1">
              <a:schemeClr val="accent6">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49784" tIns="28448" rIns="49784" bIns="28448" numCol="1" spcCol="1270" anchor="ctr" anchorCtr="0">
              <a:noAutofit/>
            </a:bodyPr>
            <a:lstStyle/>
            <a:p>
              <a:pPr marL="0" lvl="0" indent="0" algn="ctr" defTabSz="311150">
                <a:lnSpc>
                  <a:spcPct val="90000"/>
                </a:lnSpc>
                <a:spcBef>
                  <a:spcPct val="0"/>
                </a:spcBef>
                <a:spcAft>
                  <a:spcPct val="35000"/>
                </a:spcAft>
                <a:buNone/>
              </a:pPr>
              <a:r>
                <a:rPr lang="en-US" sz="700" kern="1200" dirty="0"/>
                <a:t>FY 2022</a:t>
              </a:r>
            </a:p>
          </p:txBody>
        </p:sp>
        <p:sp>
          <p:nvSpPr>
            <p:cNvPr id="30" name="Freeform: Shape 29">
              <a:extLst>
                <a:ext uri="{FF2B5EF4-FFF2-40B4-BE49-F238E27FC236}">
                  <a16:creationId xmlns:a16="http://schemas.microsoft.com/office/drawing/2014/main" id="{32A507B1-23FC-45FF-8B4B-CA90E423240C}"/>
                </a:ext>
              </a:extLst>
            </p:cNvPr>
            <p:cNvSpPr/>
            <p:nvPr/>
          </p:nvSpPr>
          <p:spPr>
            <a:xfrm>
              <a:off x="8145363" y="2461680"/>
              <a:ext cx="613916" cy="307439"/>
            </a:xfrm>
            <a:custGeom>
              <a:avLst/>
              <a:gdLst>
                <a:gd name="connsiteX0" fmla="*/ 0 w 613916"/>
                <a:gd name="connsiteY0" fmla="*/ 0 h 307439"/>
                <a:gd name="connsiteX1" fmla="*/ 613916 w 613916"/>
                <a:gd name="connsiteY1" fmla="*/ 0 h 307439"/>
                <a:gd name="connsiteX2" fmla="*/ 613916 w 613916"/>
                <a:gd name="connsiteY2" fmla="*/ 307439 h 307439"/>
                <a:gd name="connsiteX3" fmla="*/ 0 w 613916"/>
                <a:gd name="connsiteY3" fmla="*/ 307439 h 307439"/>
                <a:gd name="connsiteX4" fmla="*/ 0 w 613916"/>
                <a:gd name="connsiteY4" fmla="*/ 0 h 307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916" h="307439">
                  <a:moveTo>
                    <a:pt x="0" y="0"/>
                  </a:moveTo>
                  <a:lnTo>
                    <a:pt x="613916" y="0"/>
                  </a:lnTo>
                  <a:lnTo>
                    <a:pt x="613916" y="307439"/>
                  </a:lnTo>
                  <a:lnTo>
                    <a:pt x="0" y="307439"/>
                  </a:lnTo>
                  <a:lnTo>
                    <a:pt x="0" y="0"/>
                  </a:lnTo>
                  <a:close/>
                </a:path>
              </a:pathLst>
            </a:custGeom>
          </p:spPr>
          <p:style>
            <a:lnRef idx="1">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7338" tIns="37338" rIns="49784" bIns="56007" numCol="1" spcCol="1270" anchor="t" anchorCtr="0">
              <a:noAutofit/>
            </a:bodyPr>
            <a:lstStyle/>
            <a:p>
              <a:pPr marL="57150" lvl="1" indent="-57150" algn="l" defTabSz="311150">
                <a:lnSpc>
                  <a:spcPct val="90000"/>
                </a:lnSpc>
                <a:spcBef>
                  <a:spcPct val="0"/>
                </a:spcBef>
                <a:spcAft>
                  <a:spcPct val="15000"/>
                </a:spcAft>
                <a:buChar char="•"/>
              </a:pPr>
              <a:r>
                <a:rPr lang="en-US" sz="700" kern="1200" dirty="0"/>
                <a:t>$62,109,200</a:t>
              </a:r>
            </a:p>
          </p:txBody>
        </p:sp>
      </p:grpSp>
      <p:sp>
        <p:nvSpPr>
          <p:cNvPr id="13" name="TextBox 12"/>
          <p:cNvSpPr txBox="1"/>
          <p:nvPr/>
        </p:nvSpPr>
        <p:spPr>
          <a:xfrm>
            <a:off x="1528313" y="1109932"/>
            <a:ext cx="7239000" cy="830997"/>
          </a:xfrm>
          <a:prstGeom prst="rect">
            <a:avLst/>
          </a:prstGeom>
          <a:noFill/>
        </p:spPr>
        <p:txBody>
          <a:bodyPr wrap="square" rtlCol="0">
            <a:spAutoFit/>
          </a:bodyPr>
          <a:lstStyle/>
          <a:p>
            <a:r>
              <a:rPr lang="en-US" sz="2400" dirty="0"/>
              <a:t>Total General Fund Reserves (includes contingency and cash flow reserves)</a:t>
            </a:r>
            <a:endParaRPr lang="en-US" sz="2400" u="sng" dirty="0">
              <a:solidFill>
                <a:srgbClr val="FF0000"/>
              </a:solidFill>
            </a:endParaRPr>
          </a:p>
        </p:txBody>
      </p:sp>
      <p:graphicFrame>
        <p:nvGraphicFramePr>
          <p:cNvPr id="9" name="Chart 8"/>
          <p:cNvGraphicFramePr/>
          <p:nvPr>
            <p:extLst>
              <p:ext uri="{D42A27DB-BD31-4B8C-83A1-F6EECF244321}">
                <p14:modId xmlns:p14="http://schemas.microsoft.com/office/powerpoint/2010/main" val="2861851611"/>
              </p:ext>
            </p:extLst>
          </p:nvPr>
        </p:nvGraphicFramePr>
        <p:xfrm>
          <a:off x="2286000" y="3581400"/>
          <a:ext cx="5638800" cy="300196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143000" y="533400"/>
            <a:ext cx="7696200" cy="685800"/>
          </a:xfrm>
        </p:spPr>
        <p:txBody>
          <a:bodyPr anchor="t">
            <a:noAutofit/>
          </a:bodyPr>
          <a:lstStyle/>
          <a:p>
            <a:r>
              <a:rPr lang="en-US" sz="3200" dirty="0">
                <a:solidFill>
                  <a:schemeClr val="accent6">
                    <a:lumMod val="75000"/>
                  </a:schemeClr>
                </a:solidFill>
              </a:rPr>
              <a:t>Why Strengthen General Fund Reserves</a:t>
            </a:r>
          </a:p>
        </p:txBody>
      </p:sp>
      <p:pic>
        <p:nvPicPr>
          <p:cNvPr id="8" name="chart"/>
          <p:cNvPicPr>
            <a:picLocks noChangeAspect="1"/>
          </p:cNvPicPr>
          <p:nvPr/>
        </p:nvPicPr>
        <p:blipFill>
          <a:blip r:embed="rId3" cstate="print"/>
          <a:stretch>
            <a:fillRect/>
          </a:stretch>
        </p:blipFill>
        <p:spPr>
          <a:xfrm>
            <a:off x="304800" y="6248400"/>
            <a:ext cx="1400325" cy="381000"/>
          </a:xfrm>
          <a:prstGeom prst="rect">
            <a:avLst/>
          </a:prstGeom>
          <a:ln>
            <a:solidFill>
              <a:schemeClr val="accent1"/>
            </a:solidFill>
          </a:ln>
        </p:spPr>
      </p:pic>
      <p:sp>
        <p:nvSpPr>
          <p:cNvPr id="6" name="Rectangle 4"/>
          <p:cNvSpPr txBox="1">
            <a:spLocks/>
          </p:cNvSpPr>
          <p:nvPr/>
        </p:nvSpPr>
        <p:spPr>
          <a:xfrm>
            <a:off x="1524000" y="1752600"/>
            <a:ext cx="7089648" cy="4267200"/>
          </a:xfrm>
          <a:prstGeom prst="rect">
            <a:avLst/>
          </a:prstGeom>
        </p:spPr>
        <p:txBody>
          <a:bodyPr>
            <a:noAutofit/>
          </a:bodyPr>
          <a:lstStyle/>
          <a:p>
            <a:pPr marL="365760" indent="-283464">
              <a:spcBef>
                <a:spcPts val="600"/>
              </a:spcBef>
              <a:spcAft>
                <a:spcPts val="600"/>
              </a:spcAft>
              <a:buClr>
                <a:schemeClr val="accent1">
                  <a:lumMod val="75000"/>
                </a:schemeClr>
              </a:buClr>
              <a:buSzPct val="80000"/>
              <a:buFont typeface="Wingdings 2"/>
              <a:buChar char=""/>
              <a:defRPr/>
            </a:pPr>
            <a:r>
              <a:rPr kumimoji="0" lang="en-US" sz="2000" b="0" i="0" u="none" strike="noStrike" kern="1200" cap="none" spc="0" normalizeH="0" noProof="0" dirty="0">
                <a:ln>
                  <a:noFill/>
                </a:ln>
                <a:solidFill>
                  <a:schemeClr val="tx1"/>
                </a:solidFill>
                <a:effectLst/>
                <a:uLnTx/>
                <a:uFillTx/>
                <a:latin typeface="+mn-lt"/>
                <a:ea typeface="+mn-ea"/>
                <a:cs typeface="+mn-cs"/>
              </a:rPr>
              <a:t>Representative of the County’s Financial health and Stability; Investment Grade Issuer Corporate Credit Rating of AAA from </a:t>
            </a:r>
            <a:r>
              <a:rPr lang="en-US" sz="2000" dirty="0"/>
              <a:t>Moody’s and </a:t>
            </a:r>
            <a:r>
              <a:rPr kumimoji="0" lang="en-US" sz="2000" b="0" i="0" u="none" strike="noStrike" kern="1200" cap="none" spc="0" normalizeH="0" noProof="0" dirty="0">
                <a:ln>
                  <a:noFill/>
                </a:ln>
                <a:solidFill>
                  <a:schemeClr val="tx1"/>
                </a:solidFill>
                <a:effectLst/>
                <a:uLnTx/>
                <a:uFillTx/>
                <a:latin typeface="+mn-lt"/>
                <a:ea typeface="+mn-ea"/>
                <a:cs typeface="+mn-cs"/>
              </a:rPr>
              <a:t>Standard and Poor’s</a:t>
            </a:r>
            <a:r>
              <a:rPr lang="en-US" sz="2000" dirty="0"/>
              <a:t>; and Special Obligation Revenue Bond AAA rating (Various Series) from Standard and Poor’s</a:t>
            </a:r>
          </a:p>
          <a:p>
            <a:pPr marL="365760" indent="-283464">
              <a:spcBef>
                <a:spcPts val="600"/>
              </a:spcBef>
              <a:spcAft>
                <a:spcPts val="600"/>
              </a:spcAft>
              <a:buClr>
                <a:schemeClr val="accent1">
                  <a:lumMod val="75000"/>
                </a:schemeClr>
              </a:buClr>
              <a:buSzPct val="80000"/>
              <a:buFont typeface="Wingdings 2"/>
              <a:buChar char=""/>
              <a:defRPr/>
            </a:pPr>
            <a:r>
              <a:rPr kumimoji="0" lang="en-US" sz="2000" b="0" i="0" u="none" strike="noStrike" kern="1200" cap="none" spc="0" normalizeH="0" noProof="0" dirty="0">
                <a:ln>
                  <a:noFill/>
                </a:ln>
                <a:solidFill>
                  <a:schemeClr val="tx1"/>
                </a:solidFill>
                <a:effectLst/>
                <a:uLnTx/>
                <a:uFillTx/>
                <a:latin typeface="+mn-lt"/>
                <a:ea typeface="+mn-ea"/>
                <a:cs typeface="+mn-cs"/>
              </a:rPr>
              <a:t>Contributes to Financial Flexibility</a:t>
            </a:r>
          </a:p>
          <a:p>
            <a:pPr marL="365760" indent="-283464">
              <a:spcBef>
                <a:spcPts val="600"/>
              </a:spcBef>
              <a:spcAft>
                <a:spcPts val="600"/>
              </a:spcAft>
              <a:buClr>
                <a:schemeClr val="accent1">
                  <a:lumMod val="75000"/>
                </a:schemeClr>
              </a:buClr>
              <a:buSzPct val="80000"/>
              <a:buFont typeface="Wingdings 2"/>
              <a:buChar char=""/>
              <a:defRPr/>
            </a:pPr>
            <a:r>
              <a:rPr lang="en-US" sz="2000" dirty="0"/>
              <a:t>General Governmental Cash Flow Engine</a:t>
            </a:r>
          </a:p>
          <a:p>
            <a:pPr marL="365760" indent="-283464">
              <a:spcBef>
                <a:spcPts val="600"/>
              </a:spcBef>
              <a:spcAft>
                <a:spcPts val="600"/>
              </a:spcAft>
              <a:buClr>
                <a:schemeClr val="accent1">
                  <a:lumMod val="75000"/>
                </a:schemeClr>
              </a:buClr>
              <a:buSzPct val="80000"/>
              <a:buFont typeface="Wingdings 2"/>
              <a:buChar char=""/>
              <a:defRPr/>
            </a:pPr>
            <a:r>
              <a:rPr kumimoji="0" lang="en-US" sz="2000" b="0" i="0" u="none" strike="noStrike" kern="1200" cap="none" spc="0" normalizeH="0" baseline="0" noProof="0" dirty="0">
                <a:ln>
                  <a:noFill/>
                </a:ln>
                <a:solidFill>
                  <a:schemeClr val="tx1"/>
                </a:solidFill>
                <a:effectLst/>
                <a:uLnTx/>
                <a:uFillTx/>
                <a:latin typeface="+mn-lt"/>
                <a:ea typeface="+mn-ea"/>
                <a:cs typeface="+mn-cs"/>
              </a:rPr>
              <a:t>Protects Beginning</a:t>
            </a:r>
            <a:r>
              <a:rPr kumimoji="0" lang="en-US" sz="2000" b="0" i="0" u="none" strike="noStrike" kern="1200" cap="none" spc="0" normalizeH="0" noProof="0" dirty="0">
                <a:ln>
                  <a:noFill/>
                </a:ln>
                <a:solidFill>
                  <a:schemeClr val="tx1"/>
                </a:solidFill>
                <a:effectLst/>
                <a:uLnTx/>
                <a:uFillTx/>
                <a:latin typeface="+mn-lt"/>
                <a:ea typeface="+mn-ea"/>
                <a:cs typeface="+mn-cs"/>
              </a:rPr>
              <a:t> Cash Balance</a:t>
            </a:r>
          </a:p>
          <a:p>
            <a:pPr marL="365760" indent="-283464">
              <a:spcBef>
                <a:spcPts val="600"/>
              </a:spcBef>
              <a:spcAft>
                <a:spcPts val="600"/>
              </a:spcAft>
              <a:buClr>
                <a:schemeClr val="accent1">
                  <a:lumMod val="75000"/>
                </a:schemeClr>
              </a:buClr>
              <a:buSzPct val="80000"/>
              <a:buFont typeface="Wingdings 2"/>
              <a:buChar char=""/>
              <a:defRPr/>
            </a:pPr>
            <a:r>
              <a:rPr lang="en-US" sz="2000" baseline="0" dirty="0"/>
              <a:t>Fund</a:t>
            </a:r>
            <a:r>
              <a:rPr lang="en-US" sz="2000" dirty="0"/>
              <a:t>s Unforeseen Mandates and Emergencies</a:t>
            </a:r>
          </a:p>
          <a:p>
            <a:pPr marL="365760" indent="-283464">
              <a:spcBef>
                <a:spcPts val="600"/>
              </a:spcBef>
              <a:spcAft>
                <a:spcPts val="600"/>
              </a:spcAft>
              <a:buClr>
                <a:schemeClr val="accent1">
                  <a:lumMod val="75000"/>
                </a:schemeClr>
              </a:buClr>
              <a:buSzPct val="80000"/>
              <a:buFont typeface="Wingdings 2"/>
              <a:buChar char=""/>
              <a:defRPr/>
            </a:pPr>
            <a:r>
              <a:rPr kumimoji="0" lang="en-US" sz="2000" b="0" i="0" u="none" strike="noStrike" kern="1200" cap="none" spc="0" normalizeH="0" baseline="0" noProof="0" dirty="0">
                <a:ln>
                  <a:noFill/>
                </a:ln>
                <a:solidFill>
                  <a:schemeClr val="tx1"/>
                </a:solidFill>
                <a:effectLst/>
                <a:uLnTx/>
                <a:uFillTx/>
                <a:latin typeface="+mn-lt"/>
                <a:ea typeface="+mn-ea"/>
                <a:cs typeface="+mn-cs"/>
              </a:rPr>
              <a:t>Funds </a:t>
            </a:r>
            <a:r>
              <a:rPr kumimoji="0" lang="en-US" sz="2000" b="0" i="0" u="none" strike="noStrike" kern="1200" cap="none" spc="0" normalizeH="0" noProof="0" dirty="0">
                <a:ln>
                  <a:noFill/>
                </a:ln>
                <a:solidFill>
                  <a:schemeClr val="tx1"/>
                </a:solidFill>
                <a:effectLst/>
                <a:uLnTx/>
                <a:uFillTx/>
                <a:latin typeface="+mn-lt"/>
                <a:ea typeface="+mn-ea"/>
                <a:cs typeface="+mn-cs"/>
              </a:rPr>
              <a:t>Constitutional Officer Reserves </a:t>
            </a:r>
          </a:p>
          <a:p>
            <a:pPr marL="365760" marR="0" lvl="0" indent="-283464" algn="l" defTabSz="914400" rtl="0" eaLnBrk="1" fontAlgn="auto" latinLnBrk="0" hangingPunct="1">
              <a:lnSpc>
                <a:spcPts val="3000"/>
              </a:lnSpc>
              <a:spcBef>
                <a:spcPts val="600"/>
              </a:spcBef>
              <a:spcAft>
                <a:spcPts val="0"/>
              </a:spcAft>
              <a:buClr>
                <a:srgbClr val="048BCE"/>
              </a:buClr>
              <a:buSzPct val="80000"/>
              <a:buFont typeface="Wingdings 2"/>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fld id="{E6EC331D-CB6E-4CAE-BD7D-1FD11E1F29F1}"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143000" y="381000"/>
            <a:ext cx="7696200" cy="914400"/>
          </a:xfrm>
        </p:spPr>
        <p:txBody>
          <a:bodyPr anchor="t">
            <a:noAutofit/>
          </a:bodyPr>
          <a:lstStyle/>
          <a:p>
            <a:r>
              <a:rPr lang="en-US" sz="3200" dirty="0">
                <a:solidFill>
                  <a:schemeClr val="accent6">
                    <a:lumMod val="75000"/>
                  </a:schemeClr>
                </a:solidFill>
              </a:rPr>
              <a:t>Total Audited Outstanding Principal Debt</a:t>
            </a:r>
            <a:endParaRPr lang="en-US" sz="3200" dirty="0">
              <a:solidFill>
                <a:srgbClr val="FF0000"/>
              </a:solidFill>
            </a:endParaRPr>
          </a:p>
        </p:txBody>
      </p:sp>
      <p:pic>
        <p:nvPicPr>
          <p:cNvPr id="8" name="chart"/>
          <p:cNvPicPr>
            <a:picLocks noChangeAspect="1"/>
          </p:cNvPicPr>
          <p:nvPr/>
        </p:nvPicPr>
        <p:blipFill>
          <a:blip r:embed="rId3" cstate="print"/>
          <a:stretch>
            <a:fillRect/>
          </a:stretch>
        </p:blipFill>
        <p:spPr>
          <a:xfrm>
            <a:off x="304800" y="6305550"/>
            <a:ext cx="1400325" cy="323850"/>
          </a:xfrm>
          <a:prstGeom prst="rect">
            <a:avLst/>
          </a:prstGeom>
          <a:ln>
            <a:solidFill>
              <a:schemeClr val="accent1"/>
            </a:solidFill>
          </a:ln>
        </p:spPr>
      </p:pic>
      <p:sp>
        <p:nvSpPr>
          <p:cNvPr id="9" name="Slide Number Placeholder 8"/>
          <p:cNvSpPr>
            <a:spLocks noGrp="1"/>
          </p:cNvSpPr>
          <p:nvPr>
            <p:ph type="sldNum" sz="quarter" idx="12"/>
          </p:nvPr>
        </p:nvSpPr>
        <p:spPr/>
        <p:txBody>
          <a:bodyPr/>
          <a:lstStyle/>
          <a:p>
            <a:fld id="{E6EC331D-CB6E-4CAE-BD7D-1FD11E1F29F1}" type="slidenum">
              <a:rPr lang="en-US" smtClean="0"/>
              <a:pPr/>
              <a:t>26</a:t>
            </a:fld>
            <a:endParaRPr lang="en-US" dirty="0"/>
          </a:p>
        </p:txBody>
      </p:sp>
      <p:graphicFrame>
        <p:nvGraphicFramePr>
          <p:cNvPr id="7" name="Chart 6"/>
          <p:cNvGraphicFramePr/>
          <p:nvPr/>
        </p:nvGraphicFramePr>
        <p:xfrm>
          <a:off x="1219200" y="1219200"/>
          <a:ext cx="7696200" cy="5105400"/>
        </p:xfrm>
        <a:graphic>
          <a:graphicData uri="http://schemas.openxmlformats.org/drawingml/2006/chart">
            <c:chart xmlns:c="http://schemas.openxmlformats.org/drawingml/2006/chart" xmlns:r="http://schemas.openxmlformats.org/officeDocument/2006/relationships" r:id="rId4"/>
          </a:graphicData>
        </a:graphic>
      </p:graphicFrame>
      <p:pic>
        <p:nvPicPr>
          <p:cNvPr id="2" name="Picture 1">
            <a:extLst>
              <a:ext uri="{FF2B5EF4-FFF2-40B4-BE49-F238E27FC236}">
                <a16:creationId xmlns:a16="http://schemas.microsoft.com/office/drawing/2014/main" id="{9461D56A-02C1-46D4-8E14-0D80B2212E79}"/>
              </a:ext>
            </a:extLst>
          </p:cNvPr>
          <p:cNvPicPr>
            <a:picLocks noChangeAspect="1"/>
          </p:cNvPicPr>
          <p:nvPr/>
        </p:nvPicPr>
        <p:blipFill>
          <a:blip r:embed="rId5"/>
          <a:stretch>
            <a:fillRect/>
          </a:stretch>
        </p:blipFill>
        <p:spPr>
          <a:xfrm>
            <a:off x="1447800" y="1471966"/>
            <a:ext cx="7165848" cy="4624033"/>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066800" y="685800"/>
            <a:ext cx="8077200" cy="1219200"/>
          </a:xfrm>
        </p:spPr>
        <p:txBody>
          <a:bodyPr anchor="t">
            <a:noAutofit/>
          </a:bodyPr>
          <a:lstStyle/>
          <a:p>
            <a:r>
              <a:rPr lang="en-US" sz="3200" dirty="0">
                <a:solidFill>
                  <a:schemeClr val="accent6">
                    <a:lumMod val="75000"/>
                  </a:schemeClr>
                </a:solidFill>
              </a:rPr>
              <a:t>Audited General Governmental Debt Service compliant with BCC Debt Management Policy</a:t>
            </a:r>
            <a:br>
              <a:rPr lang="en-US" sz="3200" dirty="0">
                <a:solidFill>
                  <a:schemeClr val="accent6">
                    <a:lumMod val="75000"/>
                  </a:schemeClr>
                </a:solidFill>
              </a:rPr>
            </a:br>
            <a:endParaRPr lang="en-US" sz="3200" dirty="0">
              <a:solidFill>
                <a:srgbClr val="FF0000"/>
              </a:solidFill>
            </a:endParaRPr>
          </a:p>
        </p:txBody>
      </p:sp>
      <p:sp>
        <p:nvSpPr>
          <p:cNvPr id="5" name="Rectangle 4"/>
          <p:cNvSpPr>
            <a:spLocks noGrp="1"/>
          </p:cNvSpPr>
          <p:nvPr>
            <p:ph sz="half" idx="4294967295"/>
          </p:nvPr>
        </p:nvSpPr>
        <p:spPr>
          <a:xfrm>
            <a:off x="1066800" y="2895600"/>
            <a:ext cx="3581400" cy="3276600"/>
          </a:xfrm>
        </p:spPr>
        <p:txBody>
          <a:bodyPr>
            <a:normAutofit fontScale="85000" lnSpcReduction="10000"/>
          </a:bodyPr>
          <a:lstStyle/>
          <a:p>
            <a:pPr>
              <a:lnSpc>
                <a:spcPct val="100000"/>
              </a:lnSpc>
              <a:spcBef>
                <a:spcPts val="0"/>
              </a:spcBef>
              <a:spcAft>
                <a:spcPts val="1200"/>
              </a:spcAft>
              <a:buClr>
                <a:schemeClr val="accent1">
                  <a:lumMod val="75000"/>
                </a:schemeClr>
              </a:buClr>
            </a:pPr>
            <a:r>
              <a:rPr lang="en-US" sz="1800" dirty="0"/>
              <a:t>Projected Sept 30, 2021 total bondable revenue increased</a:t>
            </a:r>
            <a:r>
              <a:rPr lang="en-US" sz="1800" b="1" dirty="0"/>
              <a:t> </a:t>
            </a:r>
            <a:r>
              <a:rPr lang="en-US" sz="1800" dirty="0"/>
              <a:t>by $81 million from FY 2020 while debt service increased by $5.2 million from FY 2020</a:t>
            </a:r>
          </a:p>
          <a:p>
            <a:pPr>
              <a:lnSpc>
                <a:spcPct val="100000"/>
              </a:lnSpc>
              <a:spcBef>
                <a:spcPts val="0"/>
              </a:spcBef>
              <a:spcAft>
                <a:spcPts val="1200"/>
              </a:spcAft>
              <a:buClr>
                <a:schemeClr val="accent1">
                  <a:lumMod val="75000"/>
                </a:schemeClr>
              </a:buClr>
            </a:pPr>
            <a:r>
              <a:rPr lang="en-US" sz="1800" dirty="0"/>
              <a:t>Represents 6.5% of total bondable general governmental revenues, well within 13% cap</a:t>
            </a:r>
          </a:p>
          <a:p>
            <a:pPr>
              <a:lnSpc>
                <a:spcPct val="100000"/>
              </a:lnSpc>
              <a:spcBef>
                <a:spcPts val="0"/>
              </a:spcBef>
              <a:spcAft>
                <a:spcPts val="1200"/>
              </a:spcAft>
              <a:buClr>
                <a:schemeClr val="accent1">
                  <a:lumMod val="75000"/>
                </a:schemeClr>
              </a:buClr>
            </a:pPr>
            <a:r>
              <a:rPr lang="en-US" sz="1800" dirty="0"/>
              <a:t>FY 2021 forecast, bonded rev increased by $13.8m, while debt service increased by $12m. Commercial Paper was refunded ($11.1m) causing the spike in %</a:t>
            </a:r>
          </a:p>
          <a:p>
            <a:pPr marL="82296" indent="0">
              <a:lnSpc>
                <a:spcPct val="100000"/>
              </a:lnSpc>
              <a:spcBef>
                <a:spcPts val="0"/>
              </a:spcBef>
              <a:spcAft>
                <a:spcPts val="1200"/>
              </a:spcAft>
              <a:buClr>
                <a:schemeClr val="accent1">
                  <a:lumMod val="75000"/>
                </a:schemeClr>
              </a:buClr>
              <a:buNone/>
            </a:pPr>
            <a:r>
              <a:rPr lang="en-US" sz="1800" dirty="0"/>
              <a:t> </a:t>
            </a:r>
          </a:p>
        </p:txBody>
      </p:sp>
      <p:pic>
        <p:nvPicPr>
          <p:cNvPr id="6" name="chart"/>
          <p:cNvPicPr>
            <a:picLocks noChangeAspect="1"/>
          </p:cNvPicPr>
          <p:nvPr/>
        </p:nvPicPr>
        <p:blipFill>
          <a:blip r:embed="rId3" cstate="print"/>
          <a:stretch>
            <a:fillRect/>
          </a:stretch>
        </p:blipFill>
        <p:spPr>
          <a:xfrm>
            <a:off x="304800" y="6305550"/>
            <a:ext cx="1400325" cy="323850"/>
          </a:xfrm>
          <a:prstGeom prst="rect">
            <a:avLst/>
          </a:prstGeom>
          <a:ln>
            <a:solidFill>
              <a:schemeClr val="accent1"/>
            </a:solidFill>
          </a:ln>
        </p:spPr>
      </p:pic>
      <p:sp>
        <p:nvSpPr>
          <p:cNvPr id="9" name="Slide Number Placeholder 8"/>
          <p:cNvSpPr>
            <a:spLocks noGrp="1"/>
          </p:cNvSpPr>
          <p:nvPr>
            <p:ph type="sldNum" sz="quarter" idx="12"/>
          </p:nvPr>
        </p:nvSpPr>
        <p:spPr/>
        <p:txBody>
          <a:bodyPr/>
          <a:lstStyle/>
          <a:p>
            <a:fld id="{E6EC331D-CB6E-4CAE-BD7D-1FD11E1F29F1}" type="slidenum">
              <a:rPr lang="en-US" smtClean="0"/>
              <a:pPr/>
              <a:t>27</a:t>
            </a:fld>
            <a:endParaRPr lang="en-US" dirty="0"/>
          </a:p>
        </p:txBody>
      </p:sp>
      <p:graphicFrame>
        <p:nvGraphicFramePr>
          <p:cNvPr id="10" name="Chart 9"/>
          <p:cNvGraphicFramePr/>
          <p:nvPr/>
        </p:nvGraphicFramePr>
        <p:xfrm>
          <a:off x="4648200" y="3429000"/>
          <a:ext cx="4191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nvGraphicFramePr>
        <p:xfrm>
          <a:off x="4572000" y="3429000"/>
          <a:ext cx="4267199" cy="3048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826328618"/>
              </p:ext>
            </p:extLst>
          </p:nvPr>
        </p:nvGraphicFramePr>
        <p:xfrm>
          <a:off x="4572000" y="2895600"/>
          <a:ext cx="4305298" cy="3581399"/>
        </p:xfrm>
        <a:graphic>
          <a:graphicData uri="http://schemas.openxmlformats.org/drawingml/2006/chart">
            <c:chart xmlns:c="http://schemas.openxmlformats.org/drawingml/2006/chart" xmlns:r="http://schemas.openxmlformats.org/officeDocument/2006/relationships" r:id="rId6"/>
          </a:graphicData>
        </a:graphic>
      </p:graphicFrame>
      <p:pic>
        <p:nvPicPr>
          <p:cNvPr id="2" name="Picture 1">
            <a:extLst>
              <a:ext uri="{FF2B5EF4-FFF2-40B4-BE49-F238E27FC236}">
                <a16:creationId xmlns:a16="http://schemas.microsoft.com/office/drawing/2014/main" id="{F7F122B1-4CF6-48B6-930E-B365651F54A1}"/>
              </a:ext>
            </a:extLst>
          </p:cNvPr>
          <p:cNvPicPr>
            <a:picLocks noChangeAspect="1"/>
          </p:cNvPicPr>
          <p:nvPr/>
        </p:nvPicPr>
        <p:blipFill>
          <a:blip r:embed="rId7"/>
          <a:stretch>
            <a:fillRect/>
          </a:stretch>
        </p:blipFill>
        <p:spPr>
          <a:xfrm>
            <a:off x="4495800" y="2354774"/>
            <a:ext cx="4503279" cy="3791948"/>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152400"/>
            <a:ext cx="7924800" cy="1066800"/>
          </a:xfrm>
        </p:spPr>
        <p:txBody>
          <a:bodyPr anchor="t">
            <a:noAutofit/>
          </a:bodyPr>
          <a:lstStyle/>
          <a:p>
            <a:r>
              <a:rPr lang="en-US" sz="3200" dirty="0">
                <a:solidFill>
                  <a:schemeClr val="accent6">
                    <a:lumMod val="75000"/>
                  </a:schemeClr>
                </a:solidFill>
              </a:rPr>
              <a:t>General Fund Revenues</a:t>
            </a:r>
            <a:endParaRPr lang="en-US" sz="3200" dirty="0">
              <a:solidFill>
                <a:srgbClr val="FF0000"/>
              </a:solidFill>
            </a:endParaRPr>
          </a:p>
        </p:txBody>
      </p:sp>
      <p:sp>
        <p:nvSpPr>
          <p:cNvPr id="5" name="Rectangle 4"/>
          <p:cNvSpPr>
            <a:spLocks noGrp="1"/>
          </p:cNvSpPr>
          <p:nvPr>
            <p:ph sz="half" idx="4294967295"/>
          </p:nvPr>
        </p:nvSpPr>
        <p:spPr>
          <a:xfrm>
            <a:off x="1219200" y="1219200"/>
            <a:ext cx="3810000" cy="5105400"/>
          </a:xfrm>
          <a:ln>
            <a:noFill/>
          </a:ln>
        </p:spPr>
        <p:txBody>
          <a:bodyPr>
            <a:normAutofit lnSpcReduction="10000"/>
          </a:bodyPr>
          <a:lstStyle/>
          <a:p>
            <a:pPr marL="342900" indent="-342900">
              <a:lnSpc>
                <a:spcPct val="100000"/>
              </a:lnSpc>
              <a:buClr>
                <a:schemeClr val="accent1">
                  <a:lumMod val="75000"/>
                </a:schemeClr>
              </a:buClr>
              <a:buFont typeface="Wingdings 2" panose="05020102010507070707" pitchFamily="18" charset="2"/>
              <a:buChar char=""/>
            </a:pPr>
            <a:r>
              <a:rPr lang="en-US" sz="2000" dirty="0">
                <a:solidFill>
                  <a:schemeClr val="accent6">
                    <a:lumMod val="50000"/>
                  </a:schemeClr>
                </a:solidFill>
              </a:rPr>
              <a:t>Ad Valorem dollars up $19,363,800 in FY 2022 when compared to FY 2021 Adopted Budget.</a:t>
            </a:r>
          </a:p>
          <a:p>
            <a:pPr marL="342900" indent="-342900">
              <a:lnSpc>
                <a:spcPct val="100000"/>
              </a:lnSpc>
              <a:buClr>
                <a:schemeClr val="accent1">
                  <a:lumMod val="75000"/>
                </a:schemeClr>
              </a:buClr>
              <a:buFont typeface="Wingdings 2" panose="05020102010507070707" pitchFamily="18" charset="2"/>
              <a:buChar char=""/>
            </a:pPr>
            <a:endParaRPr lang="en-US" sz="2000" dirty="0">
              <a:solidFill>
                <a:schemeClr val="accent6">
                  <a:lumMod val="50000"/>
                </a:schemeClr>
              </a:solidFill>
            </a:endParaRPr>
          </a:p>
          <a:p>
            <a:pPr marL="342900" indent="-342900">
              <a:lnSpc>
                <a:spcPct val="100000"/>
              </a:lnSpc>
              <a:buClr>
                <a:schemeClr val="accent1">
                  <a:lumMod val="75000"/>
                </a:schemeClr>
              </a:buClr>
              <a:buFont typeface="Wingdings 2" panose="05020102010507070707" pitchFamily="18" charset="2"/>
              <a:buChar char=""/>
            </a:pPr>
            <a:endParaRPr lang="en-US" sz="2000" dirty="0">
              <a:solidFill>
                <a:schemeClr val="accent6">
                  <a:lumMod val="50000"/>
                </a:schemeClr>
              </a:solidFill>
            </a:endParaRPr>
          </a:p>
          <a:p>
            <a:pPr marL="342900" indent="-342900">
              <a:lnSpc>
                <a:spcPct val="100000"/>
              </a:lnSpc>
              <a:spcBef>
                <a:spcPts val="0"/>
              </a:spcBef>
              <a:buClr>
                <a:schemeClr val="accent1">
                  <a:lumMod val="75000"/>
                </a:schemeClr>
              </a:buClr>
              <a:buFont typeface="Wingdings 2" panose="05020102010507070707" pitchFamily="18" charset="2"/>
              <a:buChar char=""/>
            </a:pPr>
            <a:r>
              <a:rPr lang="en-US" sz="2000" dirty="0">
                <a:solidFill>
                  <a:schemeClr val="accent6">
                    <a:lumMod val="50000"/>
                  </a:schemeClr>
                </a:solidFill>
              </a:rPr>
              <a:t>FY2021 Forecast and FY2022 Sales Tax dollars up $3M to $41million when compared to FY2021 budget.</a:t>
            </a:r>
          </a:p>
          <a:p>
            <a:pPr marL="342900" indent="-342900">
              <a:lnSpc>
                <a:spcPct val="120000"/>
              </a:lnSpc>
              <a:spcBef>
                <a:spcPts val="0"/>
              </a:spcBef>
              <a:buClr>
                <a:schemeClr val="accent1">
                  <a:lumMod val="75000"/>
                </a:schemeClr>
              </a:buClr>
              <a:buFont typeface="Wingdings 2" panose="05020102010507070707" pitchFamily="18" charset="2"/>
              <a:buChar char=""/>
            </a:pPr>
            <a:endParaRPr lang="en-US" sz="2000" dirty="0">
              <a:solidFill>
                <a:schemeClr val="accent6">
                  <a:lumMod val="50000"/>
                </a:schemeClr>
              </a:solidFill>
            </a:endParaRPr>
          </a:p>
          <a:p>
            <a:pPr marL="342900" indent="-342900">
              <a:lnSpc>
                <a:spcPct val="120000"/>
              </a:lnSpc>
              <a:spcBef>
                <a:spcPts val="0"/>
              </a:spcBef>
              <a:buClr>
                <a:schemeClr val="accent1">
                  <a:lumMod val="75000"/>
                </a:schemeClr>
              </a:buClr>
              <a:buFont typeface="Wingdings 2" panose="05020102010507070707" pitchFamily="18" charset="2"/>
              <a:buChar char=""/>
            </a:pPr>
            <a:endParaRPr lang="en-US" sz="2000" dirty="0">
              <a:solidFill>
                <a:schemeClr val="accent6">
                  <a:lumMod val="50000"/>
                </a:schemeClr>
              </a:solidFill>
            </a:endParaRPr>
          </a:p>
          <a:p>
            <a:pPr marL="342900" indent="-342900">
              <a:lnSpc>
                <a:spcPct val="100000"/>
              </a:lnSpc>
              <a:spcBef>
                <a:spcPts val="0"/>
              </a:spcBef>
              <a:buClr>
                <a:schemeClr val="accent1">
                  <a:lumMod val="75000"/>
                </a:schemeClr>
              </a:buClr>
              <a:buFont typeface="Wingdings 2" panose="05020102010507070707" pitchFamily="18" charset="2"/>
              <a:buChar char=""/>
            </a:pPr>
            <a:r>
              <a:rPr lang="en-US" sz="2000" dirty="0">
                <a:solidFill>
                  <a:schemeClr val="accent6">
                    <a:lumMod val="50000"/>
                  </a:schemeClr>
                </a:solidFill>
              </a:rPr>
              <a:t>FY2021 Forecast and FY2022 State Revenue Sharing dollars up $1.5M to $11million when compared to FY2021 budget.</a:t>
            </a:r>
          </a:p>
        </p:txBody>
      </p:sp>
      <p:pic>
        <p:nvPicPr>
          <p:cNvPr id="8" name="chart"/>
          <p:cNvPicPr>
            <a:picLocks noChangeAspect="1"/>
          </p:cNvPicPr>
          <p:nvPr/>
        </p:nvPicPr>
        <p:blipFill>
          <a:blip r:embed="rId3" cstate="print"/>
          <a:stretch>
            <a:fillRect/>
          </a:stretch>
        </p:blipFill>
        <p:spPr>
          <a:xfrm>
            <a:off x="304800" y="6305550"/>
            <a:ext cx="1400325" cy="323850"/>
          </a:xfrm>
          <a:prstGeom prst="rect">
            <a:avLst/>
          </a:prstGeom>
          <a:ln>
            <a:solidFill>
              <a:schemeClr val="accent1"/>
            </a:solidFill>
          </a:ln>
        </p:spPr>
      </p:pic>
      <p:sp>
        <p:nvSpPr>
          <p:cNvPr id="12" name="Slide Number Placeholder 11"/>
          <p:cNvSpPr>
            <a:spLocks noGrp="1"/>
          </p:cNvSpPr>
          <p:nvPr>
            <p:ph type="sldNum" sz="quarter" idx="12"/>
          </p:nvPr>
        </p:nvSpPr>
        <p:spPr/>
        <p:txBody>
          <a:bodyPr/>
          <a:lstStyle/>
          <a:p>
            <a:fld id="{E6EC331D-CB6E-4CAE-BD7D-1FD11E1F29F1}" type="slidenum">
              <a:rPr lang="en-US" smtClean="0"/>
              <a:pPr/>
              <a:t>28</a:t>
            </a:fld>
            <a:endParaRPr lang="en-US" dirty="0"/>
          </a:p>
        </p:txBody>
      </p:sp>
      <p:sp>
        <p:nvSpPr>
          <p:cNvPr id="9" name="TextBox 8"/>
          <p:cNvSpPr txBox="1"/>
          <p:nvPr/>
        </p:nvSpPr>
        <p:spPr>
          <a:xfrm>
            <a:off x="5334000" y="6400800"/>
            <a:ext cx="3505200" cy="338554"/>
          </a:xfrm>
          <a:prstGeom prst="rect">
            <a:avLst/>
          </a:prstGeom>
          <a:noFill/>
        </p:spPr>
        <p:txBody>
          <a:bodyPr wrap="square" rtlCol="0">
            <a:spAutoFit/>
          </a:bodyPr>
          <a:lstStyle/>
          <a:p>
            <a:r>
              <a:rPr lang="en-US" sz="800" dirty="0"/>
              <a:t>FY 08-FY20 reflects actual proceeds collected; FY21 is the Forecasted amounts; FY 22 is the Recommended Budget amount.</a:t>
            </a:r>
          </a:p>
        </p:txBody>
      </p:sp>
      <p:pic>
        <p:nvPicPr>
          <p:cNvPr id="7" name="Picture 6">
            <a:extLst>
              <a:ext uri="{FF2B5EF4-FFF2-40B4-BE49-F238E27FC236}">
                <a16:creationId xmlns:a16="http://schemas.microsoft.com/office/drawing/2014/main" id="{F049AC5C-CBEA-425B-BDBB-75304B459277}"/>
              </a:ext>
            </a:extLst>
          </p:cNvPr>
          <p:cNvPicPr>
            <a:picLocks noChangeAspect="1"/>
          </p:cNvPicPr>
          <p:nvPr/>
        </p:nvPicPr>
        <p:blipFill>
          <a:blip r:embed="rId4"/>
          <a:stretch>
            <a:fillRect/>
          </a:stretch>
        </p:blipFill>
        <p:spPr>
          <a:xfrm>
            <a:off x="5334000" y="572408"/>
            <a:ext cx="3590855" cy="1871634"/>
          </a:xfrm>
          <a:prstGeom prst="rect">
            <a:avLst/>
          </a:prstGeom>
        </p:spPr>
      </p:pic>
      <p:pic>
        <p:nvPicPr>
          <p:cNvPr id="10" name="Picture 9">
            <a:extLst>
              <a:ext uri="{FF2B5EF4-FFF2-40B4-BE49-F238E27FC236}">
                <a16:creationId xmlns:a16="http://schemas.microsoft.com/office/drawing/2014/main" id="{D27156F7-2540-41D8-8C59-D0E4BB77D881}"/>
              </a:ext>
            </a:extLst>
          </p:cNvPr>
          <p:cNvPicPr>
            <a:picLocks noChangeAspect="1"/>
          </p:cNvPicPr>
          <p:nvPr/>
        </p:nvPicPr>
        <p:blipFill>
          <a:blip r:embed="rId5"/>
          <a:stretch>
            <a:fillRect/>
          </a:stretch>
        </p:blipFill>
        <p:spPr>
          <a:xfrm>
            <a:off x="5333999" y="2487086"/>
            <a:ext cx="3590855" cy="1883827"/>
          </a:xfrm>
          <a:prstGeom prst="rect">
            <a:avLst/>
          </a:prstGeom>
        </p:spPr>
      </p:pic>
      <p:pic>
        <p:nvPicPr>
          <p:cNvPr id="11" name="Picture 10">
            <a:extLst>
              <a:ext uri="{FF2B5EF4-FFF2-40B4-BE49-F238E27FC236}">
                <a16:creationId xmlns:a16="http://schemas.microsoft.com/office/drawing/2014/main" id="{00443D33-43D8-4455-BFD8-BFB3D6D983F5}"/>
              </a:ext>
            </a:extLst>
          </p:cNvPr>
          <p:cNvPicPr>
            <a:picLocks noChangeAspect="1"/>
          </p:cNvPicPr>
          <p:nvPr/>
        </p:nvPicPr>
        <p:blipFill>
          <a:blip r:embed="rId6"/>
          <a:stretch>
            <a:fillRect/>
          </a:stretch>
        </p:blipFill>
        <p:spPr>
          <a:xfrm>
            <a:off x="5348467" y="4427555"/>
            <a:ext cx="3584759" cy="2011854"/>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152400"/>
            <a:ext cx="7924800" cy="792162"/>
          </a:xfrm>
        </p:spPr>
        <p:txBody>
          <a:bodyPr anchor="t">
            <a:noAutofit/>
          </a:bodyPr>
          <a:lstStyle/>
          <a:p>
            <a:r>
              <a:rPr lang="en-US" sz="3200" dirty="0">
                <a:solidFill>
                  <a:schemeClr val="accent6">
                    <a:lumMod val="75000"/>
                  </a:schemeClr>
                </a:solidFill>
              </a:rPr>
              <a:t>Other Revenues</a:t>
            </a:r>
            <a:endParaRPr lang="en-US" sz="3200" dirty="0">
              <a:solidFill>
                <a:srgbClr val="FF0000"/>
              </a:solidFill>
            </a:endParaRPr>
          </a:p>
        </p:txBody>
      </p:sp>
      <p:sp>
        <p:nvSpPr>
          <p:cNvPr id="5" name="Rectangle 4"/>
          <p:cNvSpPr>
            <a:spLocks noGrp="1"/>
          </p:cNvSpPr>
          <p:nvPr>
            <p:ph sz="half" idx="4294967295"/>
          </p:nvPr>
        </p:nvSpPr>
        <p:spPr>
          <a:xfrm>
            <a:off x="1143000" y="1066800"/>
            <a:ext cx="3962400" cy="5181600"/>
          </a:xfrm>
        </p:spPr>
        <p:txBody>
          <a:bodyPr>
            <a:noAutofit/>
          </a:bodyPr>
          <a:lstStyle/>
          <a:p>
            <a:pPr>
              <a:lnSpc>
                <a:spcPct val="100000"/>
              </a:lnSpc>
              <a:spcBef>
                <a:spcPts val="0"/>
              </a:spcBef>
              <a:buClr>
                <a:schemeClr val="accent1">
                  <a:lumMod val="75000"/>
                </a:schemeClr>
              </a:buClr>
              <a:buFont typeface="Wingdings 2" panose="05020102010507070707" pitchFamily="18" charset="2"/>
              <a:buChar char=""/>
            </a:pPr>
            <a:r>
              <a:rPr lang="en-US" sz="2000" dirty="0">
                <a:solidFill>
                  <a:schemeClr val="accent6">
                    <a:lumMod val="50000"/>
                  </a:schemeClr>
                </a:solidFill>
              </a:rPr>
              <a:t>Gas Tax estimates remain the same in FY2022.</a:t>
            </a:r>
          </a:p>
          <a:p>
            <a:pPr>
              <a:lnSpc>
                <a:spcPct val="100000"/>
              </a:lnSpc>
              <a:spcBef>
                <a:spcPts val="0"/>
              </a:spcBef>
              <a:buClr>
                <a:schemeClr val="accent1">
                  <a:lumMod val="75000"/>
                </a:schemeClr>
              </a:buClr>
              <a:buFont typeface="Wingdings 2" panose="05020102010507070707" pitchFamily="18" charset="2"/>
              <a:buChar char=""/>
            </a:pPr>
            <a:endParaRPr lang="en-US" sz="2000" dirty="0">
              <a:solidFill>
                <a:schemeClr val="accent6">
                  <a:lumMod val="50000"/>
                </a:schemeClr>
              </a:solidFill>
            </a:endParaRPr>
          </a:p>
          <a:p>
            <a:pPr>
              <a:lnSpc>
                <a:spcPct val="100000"/>
              </a:lnSpc>
              <a:spcBef>
                <a:spcPts val="0"/>
              </a:spcBef>
              <a:buClr>
                <a:schemeClr val="accent1">
                  <a:lumMod val="75000"/>
                </a:schemeClr>
              </a:buClr>
              <a:buFont typeface="Wingdings 2" panose="05020102010507070707" pitchFamily="18" charset="2"/>
              <a:buChar char=""/>
            </a:pPr>
            <a:endParaRPr lang="en-US" sz="2000" dirty="0">
              <a:solidFill>
                <a:schemeClr val="accent6">
                  <a:lumMod val="50000"/>
                </a:schemeClr>
              </a:solidFill>
            </a:endParaRPr>
          </a:p>
          <a:p>
            <a:pPr>
              <a:lnSpc>
                <a:spcPct val="100000"/>
              </a:lnSpc>
              <a:spcBef>
                <a:spcPts val="0"/>
              </a:spcBef>
              <a:buClr>
                <a:schemeClr val="accent1">
                  <a:lumMod val="75000"/>
                </a:schemeClr>
              </a:buClr>
              <a:buFont typeface="Wingdings 2" panose="05020102010507070707" pitchFamily="18" charset="2"/>
              <a:buChar char=""/>
            </a:pPr>
            <a:endParaRPr lang="en-US" sz="2000" dirty="0">
              <a:solidFill>
                <a:schemeClr val="accent6">
                  <a:lumMod val="50000"/>
                </a:schemeClr>
              </a:solidFill>
            </a:endParaRPr>
          </a:p>
          <a:p>
            <a:pPr>
              <a:lnSpc>
                <a:spcPct val="100000"/>
              </a:lnSpc>
              <a:spcBef>
                <a:spcPts val="0"/>
              </a:spcBef>
              <a:buClr>
                <a:schemeClr val="accent1">
                  <a:lumMod val="75000"/>
                </a:schemeClr>
              </a:buClr>
              <a:buFont typeface="Wingdings 2" panose="05020102010507070707" pitchFamily="18" charset="2"/>
              <a:buChar char=""/>
            </a:pPr>
            <a:r>
              <a:rPr lang="en-US" sz="2000" dirty="0">
                <a:solidFill>
                  <a:schemeClr val="accent6">
                    <a:lumMod val="50000"/>
                  </a:schemeClr>
                </a:solidFill>
              </a:rPr>
              <a:t>Impact Fees budget projected to increase slightly when compared to FY 2021 Adopted Budget.  </a:t>
            </a:r>
            <a:endParaRPr lang="en-US" sz="2000" dirty="0">
              <a:solidFill>
                <a:srgbClr val="B10B91"/>
              </a:solidFill>
            </a:endParaRPr>
          </a:p>
          <a:p>
            <a:pPr>
              <a:lnSpc>
                <a:spcPct val="100000"/>
              </a:lnSpc>
              <a:spcBef>
                <a:spcPts val="0"/>
              </a:spcBef>
              <a:buClr>
                <a:schemeClr val="accent1">
                  <a:lumMod val="75000"/>
                </a:schemeClr>
              </a:buClr>
              <a:buFont typeface="Wingdings 2" panose="05020102010507070707" pitchFamily="18" charset="2"/>
              <a:buChar char=""/>
            </a:pPr>
            <a:endParaRPr lang="en-US" sz="2000" dirty="0">
              <a:solidFill>
                <a:srgbClr val="B10B91"/>
              </a:solidFill>
            </a:endParaRPr>
          </a:p>
          <a:p>
            <a:pPr>
              <a:lnSpc>
                <a:spcPct val="100000"/>
              </a:lnSpc>
              <a:spcBef>
                <a:spcPts val="0"/>
              </a:spcBef>
              <a:buClr>
                <a:schemeClr val="accent1">
                  <a:lumMod val="75000"/>
                </a:schemeClr>
              </a:buClr>
              <a:buFont typeface="Wingdings 2" panose="05020102010507070707" pitchFamily="18" charset="2"/>
              <a:buChar char=""/>
            </a:pPr>
            <a:endParaRPr lang="en-US" sz="2000" dirty="0">
              <a:solidFill>
                <a:srgbClr val="B10B91"/>
              </a:solidFill>
            </a:endParaRPr>
          </a:p>
          <a:p>
            <a:pPr>
              <a:lnSpc>
                <a:spcPct val="100000"/>
              </a:lnSpc>
              <a:spcBef>
                <a:spcPts val="0"/>
              </a:spcBef>
              <a:buClr>
                <a:schemeClr val="accent1">
                  <a:lumMod val="75000"/>
                </a:schemeClr>
              </a:buClr>
              <a:buFont typeface="Wingdings 2" panose="05020102010507070707" pitchFamily="18" charset="2"/>
              <a:buChar char=""/>
            </a:pPr>
            <a:endParaRPr lang="en-US" sz="2000" dirty="0">
              <a:solidFill>
                <a:srgbClr val="B10B91"/>
              </a:solidFill>
            </a:endParaRPr>
          </a:p>
          <a:p>
            <a:pPr>
              <a:lnSpc>
                <a:spcPct val="100000"/>
              </a:lnSpc>
              <a:spcBef>
                <a:spcPts val="0"/>
              </a:spcBef>
              <a:buClr>
                <a:schemeClr val="accent1">
                  <a:lumMod val="75000"/>
                </a:schemeClr>
              </a:buClr>
              <a:buFont typeface="Wingdings 2" panose="05020102010507070707" pitchFamily="18" charset="2"/>
              <a:buChar char=""/>
            </a:pPr>
            <a:r>
              <a:rPr lang="en-US" sz="2000" dirty="0">
                <a:solidFill>
                  <a:schemeClr val="accent6">
                    <a:lumMod val="50000"/>
                  </a:schemeClr>
                </a:solidFill>
              </a:rPr>
              <a:t>General Fund budgeted beginning fund balance (Carryforward) is $96.6 million, 20.4% of Forecasted FY 2021 expenses.</a:t>
            </a:r>
          </a:p>
          <a:p>
            <a:pPr>
              <a:lnSpc>
                <a:spcPct val="100000"/>
              </a:lnSpc>
              <a:spcBef>
                <a:spcPts val="0"/>
              </a:spcBef>
              <a:buClr>
                <a:srgbClr val="048BCE"/>
              </a:buClr>
              <a:buNone/>
            </a:pPr>
            <a:endParaRPr lang="en-US" sz="2200" dirty="0">
              <a:solidFill>
                <a:srgbClr val="FF0000"/>
              </a:solidFill>
            </a:endParaRPr>
          </a:p>
        </p:txBody>
      </p:sp>
      <p:pic>
        <p:nvPicPr>
          <p:cNvPr id="8" name="chart"/>
          <p:cNvPicPr>
            <a:picLocks noChangeAspect="1"/>
          </p:cNvPicPr>
          <p:nvPr/>
        </p:nvPicPr>
        <p:blipFill>
          <a:blip r:embed="rId3" cstate="print"/>
          <a:stretch>
            <a:fillRect/>
          </a:stretch>
        </p:blipFill>
        <p:spPr>
          <a:xfrm>
            <a:off x="304800" y="6248400"/>
            <a:ext cx="1400325" cy="381000"/>
          </a:xfrm>
          <a:prstGeom prst="rect">
            <a:avLst/>
          </a:prstGeom>
          <a:ln>
            <a:solidFill>
              <a:schemeClr val="accent1"/>
            </a:solidFill>
          </a:ln>
        </p:spPr>
      </p:pic>
      <p:sp>
        <p:nvSpPr>
          <p:cNvPr id="10" name="Slide Number Placeholder 9"/>
          <p:cNvSpPr>
            <a:spLocks noGrp="1"/>
          </p:cNvSpPr>
          <p:nvPr>
            <p:ph type="sldNum" sz="quarter" idx="12"/>
          </p:nvPr>
        </p:nvSpPr>
        <p:spPr/>
        <p:txBody>
          <a:bodyPr/>
          <a:lstStyle/>
          <a:p>
            <a:fld id="{E6EC331D-CB6E-4CAE-BD7D-1FD11E1F29F1}" type="slidenum">
              <a:rPr lang="en-US" smtClean="0"/>
              <a:pPr/>
              <a:t>29</a:t>
            </a:fld>
            <a:endParaRPr lang="en-US" dirty="0"/>
          </a:p>
        </p:txBody>
      </p:sp>
      <p:sp>
        <p:nvSpPr>
          <p:cNvPr id="12" name="TextBox 11"/>
          <p:cNvSpPr txBox="1"/>
          <p:nvPr/>
        </p:nvSpPr>
        <p:spPr>
          <a:xfrm>
            <a:off x="5181600" y="6400800"/>
            <a:ext cx="3581400" cy="338554"/>
          </a:xfrm>
          <a:prstGeom prst="rect">
            <a:avLst/>
          </a:prstGeom>
          <a:noFill/>
        </p:spPr>
        <p:txBody>
          <a:bodyPr wrap="square" rtlCol="0">
            <a:spAutoFit/>
          </a:bodyPr>
          <a:lstStyle/>
          <a:p>
            <a:r>
              <a:rPr lang="en-US" sz="800" dirty="0"/>
              <a:t>FY07-FY20 reflects actual proceeds collected; FY21 is the Forecasted amounts; FY22 is the Recommended Budget amount.</a:t>
            </a:r>
          </a:p>
        </p:txBody>
      </p:sp>
      <p:pic>
        <p:nvPicPr>
          <p:cNvPr id="3" name="Picture 2">
            <a:extLst>
              <a:ext uri="{FF2B5EF4-FFF2-40B4-BE49-F238E27FC236}">
                <a16:creationId xmlns:a16="http://schemas.microsoft.com/office/drawing/2014/main" id="{5C32AA04-D1B3-4F8C-B13B-4244DC4462D5}"/>
              </a:ext>
            </a:extLst>
          </p:cNvPr>
          <p:cNvPicPr>
            <a:picLocks noChangeAspect="1"/>
          </p:cNvPicPr>
          <p:nvPr/>
        </p:nvPicPr>
        <p:blipFill>
          <a:blip r:embed="rId4"/>
          <a:stretch>
            <a:fillRect/>
          </a:stretch>
        </p:blipFill>
        <p:spPr>
          <a:xfrm>
            <a:off x="5163405" y="506851"/>
            <a:ext cx="3751993" cy="1877731"/>
          </a:xfrm>
          <a:prstGeom prst="rect">
            <a:avLst/>
          </a:prstGeom>
        </p:spPr>
      </p:pic>
      <p:pic>
        <p:nvPicPr>
          <p:cNvPr id="9" name="Picture 8">
            <a:extLst>
              <a:ext uri="{FF2B5EF4-FFF2-40B4-BE49-F238E27FC236}">
                <a16:creationId xmlns:a16="http://schemas.microsoft.com/office/drawing/2014/main" id="{E0B70573-D22B-462C-BA01-199F97EA54ED}"/>
              </a:ext>
            </a:extLst>
          </p:cNvPr>
          <p:cNvPicPr>
            <a:picLocks noChangeAspect="1"/>
          </p:cNvPicPr>
          <p:nvPr/>
        </p:nvPicPr>
        <p:blipFill>
          <a:blip r:embed="rId5"/>
          <a:stretch>
            <a:fillRect/>
          </a:stretch>
        </p:blipFill>
        <p:spPr>
          <a:xfrm>
            <a:off x="5153855" y="4415845"/>
            <a:ext cx="3761543" cy="1865538"/>
          </a:xfrm>
          <a:prstGeom prst="rect">
            <a:avLst/>
          </a:prstGeom>
        </p:spPr>
      </p:pic>
      <p:pic>
        <p:nvPicPr>
          <p:cNvPr id="13" name="Picture 12">
            <a:extLst>
              <a:ext uri="{FF2B5EF4-FFF2-40B4-BE49-F238E27FC236}">
                <a16:creationId xmlns:a16="http://schemas.microsoft.com/office/drawing/2014/main" id="{036FBAA0-5B79-4C7B-808A-2BEF39734DB9}"/>
              </a:ext>
            </a:extLst>
          </p:cNvPr>
          <p:cNvPicPr>
            <a:picLocks noChangeAspect="1"/>
          </p:cNvPicPr>
          <p:nvPr/>
        </p:nvPicPr>
        <p:blipFill>
          <a:blip r:embed="rId6"/>
          <a:stretch>
            <a:fillRect/>
          </a:stretch>
        </p:blipFill>
        <p:spPr>
          <a:xfrm>
            <a:off x="5163405" y="2488782"/>
            <a:ext cx="3761543" cy="182286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6EC331D-CB6E-4CAE-BD7D-1FD11E1F29F1}" type="slidenum">
              <a:rPr lang="en-US" smtClean="0"/>
              <a:pPr/>
              <a:t>3</a:t>
            </a:fld>
            <a:endParaRPr lang="en-US" dirty="0"/>
          </a:p>
        </p:txBody>
      </p:sp>
      <p:sp>
        <p:nvSpPr>
          <p:cNvPr id="4" name="Rectangle 3"/>
          <p:cNvSpPr>
            <a:spLocks noGrp="1"/>
          </p:cNvSpPr>
          <p:nvPr>
            <p:ph type="title" idx="4294967295"/>
          </p:nvPr>
        </p:nvSpPr>
        <p:spPr>
          <a:xfrm>
            <a:off x="1219200" y="304800"/>
            <a:ext cx="7924800" cy="914400"/>
          </a:xfrm>
        </p:spPr>
        <p:txBody>
          <a:bodyPr anchor="t">
            <a:noAutofit/>
          </a:bodyPr>
          <a:lstStyle/>
          <a:p>
            <a:r>
              <a:rPr lang="en-US" sz="3200" dirty="0">
                <a:solidFill>
                  <a:schemeClr val="accent6">
                    <a:lumMod val="75000"/>
                  </a:schemeClr>
                </a:solidFill>
              </a:rPr>
              <a:t>FY 2022 Budget Characteristics</a:t>
            </a:r>
          </a:p>
        </p:txBody>
      </p:sp>
      <p:sp>
        <p:nvSpPr>
          <p:cNvPr id="5" name="Rectangle 4"/>
          <p:cNvSpPr>
            <a:spLocks noGrp="1"/>
          </p:cNvSpPr>
          <p:nvPr>
            <p:ph sz="half" idx="4294967295"/>
          </p:nvPr>
        </p:nvSpPr>
        <p:spPr>
          <a:xfrm>
            <a:off x="1524000" y="1524000"/>
            <a:ext cx="7620000" cy="4572000"/>
          </a:xfrm>
        </p:spPr>
        <p:txBody>
          <a:bodyPr>
            <a:normAutofit/>
          </a:bodyPr>
          <a:lstStyle/>
          <a:p>
            <a:pPr>
              <a:buClr>
                <a:srgbClr val="048BCE"/>
              </a:buClr>
              <a:buNone/>
            </a:pPr>
            <a:endParaRPr lang="en-US" sz="3100" dirty="0"/>
          </a:p>
          <a:p>
            <a:pPr>
              <a:buClr>
                <a:srgbClr val="048BCE"/>
              </a:buClr>
              <a:buNone/>
            </a:pPr>
            <a:endParaRPr lang="en-US" sz="3100" dirty="0"/>
          </a:p>
        </p:txBody>
      </p:sp>
      <p:pic>
        <p:nvPicPr>
          <p:cNvPr id="8" name="chart"/>
          <p:cNvPicPr>
            <a:picLocks noChangeAspect="1"/>
          </p:cNvPicPr>
          <p:nvPr/>
        </p:nvPicPr>
        <p:blipFill>
          <a:blip r:embed="rId4" cstate="print"/>
          <a:stretch>
            <a:fillRect/>
          </a:stretch>
        </p:blipFill>
        <p:spPr>
          <a:xfrm>
            <a:off x="304800" y="6324600"/>
            <a:ext cx="1400325" cy="304800"/>
          </a:xfrm>
          <a:prstGeom prst="rect">
            <a:avLst/>
          </a:prstGeom>
          <a:ln>
            <a:solidFill>
              <a:schemeClr val="accent1"/>
            </a:solidFill>
          </a:ln>
        </p:spPr>
      </p:pic>
      <p:sp>
        <p:nvSpPr>
          <p:cNvPr id="10" name="TextBox 9"/>
          <p:cNvSpPr txBox="1"/>
          <p:nvPr/>
        </p:nvSpPr>
        <p:spPr>
          <a:xfrm>
            <a:off x="1286774" y="927890"/>
            <a:ext cx="7552426" cy="5896999"/>
          </a:xfrm>
          <a:prstGeom prst="rect">
            <a:avLst/>
          </a:prstGeom>
          <a:noFill/>
        </p:spPr>
        <p:txBody>
          <a:bodyPr wrap="square" rtlCol="0">
            <a:spAutoFit/>
          </a:bodyPr>
          <a:lstStyle/>
          <a:p>
            <a:pPr marL="365760" indent="-283464">
              <a:lnSpc>
                <a:spcPct val="120000"/>
              </a:lnSpc>
              <a:spcAft>
                <a:spcPts val="1200"/>
              </a:spcAft>
              <a:buClr>
                <a:schemeClr val="accent1"/>
              </a:buClr>
              <a:buSzPct val="80000"/>
              <a:buFont typeface="Arial" panose="020B0604020202020204" pitchFamily="34" charset="0"/>
              <a:buChar char="•"/>
            </a:pPr>
            <a:r>
              <a:rPr lang="en-US" sz="1700" dirty="0"/>
              <a:t>Budget process conforms with Chapter 129 FS – “County Annual Budget”</a:t>
            </a:r>
          </a:p>
          <a:p>
            <a:pPr marL="365760" indent="-283464">
              <a:lnSpc>
                <a:spcPct val="120000"/>
              </a:lnSpc>
              <a:spcAft>
                <a:spcPts val="1200"/>
              </a:spcAft>
              <a:buClr>
                <a:schemeClr val="accent1"/>
              </a:buClr>
              <a:buSzPct val="80000"/>
              <a:buFont typeface="Arial" panose="020B0604020202020204" pitchFamily="34" charset="0"/>
              <a:buChar char="•"/>
            </a:pPr>
            <a:r>
              <a:rPr lang="en-US" sz="1700" dirty="0"/>
              <a:t>Budget as presented is balanced</a:t>
            </a:r>
          </a:p>
          <a:p>
            <a:pPr marL="365760" indent="-283464">
              <a:lnSpc>
                <a:spcPct val="120000"/>
              </a:lnSpc>
              <a:spcAft>
                <a:spcPts val="1200"/>
              </a:spcAft>
              <a:buClr>
                <a:schemeClr val="accent1"/>
              </a:buClr>
              <a:buSzPct val="80000"/>
              <a:buFont typeface="Arial" panose="020B0604020202020204" pitchFamily="34" charset="0"/>
              <a:buChar char="•"/>
            </a:pPr>
            <a:r>
              <a:rPr lang="en-US" sz="1700" dirty="0"/>
              <a:t>Flexible planning tool consistent with the County’s financial and budget philosophy over many years</a:t>
            </a:r>
          </a:p>
          <a:p>
            <a:pPr marL="365760" indent="-283464">
              <a:lnSpc>
                <a:spcPct val="120000"/>
              </a:lnSpc>
              <a:spcAft>
                <a:spcPts val="1200"/>
              </a:spcAft>
              <a:buClr>
                <a:schemeClr val="accent1"/>
              </a:buClr>
              <a:buSzPct val="80000"/>
              <a:buFont typeface="Arial" panose="020B0604020202020204" pitchFamily="34" charset="0"/>
              <a:buChar char="•"/>
            </a:pPr>
            <a:r>
              <a:rPr lang="en-US" sz="1700" dirty="0"/>
              <a:t>Sufficient budget required to conduct the business of government </a:t>
            </a:r>
          </a:p>
          <a:p>
            <a:pPr marL="365760" indent="-283464">
              <a:lnSpc>
                <a:spcPct val="120000"/>
              </a:lnSpc>
              <a:spcAft>
                <a:spcPts val="1200"/>
              </a:spcAft>
              <a:buClr>
                <a:schemeClr val="accent1"/>
              </a:buClr>
              <a:buSzPct val="80000"/>
              <a:buFont typeface="Arial" panose="020B0604020202020204" pitchFamily="34" charset="0"/>
              <a:buChar char="•"/>
            </a:pPr>
            <a:r>
              <a:rPr lang="en-US" sz="1700" dirty="0"/>
              <a:t>Document reflects the best efforts of your staff and constitutional officers to maintain and where appropriate enhance services for the benefits of our residents and visitors</a:t>
            </a:r>
          </a:p>
          <a:p>
            <a:pPr marL="365760" indent="-283464">
              <a:lnSpc>
                <a:spcPct val="120000"/>
              </a:lnSpc>
              <a:spcAft>
                <a:spcPts val="1200"/>
              </a:spcAft>
              <a:buClr>
                <a:schemeClr val="accent1"/>
              </a:buClr>
              <a:buSzPct val="80000"/>
              <a:buFont typeface="Arial" panose="020B0604020202020204" pitchFamily="34" charset="0"/>
              <a:buChar char="•"/>
            </a:pPr>
            <a:r>
              <a:rPr lang="en-US" sz="1700" dirty="0"/>
              <a:t>County’s conservative budgeting and forecasting practices coupled with strong policy driven reserves ensures that the agency is positioned to apply all necessary resources to prepare and respond to natural disasters; protect against changing  economic conditions; respond to changing local and state policy positions; fund operations at desired service levels and construct planned capital infrastructure; all of which make Collier County a premier community to “Live, Work, and Play.   </a:t>
            </a:r>
          </a:p>
          <a:p>
            <a:pPr marL="365760" indent="-283464">
              <a:lnSpc>
                <a:spcPct val="80000"/>
              </a:lnSpc>
              <a:buClr>
                <a:srgbClr val="048BCE"/>
              </a:buClr>
              <a:buSzPct val="80000"/>
              <a:buFont typeface="Wingdings 2"/>
              <a:buChar char=""/>
            </a:pPr>
            <a:endParaRPr lang="en-US" sz="1400" dirty="0"/>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74638"/>
            <a:ext cx="7924800" cy="1477962"/>
          </a:xfrm>
        </p:spPr>
        <p:txBody>
          <a:bodyPr anchor="t">
            <a:noAutofit/>
          </a:bodyPr>
          <a:lstStyle/>
          <a:p>
            <a:r>
              <a:rPr lang="en-US" sz="3200" dirty="0">
                <a:solidFill>
                  <a:schemeClr val="accent6">
                    <a:lumMod val="75000"/>
                  </a:schemeClr>
                </a:solidFill>
              </a:rPr>
              <a:t>Unincorporated Area General Fund Budget Highlights</a:t>
            </a:r>
            <a:endParaRPr lang="en-US" sz="3200" dirty="0">
              <a:solidFill>
                <a:srgbClr val="FF0000"/>
              </a:solidFill>
            </a:endParaRPr>
          </a:p>
        </p:txBody>
      </p:sp>
      <p:sp>
        <p:nvSpPr>
          <p:cNvPr id="5" name="Rectangle 4"/>
          <p:cNvSpPr>
            <a:spLocks noGrp="1"/>
          </p:cNvSpPr>
          <p:nvPr>
            <p:ph sz="half" idx="4294967295"/>
          </p:nvPr>
        </p:nvSpPr>
        <p:spPr>
          <a:xfrm>
            <a:off x="1143000" y="1600200"/>
            <a:ext cx="7543800" cy="4800600"/>
          </a:xfrm>
        </p:spPr>
        <p:txBody>
          <a:bodyPr>
            <a:normAutofit/>
          </a:bodyPr>
          <a:lstStyle/>
          <a:p>
            <a:pPr>
              <a:lnSpc>
                <a:spcPct val="110000"/>
              </a:lnSpc>
              <a:spcBef>
                <a:spcPts val="0"/>
              </a:spcBef>
              <a:spcAft>
                <a:spcPts val="1200"/>
              </a:spcAft>
              <a:buClr>
                <a:schemeClr val="accent1">
                  <a:lumMod val="75000"/>
                </a:schemeClr>
              </a:buClr>
              <a:buFont typeface="Wingdings" panose="05000000000000000000" pitchFamily="2" charset="2"/>
              <a:buChar char="§"/>
            </a:pPr>
            <a:r>
              <a:rPr lang="en-US" sz="1700" dirty="0"/>
              <a:t>Recommended FY 2022 Budget </a:t>
            </a:r>
          </a:p>
          <a:p>
            <a:pPr lvl="1">
              <a:lnSpc>
                <a:spcPct val="110000"/>
              </a:lnSpc>
              <a:spcBef>
                <a:spcPts val="0"/>
              </a:spcBef>
              <a:spcAft>
                <a:spcPts val="1200"/>
              </a:spcAft>
              <a:buClr>
                <a:schemeClr val="accent1">
                  <a:lumMod val="75000"/>
                </a:schemeClr>
              </a:buClr>
              <a:buFont typeface="Wingdings" panose="05000000000000000000" pitchFamily="2" charset="2"/>
              <a:buChar char="ü"/>
            </a:pPr>
            <a:r>
              <a:rPr lang="en-US" sz="1500" dirty="0"/>
              <a:t>$66,523,700</a:t>
            </a:r>
          </a:p>
          <a:p>
            <a:pPr lvl="1">
              <a:lnSpc>
                <a:spcPct val="110000"/>
              </a:lnSpc>
              <a:spcBef>
                <a:spcPts val="0"/>
              </a:spcBef>
              <a:spcAft>
                <a:spcPts val="1200"/>
              </a:spcAft>
              <a:buClr>
                <a:schemeClr val="accent1">
                  <a:lumMod val="75000"/>
                </a:schemeClr>
              </a:buClr>
              <a:buFont typeface="Wingdings" panose="05000000000000000000" pitchFamily="2" charset="2"/>
              <a:buChar char="ü"/>
            </a:pPr>
            <a:r>
              <a:rPr lang="en-US" sz="1500" dirty="0"/>
              <a:t>3.8% Increase from FY 2021</a:t>
            </a:r>
          </a:p>
          <a:p>
            <a:pPr lvl="1">
              <a:lnSpc>
                <a:spcPct val="110000"/>
              </a:lnSpc>
              <a:spcBef>
                <a:spcPts val="0"/>
              </a:spcBef>
              <a:spcAft>
                <a:spcPts val="1200"/>
              </a:spcAft>
              <a:buClr>
                <a:schemeClr val="accent1">
                  <a:lumMod val="75000"/>
                </a:schemeClr>
              </a:buClr>
              <a:buFont typeface="Wingdings" panose="05000000000000000000" pitchFamily="2" charset="2"/>
              <a:buChar char="ü"/>
            </a:pPr>
            <a:r>
              <a:rPr lang="en-US" sz="1500" dirty="0"/>
              <a:t>Funds operations like; road maintenance, landscape operations, zoning and comp planning, code enforcement, natural resources, community parks and substantial capital transfers</a:t>
            </a:r>
          </a:p>
          <a:p>
            <a:pPr lvl="0">
              <a:lnSpc>
                <a:spcPct val="110000"/>
              </a:lnSpc>
              <a:spcBef>
                <a:spcPts val="0"/>
              </a:spcBef>
              <a:spcAft>
                <a:spcPts val="1200"/>
              </a:spcAft>
              <a:buClr>
                <a:schemeClr val="accent1">
                  <a:lumMod val="75000"/>
                </a:schemeClr>
              </a:buClr>
              <a:buFont typeface="Wingdings" panose="05000000000000000000" pitchFamily="2" charset="2"/>
              <a:buChar char="§"/>
            </a:pPr>
            <a:r>
              <a:rPr lang="en-US" sz="1700" dirty="0"/>
              <a:t>MSTD Unincorporated General Fund changes included:</a:t>
            </a:r>
          </a:p>
          <a:p>
            <a:pPr lvl="1">
              <a:lnSpc>
                <a:spcPct val="110000"/>
              </a:lnSpc>
              <a:spcBef>
                <a:spcPts val="0"/>
              </a:spcBef>
              <a:spcAft>
                <a:spcPts val="1200"/>
              </a:spcAft>
              <a:buClr>
                <a:schemeClr val="accent1">
                  <a:lumMod val="75000"/>
                </a:schemeClr>
              </a:buClr>
              <a:buFont typeface="Wingdings" panose="05000000000000000000" pitchFamily="2" charset="2"/>
              <a:buChar char="ü"/>
            </a:pPr>
            <a:r>
              <a:rPr lang="en-US" sz="1500" dirty="0"/>
              <a:t>Millage neutral tax rate raises $52,957,100 of which $46,997,900 is programmed to support operations and capital transfers; and $5,959,200 is earmarked to continue the median landscape program maintenance effort. </a:t>
            </a:r>
          </a:p>
          <a:p>
            <a:pPr lvl="1">
              <a:lnSpc>
                <a:spcPct val="110000"/>
              </a:lnSpc>
              <a:spcBef>
                <a:spcPts val="0"/>
              </a:spcBef>
              <a:spcAft>
                <a:spcPts val="1200"/>
              </a:spcAft>
              <a:buClr>
                <a:schemeClr val="accent1">
                  <a:lumMod val="75000"/>
                </a:schemeClr>
              </a:buClr>
              <a:buFont typeface="Wingdings" panose="05000000000000000000" pitchFamily="2" charset="2"/>
              <a:buChar char="ü"/>
            </a:pPr>
            <a:r>
              <a:rPr lang="en-US" sz="1500" dirty="0"/>
              <a:t>Capital transfers supporting the transportation network; stormwater and parks system continues.</a:t>
            </a:r>
          </a:p>
          <a:p>
            <a:pPr lvl="1">
              <a:lnSpc>
                <a:spcPct val="110000"/>
              </a:lnSpc>
              <a:spcBef>
                <a:spcPts val="0"/>
              </a:spcBef>
              <a:spcAft>
                <a:spcPts val="1200"/>
              </a:spcAft>
              <a:buClr>
                <a:schemeClr val="accent1">
                  <a:lumMod val="75000"/>
                </a:schemeClr>
              </a:buClr>
              <a:buFont typeface="Wingdings" panose="05000000000000000000" pitchFamily="2" charset="2"/>
              <a:buChar char="ü"/>
            </a:pPr>
            <a:r>
              <a:rPr lang="en-US" sz="1500" dirty="0"/>
              <a:t>Reserves increased by $2,146,100</a:t>
            </a:r>
          </a:p>
          <a:p>
            <a:pPr>
              <a:buClr>
                <a:srgbClr val="048BCE"/>
              </a:buClr>
              <a:buNone/>
            </a:pPr>
            <a:endParaRPr lang="en-US" sz="1800" dirty="0"/>
          </a:p>
          <a:p>
            <a:pPr>
              <a:buClr>
                <a:srgbClr val="048BCE"/>
              </a:buClr>
              <a:buNone/>
            </a:pPr>
            <a:endParaRPr lang="en-US" sz="2300" dirty="0"/>
          </a:p>
        </p:txBody>
      </p:sp>
      <p:pic>
        <p:nvPicPr>
          <p:cNvPr id="8" name="chart"/>
          <p:cNvPicPr>
            <a:picLocks noChangeAspect="1"/>
          </p:cNvPicPr>
          <p:nvPr/>
        </p:nvPicPr>
        <p:blipFill>
          <a:blip r:embed="rId3" cstate="print"/>
          <a:stretch>
            <a:fillRect/>
          </a:stretch>
        </p:blipFill>
        <p:spPr>
          <a:xfrm>
            <a:off x="304800" y="6248400"/>
            <a:ext cx="1400325" cy="381000"/>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95400" y="152400"/>
            <a:ext cx="7696200" cy="1371600"/>
          </a:xfrm>
        </p:spPr>
        <p:txBody>
          <a:bodyPr anchor="t">
            <a:noAutofit/>
          </a:bodyPr>
          <a:lstStyle/>
          <a:p>
            <a:r>
              <a:rPr lang="en-US" sz="4000" dirty="0">
                <a:solidFill>
                  <a:schemeClr val="accent6">
                    <a:lumMod val="75000"/>
                  </a:schemeClr>
                </a:solidFill>
              </a:rPr>
              <a:t>   </a:t>
            </a:r>
            <a:r>
              <a:rPr lang="en-US" sz="3200" dirty="0">
                <a:solidFill>
                  <a:schemeClr val="accent6">
                    <a:lumMod val="75000"/>
                  </a:schemeClr>
                </a:solidFill>
              </a:rPr>
              <a:t>MSTD General Fund </a:t>
            </a:r>
            <a:br>
              <a:rPr lang="en-US" sz="3200" dirty="0">
                <a:solidFill>
                  <a:schemeClr val="accent6">
                    <a:lumMod val="75000"/>
                  </a:schemeClr>
                </a:solidFill>
              </a:rPr>
            </a:br>
            <a:r>
              <a:rPr lang="en-US" sz="3200" dirty="0">
                <a:solidFill>
                  <a:schemeClr val="accent6">
                    <a:lumMod val="75000"/>
                  </a:schemeClr>
                </a:solidFill>
              </a:rPr>
              <a:t>    Pro-forma FY 2022</a:t>
            </a:r>
            <a:endParaRPr lang="en-US" sz="3200" dirty="0">
              <a:solidFill>
                <a:srgbClr val="FF0000"/>
              </a:solidFill>
            </a:endParaRPr>
          </a:p>
        </p:txBody>
      </p:sp>
      <p:graphicFrame>
        <p:nvGraphicFramePr>
          <p:cNvPr id="6" name="Content Placeholder 5"/>
          <p:cNvGraphicFramePr>
            <a:graphicFrameLocks noGrp="1"/>
          </p:cNvGraphicFramePr>
          <p:nvPr>
            <p:ph sz="half" idx="4294967295"/>
            <p:extLst>
              <p:ext uri="{D42A27DB-BD31-4B8C-83A1-F6EECF244321}">
                <p14:modId xmlns:p14="http://schemas.microsoft.com/office/powerpoint/2010/main" val="75824167"/>
              </p:ext>
            </p:extLst>
          </p:nvPr>
        </p:nvGraphicFramePr>
        <p:xfrm>
          <a:off x="685800" y="1565787"/>
          <a:ext cx="4343400" cy="4572000"/>
        </p:xfrm>
        <a:graphic>
          <a:graphicData uri="http://schemas.openxmlformats.org/drawingml/2006/table">
            <a:tbl>
              <a:tblPr firstRow="1" bandRow="1">
                <a:tableStyleId>{5C22544A-7EE6-4342-B048-85BDC9FD1C3A}</a:tableStyleId>
              </a:tblPr>
              <a:tblGrid>
                <a:gridCol w="32766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tblGrid>
              <a:tr h="292146">
                <a:tc>
                  <a:txBody>
                    <a:bodyPr/>
                    <a:lstStyle/>
                    <a:p>
                      <a:r>
                        <a:rPr lang="en-US" sz="1400" b="1" dirty="0">
                          <a:latin typeface="Arial Narrow" pitchFamily="34" charset="0"/>
                        </a:rPr>
                        <a:t>Expense Category Changes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a:r>
                        <a:rPr lang="en-US" sz="1400" b="1" dirty="0">
                          <a:latin typeface="Arial Narrow" pitchFamily="34" charset="0"/>
                        </a:rPr>
                        <a:t>Amount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285128">
                <a:tc>
                  <a:txBody>
                    <a:bodyPr/>
                    <a:lstStyle/>
                    <a:p>
                      <a:r>
                        <a:rPr lang="en-US" sz="1400" b="1" dirty="0">
                          <a:latin typeface="Arial Narrow" pitchFamily="34" charset="0"/>
                        </a:rPr>
                        <a:t>Landscape Operations &amp; Maintenance</a:t>
                      </a: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 </a:t>
                      </a:r>
                      <a:r>
                        <a:rPr lang="en-US" sz="1400" b="1" baseline="0" dirty="0">
                          <a:solidFill>
                            <a:schemeClr val="tx1"/>
                          </a:solidFill>
                          <a:latin typeface="Arial Narrow" pitchFamily="34" charset="0"/>
                        </a:rPr>
                        <a:t>$5,7</a:t>
                      </a:r>
                      <a:r>
                        <a:rPr lang="en-US" sz="1400" b="1" dirty="0">
                          <a:solidFill>
                            <a:schemeClr val="tx1"/>
                          </a:solidFill>
                          <a:latin typeface="Arial Narrow" pitchFamily="34" charset="0"/>
                        </a:rPr>
                        <a:t>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282190">
                <a:tc>
                  <a:txBody>
                    <a:bodyPr/>
                    <a:lstStyle/>
                    <a:p>
                      <a:r>
                        <a:rPr lang="en-US" sz="1400" b="1" dirty="0">
                          <a:latin typeface="Arial Narrow" pitchFamily="34" charset="0"/>
                        </a:rPr>
                        <a:t>Transfer to Median Landscape Capital (112)</a:t>
                      </a: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186,700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82190">
                <a:tc>
                  <a:txBody>
                    <a:bodyPr/>
                    <a:lstStyle/>
                    <a:p>
                      <a:r>
                        <a:rPr lang="en-US" sz="1400" b="1" dirty="0">
                          <a:latin typeface="Arial Narrow" pitchFamily="34" charset="0"/>
                        </a:rPr>
                        <a:t>Parks Operations</a:t>
                      </a: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(388,800)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282190">
                <a:tc>
                  <a:txBody>
                    <a:bodyPr/>
                    <a:lstStyle/>
                    <a:p>
                      <a:r>
                        <a:rPr lang="en-US" sz="1400" b="1" dirty="0">
                          <a:latin typeface="Arial Narrow" pitchFamily="34" charset="0"/>
                        </a:rPr>
                        <a:t>Other GM</a:t>
                      </a:r>
                      <a:r>
                        <a:rPr lang="en-US" sz="1400" b="1" baseline="0" dirty="0">
                          <a:latin typeface="Arial Narrow" pitchFamily="34" charset="0"/>
                        </a:rPr>
                        <a:t> and Public Service Ops</a:t>
                      </a:r>
                      <a:endParaRPr lang="en-US" sz="14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129,200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304315">
                <a:tc>
                  <a:txBody>
                    <a:bodyPr/>
                    <a:lstStyle/>
                    <a:p>
                      <a:r>
                        <a:rPr lang="en-US" sz="1400" b="1" dirty="0">
                          <a:latin typeface="Arial Narrow" pitchFamily="34" charset="0"/>
                        </a:rPr>
                        <a:t>Road Maintenance</a:t>
                      </a: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13,500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3043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Arial Narrow" pitchFamily="34" charset="0"/>
                        </a:rPr>
                        <a:t>Transfer</a:t>
                      </a:r>
                      <a:r>
                        <a:rPr lang="en-US" sz="1400" b="1" baseline="0" dirty="0">
                          <a:latin typeface="Arial Narrow" pitchFamily="34" charset="0"/>
                        </a:rPr>
                        <a:t> to Community Parks Capital (306)</a:t>
                      </a:r>
                      <a:endParaRPr lang="en-US" sz="14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36193046"/>
                  </a:ext>
                </a:extLst>
              </a:tr>
              <a:tr h="282190">
                <a:tc>
                  <a:txBody>
                    <a:bodyPr/>
                    <a:lstStyle/>
                    <a:p>
                      <a:r>
                        <a:rPr lang="en-US" sz="1400" b="1" dirty="0">
                          <a:latin typeface="Arial Narrow" pitchFamily="34" charset="0"/>
                        </a:rPr>
                        <a:t>Transfer to Transportation Cap  (310)</a:t>
                      </a: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282190">
                <a:tc>
                  <a:txBody>
                    <a:bodyPr/>
                    <a:lstStyle/>
                    <a:p>
                      <a:r>
                        <a:rPr lang="en-US" sz="1400" b="1" dirty="0">
                          <a:latin typeface="Arial Narrow" pitchFamily="34" charset="0"/>
                        </a:rPr>
                        <a:t>Transfer to Stormwater Operations (103)</a:t>
                      </a: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30,700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282190">
                <a:tc>
                  <a:txBody>
                    <a:bodyPr/>
                    <a:lstStyle/>
                    <a:p>
                      <a:r>
                        <a:rPr lang="en-US" sz="1400" b="1" dirty="0">
                          <a:latin typeface="Arial Narrow" pitchFamily="34" charset="0"/>
                        </a:rPr>
                        <a:t>Transfer</a:t>
                      </a:r>
                      <a:r>
                        <a:rPr lang="en-US" sz="1400" b="1" baseline="0" dirty="0">
                          <a:latin typeface="Arial Narrow" pitchFamily="34" charset="0"/>
                        </a:rPr>
                        <a:t> to Stormwater Capital (325)</a:t>
                      </a:r>
                      <a:endParaRPr lang="en-US" sz="14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9"/>
                  </a:ext>
                </a:extLst>
              </a:tr>
              <a:tr h="282190">
                <a:tc>
                  <a:txBody>
                    <a:bodyPr/>
                    <a:lstStyle/>
                    <a:p>
                      <a:r>
                        <a:rPr lang="en-US" sz="1400" b="1" dirty="0">
                          <a:latin typeface="Arial Narrow" pitchFamily="34" charset="0"/>
                        </a:rPr>
                        <a:t>Transfers to CRA, Dev Zone, </a:t>
                      </a:r>
                      <a:r>
                        <a:rPr lang="en-US" sz="1400" b="1" dirty="0" err="1">
                          <a:latin typeface="Arial Narrow" pitchFamily="34" charset="0"/>
                        </a:rPr>
                        <a:t>Innov</a:t>
                      </a:r>
                      <a:r>
                        <a:rPr lang="en-US" sz="1400" b="1" dirty="0">
                          <a:latin typeface="Arial Narrow" pitchFamily="34" charset="0"/>
                        </a:rPr>
                        <a:t> Zone</a:t>
                      </a: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120,200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0"/>
                  </a:ext>
                </a:extLst>
              </a:tr>
              <a:tr h="282190">
                <a:tc>
                  <a:txBody>
                    <a:bodyPr/>
                    <a:lstStyle/>
                    <a:p>
                      <a:r>
                        <a:rPr lang="en-US" sz="1400" b="1" dirty="0">
                          <a:latin typeface="Arial Narrow" pitchFamily="34" charset="0"/>
                        </a:rPr>
                        <a:t>Other Transfers</a:t>
                      </a: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123,000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1"/>
                  </a:ext>
                </a:extLst>
              </a:tr>
              <a:tr h="282190">
                <a:tc>
                  <a:txBody>
                    <a:bodyPr/>
                    <a:lstStyle/>
                    <a:p>
                      <a:r>
                        <a:rPr lang="en-US" sz="1400" b="1" dirty="0">
                          <a:latin typeface="Arial Narrow" pitchFamily="34" charset="0"/>
                        </a:rPr>
                        <a:t>Transfer</a:t>
                      </a:r>
                      <a:r>
                        <a:rPr lang="en-US" sz="1400" b="1" baseline="0" dirty="0">
                          <a:latin typeface="Arial Narrow" pitchFamily="34" charset="0"/>
                        </a:rPr>
                        <a:t> to Tax Coll./Property Appr.</a:t>
                      </a:r>
                      <a:endParaRPr lang="en-US" sz="14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90,800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2"/>
                  </a:ext>
                </a:extLst>
              </a:tr>
              <a:tr h="282190">
                <a:tc>
                  <a:txBody>
                    <a:bodyPr/>
                    <a:lstStyle/>
                    <a:p>
                      <a:r>
                        <a:rPr lang="en-US" sz="1400" b="1" dirty="0">
                          <a:latin typeface="Arial Narrow" pitchFamily="34" charset="0"/>
                        </a:rPr>
                        <a:t>Reserves</a:t>
                      </a: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2,146,100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3"/>
                  </a:ext>
                </a:extLst>
              </a:tr>
              <a:tr h="282190">
                <a:tc>
                  <a:txBody>
                    <a:bodyPr/>
                    <a:lstStyle/>
                    <a:p>
                      <a:r>
                        <a:rPr lang="en-US" sz="1400" b="1" dirty="0">
                          <a:latin typeface="Arial Narrow" pitchFamily="34" charset="0"/>
                        </a:rPr>
                        <a:t> Total Increases</a:t>
                      </a:r>
                      <a:r>
                        <a:rPr lang="en-US" sz="1400" b="1" baseline="0" dirty="0">
                          <a:latin typeface="Arial Narrow" pitchFamily="34" charset="0"/>
                        </a:rPr>
                        <a:t> from </a:t>
                      </a:r>
                      <a:r>
                        <a:rPr lang="en-US" sz="1400" b="1" baseline="0">
                          <a:latin typeface="Arial Narrow" pitchFamily="34" charset="0"/>
                        </a:rPr>
                        <a:t>FY20</a:t>
                      </a:r>
                      <a:endParaRPr lang="en-US" sz="1400" b="1" dirty="0">
                        <a:latin typeface="Arial Narrow"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1400" b="1" dirty="0">
                          <a:solidFill>
                            <a:schemeClr val="tx1"/>
                          </a:solidFill>
                          <a:latin typeface="Arial Narrow" pitchFamily="34" charset="0"/>
                        </a:rPr>
                        <a:t>$2,457,100</a:t>
                      </a:r>
                    </a:p>
                  </a:txBody>
                  <a:tcPr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4"/>
                  </a:ext>
                </a:extLst>
              </a:tr>
            </a:tbl>
          </a:graphicData>
        </a:graphic>
      </p:graphicFrame>
      <p:pic>
        <p:nvPicPr>
          <p:cNvPr id="8" name="chart"/>
          <p:cNvPicPr>
            <a:picLocks noChangeAspect="1"/>
          </p:cNvPicPr>
          <p:nvPr/>
        </p:nvPicPr>
        <p:blipFill>
          <a:blip r:embed="rId3" cstate="print"/>
          <a:stretch>
            <a:fillRect/>
          </a:stretch>
        </p:blipFill>
        <p:spPr>
          <a:xfrm>
            <a:off x="304800" y="6324600"/>
            <a:ext cx="1400325" cy="381000"/>
          </a:xfrm>
          <a:prstGeom prst="rect">
            <a:avLst/>
          </a:prstGeom>
          <a:ln>
            <a:solidFill>
              <a:schemeClr val="accent1"/>
            </a:solidFill>
          </a:ln>
        </p:spPr>
      </p:pic>
      <p:sp>
        <p:nvSpPr>
          <p:cNvPr id="7" name="Slide Number Placeholder 6"/>
          <p:cNvSpPr>
            <a:spLocks noGrp="1"/>
          </p:cNvSpPr>
          <p:nvPr>
            <p:ph type="sldNum" sz="quarter" idx="12"/>
          </p:nvPr>
        </p:nvSpPr>
        <p:spPr>
          <a:xfrm>
            <a:off x="8610600" y="6324600"/>
            <a:ext cx="457200" cy="476250"/>
          </a:xfrm>
        </p:spPr>
        <p:txBody>
          <a:bodyPr/>
          <a:lstStyle/>
          <a:p>
            <a:fld id="{E6EC331D-CB6E-4CAE-BD7D-1FD11E1F29F1}" type="slidenum">
              <a:rPr lang="en-US" smtClean="0"/>
              <a:pPr/>
              <a:t>31</a:t>
            </a:fld>
            <a:endParaRPr lang="en-US" dirty="0"/>
          </a:p>
        </p:txBody>
      </p:sp>
      <p:graphicFrame>
        <p:nvGraphicFramePr>
          <p:cNvPr id="9" name="Content Placeholder 5"/>
          <p:cNvGraphicFramePr>
            <a:graphicFrameLocks/>
          </p:cNvGraphicFramePr>
          <p:nvPr>
            <p:extLst>
              <p:ext uri="{D42A27DB-BD31-4B8C-83A1-F6EECF244321}">
                <p14:modId xmlns:p14="http://schemas.microsoft.com/office/powerpoint/2010/main" val="424088959"/>
              </p:ext>
            </p:extLst>
          </p:nvPr>
        </p:nvGraphicFramePr>
        <p:xfrm>
          <a:off x="5105400" y="2057405"/>
          <a:ext cx="3733800" cy="3597763"/>
        </p:xfrm>
        <a:graphic>
          <a:graphicData uri="http://schemas.openxmlformats.org/drawingml/2006/table">
            <a:tbl>
              <a:tblPr firstRow="1" bandRow="1">
                <a:tableStyleId>{5C22544A-7EE6-4342-B048-85BDC9FD1C3A}</a:tableStyleId>
              </a:tblPr>
              <a:tblGrid>
                <a:gridCol w="2562412">
                  <a:extLst>
                    <a:ext uri="{9D8B030D-6E8A-4147-A177-3AD203B41FA5}">
                      <a16:colId xmlns:a16="http://schemas.microsoft.com/office/drawing/2014/main" val="20000"/>
                    </a:ext>
                  </a:extLst>
                </a:gridCol>
                <a:gridCol w="1171388">
                  <a:extLst>
                    <a:ext uri="{9D8B030D-6E8A-4147-A177-3AD203B41FA5}">
                      <a16:colId xmlns:a16="http://schemas.microsoft.com/office/drawing/2014/main" val="20001"/>
                    </a:ext>
                  </a:extLst>
                </a:gridCol>
              </a:tblGrid>
              <a:tr h="358563">
                <a:tc>
                  <a:txBody>
                    <a:bodyPr/>
                    <a:lstStyle/>
                    <a:p>
                      <a:r>
                        <a:rPr lang="en-US" sz="1400" b="1" dirty="0">
                          <a:latin typeface="Arial Narrow" pitchFamily="34" charset="0"/>
                        </a:rPr>
                        <a:t>Revenue</a:t>
                      </a:r>
                      <a:r>
                        <a:rPr lang="en-US" sz="1400" b="1" baseline="0" dirty="0">
                          <a:latin typeface="Arial Narrow" pitchFamily="34" charset="0"/>
                        </a:rPr>
                        <a:t> Category Changes </a:t>
                      </a:r>
                      <a:endParaRPr lang="en-US" sz="1400" b="1" dirty="0">
                        <a:latin typeface="Arial Narrow"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a:r>
                        <a:rPr lang="en-US" sz="1400" b="1" dirty="0">
                          <a:latin typeface="Arial Narrow" pitchFamily="34" charset="0"/>
                        </a:rPr>
                        <a:t>Amount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340130">
                <a:tc>
                  <a:txBody>
                    <a:bodyPr/>
                    <a:lstStyle/>
                    <a:p>
                      <a:r>
                        <a:rPr lang="en-US" sz="1400" b="1" dirty="0">
                          <a:latin typeface="Arial Narrow" pitchFamily="34" charset="0"/>
                        </a:rPr>
                        <a:t>Ad</a:t>
                      </a:r>
                      <a:r>
                        <a:rPr lang="en-US" sz="1400" b="1" baseline="0" dirty="0">
                          <a:latin typeface="Arial Narrow" pitchFamily="34" charset="0"/>
                        </a:rPr>
                        <a:t> Valorem Taxes - Operations</a:t>
                      </a:r>
                      <a:endParaRPr lang="en-US" sz="14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$2,581,700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513305">
                <a:tc>
                  <a:txBody>
                    <a:bodyPr/>
                    <a:lstStyle/>
                    <a:p>
                      <a:r>
                        <a:rPr lang="en-US" sz="1400" b="1" dirty="0">
                          <a:latin typeface="Arial Narrow" pitchFamily="34" charset="0"/>
                        </a:rPr>
                        <a:t>Ad Valorem Taxes –  Median Capital Landscape Restart</a:t>
                      </a: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327,300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40130">
                <a:tc>
                  <a:txBody>
                    <a:bodyPr/>
                    <a:lstStyle/>
                    <a:p>
                      <a:r>
                        <a:rPr lang="en-US" sz="1400" b="1" dirty="0">
                          <a:latin typeface="Arial Narrow" pitchFamily="34" charset="0"/>
                        </a:rPr>
                        <a:t>Communication</a:t>
                      </a:r>
                      <a:r>
                        <a:rPr lang="en-US" sz="1400" b="1" baseline="0" dirty="0">
                          <a:latin typeface="Arial Narrow" pitchFamily="34" charset="0"/>
                        </a:rPr>
                        <a:t> Service Tax</a:t>
                      </a:r>
                      <a:endParaRPr lang="en-US" sz="14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(250,000)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40130">
                <a:tc>
                  <a:txBody>
                    <a:bodyPr/>
                    <a:lstStyle/>
                    <a:p>
                      <a:r>
                        <a:rPr lang="en-US" sz="1400" b="1" dirty="0">
                          <a:latin typeface="Arial Narrow" pitchFamily="34" charset="0"/>
                        </a:rPr>
                        <a:t>Department</a:t>
                      </a:r>
                      <a:r>
                        <a:rPr lang="en-US" sz="1400" b="1" baseline="0" dirty="0">
                          <a:latin typeface="Arial Narrow" pitchFamily="34" charset="0"/>
                        </a:rPr>
                        <a:t> Revenue</a:t>
                      </a:r>
                      <a:endParaRPr lang="en-US" sz="14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(217,400)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340130">
                <a:tc>
                  <a:txBody>
                    <a:bodyPr/>
                    <a:lstStyle/>
                    <a:p>
                      <a:r>
                        <a:rPr lang="en-US" sz="1400" b="1" dirty="0">
                          <a:latin typeface="Arial Narrow" pitchFamily="34" charset="0"/>
                        </a:rPr>
                        <a:t>Interfund Transfers</a:t>
                      </a: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(181,400)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340130">
                <a:tc>
                  <a:txBody>
                    <a:bodyPr/>
                    <a:lstStyle/>
                    <a:p>
                      <a:r>
                        <a:rPr lang="en-US" sz="1400" b="1" dirty="0">
                          <a:latin typeface="Arial Narrow" pitchFamily="34" charset="0"/>
                        </a:rPr>
                        <a:t>Interest and Other Misc Revenue</a:t>
                      </a: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(280,000)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340130">
                <a:tc>
                  <a:txBody>
                    <a:bodyPr/>
                    <a:lstStyle/>
                    <a:p>
                      <a:r>
                        <a:rPr lang="en-US" sz="1400" b="1" dirty="0">
                          <a:latin typeface="Arial Narrow" pitchFamily="34" charset="0"/>
                        </a:rPr>
                        <a:t>Carryforward</a:t>
                      </a:r>
                      <a:r>
                        <a:rPr lang="en-US" sz="1400" b="1" baseline="0" dirty="0">
                          <a:latin typeface="Arial Narrow" pitchFamily="34" charset="0"/>
                        </a:rPr>
                        <a:t> (Fund Balance)</a:t>
                      </a:r>
                      <a:endParaRPr lang="en-US" sz="14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583,600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340130">
                <a:tc>
                  <a:txBody>
                    <a:bodyPr/>
                    <a:lstStyle/>
                    <a:p>
                      <a:r>
                        <a:rPr lang="en-US" sz="1400" b="1" dirty="0">
                          <a:latin typeface="Arial Narrow" pitchFamily="34" charset="0"/>
                        </a:rPr>
                        <a:t>Less 5%</a:t>
                      </a:r>
                      <a:r>
                        <a:rPr lang="en-US" sz="1400" b="1" baseline="0" dirty="0">
                          <a:latin typeface="Arial Narrow" pitchFamily="34" charset="0"/>
                        </a:rPr>
                        <a:t> Required by Law</a:t>
                      </a:r>
                      <a:endParaRPr lang="en-US" sz="1400" b="1" dirty="0">
                        <a:latin typeface="Arial Narrow" pitchFamily="34" charset="0"/>
                      </a:endParaRPr>
                    </a:p>
                  </a:txBody>
                  <a:tcPr>
                    <a:lnL w="12700" cap="flat" cmpd="sng" algn="ctr">
                      <a:solidFill>
                        <a:schemeClr val="tx1"/>
                      </a:solidFill>
                      <a:prstDash val="solid"/>
                      <a:round/>
                      <a:headEnd type="none" w="med" len="med"/>
                      <a:tailEnd type="none" w="med" len="med"/>
                    </a:lnL>
                  </a:tcPr>
                </a:tc>
                <a:tc>
                  <a:txBody>
                    <a:bodyPr/>
                    <a:lstStyle/>
                    <a:p>
                      <a:pPr algn="r"/>
                      <a:r>
                        <a:rPr lang="en-US" sz="1400" b="1" dirty="0">
                          <a:solidFill>
                            <a:schemeClr val="tx1"/>
                          </a:solidFill>
                          <a:latin typeface="Arial Narrow" pitchFamily="34" charset="0"/>
                        </a:rPr>
                        <a:t>(106,700)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340130">
                <a:tc>
                  <a:txBody>
                    <a:bodyPr/>
                    <a:lstStyle/>
                    <a:p>
                      <a:r>
                        <a:rPr lang="en-US" sz="1400" b="1" dirty="0">
                          <a:latin typeface="Arial Narrow" pitchFamily="34" charset="0"/>
                        </a:rPr>
                        <a:t> Total Increases</a:t>
                      </a:r>
                      <a:r>
                        <a:rPr lang="en-US" sz="1400" b="1" baseline="0" dirty="0">
                          <a:latin typeface="Arial Narrow" pitchFamily="34" charset="0"/>
                        </a:rPr>
                        <a:t> </a:t>
                      </a:r>
                      <a:r>
                        <a:rPr lang="en-US" sz="1400" b="1" baseline="0">
                          <a:latin typeface="Arial Narrow" pitchFamily="34" charset="0"/>
                        </a:rPr>
                        <a:t>from FY20</a:t>
                      </a:r>
                      <a:endParaRPr lang="en-US" sz="1400" b="1" dirty="0">
                        <a:latin typeface="Arial Narrow"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a:r>
                        <a:rPr lang="en-US" sz="1400" b="1" dirty="0">
                          <a:solidFill>
                            <a:schemeClr val="tx1"/>
                          </a:solidFill>
                          <a:latin typeface="Arial Narrow" pitchFamily="34" charset="0"/>
                        </a:rPr>
                        <a:t>$2,457,100</a:t>
                      </a:r>
                    </a:p>
                  </a:txBody>
                  <a:tcPr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28600"/>
            <a:ext cx="7924800" cy="701163"/>
          </a:xfrm>
        </p:spPr>
        <p:txBody>
          <a:bodyPr anchor="t">
            <a:noAutofit/>
          </a:bodyPr>
          <a:lstStyle/>
          <a:p>
            <a:r>
              <a:rPr lang="en-US" sz="3200" dirty="0">
                <a:solidFill>
                  <a:schemeClr val="accent6">
                    <a:lumMod val="75000"/>
                  </a:schemeClr>
                </a:solidFill>
              </a:rPr>
              <a:t>Budget Challenges </a:t>
            </a:r>
            <a:endParaRPr lang="en-US" sz="3200" dirty="0">
              <a:solidFill>
                <a:srgbClr val="FF0000"/>
              </a:solidFill>
            </a:endParaRPr>
          </a:p>
        </p:txBody>
      </p:sp>
      <p:sp>
        <p:nvSpPr>
          <p:cNvPr id="5" name="Rectangle 4"/>
          <p:cNvSpPr>
            <a:spLocks noGrp="1"/>
          </p:cNvSpPr>
          <p:nvPr>
            <p:ph sz="half" idx="4294967295"/>
          </p:nvPr>
        </p:nvSpPr>
        <p:spPr>
          <a:xfrm>
            <a:off x="1143000" y="990600"/>
            <a:ext cx="7772400" cy="5638800"/>
          </a:xfrm>
        </p:spPr>
        <p:txBody>
          <a:bodyPr>
            <a:normAutofit/>
          </a:bodyPr>
          <a:lstStyle/>
          <a:p>
            <a:pPr marL="365760" lvl="1" indent="-283464">
              <a:lnSpc>
                <a:spcPct val="100000"/>
              </a:lnSpc>
              <a:spcBef>
                <a:spcPts val="600"/>
              </a:spcBef>
              <a:spcAft>
                <a:spcPts val="600"/>
              </a:spcAft>
              <a:buClr>
                <a:schemeClr val="accent1">
                  <a:lumMod val="75000"/>
                </a:schemeClr>
              </a:buClr>
              <a:buSzPct val="80000"/>
              <a:buFont typeface="Wingdings 2"/>
              <a:buChar char=""/>
            </a:pPr>
            <a:r>
              <a:rPr lang="en-US" sz="1800" dirty="0"/>
              <a:t>Significant reliance upon property tax and state shared revenue requires continued caution and diligent analysis of local and regional economic indicators.</a:t>
            </a:r>
          </a:p>
          <a:p>
            <a:pPr marL="365760" lvl="1" indent="-283464">
              <a:lnSpc>
                <a:spcPct val="100000"/>
              </a:lnSpc>
              <a:spcBef>
                <a:spcPts val="600"/>
              </a:spcBef>
              <a:spcAft>
                <a:spcPts val="600"/>
              </a:spcAft>
              <a:buClr>
                <a:schemeClr val="accent1">
                  <a:lumMod val="75000"/>
                </a:schemeClr>
              </a:buClr>
              <a:buSzPct val="80000"/>
              <a:buFont typeface="Wingdings 2"/>
              <a:buChar char=""/>
            </a:pPr>
            <a:r>
              <a:rPr lang="en-US" sz="1800" dirty="0"/>
              <a:t>Continue conversation about diversifying general governmental revenue structure.</a:t>
            </a:r>
          </a:p>
          <a:p>
            <a:pPr marL="365760" lvl="1" indent="-283464">
              <a:lnSpc>
                <a:spcPct val="100000"/>
              </a:lnSpc>
              <a:spcBef>
                <a:spcPts val="600"/>
              </a:spcBef>
              <a:spcAft>
                <a:spcPts val="600"/>
              </a:spcAft>
              <a:buClr>
                <a:schemeClr val="accent1">
                  <a:lumMod val="75000"/>
                </a:schemeClr>
              </a:buClr>
              <a:buSzPct val="80000"/>
              <a:buFont typeface="Wingdings 2"/>
              <a:buChar char=""/>
            </a:pPr>
            <a:r>
              <a:rPr lang="en-US" sz="1800" dirty="0"/>
              <a:t>Balancing competing  priorities for capital investment, asset management,  expanding service delivery, and new programs and initiatives will continue to pose a healthy challenge. </a:t>
            </a:r>
          </a:p>
          <a:p>
            <a:pPr>
              <a:lnSpc>
                <a:spcPct val="100000"/>
              </a:lnSpc>
              <a:spcAft>
                <a:spcPts val="600"/>
              </a:spcAft>
              <a:buClr>
                <a:schemeClr val="accent1">
                  <a:lumMod val="75000"/>
                </a:schemeClr>
              </a:buClr>
            </a:pPr>
            <a:r>
              <a:rPr lang="en-US" sz="1800" dirty="0"/>
              <a:t>Monitor continued State tendency to shift various program costs to local government.</a:t>
            </a:r>
          </a:p>
          <a:p>
            <a:pPr>
              <a:lnSpc>
                <a:spcPct val="100000"/>
              </a:lnSpc>
              <a:spcAft>
                <a:spcPts val="600"/>
              </a:spcAft>
              <a:buClr>
                <a:schemeClr val="accent1">
                  <a:lumMod val="75000"/>
                </a:schemeClr>
              </a:buClr>
            </a:pPr>
            <a:r>
              <a:rPr lang="en-US" sz="1800" dirty="0"/>
              <a:t>Future capital burden in Unincorporated Area General Fund (111) and potential erosion of the communication services tax (CST).</a:t>
            </a:r>
          </a:p>
          <a:p>
            <a:pPr>
              <a:lnSpc>
                <a:spcPct val="100000"/>
              </a:lnSpc>
              <a:spcAft>
                <a:spcPts val="600"/>
              </a:spcAft>
              <a:buClr>
                <a:schemeClr val="accent1">
                  <a:lumMod val="75000"/>
                </a:schemeClr>
              </a:buClr>
            </a:pPr>
            <a:r>
              <a:rPr lang="en-US" sz="1800" dirty="0"/>
              <a:t>Balance the need/desire for reserve growth and growth in operations with future asset management and replacement.</a:t>
            </a:r>
          </a:p>
          <a:p>
            <a:pPr>
              <a:lnSpc>
                <a:spcPct val="100000"/>
              </a:lnSpc>
              <a:spcAft>
                <a:spcPts val="600"/>
              </a:spcAft>
              <a:buClr>
                <a:schemeClr val="accent1">
                  <a:lumMod val="75000"/>
                </a:schemeClr>
              </a:buClr>
            </a:pPr>
            <a:endParaRPr lang="en-US" sz="1600" dirty="0"/>
          </a:p>
          <a:p>
            <a:pPr lvl="1">
              <a:lnSpc>
                <a:spcPct val="110000"/>
              </a:lnSpc>
              <a:spcBef>
                <a:spcPts val="600"/>
              </a:spcBef>
              <a:spcAft>
                <a:spcPts val="1200"/>
              </a:spcAft>
              <a:buClr>
                <a:srgbClr val="048BCE"/>
              </a:buClr>
            </a:pPr>
            <a:endParaRPr lang="en-US" sz="2600" dirty="0"/>
          </a:p>
          <a:p>
            <a:pPr lvl="1">
              <a:lnSpc>
                <a:spcPct val="110000"/>
              </a:lnSpc>
              <a:spcBef>
                <a:spcPts val="600"/>
              </a:spcBef>
              <a:spcAft>
                <a:spcPts val="600"/>
              </a:spcAft>
              <a:buClr>
                <a:srgbClr val="048BCE"/>
              </a:buClr>
            </a:pPr>
            <a:endParaRPr lang="en-US" dirty="0"/>
          </a:p>
          <a:p>
            <a:pPr>
              <a:buClr>
                <a:srgbClr val="048BCE"/>
              </a:buClr>
              <a:buNone/>
            </a:pPr>
            <a:endParaRPr lang="en-US" sz="2800" dirty="0"/>
          </a:p>
        </p:txBody>
      </p:sp>
      <p:pic>
        <p:nvPicPr>
          <p:cNvPr id="8" name="chart"/>
          <p:cNvPicPr>
            <a:picLocks noChangeAspect="1"/>
          </p:cNvPicPr>
          <p:nvPr/>
        </p:nvPicPr>
        <p:blipFill>
          <a:blip r:embed="rId3" cstate="print"/>
          <a:stretch>
            <a:fillRect/>
          </a:stretch>
        </p:blipFill>
        <p:spPr>
          <a:xfrm>
            <a:off x="287389" y="6347337"/>
            <a:ext cx="1400325" cy="342900"/>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32</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6EC331D-CB6E-4CAE-BD7D-1FD11E1F29F1}" type="slidenum">
              <a:rPr lang="en-US" smtClean="0"/>
              <a:pPr/>
              <a:t>4</a:t>
            </a:fld>
            <a:endParaRPr lang="en-US" dirty="0"/>
          </a:p>
        </p:txBody>
      </p:sp>
      <p:sp>
        <p:nvSpPr>
          <p:cNvPr id="4" name="Rectangle 3"/>
          <p:cNvSpPr>
            <a:spLocks noGrp="1"/>
          </p:cNvSpPr>
          <p:nvPr>
            <p:ph type="title" idx="4294967295"/>
          </p:nvPr>
        </p:nvSpPr>
        <p:spPr>
          <a:xfrm>
            <a:off x="1219200" y="304800"/>
            <a:ext cx="7924800" cy="623090"/>
          </a:xfrm>
        </p:spPr>
        <p:txBody>
          <a:bodyPr anchor="t">
            <a:noAutofit/>
          </a:bodyPr>
          <a:lstStyle/>
          <a:p>
            <a:r>
              <a:rPr lang="en-US" sz="3200" dirty="0">
                <a:solidFill>
                  <a:schemeClr val="accent6">
                    <a:lumMod val="75000"/>
                  </a:schemeClr>
                </a:solidFill>
              </a:rPr>
              <a:t>Current Economic Landscape</a:t>
            </a:r>
          </a:p>
        </p:txBody>
      </p:sp>
      <p:sp>
        <p:nvSpPr>
          <p:cNvPr id="5" name="Rectangle 4"/>
          <p:cNvSpPr>
            <a:spLocks noGrp="1"/>
          </p:cNvSpPr>
          <p:nvPr>
            <p:ph sz="half" idx="4294967295"/>
          </p:nvPr>
        </p:nvSpPr>
        <p:spPr>
          <a:xfrm>
            <a:off x="1524000" y="1524000"/>
            <a:ext cx="7620000" cy="4572000"/>
          </a:xfrm>
        </p:spPr>
        <p:txBody>
          <a:bodyPr>
            <a:normAutofit/>
          </a:bodyPr>
          <a:lstStyle/>
          <a:p>
            <a:pPr>
              <a:buClr>
                <a:srgbClr val="048BCE"/>
              </a:buClr>
              <a:buNone/>
            </a:pPr>
            <a:endParaRPr lang="en-US" sz="3100" dirty="0"/>
          </a:p>
          <a:p>
            <a:pPr>
              <a:buClr>
                <a:srgbClr val="048BCE"/>
              </a:buClr>
              <a:buNone/>
            </a:pPr>
            <a:endParaRPr lang="en-US" sz="3100" dirty="0"/>
          </a:p>
        </p:txBody>
      </p:sp>
      <p:pic>
        <p:nvPicPr>
          <p:cNvPr id="8" name="chart"/>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
        <p:nvSpPr>
          <p:cNvPr id="10" name="TextBox 9"/>
          <p:cNvSpPr txBox="1"/>
          <p:nvPr/>
        </p:nvSpPr>
        <p:spPr>
          <a:xfrm>
            <a:off x="1286774" y="927890"/>
            <a:ext cx="7552426" cy="4862870"/>
          </a:xfrm>
          <a:prstGeom prst="rect">
            <a:avLst/>
          </a:prstGeom>
          <a:noFill/>
        </p:spPr>
        <p:txBody>
          <a:bodyPr wrap="square" rtlCol="0">
            <a:spAutoFit/>
          </a:bodyPr>
          <a:lstStyle/>
          <a:p>
            <a:pPr marL="365760" indent="-283464">
              <a:lnSpc>
                <a:spcPct val="120000"/>
              </a:lnSpc>
              <a:spcAft>
                <a:spcPts val="1200"/>
              </a:spcAft>
              <a:buClr>
                <a:schemeClr val="accent1"/>
              </a:buClr>
              <a:buSzPct val="80000"/>
              <a:buFont typeface="Arial" panose="020B0604020202020204" pitchFamily="34" charset="0"/>
              <a:buChar char="•"/>
            </a:pPr>
            <a:r>
              <a:rPr lang="en-US" sz="1600" dirty="0"/>
              <a:t>Unemployment rate was 4.4% in March 2021, below the 5.3% measured in March 2020 and below the State of Florida and United States Unemployment rate for March 2021 of 4.7% and 6.0% respectively.  The April 2021 unemployment rate will likely continue to trend lower as the April number is projected at 3.8% which is slowly approaching pre-pandemic levels.</a:t>
            </a:r>
          </a:p>
          <a:p>
            <a:pPr marL="365760" indent="-283464">
              <a:lnSpc>
                <a:spcPct val="120000"/>
              </a:lnSpc>
              <a:spcAft>
                <a:spcPts val="1200"/>
              </a:spcAft>
              <a:buClr>
                <a:schemeClr val="accent1"/>
              </a:buClr>
              <a:buSzPct val="80000"/>
              <a:buFont typeface="Arial" panose="020B0604020202020204" pitchFamily="34" charset="0"/>
              <a:buChar char="•"/>
            </a:pPr>
            <a:r>
              <a:rPr lang="en-US" sz="1600" dirty="0"/>
              <a:t>New home sales activity and pricing remain strong; Median home prices surged out of the mid $400K to $629K in March 2021. Single family home sales soared to 924 units in March 2021 over March 2020, an increase of 304 units or 49%. These trends are expected to continue in the near term. </a:t>
            </a:r>
          </a:p>
          <a:p>
            <a:pPr marL="365760" indent="-283464">
              <a:lnSpc>
                <a:spcPct val="120000"/>
              </a:lnSpc>
              <a:spcAft>
                <a:spcPts val="1200"/>
              </a:spcAft>
              <a:buClr>
                <a:schemeClr val="accent1"/>
              </a:buClr>
              <a:buSzPct val="80000"/>
              <a:buFont typeface="Arial" panose="020B0604020202020204" pitchFamily="34" charset="0"/>
              <a:buChar char="•"/>
            </a:pPr>
            <a:r>
              <a:rPr lang="en-US" sz="1600" dirty="0"/>
              <a:t>Visitation to the destination topped 743,000 for the January – April 2021 period which is 6% off pre-pandemic 2019 record highs. More importantly, room nights reached 977,500 for the January – April 2021 period which is 3% below the same period for 2019; and the total economic impact for the four-month period is just shy of $1.1 billion or 1% below the 2019 January to April period.</a:t>
            </a:r>
          </a:p>
          <a:p>
            <a:pPr marL="365760" indent="-283464">
              <a:lnSpc>
                <a:spcPct val="80000"/>
              </a:lnSpc>
              <a:buClr>
                <a:srgbClr val="048BCE"/>
              </a:buClr>
              <a:buSzPct val="80000"/>
              <a:buFont typeface="Wingdings 2"/>
              <a:buChar char=""/>
            </a:pPr>
            <a:endParaRPr lang="en-US" sz="1400" dirty="0"/>
          </a:p>
        </p:txBody>
      </p:sp>
      <p:sp>
        <p:nvSpPr>
          <p:cNvPr id="2" name="TextBox 1">
            <a:extLst>
              <a:ext uri="{FF2B5EF4-FFF2-40B4-BE49-F238E27FC236}">
                <a16:creationId xmlns:a16="http://schemas.microsoft.com/office/drawing/2014/main" id="{2975462B-09E9-424F-9718-3689CD167427}"/>
              </a:ext>
            </a:extLst>
          </p:cNvPr>
          <p:cNvSpPr txBox="1"/>
          <p:nvPr/>
        </p:nvSpPr>
        <p:spPr>
          <a:xfrm>
            <a:off x="2209800" y="6305550"/>
            <a:ext cx="5638800" cy="461665"/>
          </a:xfrm>
          <a:prstGeom prst="rect">
            <a:avLst/>
          </a:prstGeom>
          <a:noFill/>
        </p:spPr>
        <p:txBody>
          <a:bodyPr wrap="square" rtlCol="0">
            <a:spAutoFit/>
          </a:bodyPr>
          <a:lstStyle/>
          <a:p>
            <a:r>
              <a:rPr lang="en-US" sz="800" dirty="0"/>
              <a:t>Sources:  </a:t>
            </a:r>
            <a:r>
              <a:rPr lang="en-US" sz="800" baseline="30000" dirty="0"/>
              <a:t>1</a:t>
            </a:r>
            <a:r>
              <a:rPr lang="en-US" sz="800" dirty="0"/>
              <a:t>Southwest Florida Regional Economic Indicators – May 2021; FGCU </a:t>
            </a:r>
            <a:r>
              <a:rPr lang="en-US" sz="800" dirty="0" err="1"/>
              <a:t>Lutgert</a:t>
            </a:r>
            <a:r>
              <a:rPr lang="en-US" sz="800" dirty="0"/>
              <a:t> College of Business.  </a:t>
            </a:r>
            <a:r>
              <a:rPr lang="en-US" sz="800" baseline="30000" dirty="0"/>
              <a:t>2</a:t>
            </a:r>
            <a:r>
              <a:rPr lang="en-US" sz="800" dirty="0"/>
              <a:t>Research Data Services, Inc. – April 2021 Visitor Profile; Naples, Marco Island, Everglades Convention &amp; Visitors Bureau.  Collier Co. GMD May 2021 Monthly Statistics.</a:t>
            </a:r>
            <a:endParaRPr lang="en-US" sz="800" baseline="30000" dirty="0"/>
          </a:p>
        </p:txBody>
      </p:sp>
    </p:spTree>
    <p:extLst>
      <p:ext uri="{BB962C8B-B14F-4D97-AF65-F5344CB8AC3E}">
        <p14:creationId xmlns:p14="http://schemas.microsoft.com/office/powerpoint/2010/main" val="646349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6EC331D-CB6E-4CAE-BD7D-1FD11E1F29F1}" type="slidenum">
              <a:rPr lang="en-US" smtClean="0"/>
              <a:pPr/>
              <a:t>5</a:t>
            </a:fld>
            <a:endParaRPr lang="en-US" dirty="0"/>
          </a:p>
        </p:txBody>
      </p:sp>
      <p:sp>
        <p:nvSpPr>
          <p:cNvPr id="4" name="Rectangle 3"/>
          <p:cNvSpPr>
            <a:spLocks noGrp="1"/>
          </p:cNvSpPr>
          <p:nvPr>
            <p:ph type="title" idx="4294967295"/>
          </p:nvPr>
        </p:nvSpPr>
        <p:spPr>
          <a:xfrm>
            <a:off x="1219200" y="304800"/>
            <a:ext cx="7924800" cy="623090"/>
          </a:xfrm>
        </p:spPr>
        <p:txBody>
          <a:bodyPr anchor="t">
            <a:noAutofit/>
          </a:bodyPr>
          <a:lstStyle/>
          <a:p>
            <a:r>
              <a:rPr lang="en-US" sz="3200" dirty="0">
                <a:solidFill>
                  <a:schemeClr val="accent6">
                    <a:lumMod val="75000"/>
                  </a:schemeClr>
                </a:solidFill>
              </a:rPr>
              <a:t>Current Economic Landscape</a:t>
            </a:r>
          </a:p>
        </p:txBody>
      </p:sp>
      <p:sp>
        <p:nvSpPr>
          <p:cNvPr id="5" name="Rectangle 4"/>
          <p:cNvSpPr>
            <a:spLocks noGrp="1"/>
          </p:cNvSpPr>
          <p:nvPr>
            <p:ph sz="half" idx="4294967295"/>
          </p:nvPr>
        </p:nvSpPr>
        <p:spPr>
          <a:xfrm>
            <a:off x="1524000" y="1524000"/>
            <a:ext cx="7620000" cy="4572000"/>
          </a:xfrm>
        </p:spPr>
        <p:txBody>
          <a:bodyPr>
            <a:normAutofit/>
          </a:bodyPr>
          <a:lstStyle/>
          <a:p>
            <a:pPr>
              <a:buClr>
                <a:srgbClr val="048BCE"/>
              </a:buClr>
              <a:buNone/>
            </a:pPr>
            <a:endParaRPr lang="en-US" sz="3100" dirty="0"/>
          </a:p>
          <a:p>
            <a:pPr>
              <a:buClr>
                <a:srgbClr val="048BCE"/>
              </a:buClr>
              <a:buNone/>
            </a:pPr>
            <a:endParaRPr lang="en-US" sz="3100" dirty="0"/>
          </a:p>
        </p:txBody>
      </p:sp>
      <p:pic>
        <p:nvPicPr>
          <p:cNvPr id="8" name="chart"/>
          <p:cNvPicPr>
            <a:picLocks noChangeAspect="1"/>
          </p:cNvPicPr>
          <p:nvPr/>
        </p:nvPicPr>
        <p:blipFill>
          <a:blip r:embed="rId4" cstate="print"/>
          <a:stretch>
            <a:fillRect/>
          </a:stretch>
        </p:blipFill>
        <p:spPr>
          <a:xfrm>
            <a:off x="304800" y="6324600"/>
            <a:ext cx="1400325" cy="304800"/>
          </a:xfrm>
          <a:prstGeom prst="rect">
            <a:avLst/>
          </a:prstGeom>
          <a:ln>
            <a:solidFill>
              <a:schemeClr val="accent1"/>
            </a:solidFill>
          </a:ln>
        </p:spPr>
      </p:pic>
      <p:sp>
        <p:nvSpPr>
          <p:cNvPr id="10" name="TextBox 9"/>
          <p:cNvSpPr txBox="1"/>
          <p:nvPr/>
        </p:nvSpPr>
        <p:spPr>
          <a:xfrm>
            <a:off x="1286774" y="927890"/>
            <a:ext cx="7326874" cy="4721292"/>
          </a:xfrm>
          <a:prstGeom prst="rect">
            <a:avLst/>
          </a:prstGeom>
          <a:noFill/>
        </p:spPr>
        <p:txBody>
          <a:bodyPr wrap="square" rtlCol="0">
            <a:spAutoFit/>
          </a:bodyPr>
          <a:lstStyle/>
          <a:p>
            <a:pPr marL="365760" indent="-283464">
              <a:lnSpc>
                <a:spcPct val="120000"/>
              </a:lnSpc>
              <a:spcAft>
                <a:spcPts val="1200"/>
              </a:spcAft>
              <a:buClr>
                <a:schemeClr val="accent1"/>
              </a:buClr>
              <a:buSzPct val="80000"/>
              <a:buFont typeface="Arial" panose="020B0604020202020204" pitchFamily="34" charset="0"/>
              <a:buChar char="•"/>
            </a:pPr>
            <a:r>
              <a:rPr lang="en-US" sz="1600" dirty="0"/>
              <a:t>New construction permitting increased sharply from pre-pandemic levels in May 2019 when compared to May 2021 by 212 permits to a total of 478. Over 96% of the May 2021 total were issued for one (1) and two (2) family residences. Since the beginning of the calendar year, new construction permitting has averaged 381 permits per month which is far above the monthly average during the pandemic. It will be interesting going forward to see what impacts the cost and availability of construction material has on the new construction permitting numbers.</a:t>
            </a:r>
          </a:p>
          <a:p>
            <a:pPr marL="365760" indent="-283464">
              <a:lnSpc>
                <a:spcPct val="120000"/>
              </a:lnSpc>
              <a:spcAft>
                <a:spcPts val="1200"/>
              </a:spcAft>
              <a:buClr>
                <a:schemeClr val="accent1"/>
              </a:buClr>
              <a:buSzPct val="80000"/>
              <a:buFont typeface="Arial" panose="020B0604020202020204" pitchFamily="34" charset="0"/>
              <a:buChar char="•"/>
            </a:pPr>
            <a:r>
              <a:rPr lang="en-US" sz="1600" dirty="0"/>
              <a:t> Countywide taxable value for the 2021 tax year (FY 2022) up 5.16% - tenth (10th) consecutive year of tax base growth.  County-wide taxable value now $104.3 billion</a:t>
            </a:r>
          </a:p>
          <a:p>
            <a:pPr marL="365760" indent="-283464">
              <a:lnSpc>
                <a:spcPct val="120000"/>
              </a:lnSpc>
              <a:spcAft>
                <a:spcPts val="1200"/>
              </a:spcAft>
              <a:buClr>
                <a:schemeClr val="accent1"/>
              </a:buClr>
              <a:buSzPct val="80000"/>
              <a:buFont typeface="Arial" panose="020B0604020202020204" pitchFamily="34" charset="0"/>
              <a:buChar char="•"/>
            </a:pPr>
            <a:r>
              <a:rPr lang="en-US" sz="1600" dirty="0"/>
              <a:t>State ad-valorem estimating conference projects continued tax base increases in the range of 4.5% to 5.0% into tax year 2022 through 2024. </a:t>
            </a:r>
          </a:p>
          <a:p>
            <a:pPr marL="365760" indent="-283464">
              <a:lnSpc>
                <a:spcPct val="120000"/>
              </a:lnSpc>
              <a:spcAft>
                <a:spcPts val="1200"/>
              </a:spcAft>
              <a:buClr>
                <a:schemeClr val="accent1"/>
              </a:buClr>
              <a:buSzPct val="80000"/>
              <a:buFont typeface="Arial" panose="020B0604020202020204" pitchFamily="34" charset="0"/>
              <a:buChar char="•"/>
            </a:pPr>
            <a:endParaRPr lang="en-US" sz="1600" dirty="0"/>
          </a:p>
          <a:p>
            <a:pPr marL="365760" indent="-283464">
              <a:lnSpc>
                <a:spcPct val="80000"/>
              </a:lnSpc>
              <a:buClr>
                <a:srgbClr val="048BCE"/>
              </a:buClr>
              <a:buSzPct val="80000"/>
              <a:buFont typeface="Wingdings 2"/>
              <a:buChar char=""/>
            </a:pPr>
            <a:endParaRPr lang="en-US" sz="1400" dirty="0"/>
          </a:p>
        </p:txBody>
      </p:sp>
      <p:sp>
        <p:nvSpPr>
          <p:cNvPr id="7" name="TextBox 6"/>
          <p:cNvSpPr txBox="1"/>
          <p:nvPr/>
        </p:nvSpPr>
        <p:spPr>
          <a:xfrm>
            <a:off x="2286000" y="6324600"/>
            <a:ext cx="5334000" cy="461665"/>
          </a:xfrm>
          <a:prstGeom prst="rect">
            <a:avLst/>
          </a:prstGeom>
          <a:noFill/>
        </p:spPr>
        <p:txBody>
          <a:bodyPr wrap="square" rtlCol="0">
            <a:spAutoFit/>
          </a:bodyPr>
          <a:lstStyle/>
          <a:p>
            <a:r>
              <a:rPr lang="en-US" sz="800" dirty="0"/>
              <a:t>Sources:  </a:t>
            </a:r>
            <a:r>
              <a:rPr lang="en-US" sz="800" baseline="30000" dirty="0"/>
              <a:t>1</a:t>
            </a:r>
            <a:r>
              <a:rPr lang="en-US" sz="800" dirty="0"/>
              <a:t>Southwest Florida Regional Economic Indicators – May 2021; FGCU Lutgert College of Business.  </a:t>
            </a:r>
            <a:r>
              <a:rPr lang="en-US" sz="800" baseline="30000" dirty="0"/>
              <a:t>2</a:t>
            </a:r>
            <a:r>
              <a:rPr lang="en-US" sz="800" dirty="0"/>
              <a:t>Research Data Services, Inc. – April 2021 Visitor Profile; Naples, Marco Island, Everglades Convention &amp; Visitors Bureau.  Collier Co. GMD May 2021 Monthly Statistics.</a:t>
            </a:r>
            <a:endParaRPr lang="en-US" sz="800" baseline="30000" dirty="0"/>
          </a:p>
        </p:txBody>
      </p:sp>
    </p:spTree>
    <p:extLst>
      <p:ext uri="{BB962C8B-B14F-4D97-AF65-F5344CB8AC3E}">
        <p14:creationId xmlns:p14="http://schemas.microsoft.com/office/powerpoint/2010/main" val="35760371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152400"/>
            <a:ext cx="7924800" cy="1066800"/>
          </a:xfrm>
        </p:spPr>
        <p:txBody>
          <a:bodyPr anchor="t">
            <a:noAutofit/>
          </a:bodyPr>
          <a:lstStyle/>
          <a:p>
            <a:r>
              <a:rPr lang="en-US" sz="3200" dirty="0">
                <a:solidFill>
                  <a:schemeClr val="accent6">
                    <a:lumMod val="75000"/>
                  </a:schemeClr>
                </a:solidFill>
              </a:rPr>
              <a:t>Pandemic Recovery</a:t>
            </a:r>
            <a:endParaRPr lang="en-US" sz="3200" dirty="0">
              <a:solidFill>
                <a:srgbClr val="FF0000"/>
              </a:solidFill>
            </a:endParaRPr>
          </a:p>
        </p:txBody>
      </p:sp>
      <p:sp>
        <p:nvSpPr>
          <p:cNvPr id="5" name="Rectangle 4"/>
          <p:cNvSpPr>
            <a:spLocks noGrp="1"/>
          </p:cNvSpPr>
          <p:nvPr>
            <p:ph sz="half" idx="4294967295"/>
          </p:nvPr>
        </p:nvSpPr>
        <p:spPr>
          <a:xfrm>
            <a:off x="1219200" y="1219200"/>
            <a:ext cx="3810000" cy="5105400"/>
          </a:xfrm>
          <a:ln>
            <a:noFill/>
          </a:ln>
        </p:spPr>
        <p:txBody>
          <a:bodyPr>
            <a:normAutofit fontScale="85000" lnSpcReduction="20000"/>
          </a:bodyPr>
          <a:lstStyle/>
          <a:p>
            <a:pPr marL="342900" indent="-342900">
              <a:lnSpc>
                <a:spcPct val="100000"/>
              </a:lnSpc>
              <a:buClr>
                <a:schemeClr val="accent1">
                  <a:lumMod val="75000"/>
                </a:schemeClr>
              </a:buClr>
              <a:buFont typeface="Wingdings 2" panose="05020102010507070707" pitchFamily="18" charset="2"/>
              <a:buChar char=""/>
            </a:pPr>
            <a:r>
              <a:rPr lang="en-US" sz="2000" dirty="0">
                <a:solidFill>
                  <a:schemeClr val="accent6">
                    <a:lumMod val="50000"/>
                  </a:schemeClr>
                </a:solidFill>
              </a:rPr>
              <a:t>FY19 actual   -  $49.5M</a:t>
            </a:r>
          </a:p>
          <a:p>
            <a:pPr marL="347663" indent="0">
              <a:lnSpc>
                <a:spcPct val="100000"/>
              </a:lnSpc>
              <a:buClr>
                <a:schemeClr val="accent1">
                  <a:lumMod val="75000"/>
                </a:schemeClr>
              </a:buClr>
              <a:buNone/>
            </a:pPr>
            <a:r>
              <a:rPr lang="en-US" sz="2000" dirty="0">
                <a:solidFill>
                  <a:schemeClr val="accent6">
                    <a:lumMod val="50000"/>
                  </a:schemeClr>
                </a:solidFill>
              </a:rPr>
              <a:t>FY20 forecast - $32M</a:t>
            </a:r>
          </a:p>
          <a:p>
            <a:pPr marL="347663" indent="0">
              <a:lnSpc>
                <a:spcPct val="100000"/>
              </a:lnSpc>
              <a:buClr>
                <a:schemeClr val="accent1">
                  <a:lumMod val="75000"/>
                </a:schemeClr>
              </a:buClr>
              <a:buNone/>
            </a:pPr>
            <a:r>
              <a:rPr lang="en-US" sz="2000" dirty="0">
                <a:solidFill>
                  <a:schemeClr val="accent6">
                    <a:lumMod val="50000"/>
                  </a:schemeClr>
                </a:solidFill>
              </a:rPr>
              <a:t>FY20 actual   -  $45.2M</a:t>
            </a:r>
          </a:p>
          <a:p>
            <a:pPr marL="347663" indent="0">
              <a:lnSpc>
                <a:spcPct val="100000"/>
              </a:lnSpc>
              <a:buClr>
                <a:schemeClr val="accent1">
                  <a:lumMod val="75000"/>
                </a:schemeClr>
              </a:buClr>
              <a:buNone/>
            </a:pPr>
            <a:r>
              <a:rPr lang="en-US" sz="2000" dirty="0">
                <a:solidFill>
                  <a:schemeClr val="accent6">
                    <a:lumMod val="50000"/>
                  </a:schemeClr>
                </a:solidFill>
              </a:rPr>
              <a:t>FY21 forecast - $41M</a:t>
            </a:r>
          </a:p>
          <a:p>
            <a:pPr marL="347663" indent="0">
              <a:lnSpc>
                <a:spcPct val="100000"/>
              </a:lnSpc>
              <a:buClr>
                <a:schemeClr val="accent1">
                  <a:lumMod val="75000"/>
                </a:schemeClr>
              </a:buClr>
              <a:buNone/>
            </a:pPr>
            <a:r>
              <a:rPr lang="en-US" sz="2000" dirty="0">
                <a:solidFill>
                  <a:schemeClr val="accent6">
                    <a:lumMod val="50000"/>
                  </a:schemeClr>
                </a:solidFill>
              </a:rPr>
              <a:t>FY22 budget -   $41M</a:t>
            </a:r>
          </a:p>
          <a:p>
            <a:pPr marL="342900" indent="-342900">
              <a:lnSpc>
                <a:spcPct val="100000"/>
              </a:lnSpc>
              <a:buClr>
                <a:schemeClr val="accent1">
                  <a:lumMod val="75000"/>
                </a:schemeClr>
              </a:buClr>
              <a:buFont typeface="Wingdings 2" panose="05020102010507070707" pitchFamily="18" charset="2"/>
              <a:buChar char=""/>
            </a:pPr>
            <a:endParaRPr lang="en-US" sz="2000" dirty="0">
              <a:solidFill>
                <a:schemeClr val="accent6">
                  <a:lumMod val="50000"/>
                </a:schemeClr>
              </a:solidFill>
            </a:endParaRPr>
          </a:p>
          <a:p>
            <a:pPr marL="342900" indent="-342900">
              <a:lnSpc>
                <a:spcPct val="100000"/>
              </a:lnSpc>
              <a:buClr>
                <a:schemeClr val="accent1">
                  <a:lumMod val="75000"/>
                </a:schemeClr>
              </a:buClr>
              <a:buFont typeface="Wingdings 2" panose="05020102010507070707" pitchFamily="18" charset="2"/>
              <a:buChar char=""/>
            </a:pPr>
            <a:r>
              <a:rPr lang="en-US" sz="2000" dirty="0">
                <a:solidFill>
                  <a:schemeClr val="accent6">
                    <a:lumMod val="50000"/>
                  </a:schemeClr>
                </a:solidFill>
              </a:rPr>
              <a:t>FY19 actual     - $60.7M (9 months)</a:t>
            </a:r>
          </a:p>
          <a:p>
            <a:pPr marL="347663" indent="0">
              <a:lnSpc>
                <a:spcPct val="100000"/>
              </a:lnSpc>
              <a:buClr>
                <a:schemeClr val="accent1">
                  <a:lumMod val="75000"/>
                </a:schemeClr>
              </a:buClr>
              <a:buNone/>
            </a:pPr>
            <a:r>
              <a:rPr lang="en-US" sz="2000" dirty="0">
                <a:solidFill>
                  <a:schemeClr val="accent6">
                    <a:lumMod val="50000"/>
                  </a:schemeClr>
                </a:solidFill>
              </a:rPr>
              <a:t>FY20 forecast -  $64.9M</a:t>
            </a:r>
          </a:p>
          <a:p>
            <a:pPr marL="347663" indent="0">
              <a:lnSpc>
                <a:spcPct val="100000"/>
              </a:lnSpc>
              <a:buClr>
                <a:schemeClr val="accent1">
                  <a:lumMod val="75000"/>
                </a:schemeClr>
              </a:buClr>
              <a:buNone/>
            </a:pPr>
            <a:r>
              <a:rPr lang="en-US" sz="2000" dirty="0">
                <a:solidFill>
                  <a:schemeClr val="accent6">
                    <a:lumMod val="50000"/>
                  </a:schemeClr>
                </a:solidFill>
              </a:rPr>
              <a:t>FY20 actual     - $81.7M</a:t>
            </a:r>
          </a:p>
          <a:p>
            <a:pPr marL="347663" indent="0">
              <a:lnSpc>
                <a:spcPct val="100000"/>
              </a:lnSpc>
              <a:buClr>
                <a:schemeClr val="accent1">
                  <a:lumMod val="75000"/>
                </a:schemeClr>
              </a:buClr>
              <a:buNone/>
            </a:pPr>
            <a:r>
              <a:rPr lang="en-US" sz="2000" dirty="0">
                <a:solidFill>
                  <a:schemeClr val="accent6">
                    <a:lumMod val="50000"/>
                  </a:schemeClr>
                </a:solidFill>
              </a:rPr>
              <a:t>FY21 forecast  - $82.3M</a:t>
            </a:r>
          </a:p>
          <a:p>
            <a:pPr marL="347663" indent="0">
              <a:lnSpc>
                <a:spcPct val="100000"/>
              </a:lnSpc>
              <a:buClr>
                <a:schemeClr val="accent1">
                  <a:lumMod val="75000"/>
                </a:schemeClr>
              </a:buClr>
              <a:buNone/>
            </a:pPr>
            <a:r>
              <a:rPr lang="en-US" sz="2000" dirty="0">
                <a:solidFill>
                  <a:schemeClr val="accent6">
                    <a:lumMod val="50000"/>
                  </a:schemeClr>
                </a:solidFill>
              </a:rPr>
              <a:t>FY22 budget    - $86.6M</a:t>
            </a:r>
          </a:p>
          <a:p>
            <a:pPr marL="0" indent="0">
              <a:lnSpc>
                <a:spcPct val="120000"/>
              </a:lnSpc>
              <a:spcBef>
                <a:spcPts val="0"/>
              </a:spcBef>
              <a:buClr>
                <a:schemeClr val="accent1">
                  <a:lumMod val="75000"/>
                </a:schemeClr>
              </a:buClr>
              <a:buNone/>
            </a:pPr>
            <a:endParaRPr lang="en-US" sz="2000" dirty="0">
              <a:solidFill>
                <a:schemeClr val="accent6">
                  <a:lumMod val="50000"/>
                </a:schemeClr>
              </a:solidFill>
            </a:endParaRPr>
          </a:p>
          <a:p>
            <a:pPr marL="342900" indent="-342900">
              <a:lnSpc>
                <a:spcPct val="100000"/>
              </a:lnSpc>
              <a:buClr>
                <a:schemeClr val="accent1">
                  <a:lumMod val="75000"/>
                </a:schemeClr>
              </a:buClr>
              <a:buFont typeface="Wingdings 2" panose="05020102010507070707" pitchFamily="18" charset="2"/>
              <a:buChar char=""/>
            </a:pPr>
            <a:r>
              <a:rPr lang="en-US" sz="2000" dirty="0">
                <a:solidFill>
                  <a:schemeClr val="accent6">
                    <a:lumMod val="50000"/>
                  </a:schemeClr>
                </a:solidFill>
              </a:rPr>
              <a:t>FY19 actual     - $12.3M</a:t>
            </a:r>
          </a:p>
          <a:p>
            <a:pPr marL="347663" indent="0">
              <a:lnSpc>
                <a:spcPct val="100000"/>
              </a:lnSpc>
              <a:buClr>
                <a:schemeClr val="accent1">
                  <a:lumMod val="75000"/>
                </a:schemeClr>
              </a:buClr>
              <a:buNone/>
            </a:pPr>
            <a:r>
              <a:rPr lang="en-US" sz="2000" dirty="0">
                <a:solidFill>
                  <a:schemeClr val="accent6">
                    <a:lumMod val="50000"/>
                  </a:schemeClr>
                </a:solidFill>
              </a:rPr>
              <a:t>FY20 forecast    $ 9M</a:t>
            </a:r>
          </a:p>
          <a:p>
            <a:pPr marL="347663" indent="0">
              <a:lnSpc>
                <a:spcPct val="100000"/>
              </a:lnSpc>
              <a:buClr>
                <a:schemeClr val="accent1">
                  <a:lumMod val="75000"/>
                </a:schemeClr>
              </a:buClr>
              <a:buNone/>
            </a:pPr>
            <a:r>
              <a:rPr lang="en-US" sz="2000" dirty="0">
                <a:solidFill>
                  <a:schemeClr val="accent6">
                    <a:lumMod val="50000"/>
                  </a:schemeClr>
                </a:solidFill>
              </a:rPr>
              <a:t>FY20 actual     - $11.7M</a:t>
            </a:r>
          </a:p>
          <a:p>
            <a:pPr marL="347663" indent="0">
              <a:lnSpc>
                <a:spcPct val="100000"/>
              </a:lnSpc>
              <a:buClr>
                <a:schemeClr val="accent1">
                  <a:lumMod val="75000"/>
                </a:schemeClr>
              </a:buClr>
              <a:buNone/>
            </a:pPr>
            <a:r>
              <a:rPr lang="en-US" sz="2000" dirty="0">
                <a:solidFill>
                  <a:schemeClr val="accent6">
                    <a:lumMod val="50000"/>
                  </a:schemeClr>
                </a:solidFill>
              </a:rPr>
              <a:t>FY21 forecast  - $11M</a:t>
            </a:r>
          </a:p>
          <a:p>
            <a:pPr marL="347663" indent="0">
              <a:lnSpc>
                <a:spcPct val="100000"/>
              </a:lnSpc>
              <a:buClr>
                <a:schemeClr val="accent1">
                  <a:lumMod val="75000"/>
                </a:schemeClr>
              </a:buClr>
              <a:buNone/>
            </a:pPr>
            <a:r>
              <a:rPr lang="en-US" sz="2000" dirty="0">
                <a:solidFill>
                  <a:schemeClr val="accent6">
                    <a:lumMod val="50000"/>
                  </a:schemeClr>
                </a:solidFill>
              </a:rPr>
              <a:t>FY22 budget    - $11M</a:t>
            </a:r>
          </a:p>
        </p:txBody>
      </p:sp>
      <p:pic>
        <p:nvPicPr>
          <p:cNvPr id="8" name="chart"/>
          <p:cNvPicPr>
            <a:picLocks noChangeAspect="1"/>
          </p:cNvPicPr>
          <p:nvPr/>
        </p:nvPicPr>
        <p:blipFill>
          <a:blip r:embed="rId3" cstate="print"/>
          <a:stretch>
            <a:fillRect/>
          </a:stretch>
        </p:blipFill>
        <p:spPr>
          <a:xfrm>
            <a:off x="304800" y="6305550"/>
            <a:ext cx="1400325" cy="323850"/>
          </a:xfrm>
          <a:prstGeom prst="rect">
            <a:avLst/>
          </a:prstGeom>
          <a:ln>
            <a:solidFill>
              <a:schemeClr val="accent1"/>
            </a:solidFill>
          </a:ln>
        </p:spPr>
      </p:pic>
      <p:sp>
        <p:nvSpPr>
          <p:cNvPr id="12" name="Slide Number Placeholder 1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6EC331D-CB6E-4CAE-BD7D-1FD11E1F29F1}" type="slidenum">
              <a:rPr kumimoji="0" lang="en-US" sz="1200" b="0" i="0" u="none" strike="noStrike" kern="1200" cap="none" spc="0" normalizeH="0" baseline="0" noProof="0" smtClean="0">
                <a:ln>
                  <a:noFill/>
                </a:ln>
                <a:solidFill>
                  <a:srgbClr val="E7DEC9">
                    <a:shade val="50000"/>
                    <a:satMod val="200000"/>
                  </a:srgbClr>
                </a:solidFill>
                <a:effectLst/>
                <a:uLnTx/>
                <a:uFillTx/>
                <a:latin typeface="Gill Sans M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srgbClr val="E7DEC9">
                  <a:shade val="50000"/>
                  <a:satMod val="200000"/>
                </a:srgbClr>
              </a:solidFill>
              <a:effectLst/>
              <a:uLnTx/>
              <a:uFillTx/>
              <a:latin typeface="Gill Sans MT"/>
              <a:ea typeface="+mn-ea"/>
              <a:cs typeface="+mn-cs"/>
            </a:endParaRPr>
          </a:p>
        </p:txBody>
      </p:sp>
      <p:sp>
        <p:nvSpPr>
          <p:cNvPr id="9" name="TextBox 8"/>
          <p:cNvSpPr txBox="1"/>
          <p:nvPr/>
        </p:nvSpPr>
        <p:spPr>
          <a:xfrm>
            <a:off x="5334000" y="6400800"/>
            <a:ext cx="3505200" cy="3539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Gill Sans MT"/>
                <a:ea typeface="+mn-ea"/>
                <a:cs typeface="+mn-cs"/>
              </a:rPr>
              <a:t>FY19-FY21 reflects actual proceeds collected</a:t>
            </a:r>
            <a:r>
              <a:rPr lang="en-US" sz="800" dirty="0">
                <a:solidFill>
                  <a:prstClr val="black"/>
                </a:solidFill>
                <a:latin typeface="Gill Sans MT"/>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black"/>
                </a:solidFill>
                <a:effectLst/>
                <a:uLnTx/>
                <a:uFillTx/>
                <a:latin typeface="Gill Sans MT"/>
                <a:ea typeface="+mn-ea"/>
                <a:cs typeface="+mn-cs"/>
              </a:rPr>
              <a:t> </a:t>
            </a:r>
          </a:p>
        </p:txBody>
      </p:sp>
      <p:pic>
        <p:nvPicPr>
          <p:cNvPr id="2" name="Picture 1">
            <a:extLst>
              <a:ext uri="{FF2B5EF4-FFF2-40B4-BE49-F238E27FC236}">
                <a16:creationId xmlns:a16="http://schemas.microsoft.com/office/drawing/2014/main" id="{AC55B213-590F-44B1-B479-A3A8841FFD93}"/>
              </a:ext>
            </a:extLst>
          </p:cNvPr>
          <p:cNvPicPr>
            <a:picLocks noChangeAspect="1"/>
          </p:cNvPicPr>
          <p:nvPr/>
        </p:nvPicPr>
        <p:blipFill>
          <a:blip r:embed="rId4"/>
          <a:stretch>
            <a:fillRect/>
          </a:stretch>
        </p:blipFill>
        <p:spPr>
          <a:xfrm>
            <a:off x="5123227" y="574938"/>
            <a:ext cx="3809999" cy="1883827"/>
          </a:xfrm>
          <a:prstGeom prst="rect">
            <a:avLst/>
          </a:prstGeom>
        </p:spPr>
      </p:pic>
      <p:pic>
        <p:nvPicPr>
          <p:cNvPr id="3" name="Picture 2">
            <a:extLst>
              <a:ext uri="{FF2B5EF4-FFF2-40B4-BE49-F238E27FC236}">
                <a16:creationId xmlns:a16="http://schemas.microsoft.com/office/drawing/2014/main" id="{AFE3BABB-BCCB-41BA-97B7-581232D5CDBF}"/>
              </a:ext>
            </a:extLst>
          </p:cNvPr>
          <p:cNvPicPr>
            <a:picLocks noChangeAspect="1"/>
          </p:cNvPicPr>
          <p:nvPr/>
        </p:nvPicPr>
        <p:blipFill>
          <a:blip r:embed="rId5"/>
          <a:stretch>
            <a:fillRect/>
          </a:stretch>
        </p:blipFill>
        <p:spPr>
          <a:xfrm>
            <a:off x="5123227" y="2521590"/>
            <a:ext cx="3810000" cy="1862009"/>
          </a:xfrm>
          <a:prstGeom prst="rect">
            <a:avLst/>
          </a:prstGeom>
        </p:spPr>
      </p:pic>
      <p:pic>
        <p:nvPicPr>
          <p:cNvPr id="6" name="Picture 5">
            <a:extLst>
              <a:ext uri="{FF2B5EF4-FFF2-40B4-BE49-F238E27FC236}">
                <a16:creationId xmlns:a16="http://schemas.microsoft.com/office/drawing/2014/main" id="{4A3497C8-0EF9-403F-8097-41C15CE06D5C}"/>
              </a:ext>
            </a:extLst>
          </p:cNvPr>
          <p:cNvPicPr>
            <a:picLocks noChangeAspect="1"/>
          </p:cNvPicPr>
          <p:nvPr/>
        </p:nvPicPr>
        <p:blipFill>
          <a:blip r:embed="rId6"/>
          <a:stretch>
            <a:fillRect/>
          </a:stretch>
        </p:blipFill>
        <p:spPr>
          <a:xfrm>
            <a:off x="5123227" y="4446425"/>
            <a:ext cx="3810000" cy="1911930"/>
          </a:xfrm>
          <a:prstGeom prst="rect">
            <a:avLst/>
          </a:prstGeom>
        </p:spPr>
      </p:pic>
    </p:spTree>
    <p:extLst>
      <p:ext uri="{BB962C8B-B14F-4D97-AF65-F5344CB8AC3E}">
        <p14:creationId xmlns:p14="http://schemas.microsoft.com/office/powerpoint/2010/main" val="2143650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152400"/>
            <a:ext cx="7924800" cy="1066800"/>
          </a:xfrm>
        </p:spPr>
        <p:txBody>
          <a:bodyPr anchor="t">
            <a:noAutofit/>
          </a:bodyPr>
          <a:lstStyle/>
          <a:p>
            <a:r>
              <a:rPr lang="en-US" sz="3200" dirty="0">
                <a:solidFill>
                  <a:schemeClr val="accent6">
                    <a:lumMod val="75000"/>
                  </a:schemeClr>
                </a:solidFill>
              </a:rPr>
              <a:t>Pandemic Recovery</a:t>
            </a:r>
            <a:endParaRPr lang="en-US" sz="3200" dirty="0">
              <a:solidFill>
                <a:srgbClr val="FF0000"/>
              </a:solidFill>
            </a:endParaRPr>
          </a:p>
        </p:txBody>
      </p:sp>
      <p:sp>
        <p:nvSpPr>
          <p:cNvPr id="5" name="Rectangle 4"/>
          <p:cNvSpPr>
            <a:spLocks noGrp="1"/>
          </p:cNvSpPr>
          <p:nvPr>
            <p:ph sz="half" idx="4294967295"/>
          </p:nvPr>
        </p:nvSpPr>
        <p:spPr>
          <a:xfrm>
            <a:off x="1219199" y="1219200"/>
            <a:ext cx="3904025" cy="5105400"/>
          </a:xfrm>
          <a:ln>
            <a:noFill/>
          </a:ln>
        </p:spPr>
        <p:txBody>
          <a:bodyPr>
            <a:normAutofit/>
          </a:bodyPr>
          <a:lstStyle/>
          <a:p>
            <a:pPr marL="342900" indent="-342900">
              <a:lnSpc>
                <a:spcPct val="100000"/>
              </a:lnSpc>
              <a:buClr>
                <a:schemeClr val="accent1">
                  <a:lumMod val="75000"/>
                </a:schemeClr>
              </a:buClr>
              <a:buFont typeface="Wingdings 2" panose="05020102010507070707" pitchFamily="18" charset="2"/>
              <a:buChar char=""/>
            </a:pPr>
            <a:r>
              <a:rPr lang="en-US" sz="2000" dirty="0">
                <a:solidFill>
                  <a:schemeClr val="accent6">
                    <a:lumMod val="50000"/>
                  </a:schemeClr>
                </a:solidFill>
              </a:rPr>
              <a:t>FY19 actual   -  $30.5M</a:t>
            </a:r>
          </a:p>
          <a:p>
            <a:pPr marL="347663" indent="0">
              <a:lnSpc>
                <a:spcPct val="100000"/>
              </a:lnSpc>
              <a:buClr>
                <a:schemeClr val="accent1">
                  <a:lumMod val="75000"/>
                </a:schemeClr>
              </a:buClr>
              <a:buNone/>
            </a:pPr>
            <a:r>
              <a:rPr lang="en-US" sz="2000" dirty="0">
                <a:solidFill>
                  <a:schemeClr val="accent6">
                    <a:lumMod val="50000"/>
                  </a:schemeClr>
                </a:solidFill>
              </a:rPr>
              <a:t>FY20 forecast - $20.0M</a:t>
            </a:r>
          </a:p>
          <a:p>
            <a:pPr marL="347663" indent="0">
              <a:lnSpc>
                <a:spcPct val="100000"/>
              </a:lnSpc>
              <a:buClr>
                <a:schemeClr val="accent1">
                  <a:lumMod val="75000"/>
                </a:schemeClr>
              </a:buClr>
              <a:buNone/>
            </a:pPr>
            <a:r>
              <a:rPr lang="en-US" sz="2000" dirty="0">
                <a:solidFill>
                  <a:schemeClr val="accent6">
                    <a:lumMod val="50000"/>
                  </a:schemeClr>
                </a:solidFill>
              </a:rPr>
              <a:t>FY20 actual    - $26.1M</a:t>
            </a:r>
          </a:p>
          <a:p>
            <a:pPr marL="347663" indent="0">
              <a:lnSpc>
                <a:spcPct val="100000"/>
              </a:lnSpc>
              <a:buClr>
                <a:schemeClr val="accent1">
                  <a:lumMod val="75000"/>
                </a:schemeClr>
              </a:buClr>
              <a:buNone/>
            </a:pPr>
            <a:r>
              <a:rPr lang="en-US" sz="2000" dirty="0">
                <a:solidFill>
                  <a:schemeClr val="accent6">
                    <a:lumMod val="50000"/>
                  </a:schemeClr>
                </a:solidFill>
              </a:rPr>
              <a:t>FY21 forecast - $30.1M</a:t>
            </a:r>
          </a:p>
          <a:p>
            <a:pPr marL="347663" indent="0">
              <a:lnSpc>
                <a:spcPct val="100000"/>
              </a:lnSpc>
              <a:buClr>
                <a:schemeClr val="accent1">
                  <a:lumMod val="75000"/>
                </a:schemeClr>
              </a:buClr>
              <a:buNone/>
            </a:pPr>
            <a:r>
              <a:rPr lang="en-US" sz="2000" dirty="0">
                <a:solidFill>
                  <a:schemeClr val="accent6">
                    <a:lumMod val="50000"/>
                  </a:schemeClr>
                </a:solidFill>
              </a:rPr>
              <a:t>FY22 budget   - $29.8M</a:t>
            </a:r>
          </a:p>
          <a:p>
            <a:pPr marL="342900" indent="-342900">
              <a:lnSpc>
                <a:spcPct val="100000"/>
              </a:lnSpc>
              <a:buClr>
                <a:schemeClr val="accent1">
                  <a:lumMod val="75000"/>
                </a:schemeClr>
              </a:buClr>
              <a:buFont typeface="Wingdings 2" panose="05020102010507070707" pitchFamily="18" charset="2"/>
              <a:buChar char=""/>
            </a:pPr>
            <a:endParaRPr lang="en-US" sz="2000" dirty="0">
              <a:solidFill>
                <a:schemeClr val="accent6">
                  <a:lumMod val="50000"/>
                </a:schemeClr>
              </a:solidFill>
            </a:endParaRPr>
          </a:p>
          <a:p>
            <a:pPr marL="342900" indent="-342900">
              <a:lnSpc>
                <a:spcPct val="100000"/>
              </a:lnSpc>
              <a:buClr>
                <a:schemeClr val="accent1">
                  <a:lumMod val="75000"/>
                </a:schemeClr>
              </a:buClr>
              <a:buFont typeface="Wingdings 2" panose="05020102010507070707" pitchFamily="18" charset="2"/>
              <a:buChar char=""/>
            </a:pPr>
            <a:r>
              <a:rPr lang="en-US" sz="2000" dirty="0">
                <a:solidFill>
                  <a:schemeClr val="accent6">
                    <a:lumMod val="50000"/>
                  </a:schemeClr>
                </a:solidFill>
              </a:rPr>
              <a:t>FY19 actual    - $22.7M </a:t>
            </a:r>
            <a:r>
              <a:rPr lang="en-US" sz="1400" dirty="0">
                <a:solidFill>
                  <a:schemeClr val="accent6">
                    <a:lumMod val="50000"/>
                  </a:schemeClr>
                </a:solidFill>
              </a:rPr>
              <a:t>(12 months)</a:t>
            </a:r>
          </a:p>
          <a:p>
            <a:pPr marL="347663" indent="0">
              <a:lnSpc>
                <a:spcPct val="100000"/>
              </a:lnSpc>
              <a:buClr>
                <a:schemeClr val="accent1">
                  <a:lumMod val="75000"/>
                </a:schemeClr>
              </a:buClr>
              <a:buNone/>
            </a:pPr>
            <a:r>
              <a:rPr lang="en-US" sz="2000" dirty="0">
                <a:solidFill>
                  <a:schemeClr val="accent6">
                    <a:lumMod val="50000"/>
                  </a:schemeClr>
                </a:solidFill>
              </a:rPr>
              <a:t>FY20 forecast - $20.9M</a:t>
            </a:r>
          </a:p>
          <a:p>
            <a:pPr marL="347663" indent="0">
              <a:lnSpc>
                <a:spcPct val="100000"/>
              </a:lnSpc>
              <a:buClr>
                <a:schemeClr val="accent1">
                  <a:lumMod val="75000"/>
                </a:schemeClr>
              </a:buClr>
              <a:buNone/>
            </a:pPr>
            <a:r>
              <a:rPr lang="en-US" sz="2000" dirty="0">
                <a:solidFill>
                  <a:schemeClr val="accent6">
                    <a:lumMod val="50000"/>
                  </a:schemeClr>
                </a:solidFill>
              </a:rPr>
              <a:t>FY20 actual    - $21.0M</a:t>
            </a:r>
          </a:p>
          <a:p>
            <a:pPr marL="347663" indent="0">
              <a:lnSpc>
                <a:spcPct val="100000"/>
              </a:lnSpc>
              <a:buClr>
                <a:schemeClr val="accent1">
                  <a:lumMod val="75000"/>
                </a:schemeClr>
              </a:buClr>
              <a:buNone/>
            </a:pPr>
            <a:r>
              <a:rPr lang="en-US" sz="2000" dirty="0">
                <a:solidFill>
                  <a:schemeClr val="accent6">
                    <a:lumMod val="50000"/>
                  </a:schemeClr>
                </a:solidFill>
              </a:rPr>
              <a:t>FY21 forecast - $20.8M</a:t>
            </a:r>
          </a:p>
          <a:p>
            <a:pPr marL="347663" indent="0">
              <a:lnSpc>
                <a:spcPct val="100000"/>
              </a:lnSpc>
              <a:buClr>
                <a:schemeClr val="accent1">
                  <a:lumMod val="75000"/>
                </a:schemeClr>
              </a:buClr>
              <a:buNone/>
            </a:pPr>
            <a:r>
              <a:rPr lang="en-US" sz="2000" dirty="0">
                <a:solidFill>
                  <a:schemeClr val="accent6">
                    <a:lumMod val="50000"/>
                  </a:schemeClr>
                </a:solidFill>
              </a:rPr>
              <a:t>FY22 budget   - $22.5M</a:t>
            </a:r>
          </a:p>
          <a:p>
            <a:pPr marL="347663" indent="0">
              <a:lnSpc>
                <a:spcPct val="100000"/>
              </a:lnSpc>
              <a:buClr>
                <a:schemeClr val="accent1">
                  <a:lumMod val="75000"/>
                </a:schemeClr>
              </a:buClr>
              <a:buNone/>
            </a:pPr>
            <a:endParaRPr lang="en-US" sz="2000" dirty="0">
              <a:solidFill>
                <a:schemeClr val="accent6">
                  <a:lumMod val="50000"/>
                </a:schemeClr>
              </a:solidFill>
            </a:endParaRPr>
          </a:p>
          <a:p>
            <a:pPr marL="0" indent="0">
              <a:lnSpc>
                <a:spcPct val="120000"/>
              </a:lnSpc>
              <a:spcBef>
                <a:spcPts val="0"/>
              </a:spcBef>
              <a:buClr>
                <a:schemeClr val="accent1">
                  <a:lumMod val="75000"/>
                </a:schemeClr>
              </a:buClr>
              <a:buNone/>
            </a:pPr>
            <a:endParaRPr lang="en-US" sz="2000" dirty="0">
              <a:solidFill>
                <a:schemeClr val="accent6">
                  <a:lumMod val="50000"/>
                </a:schemeClr>
              </a:solidFill>
            </a:endParaRPr>
          </a:p>
        </p:txBody>
      </p:sp>
      <p:pic>
        <p:nvPicPr>
          <p:cNvPr id="8" name="chart"/>
          <p:cNvPicPr>
            <a:picLocks noChangeAspect="1"/>
          </p:cNvPicPr>
          <p:nvPr/>
        </p:nvPicPr>
        <p:blipFill>
          <a:blip r:embed="rId3" cstate="print"/>
          <a:stretch>
            <a:fillRect/>
          </a:stretch>
        </p:blipFill>
        <p:spPr>
          <a:xfrm>
            <a:off x="304800" y="6305550"/>
            <a:ext cx="1400325" cy="323850"/>
          </a:xfrm>
          <a:prstGeom prst="rect">
            <a:avLst/>
          </a:prstGeom>
          <a:ln>
            <a:solidFill>
              <a:schemeClr val="accent1"/>
            </a:solidFill>
          </a:ln>
        </p:spPr>
      </p:pic>
      <p:sp>
        <p:nvSpPr>
          <p:cNvPr id="12" name="Slide Number Placeholder 11"/>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E6EC331D-CB6E-4CAE-BD7D-1FD11E1F29F1}" type="slidenum">
              <a:rPr kumimoji="0" lang="en-US" sz="1200" b="0" i="0" u="none" strike="noStrike" kern="1200" cap="none" spc="0" normalizeH="0" baseline="0" noProof="0" smtClean="0">
                <a:ln>
                  <a:noFill/>
                </a:ln>
                <a:solidFill>
                  <a:srgbClr val="E7DEC9">
                    <a:shade val="50000"/>
                    <a:satMod val="200000"/>
                  </a:srgbClr>
                </a:solidFill>
                <a:effectLst/>
                <a:uLnTx/>
                <a:uFillTx/>
                <a:latin typeface="Gill Sans M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E7DEC9">
                  <a:shade val="50000"/>
                  <a:satMod val="200000"/>
                </a:srgbClr>
              </a:solidFill>
              <a:effectLst/>
              <a:uLnTx/>
              <a:uFillTx/>
              <a:latin typeface="Gill Sans MT"/>
              <a:ea typeface="+mn-ea"/>
              <a:cs typeface="+mn-cs"/>
            </a:endParaRPr>
          </a:p>
        </p:txBody>
      </p:sp>
      <p:sp>
        <p:nvSpPr>
          <p:cNvPr id="9" name="TextBox 8"/>
          <p:cNvSpPr txBox="1"/>
          <p:nvPr/>
        </p:nvSpPr>
        <p:spPr>
          <a:xfrm>
            <a:off x="5371073" y="5642431"/>
            <a:ext cx="3505200" cy="215444"/>
          </a:xfrm>
          <a:prstGeom prst="rect">
            <a:avLst/>
          </a:prstGeom>
          <a:noFill/>
        </p:spPr>
        <p:txBody>
          <a:bodyPr wrap="square" rtlCol="0">
            <a:spAutoFit/>
          </a:bodyPr>
          <a:lstStyle/>
          <a:p>
            <a:pPr lvl="0">
              <a:defRPr/>
            </a:pPr>
            <a:r>
              <a:rPr lang="en-US" sz="800" dirty="0">
                <a:solidFill>
                  <a:prstClr val="black"/>
                </a:solidFill>
              </a:rPr>
              <a:t>FY19-FY21 reflects actual proceeds collected</a:t>
            </a:r>
            <a:endParaRPr kumimoji="0" lang="en-US" sz="800" b="0" i="0" u="none" strike="noStrike" kern="1200" cap="none" spc="0" normalizeH="0" baseline="0" noProof="0" dirty="0">
              <a:ln>
                <a:noFill/>
              </a:ln>
              <a:solidFill>
                <a:prstClr val="black"/>
              </a:solidFill>
              <a:effectLst/>
              <a:uLnTx/>
              <a:uFillTx/>
              <a:latin typeface="Gill Sans MT"/>
              <a:ea typeface="+mn-ea"/>
              <a:cs typeface="+mn-cs"/>
            </a:endParaRPr>
          </a:p>
        </p:txBody>
      </p:sp>
      <p:pic>
        <p:nvPicPr>
          <p:cNvPr id="7" name="Picture 6">
            <a:extLst>
              <a:ext uri="{FF2B5EF4-FFF2-40B4-BE49-F238E27FC236}">
                <a16:creationId xmlns:a16="http://schemas.microsoft.com/office/drawing/2014/main" id="{71E65BAE-A67D-427C-9CF9-41801307EB10}"/>
              </a:ext>
            </a:extLst>
          </p:cNvPr>
          <p:cNvPicPr>
            <a:picLocks noChangeAspect="1"/>
          </p:cNvPicPr>
          <p:nvPr/>
        </p:nvPicPr>
        <p:blipFill>
          <a:blip r:embed="rId4"/>
          <a:stretch>
            <a:fillRect/>
          </a:stretch>
        </p:blipFill>
        <p:spPr>
          <a:xfrm>
            <a:off x="5123226" y="1277797"/>
            <a:ext cx="3810001" cy="1862009"/>
          </a:xfrm>
          <a:prstGeom prst="rect">
            <a:avLst/>
          </a:prstGeom>
        </p:spPr>
      </p:pic>
      <p:pic>
        <p:nvPicPr>
          <p:cNvPr id="10" name="Picture 9">
            <a:extLst>
              <a:ext uri="{FF2B5EF4-FFF2-40B4-BE49-F238E27FC236}">
                <a16:creationId xmlns:a16="http://schemas.microsoft.com/office/drawing/2014/main" id="{F8D668E2-3F8A-494E-9CAA-BD060F54A1D2}"/>
              </a:ext>
            </a:extLst>
          </p:cNvPr>
          <p:cNvPicPr>
            <a:picLocks noChangeAspect="1"/>
          </p:cNvPicPr>
          <p:nvPr/>
        </p:nvPicPr>
        <p:blipFill>
          <a:blip r:embed="rId5"/>
          <a:stretch>
            <a:fillRect/>
          </a:stretch>
        </p:blipFill>
        <p:spPr>
          <a:xfrm>
            <a:off x="5123225" y="3342899"/>
            <a:ext cx="3810002" cy="2067301"/>
          </a:xfrm>
          <a:prstGeom prst="rect">
            <a:avLst/>
          </a:prstGeom>
        </p:spPr>
      </p:pic>
    </p:spTree>
    <p:extLst>
      <p:ext uri="{BB962C8B-B14F-4D97-AF65-F5344CB8AC3E}">
        <p14:creationId xmlns:p14="http://schemas.microsoft.com/office/powerpoint/2010/main" val="4091485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6EC331D-CB6E-4CAE-BD7D-1FD11E1F29F1}" type="slidenum">
              <a:rPr lang="en-US" smtClean="0"/>
              <a:pPr/>
              <a:t>8</a:t>
            </a:fld>
            <a:endParaRPr lang="en-US" dirty="0"/>
          </a:p>
        </p:txBody>
      </p:sp>
      <p:sp>
        <p:nvSpPr>
          <p:cNvPr id="4" name="Rectangle 3"/>
          <p:cNvSpPr>
            <a:spLocks noGrp="1"/>
          </p:cNvSpPr>
          <p:nvPr>
            <p:ph type="title" idx="4294967295"/>
          </p:nvPr>
        </p:nvSpPr>
        <p:spPr>
          <a:xfrm>
            <a:off x="1219200" y="160338"/>
            <a:ext cx="7924800" cy="601662"/>
          </a:xfrm>
        </p:spPr>
        <p:txBody>
          <a:bodyPr anchor="t">
            <a:noAutofit/>
          </a:bodyPr>
          <a:lstStyle/>
          <a:p>
            <a:r>
              <a:rPr lang="en-US" sz="3200" dirty="0">
                <a:solidFill>
                  <a:schemeClr val="accent6">
                    <a:lumMod val="75000"/>
                  </a:schemeClr>
                </a:solidFill>
              </a:rPr>
              <a:t>FY 2022 Recommended Budget Highlights</a:t>
            </a:r>
          </a:p>
        </p:txBody>
      </p:sp>
      <p:sp>
        <p:nvSpPr>
          <p:cNvPr id="5" name="Rectangle 4"/>
          <p:cNvSpPr>
            <a:spLocks noGrp="1"/>
          </p:cNvSpPr>
          <p:nvPr>
            <p:ph sz="half" idx="4294967295"/>
          </p:nvPr>
        </p:nvSpPr>
        <p:spPr>
          <a:xfrm>
            <a:off x="1524000" y="1524000"/>
            <a:ext cx="7620000" cy="4572000"/>
          </a:xfrm>
        </p:spPr>
        <p:txBody>
          <a:bodyPr>
            <a:normAutofit/>
          </a:bodyPr>
          <a:lstStyle/>
          <a:p>
            <a:pPr>
              <a:buClr>
                <a:srgbClr val="048BCE"/>
              </a:buClr>
              <a:buNone/>
            </a:pPr>
            <a:endParaRPr lang="en-US" sz="3100" dirty="0"/>
          </a:p>
          <a:p>
            <a:pPr>
              <a:buClr>
                <a:srgbClr val="048BCE"/>
              </a:buClr>
              <a:buNone/>
            </a:pPr>
            <a:endParaRPr lang="en-US" sz="3100" dirty="0"/>
          </a:p>
        </p:txBody>
      </p:sp>
      <p:pic>
        <p:nvPicPr>
          <p:cNvPr id="8" name="chart"/>
          <p:cNvPicPr>
            <a:picLocks noChangeAspect="1"/>
          </p:cNvPicPr>
          <p:nvPr/>
        </p:nvPicPr>
        <p:blipFill>
          <a:blip r:embed="rId3" cstate="print"/>
          <a:stretch>
            <a:fillRect/>
          </a:stretch>
        </p:blipFill>
        <p:spPr>
          <a:xfrm>
            <a:off x="1" y="6477000"/>
            <a:ext cx="1371600" cy="381000"/>
          </a:xfrm>
          <a:prstGeom prst="rect">
            <a:avLst/>
          </a:prstGeom>
          <a:ln>
            <a:solidFill>
              <a:schemeClr val="accent1"/>
            </a:solidFill>
          </a:ln>
        </p:spPr>
      </p:pic>
      <p:sp>
        <p:nvSpPr>
          <p:cNvPr id="10" name="TextBox 9"/>
          <p:cNvSpPr txBox="1"/>
          <p:nvPr/>
        </p:nvSpPr>
        <p:spPr>
          <a:xfrm>
            <a:off x="996336" y="990600"/>
            <a:ext cx="8001000" cy="5915466"/>
          </a:xfrm>
          <a:prstGeom prst="rect">
            <a:avLst/>
          </a:prstGeom>
          <a:noFill/>
        </p:spPr>
        <p:txBody>
          <a:bodyPr wrap="square" rtlCol="0">
            <a:spAutoFit/>
          </a:bodyPr>
          <a:lstStyle/>
          <a:p>
            <a:pPr marL="365760" indent="-283464">
              <a:lnSpc>
                <a:spcPct val="80000"/>
              </a:lnSpc>
              <a:spcAft>
                <a:spcPts val="1200"/>
              </a:spcAft>
              <a:buClr>
                <a:schemeClr val="accent1">
                  <a:lumMod val="75000"/>
                </a:schemeClr>
              </a:buClr>
              <a:buSzPct val="80000"/>
              <a:buFont typeface="Wingdings 2"/>
              <a:buChar char=""/>
            </a:pPr>
            <a:r>
              <a:rPr lang="en-US" sz="1600" b="1" dirty="0"/>
              <a:t>Budget guidance essentially met </a:t>
            </a:r>
            <a:r>
              <a:rPr lang="en-US" sz="1600" dirty="0"/>
              <a:t>for direct County Manager Agency General Fund and Unincorporated Area General Fund budgeted operations and transfers based upon net cost impact.</a:t>
            </a:r>
          </a:p>
          <a:p>
            <a:pPr marL="365760" indent="-283464">
              <a:lnSpc>
                <a:spcPct val="80000"/>
              </a:lnSpc>
              <a:spcAft>
                <a:spcPts val="1200"/>
              </a:spcAft>
              <a:buClr>
                <a:schemeClr val="accent1">
                  <a:lumMod val="75000"/>
                </a:schemeClr>
              </a:buClr>
              <a:buSzPct val="80000"/>
              <a:buFont typeface="Wingdings 2"/>
              <a:buChar char=""/>
            </a:pPr>
            <a:r>
              <a:rPr lang="en-US" sz="1600" b="1" dirty="0"/>
              <a:t>Tax Rate:</a:t>
            </a:r>
          </a:p>
          <a:p>
            <a:pPr marL="425196" indent="-342900">
              <a:lnSpc>
                <a:spcPct val="80000"/>
              </a:lnSpc>
              <a:spcAft>
                <a:spcPts val="1200"/>
              </a:spcAft>
              <a:buClr>
                <a:schemeClr val="accent1">
                  <a:lumMod val="75000"/>
                </a:schemeClr>
              </a:buClr>
              <a:buSzPct val="80000"/>
              <a:buFont typeface="Wingdings" panose="05000000000000000000" pitchFamily="2" charset="2"/>
              <a:buChar char="ü"/>
            </a:pPr>
            <a:r>
              <a:rPr lang="en-US" sz="1600" u="sng" dirty="0"/>
              <a:t>Millage neutral operating tax rate</a:t>
            </a:r>
            <a:r>
              <a:rPr lang="en-US" sz="1600" dirty="0"/>
              <a:t> for General Fund at $3.5645 per $1,000 of taxable value.</a:t>
            </a:r>
          </a:p>
          <a:p>
            <a:pPr marL="425196" indent="-342900">
              <a:lnSpc>
                <a:spcPct val="80000"/>
              </a:lnSpc>
              <a:spcAft>
                <a:spcPts val="1200"/>
              </a:spcAft>
              <a:buClr>
                <a:schemeClr val="accent1">
                  <a:lumMod val="75000"/>
                </a:schemeClr>
              </a:buClr>
              <a:buSzPct val="80000"/>
              <a:buFont typeface="Wingdings" panose="05000000000000000000" pitchFamily="2" charset="2"/>
              <a:buChar char="ü"/>
            </a:pPr>
            <a:r>
              <a:rPr lang="en-US" sz="1600" dirty="0"/>
              <a:t>Maintain the Unincorporated Area General Fund tax rate at $.8069 per $1,000 of taxable value with a dedicated portion of the rate earmarked to continue the median landscape program.</a:t>
            </a:r>
          </a:p>
          <a:p>
            <a:pPr marL="365760" indent="-283464">
              <a:lnSpc>
                <a:spcPct val="80000"/>
              </a:lnSpc>
              <a:spcAft>
                <a:spcPts val="1200"/>
              </a:spcAft>
              <a:buClr>
                <a:schemeClr val="accent1">
                  <a:lumMod val="75000"/>
                </a:schemeClr>
              </a:buClr>
              <a:buSzPct val="80000"/>
              <a:buFont typeface="Wingdings 2"/>
              <a:buChar char=""/>
            </a:pPr>
            <a:r>
              <a:rPr lang="en-US" sz="1600" b="1" dirty="0"/>
              <a:t>Expanded service requests:</a:t>
            </a:r>
          </a:p>
          <a:p>
            <a:pPr marL="425196" indent="-342900">
              <a:lnSpc>
                <a:spcPct val="80000"/>
              </a:lnSpc>
              <a:spcAft>
                <a:spcPts val="1200"/>
              </a:spcAft>
              <a:buClr>
                <a:schemeClr val="accent1">
                  <a:lumMod val="75000"/>
                </a:schemeClr>
              </a:buClr>
              <a:buSzPct val="80000"/>
              <a:buFont typeface="Wingdings" panose="05000000000000000000" pitchFamily="2" charset="2"/>
              <a:buChar char="ü"/>
            </a:pPr>
            <a:r>
              <a:rPr lang="en-US" sz="1600" dirty="0"/>
              <a:t>Budgeted expanded services includes one expanded FTE request in public utility operations plus various vehicles necessary for use in facilities management, transportation, stormwater, and utilities. Total County Manager agency budget to budget requests total $735,900. </a:t>
            </a:r>
          </a:p>
          <a:p>
            <a:pPr marL="425196" indent="-342900">
              <a:lnSpc>
                <a:spcPct val="80000"/>
              </a:lnSpc>
              <a:spcAft>
                <a:spcPts val="1200"/>
              </a:spcAft>
              <a:buClr>
                <a:schemeClr val="accent1">
                  <a:lumMod val="75000"/>
                </a:schemeClr>
              </a:buClr>
              <a:buSzPct val="80000"/>
              <a:buFont typeface="Wingdings" panose="05000000000000000000" pitchFamily="2" charset="2"/>
              <a:buChar char="ü"/>
            </a:pPr>
            <a:r>
              <a:rPr lang="en-US" sz="1600" dirty="0"/>
              <a:t>Expanded service requests for Sheriff’s Office, Clerk of Courts and Supervisor of Elections outlined in respective budget request.</a:t>
            </a:r>
          </a:p>
          <a:p>
            <a:pPr marL="365760" indent="-283464">
              <a:lnSpc>
                <a:spcPct val="80000"/>
              </a:lnSpc>
              <a:spcAft>
                <a:spcPts val="1200"/>
              </a:spcAft>
              <a:buClr>
                <a:schemeClr val="accent1">
                  <a:lumMod val="75000"/>
                </a:schemeClr>
              </a:buClr>
              <a:buSzPct val="80000"/>
              <a:buFont typeface="Wingdings 2"/>
              <a:buChar char=""/>
            </a:pPr>
            <a:r>
              <a:rPr lang="en-US" sz="1600" b="1" dirty="0"/>
              <a:t>Reserves:</a:t>
            </a:r>
          </a:p>
          <a:p>
            <a:pPr marL="425196" indent="-342900">
              <a:lnSpc>
                <a:spcPct val="80000"/>
              </a:lnSpc>
              <a:spcAft>
                <a:spcPts val="1200"/>
              </a:spcAft>
              <a:buClr>
                <a:schemeClr val="accent1">
                  <a:lumMod val="75000"/>
                </a:schemeClr>
              </a:buClr>
              <a:buSzPct val="80000"/>
              <a:buFont typeface="Wingdings" panose="05000000000000000000" pitchFamily="2" charset="2"/>
              <a:buChar char="ü"/>
            </a:pPr>
            <a:r>
              <a:rPr lang="en-US" sz="1600" dirty="0"/>
              <a:t>General Fund and Unincorporated Area General Fund </a:t>
            </a:r>
            <a:r>
              <a:rPr lang="en-US" sz="1600" u="sng" dirty="0"/>
              <a:t>reserves increase.</a:t>
            </a:r>
          </a:p>
          <a:p>
            <a:pPr marL="425196" indent="-342900">
              <a:lnSpc>
                <a:spcPct val="80000"/>
              </a:lnSpc>
              <a:spcAft>
                <a:spcPts val="1200"/>
              </a:spcAft>
              <a:buClr>
                <a:schemeClr val="accent1">
                  <a:lumMod val="75000"/>
                </a:schemeClr>
              </a:buClr>
              <a:buSzPct val="80000"/>
              <a:buFont typeface="Wingdings" panose="05000000000000000000" pitchFamily="2" charset="2"/>
              <a:buChar char="ü"/>
            </a:pPr>
            <a:r>
              <a:rPr lang="en-US" sz="1600" dirty="0"/>
              <a:t>Additional </a:t>
            </a:r>
            <a:r>
              <a:rPr lang="en-US" sz="1600" u="sng" dirty="0"/>
              <a:t>$7.5 million</a:t>
            </a:r>
            <a:r>
              <a:rPr lang="en-US" sz="1600" dirty="0"/>
              <a:t> set aside added to the future long term capital reserve recognizing the County’s substantial infrastructure investment and future responsibility to maintain and replace this important investment. </a:t>
            </a:r>
          </a:p>
          <a:p>
            <a:pPr marL="82296">
              <a:lnSpc>
                <a:spcPct val="80000"/>
              </a:lnSpc>
              <a:spcAft>
                <a:spcPts val="1200"/>
              </a:spcAft>
              <a:buClr>
                <a:srgbClr val="048BCE"/>
              </a:buClr>
              <a:buSzPct val="80000"/>
            </a:pPr>
            <a:endParaRPr lang="en-US" sz="1200" u="sng" dirty="0">
              <a:highlight>
                <a:srgbClr val="00FF00"/>
              </a:highlight>
            </a:endParaRPr>
          </a:p>
        </p:txBody>
      </p:sp>
    </p:spTree>
    <p:extLst>
      <p:ext uri="{BB962C8B-B14F-4D97-AF65-F5344CB8AC3E}">
        <p14:creationId xmlns:p14="http://schemas.microsoft.com/office/powerpoint/2010/main" val="687942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233352-1DBD-45C4-B802-D57D0951F511}"/>
              </a:ext>
            </a:extLst>
          </p:cNvPr>
          <p:cNvSpPr>
            <a:spLocks noGrp="1"/>
          </p:cNvSpPr>
          <p:nvPr>
            <p:ph type="ctrTitle"/>
          </p:nvPr>
        </p:nvSpPr>
        <p:spPr>
          <a:xfrm>
            <a:off x="1143000" y="304800"/>
            <a:ext cx="7406640" cy="1066800"/>
          </a:xfrm>
        </p:spPr>
        <p:txBody>
          <a:bodyPr>
            <a:noAutofit/>
          </a:bodyPr>
          <a:lstStyle/>
          <a:p>
            <a:r>
              <a:rPr lang="en-US" sz="3200" dirty="0">
                <a:solidFill>
                  <a:schemeClr val="accent6">
                    <a:lumMod val="75000"/>
                  </a:schemeClr>
                </a:solidFill>
              </a:rPr>
              <a:t>FY 2022 Recommended Budget Highlights</a:t>
            </a:r>
          </a:p>
        </p:txBody>
      </p:sp>
      <p:sp>
        <p:nvSpPr>
          <p:cNvPr id="5" name="Subtitle 4">
            <a:extLst>
              <a:ext uri="{FF2B5EF4-FFF2-40B4-BE49-F238E27FC236}">
                <a16:creationId xmlns:a16="http://schemas.microsoft.com/office/drawing/2014/main" id="{A99E72A4-B5CE-47A7-953F-0A5C74DA02C4}"/>
              </a:ext>
            </a:extLst>
          </p:cNvPr>
          <p:cNvSpPr>
            <a:spLocks noGrp="1"/>
          </p:cNvSpPr>
          <p:nvPr>
            <p:ph type="subTitle" idx="1"/>
          </p:nvPr>
        </p:nvSpPr>
        <p:spPr>
          <a:xfrm>
            <a:off x="1432560" y="1524000"/>
            <a:ext cx="7254240" cy="4781550"/>
          </a:xfrm>
        </p:spPr>
        <p:txBody>
          <a:bodyPr>
            <a:normAutofit lnSpcReduction="10000"/>
          </a:bodyPr>
          <a:lstStyle/>
          <a:p>
            <a:pPr marL="365760" indent="-283464">
              <a:lnSpc>
                <a:spcPct val="80000"/>
              </a:lnSpc>
              <a:spcAft>
                <a:spcPts val="1200"/>
              </a:spcAft>
              <a:buClr>
                <a:schemeClr val="accent1">
                  <a:lumMod val="75000"/>
                </a:schemeClr>
              </a:buClr>
              <a:buFont typeface="Wingdings 2"/>
              <a:buChar char=""/>
            </a:pPr>
            <a:r>
              <a:rPr lang="en-US" sz="1600" b="1" dirty="0">
                <a:solidFill>
                  <a:schemeClr val="tx1"/>
                </a:solidFill>
              </a:rPr>
              <a:t>Capital Expenditures:</a:t>
            </a:r>
          </a:p>
          <a:p>
            <a:pPr marL="368046" indent="-285750">
              <a:lnSpc>
                <a:spcPct val="80000"/>
              </a:lnSpc>
              <a:spcAft>
                <a:spcPts val="1200"/>
              </a:spcAft>
              <a:buClr>
                <a:schemeClr val="accent1">
                  <a:lumMod val="75000"/>
                </a:schemeClr>
              </a:buClr>
              <a:buFont typeface="Wingdings" panose="05000000000000000000" pitchFamily="2" charset="2"/>
              <a:buChar char="ü"/>
            </a:pPr>
            <a:r>
              <a:rPr lang="en-US" sz="1600" dirty="0">
                <a:solidFill>
                  <a:schemeClr val="tx1"/>
                </a:solidFill>
              </a:rPr>
              <a:t>Budget continues to program considerable discretionary resources like general revenue, user fees, impact fees and remaining bond proceeds to the transportation network, storm-water system, park infrastructure, Constitutional Officer capital and other general governmental facilities and programs like public utility infrastructure with a total of </a:t>
            </a:r>
            <a:r>
              <a:rPr lang="en-US" sz="1600" u="sng" dirty="0">
                <a:solidFill>
                  <a:schemeClr val="tx1"/>
                </a:solidFill>
              </a:rPr>
              <a:t>$105.1 million in new money for FY 2022</a:t>
            </a:r>
            <a:r>
              <a:rPr lang="en-US" sz="1600" dirty="0">
                <a:solidFill>
                  <a:schemeClr val="tx1"/>
                </a:solidFill>
              </a:rPr>
              <a:t>. </a:t>
            </a:r>
          </a:p>
          <a:p>
            <a:pPr marL="365760" indent="-283464">
              <a:lnSpc>
                <a:spcPct val="80000"/>
              </a:lnSpc>
              <a:spcAft>
                <a:spcPts val="1200"/>
              </a:spcAft>
              <a:buClr>
                <a:schemeClr val="accent1">
                  <a:lumMod val="75000"/>
                </a:schemeClr>
              </a:buClr>
              <a:buFont typeface="Wingdings 2"/>
              <a:buChar char=""/>
            </a:pPr>
            <a:r>
              <a:rPr lang="en-US" sz="1600" b="1" dirty="0">
                <a:solidFill>
                  <a:schemeClr val="tx1"/>
                </a:solidFill>
              </a:rPr>
              <a:t>Debt Issuance:</a:t>
            </a:r>
          </a:p>
          <a:p>
            <a:pPr marL="368046" indent="-285750">
              <a:lnSpc>
                <a:spcPct val="80000"/>
              </a:lnSpc>
              <a:spcAft>
                <a:spcPts val="1200"/>
              </a:spcAft>
              <a:buClr>
                <a:schemeClr val="accent1">
                  <a:lumMod val="75000"/>
                </a:schemeClr>
              </a:buClr>
              <a:buFont typeface="Wingdings" panose="05000000000000000000" pitchFamily="2" charset="2"/>
              <a:buChar char="ü"/>
            </a:pPr>
            <a:r>
              <a:rPr lang="en-US" sz="1600" dirty="0">
                <a:solidFill>
                  <a:schemeClr val="tx1"/>
                </a:solidFill>
              </a:rPr>
              <a:t>It is expected that part of FY 2022 will be spent planning for and refining cost and execution schedules in advance any funding and/or financing recommendations connected with the Government Operations Business Park, transportation improvements east of CR 951, and further utility infrastructure expansion servicing the northeast service area</a:t>
            </a:r>
          </a:p>
          <a:p>
            <a:pPr marL="368046" indent="-285750">
              <a:lnSpc>
                <a:spcPct val="80000"/>
              </a:lnSpc>
              <a:spcAft>
                <a:spcPts val="1200"/>
              </a:spcAft>
              <a:buClr>
                <a:schemeClr val="accent1">
                  <a:lumMod val="75000"/>
                </a:schemeClr>
              </a:buClr>
              <a:buFont typeface="Wingdings" panose="05000000000000000000" pitchFamily="2" charset="2"/>
              <a:buChar char="ü"/>
            </a:pPr>
            <a:r>
              <a:rPr lang="en-US" sz="1600" dirty="0">
                <a:solidFill>
                  <a:schemeClr val="tx1"/>
                </a:solidFill>
              </a:rPr>
              <a:t>Any new debt service will reduce existing cash and carry capital transfers.</a:t>
            </a:r>
          </a:p>
          <a:p>
            <a:pPr marL="365760" indent="-283464">
              <a:lnSpc>
                <a:spcPct val="80000"/>
              </a:lnSpc>
              <a:spcAft>
                <a:spcPts val="1200"/>
              </a:spcAft>
              <a:buClr>
                <a:schemeClr val="accent1">
                  <a:lumMod val="75000"/>
                </a:schemeClr>
              </a:buClr>
              <a:buFont typeface="Wingdings 2"/>
              <a:buChar char=""/>
            </a:pPr>
            <a:r>
              <a:rPr lang="en-US" sz="1600" b="1" dirty="0">
                <a:solidFill>
                  <a:schemeClr val="tx1"/>
                </a:solidFill>
              </a:rPr>
              <a:t>Workforce Investment:</a:t>
            </a:r>
          </a:p>
          <a:p>
            <a:pPr marL="368046" indent="-285750">
              <a:lnSpc>
                <a:spcPct val="80000"/>
              </a:lnSpc>
              <a:spcAft>
                <a:spcPts val="1200"/>
              </a:spcAft>
              <a:buClr>
                <a:schemeClr val="accent1">
                  <a:lumMod val="75000"/>
                </a:schemeClr>
              </a:buClr>
              <a:buFont typeface="Wingdings" panose="05000000000000000000" pitchFamily="2" charset="2"/>
              <a:buChar char="ü"/>
            </a:pPr>
            <a:r>
              <a:rPr lang="en-US" sz="1600" dirty="0">
                <a:solidFill>
                  <a:schemeClr val="tx1"/>
                </a:solidFill>
              </a:rPr>
              <a:t>Dollars appropriated for employee compensation adjustment to keep pace with the change in CPI. </a:t>
            </a:r>
          </a:p>
          <a:p>
            <a:pPr marL="368046" indent="-285750">
              <a:lnSpc>
                <a:spcPct val="80000"/>
              </a:lnSpc>
              <a:buClr>
                <a:schemeClr val="accent1">
                  <a:lumMod val="75000"/>
                </a:schemeClr>
              </a:buClr>
              <a:buFont typeface="Wingdings" panose="05000000000000000000" pitchFamily="2" charset="2"/>
              <a:buChar char="ü"/>
            </a:pPr>
            <a:r>
              <a:rPr lang="en-US" sz="1600" dirty="0">
                <a:solidFill>
                  <a:schemeClr val="tx1"/>
                </a:solidFill>
              </a:rPr>
              <a:t>No health insurance premium increase or plan benefit changes for the nine (9) consecutive year due to excellent claims history and healthy reserves. </a:t>
            </a:r>
          </a:p>
          <a:p>
            <a:pPr marL="530352" indent="-457200">
              <a:lnSpc>
                <a:spcPct val="100000"/>
              </a:lnSpc>
              <a:spcBef>
                <a:spcPts val="0"/>
              </a:spcBef>
              <a:spcAft>
                <a:spcPts val="1200"/>
              </a:spcAft>
              <a:buClr>
                <a:schemeClr val="accent1">
                  <a:lumMod val="75000"/>
                </a:schemeClr>
              </a:buClr>
              <a:buFont typeface="Wingdings 2" panose="05020102010507070707" pitchFamily="18" charset="2"/>
              <a:buChar char=""/>
            </a:pPr>
            <a:endParaRPr lang="en-US" sz="1600" dirty="0">
              <a:solidFill>
                <a:schemeClr val="tx1"/>
              </a:solidFill>
            </a:endParaRPr>
          </a:p>
          <a:p>
            <a:pPr marL="530352" indent="-457200">
              <a:lnSpc>
                <a:spcPct val="100000"/>
              </a:lnSpc>
              <a:spcBef>
                <a:spcPts val="0"/>
              </a:spcBef>
              <a:spcAft>
                <a:spcPts val="1200"/>
              </a:spcAft>
              <a:buClr>
                <a:schemeClr val="accent1">
                  <a:lumMod val="75000"/>
                </a:schemeClr>
              </a:buClr>
              <a:buFont typeface="Wingdings 2" panose="05020102010507070707" pitchFamily="18" charset="2"/>
              <a:buChar char=""/>
            </a:pPr>
            <a:endParaRPr lang="en-US" sz="1400" dirty="0">
              <a:solidFill>
                <a:schemeClr val="tx1"/>
              </a:solidFill>
            </a:endParaRPr>
          </a:p>
          <a:p>
            <a:pPr marL="530352" indent="-457200">
              <a:lnSpc>
                <a:spcPct val="100000"/>
              </a:lnSpc>
              <a:spcBef>
                <a:spcPts val="0"/>
              </a:spcBef>
              <a:spcAft>
                <a:spcPts val="1200"/>
              </a:spcAft>
              <a:buClr>
                <a:schemeClr val="accent1">
                  <a:lumMod val="75000"/>
                </a:schemeClr>
              </a:buClr>
              <a:buFont typeface="Wingdings 2" panose="05020102010507070707" pitchFamily="18" charset="2"/>
              <a:buChar char=""/>
            </a:pPr>
            <a:endParaRPr lang="en-US" sz="1400" dirty="0">
              <a:solidFill>
                <a:schemeClr val="tx1"/>
              </a:solidFill>
            </a:endParaRPr>
          </a:p>
          <a:p>
            <a:pPr marL="530352" indent="-457200">
              <a:lnSpc>
                <a:spcPct val="100000"/>
              </a:lnSpc>
              <a:spcBef>
                <a:spcPts val="0"/>
              </a:spcBef>
              <a:spcAft>
                <a:spcPts val="1200"/>
              </a:spcAft>
              <a:buClr>
                <a:schemeClr val="accent1">
                  <a:lumMod val="75000"/>
                </a:schemeClr>
              </a:buClr>
              <a:buFont typeface="Wingdings 2" panose="05020102010507070707" pitchFamily="18" charset="2"/>
              <a:buChar char=""/>
            </a:pPr>
            <a:endParaRPr lang="en-US" sz="1400" dirty="0">
              <a:solidFill>
                <a:schemeClr val="tx1"/>
              </a:solidFill>
            </a:endParaRPr>
          </a:p>
          <a:p>
            <a:pPr marL="530352" indent="-457200">
              <a:buFont typeface="Arial" panose="020B0604020202020204" pitchFamily="34" charset="0"/>
              <a:buChar char="•"/>
            </a:pPr>
            <a:endParaRPr lang="en-US" sz="1800" dirty="0"/>
          </a:p>
          <a:p>
            <a:endParaRPr lang="en-US" sz="1800" dirty="0"/>
          </a:p>
        </p:txBody>
      </p:sp>
      <p:sp>
        <p:nvSpPr>
          <p:cNvPr id="2" name="Slide Number Placeholder 1">
            <a:extLst>
              <a:ext uri="{FF2B5EF4-FFF2-40B4-BE49-F238E27FC236}">
                <a16:creationId xmlns:a16="http://schemas.microsoft.com/office/drawing/2014/main" id="{D528FD24-A45A-42BA-B579-7B1CA09C624E}"/>
              </a:ext>
            </a:extLst>
          </p:cNvPr>
          <p:cNvSpPr>
            <a:spLocks noGrp="1"/>
          </p:cNvSpPr>
          <p:nvPr>
            <p:ph type="sldNum" sz="quarter" idx="12"/>
          </p:nvPr>
        </p:nvSpPr>
        <p:spPr/>
        <p:txBody>
          <a:bodyPr/>
          <a:lstStyle/>
          <a:p>
            <a:fld id="{E6EC331D-CB6E-4CAE-BD7D-1FD11E1F29F1}" type="slidenum">
              <a:rPr lang="en-US" smtClean="0"/>
              <a:pPr/>
              <a:t>9</a:t>
            </a:fld>
            <a:endParaRPr lang="en-US" dirty="0"/>
          </a:p>
        </p:txBody>
      </p:sp>
      <p:pic>
        <p:nvPicPr>
          <p:cNvPr id="6" name="chart">
            <a:extLst>
              <a:ext uri="{FF2B5EF4-FFF2-40B4-BE49-F238E27FC236}">
                <a16:creationId xmlns:a16="http://schemas.microsoft.com/office/drawing/2014/main" id="{971BBE72-BA50-4015-8010-3481E8910F2C}"/>
              </a:ext>
            </a:extLst>
          </p:cNvPr>
          <p:cNvPicPr>
            <a:picLocks noChangeAspect="1"/>
          </p:cNvPicPr>
          <p:nvPr/>
        </p:nvPicPr>
        <p:blipFill>
          <a:blip r:embed="rId2" cstate="print"/>
          <a:stretch>
            <a:fillRect/>
          </a:stretch>
        </p:blipFill>
        <p:spPr>
          <a:xfrm>
            <a:off x="304800" y="6305550"/>
            <a:ext cx="1400325" cy="381000"/>
          </a:xfrm>
          <a:prstGeom prst="rect">
            <a:avLst/>
          </a:prstGeom>
          <a:ln>
            <a:solidFill>
              <a:schemeClr val="accent1"/>
            </a:solidFill>
          </a:ln>
        </p:spPr>
      </p:pic>
    </p:spTree>
    <p:extLst>
      <p:ext uri="{BB962C8B-B14F-4D97-AF65-F5344CB8AC3E}">
        <p14:creationId xmlns:p14="http://schemas.microsoft.com/office/powerpoint/2010/main" val="29081441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P030001432">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fontScheme name="Solstice">
      <a:majorFont>
        <a:latin typeface="Gill Sans MT"/>
        <a:ea typeface=""/>
        <a:cs typeface=""/>
        <a:font script="Grek" typeface="Arial"/>
        <a:font script="Cyrl" typeface="Arial"/>
        <a:font script="Jpan" typeface="HGｺﾞｼｯｸE"/>
        <a:font script="Hang" typeface="휴먼매직체"/>
        <a:font script="Hans" typeface="黑体"/>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Arial"/>
        <a:font script="Cyrl" typeface="Arial"/>
        <a:font script="Jpan" typeface="HGｺﾞｼｯｸE"/>
        <a:font script="Hang" typeface="HY엽서L"/>
        <a:font script="Hans" typeface="宋体"/>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6350"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50000"/>
              </a:schemeClr>
              <a:schemeClr val="phClr">
                <a:tint val="90000"/>
                <a:satMod val="225000"/>
              </a:schemeClr>
            </a:duotone>
          </a:blip>
          <a:tile tx="0" ty="0" sx="120000" sy="120000" flip="xy"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Override1.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themeOverride>
</file>

<file path=ppt/theme/themeOverride10.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themeOverride>
</file>

<file path=ppt/theme/themeOverride11.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themeOverride>
</file>

<file path=ppt/theme/themeOverride12.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themeOverride>
</file>

<file path=ppt/theme/themeOverride13.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themeOverride>
</file>

<file path=ppt/theme/themeOverride2.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themeOverride>
</file>

<file path=ppt/theme/themeOverride3.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themeOverride>
</file>

<file path=ppt/theme/themeOverride4.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themeOverride>
</file>

<file path=ppt/theme/themeOverride5.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themeOverride>
</file>

<file path=ppt/theme/themeOverride6.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themeOverride>
</file>

<file path=ppt/theme/themeOverride7.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themeOverride>
</file>

<file path=ppt/theme/themeOverride8.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themeOverride>
</file>

<file path=ppt/theme/themeOverride9.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4" ma:contentTypeDescription="Create a new document." ma:contentTypeScope="" ma:versionID="e4b7918f6d70a6bbd3ae09fdaae93119"/>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D2BCD6B-EC53-46F4-BB60-87087E52924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9A1F5D0-C480-4784-B570-AEBCBC015522}">
  <ds:schemaRefs>
    <ds:schemaRef ds:uri="http://schemas.microsoft.com/office/2006/metadata/contentType"/>
    <ds:schemaRef ds:uri="http://schemas.microsoft.com/office/2006/metadata/properties/metaAttributes"/>
  </ds:schemaRefs>
</ds:datastoreItem>
</file>

<file path=customXml/itemProps3.xml><?xml version="1.0" encoding="utf-8"?>
<ds:datastoreItem xmlns:ds="http://schemas.openxmlformats.org/officeDocument/2006/customXml" ds:itemID="{1C265969-BD79-4C75-982E-438D974A27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53340</TotalTime>
  <Words>4013</Words>
  <Application>Microsoft Office PowerPoint</Application>
  <PresentationFormat>On-screen Show (4:3)</PresentationFormat>
  <Paragraphs>636</Paragraphs>
  <Slides>32</Slides>
  <Notes>28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Arial Narrow</vt:lpstr>
      <vt:lpstr>Calibri</vt:lpstr>
      <vt:lpstr>Gill Sans MT</vt:lpstr>
      <vt:lpstr>Tahoma</vt:lpstr>
      <vt:lpstr>Verdana</vt:lpstr>
      <vt:lpstr>Wingdings</vt:lpstr>
      <vt:lpstr>Wingdings 2</vt:lpstr>
      <vt:lpstr>TP030001432</vt:lpstr>
      <vt:lpstr>PowerPoint Presentation</vt:lpstr>
      <vt:lpstr>FY 2022 Collier County Budget  Timeline</vt:lpstr>
      <vt:lpstr>FY 2022 Budget Characteristics</vt:lpstr>
      <vt:lpstr>Current Economic Landscape</vt:lpstr>
      <vt:lpstr>Current Economic Landscape</vt:lpstr>
      <vt:lpstr>Pandemic Recovery</vt:lpstr>
      <vt:lpstr>Pandemic Recovery</vt:lpstr>
      <vt:lpstr>FY 2022 Recommended Budget Highlights</vt:lpstr>
      <vt:lpstr>FY 2022 Recommended Budget Highlights</vt:lpstr>
      <vt:lpstr>FY 2022 Recommended Budget Highlights</vt:lpstr>
      <vt:lpstr>FY 2022 Recommended Budget Highlights</vt:lpstr>
      <vt:lpstr>FY 2022 Recommended Budget Highlights</vt:lpstr>
      <vt:lpstr>FY 2022 Recommended Budget Highlights</vt:lpstr>
      <vt:lpstr>Countywide Taxable Value Trending up for the ninth (10th) Consecutive Year </vt:lpstr>
      <vt:lpstr>Millage Rate History </vt:lpstr>
      <vt:lpstr>Collier County Storm-Water Funding </vt:lpstr>
      <vt:lpstr>General Fund &amp; Unincorporated General Fund Supported Capital</vt:lpstr>
      <vt:lpstr>PowerPoint Presentation</vt:lpstr>
      <vt:lpstr>Compensation Adjustment</vt:lpstr>
      <vt:lpstr>Health Care Program </vt:lpstr>
      <vt:lpstr>Collier County Net Budget</vt:lpstr>
      <vt:lpstr>General Fund Budget Highlights</vt:lpstr>
      <vt:lpstr>General Fund Proforma FY 2022</vt:lpstr>
      <vt:lpstr>General Fund Reserves</vt:lpstr>
      <vt:lpstr>Why Strengthen General Fund Reserves</vt:lpstr>
      <vt:lpstr>Total Audited Outstanding Principal Debt</vt:lpstr>
      <vt:lpstr>Audited General Governmental Debt Service compliant with BCC Debt Management Policy </vt:lpstr>
      <vt:lpstr>General Fund Revenues</vt:lpstr>
      <vt:lpstr>Other Revenues</vt:lpstr>
      <vt:lpstr>Unincorporated Area General Fund Budget Highlights</vt:lpstr>
      <vt:lpstr>   MSTD General Fund      Pro-forma FY 2022</vt:lpstr>
      <vt:lpstr>Budget Challenges </vt:lpstr>
    </vt:vector>
  </TitlesOfParts>
  <Company>BCC Collier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FY 2011 Budget Highlights</dc:title>
  <dc:creator>IT Department</dc:creator>
  <cp:lastModifiedBy>UsherSusan</cp:lastModifiedBy>
  <cp:revision>1791</cp:revision>
  <cp:lastPrinted>2021-06-23T15:22:50Z</cp:lastPrinted>
  <dcterms:created xsi:type="dcterms:W3CDTF">2010-06-21T13:40:06Z</dcterms:created>
  <dcterms:modified xsi:type="dcterms:W3CDTF">2021-06-23T18:10:05Z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TC300014329990</vt:lpwstr>
  </property>
</Properties>
</file>