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Lst>
  <p:notesMasterIdLst>
    <p:notesMasterId r:id="rId19"/>
  </p:notesMasterIdLst>
  <p:handoutMasterIdLst>
    <p:handoutMasterId r:id="rId20"/>
  </p:handoutMasterIdLst>
  <p:sldIdLst>
    <p:sldId id="382" r:id="rId5"/>
    <p:sldId id="383" r:id="rId6"/>
    <p:sldId id="389" r:id="rId7"/>
    <p:sldId id="384" r:id="rId8"/>
    <p:sldId id="385" r:id="rId9"/>
    <p:sldId id="386" r:id="rId10"/>
    <p:sldId id="387" r:id="rId11"/>
    <p:sldId id="388" r:id="rId12"/>
    <p:sldId id="378" r:id="rId13"/>
    <p:sldId id="366" r:id="rId14"/>
    <p:sldId id="376" r:id="rId15"/>
    <p:sldId id="372" r:id="rId16"/>
    <p:sldId id="379" r:id="rId17"/>
    <p:sldId id="374"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riguez, Angel" initials="RA" lastIdx="5" clrIdx="0">
    <p:extLst>
      <p:ext uri="{19B8F6BF-5375-455C-9EA6-DF929625EA0E}">
        <p15:presenceInfo xmlns:p15="http://schemas.microsoft.com/office/powerpoint/2012/main" userId="S::angel.rodriguez@amecfw.com::a42af26d-b3c2-4d7c-9382-ed75d51126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6336" autoAdjust="0"/>
  </p:normalViewPr>
  <p:slideViewPr>
    <p:cSldViewPr>
      <p:cViewPr varScale="1">
        <p:scale>
          <a:sx n="102" d="100"/>
          <a:sy n="102" d="100"/>
        </p:scale>
        <p:origin x="384"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6725"/>
          </a:xfrm>
          <a:prstGeom prst="rect">
            <a:avLst/>
          </a:prstGeom>
        </p:spPr>
        <p:txBody>
          <a:bodyPr vert="horz" lIns="91417" tIns="45710" rIns="91417" bIns="45710" rtlCol="0"/>
          <a:lstStyle>
            <a:lvl1pPr algn="l">
              <a:defRPr sz="1200"/>
            </a:lvl1pPr>
          </a:lstStyle>
          <a:p>
            <a:endParaRPr lang="en-US" dirty="0"/>
          </a:p>
        </p:txBody>
      </p:sp>
      <p:sp>
        <p:nvSpPr>
          <p:cNvPr id="3" name="Date Placeholder 2"/>
          <p:cNvSpPr>
            <a:spLocks noGrp="1"/>
          </p:cNvSpPr>
          <p:nvPr>
            <p:ph type="dt" sz="quarter" idx="1"/>
          </p:nvPr>
        </p:nvSpPr>
        <p:spPr>
          <a:xfrm>
            <a:off x="3970340" y="2"/>
            <a:ext cx="3038475" cy="466725"/>
          </a:xfrm>
          <a:prstGeom prst="rect">
            <a:avLst/>
          </a:prstGeom>
        </p:spPr>
        <p:txBody>
          <a:bodyPr vert="horz" lIns="91417" tIns="45710" rIns="91417" bIns="45710" rtlCol="0"/>
          <a:lstStyle>
            <a:lvl1pPr algn="r">
              <a:defRPr sz="1200"/>
            </a:lvl1pPr>
          </a:lstStyle>
          <a:p>
            <a:fld id="{660363CA-E9DB-49D6-B34C-6CE43E9285FB}" type="datetime1">
              <a:rPr lang="en-US" smtClean="0"/>
              <a:t>5/28/2021</a:t>
            </a:fld>
            <a:endParaRPr lang="en-US" dirty="0"/>
          </a:p>
        </p:txBody>
      </p:sp>
      <p:sp>
        <p:nvSpPr>
          <p:cNvPr id="4" name="Footer Placeholder 3"/>
          <p:cNvSpPr>
            <a:spLocks noGrp="1"/>
          </p:cNvSpPr>
          <p:nvPr>
            <p:ph type="ftr" sz="quarter" idx="2"/>
          </p:nvPr>
        </p:nvSpPr>
        <p:spPr>
          <a:xfrm>
            <a:off x="2" y="8829677"/>
            <a:ext cx="3038475" cy="466725"/>
          </a:xfrm>
          <a:prstGeom prst="rect">
            <a:avLst/>
          </a:prstGeom>
        </p:spPr>
        <p:txBody>
          <a:bodyPr vert="horz" lIns="91417" tIns="45710" rIns="91417" bIns="4571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0" y="8829677"/>
            <a:ext cx="3038475" cy="466725"/>
          </a:xfrm>
          <a:prstGeom prst="rect">
            <a:avLst/>
          </a:prstGeom>
        </p:spPr>
        <p:txBody>
          <a:bodyPr vert="horz" lIns="91417" tIns="45710" rIns="91417" bIns="45710" rtlCol="0" anchor="b"/>
          <a:lstStyle>
            <a:lvl1pPr algn="r">
              <a:defRPr sz="1200"/>
            </a:lvl1pPr>
          </a:lstStyle>
          <a:p>
            <a:fld id="{15FEC597-78F8-446B-A5D0-6702B210B001}" type="slidenum">
              <a:rPr lang="en-US" smtClean="0"/>
              <a:t>‹#›</a:t>
            </a:fld>
            <a:endParaRPr lang="en-US" dirty="0"/>
          </a:p>
        </p:txBody>
      </p:sp>
    </p:spTree>
    <p:extLst>
      <p:ext uri="{BB962C8B-B14F-4D97-AF65-F5344CB8AC3E}">
        <p14:creationId xmlns:p14="http://schemas.microsoft.com/office/powerpoint/2010/main" val="25420450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53" tIns="46575" rIns="93153" bIns="46575" rtlCol="0"/>
          <a:lstStyle>
            <a:lvl1pPr algn="l">
              <a:defRPr sz="1200"/>
            </a:lvl1pPr>
          </a:lstStyle>
          <a:p>
            <a:endParaRPr lang="en-US" dirty="0"/>
          </a:p>
        </p:txBody>
      </p:sp>
      <p:sp>
        <p:nvSpPr>
          <p:cNvPr id="3" name="Date Placeholder 2"/>
          <p:cNvSpPr>
            <a:spLocks noGrp="1"/>
          </p:cNvSpPr>
          <p:nvPr>
            <p:ph type="dt" idx="1"/>
          </p:nvPr>
        </p:nvSpPr>
        <p:spPr>
          <a:xfrm>
            <a:off x="3970941" y="1"/>
            <a:ext cx="3037840" cy="464820"/>
          </a:xfrm>
          <a:prstGeom prst="rect">
            <a:avLst/>
          </a:prstGeom>
        </p:spPr>
        <p:txBody>
          <a:bodyPr vert="horz" lIns="93153" tIns="46575" rIns="93153" bIns="46575" rtlCol="0"/>
          <a:lstStyle>
            <a:lvl1pPr algn="r">
              <a:defRPr sz="1200"/>
            </a:lvl1pPr>
          </a:lstStyle>
          <a:p>
            <a:fld id="{621949A0-022C-4829-BA34-11AF1C40B334}" type="datetime1">
              <a:rPr lang="en-US" smtClean="0"/>
              <a:t>5/28/2021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3" tIns="46575" rIns="93153" bIns="46575" rtlCol="0" anchor="ctr"/>
          <a:lstStyle/>
          <a:p>
            <a:endParaRPr lang="en-US" dirty="0"/>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3153" tIns="46575" rIns="93153" bIns="465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53" tIns="46575" rIns="93153" bIns="4657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829969"/>
            <a:ext cx="3037840" cy="464820"/>
          </a:xfrm>
          <a:prstGeom prst="rect">
            <a:avLst/>
          </a:prstGeom>
        </p:spPr>
        <p:txBody>
          <a:bodyPr vert="horz" lIns="93153" tIns="46575" rIns="93153" bIns="46575" rtlCol="0" anchor="b"/>
          <a:lstStyle>
            <a:lvl1pPr algn="r">
              <a:defRPr sz="1200"/>
            </a:lvl1pPr>
          </a:lstStyle>
          <a:p>
            <a:fld id="{7628139C-9A24-42A2-B23D-856ECCDC017D}" type="slidenum">
              <a:rPr lang="en-US" smtClean="0"/>
              <a:t>‹#›</a:t>
            </a:fld>
            <a:endParaRPr lang="en-US" dirty="0"/>
          </a:p>
        </p:txBody>
      </p:sp>
    </p:spTree>
    <p:extLst>
      <p:ext uri="{BB962C8B-B14F-4D97-AF65-F5344CB8AC3E}">
        <p14:creationId xmlns:p14="http://schemas.microsoft.com/office/powerpoint/2010/main" val="6914750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Fitness Campaign Fitness Pavilion(In Design):  Shade Sail, Fitness equipment and Yoga Pad</a:t>
            </a:r>
          </a:p>
        </p:txBody>
      </p:sp>
      <p:sp>
        <p:nvSpPr>
          <p:cNvPr id="4" name="Slide Number Placeholder 3"/>
          <p:cNvSpPr>
            <a:spLocks noGrp="1"/>
          </p:cNvSpPr>
          <p:nvPr>
            <p:ph type="sldNum" sz="quarter" idx="5"/>
          </p:nvPr>
        </p:nvSpPr>
        <p:spPr/>
        <p:txBody>
          <a:bodyPr/>
          <a:lstStyle/>
          <a:p>
            <a:fld id="{7628139C-9A24-42A2-B23D-856ECCDC017D}" type="slidenum">
              <a:rPr lang="en-US" smtClean="0"/>
              <a:t>11</a:t>
            </a:fld>
            <a:endParaRPr lang="en-US" dirty="0"/>
          </a:p>
        </p:txBody>
      </p:sp>
    </p:spTree>
    <p:extLst>
      <p:ext uri="{BB962C8B-B14F-4D97-AF65-F5344CB8AC3E}">
        <p14:creationId xmlns:p14="http://schemas.microsoft.com/office/powerpoint/2010/main" val="983767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8139C-9A24-42A2-B23D-856ECCDC017D}" type="slidenum">
              <a:rPr lang="en-US" smtClean="0"/>
              <a:t>12</a:t>
            </a:fld>
            <a:endParaRPr lang="en-US" dirty="0"/>
          </a:p>
        </p:txBody>
      </p:sp>
    </p:spTree>
    <p:extLst>
      <p:ext uri="{BB962C8B-B14F-4D97-AF65-F5344CB8AC3E}">
        <p14:creationId xmlns:p14="http://schemas.microsoft.com/office/powerpoint/2010/main" val="221649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8139C-9A24-42A2-B23D-856ECCDC017D}" type="slidenum">
              <a:rPr lang="en-US" smtClean="0"/>
              <a:t>14</a:t>
            </a:fld>
            <a:endParaRPr lang="en-US" dirty="0"/>
          </a:p>
        </p:txBody>
      </p:sp>
    </p:spTree>
    <p:extLst>
      <p:ext uri="{BB962C8B-B14F-4D97-AF65-F5344CB8AC3E}">
        <p14:creationId xmlns:p14="http://schemas.microsoft.com/office/powerpoint/2010/main" val="878118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50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USFF">
    <p:spTree>
      <p:nvGrpSpPr>
        <p:cNvPr id="1" name=""/>
        <p:cNvGrpSpPr/>
        <p:nvPr/>
      </p:nvGrpSpPr>
      <p:grpSpPr>
        <a:xfrm>
          <a:off x="0" y="0"/>
          <a:ext cx="0" cy="0"/>
          <a:chOff x="0" y="0"/>
          <a:chExt cx="0" cy="0"/>
        </a:xfrm>
      </p:grpSpPr>
      <p:sp>
        <p:nvSpPr>
          <p:cNvPr id="4" name="Text Box 29"/>
          <p:cNvSpPr txBox="1">
            <a:spLocks noChangeArrowheads="1"/>
          </p:cNvSpPr>
          <p:nvPr userDrawn="1"/>
        </p:nvSpPr>
        <p:spPr bwMode="blackWhite">
          <a:xfrm>
            <a:off x="8774113" y="6619875"/>
            <a:ext cx="369887" cy="238125"/>
          </a:xfrm>
          <a:prstGeom prst="rect">
            <a:avLst/>
          </a:prstGeom>
          <a:noFill/>
          <a:ln w="9525">
            <a:noFill/>
            <a:miter lim="800000"/>
            <a:headEnd/>
            <a:tailEnd/>
          </a:ln>
          <a:effectLst/>
        </p:spPr>
        <p:txBody>
          <a:bodyPr wrap="none">
            <a:spAutoFit/>
          </a:bodyPr>
          <a:lstStyle/>
          <a:p>
            <a:pPr algn="ctr">
              <a:lnSpc>
                <a:spcPct val="80000"/>
              </a:lnSpc>
              <a:spcBef>
                <a:spcPct val="50000"/>
              </a:spcBef>
              <a:defRPr/>
            </a:pPr>
            <a:fld id="{D36DAD90-6203-4E71-A5B7-9CD5F341EDE2}" type="slidenum">
              <a:rPr lang="en-US" sz="1200" b="1">
                <a:solidFill>
                  <a:srgbClr val="110189"/>
                </a:solidFill>
                <a:cs typeface="Arial" charset="0"/>
              </a:rPr>
              <a:pPr algn="ctr">
                <a:lnSpc>
                  <a:spcPct val="80000"/>
                </a:lnSpc>
                <a:spcBef>
                  <a:spcPct val="50000"/>
                </a:spcBef>
                <a:defRPr/>
              </a:pPr>
              <a:t>‹#›</a:t>
            </a:fld>
            <a:endParaRPr lang="en-US" sz="1200" b="1" dirty="0">
              <a:solidFill>
                <a:srgbClr val="110189"/>
              </a:solidFill>
              <a:cs typeface="Arial" charset="0"/>
            </a:endParaRPr>
          </a:p>
        </p:txBody>
      </p:sp>
      <p:sp>
        <p:nvSpPr>
          <p:cNvPr id="9" name="Rectangle 61"/>
          <p:cNvSpPr>
            <a:spLocks noChangeArrowheads="1"/>
          </p:cNvSpPr>
          <p:nvPr userDrawn="1"/>
        </p:nvSpPr>
        <p:spPr bwMode="auto">
          <a:xfrm>
            <a:off x="0" y="6781800"/>
            <a:ext cx="9144000" cy="76200"/>
          </a:xfrm>
          <a:prstGeom prst="rect">
            <a:avLst/>
          </a:prstGeom>
          <a:gradFill rotWithShape="1">
            <a:gsLst>
              <a:gs pos="0">
                <a:srgbClr val="FFCC00">
                  <a:gamma/>
                  <a:shade val="46275"/>
                  <a:invGamma/>
                </a:srgbClr>
              </a:gs>
              <a:gs pos="50000">
                <a:srgbClr val="FFCC00"/>
              </a:gs>
              <a:gs pos="100000">
                <a:srgbClr val="FFCC00">
                  <a:gamma/>
                  <a:shade val="46275"/>
                  <a:invGamma/>
                </a:srgbClr>
              </a:gs>
            </a:gsLst>
            <a:lin ang="2700000" scaled="1"/>
          </a:gradFill>
          <a:ln w="19050">
            <a:noFill/>
            <a:miter lim="800000"/>
            <a:headEnd/>
            <a:tailEnd/>
          </a:ln>
          <a:effectLst/>
        </p:spPr>
        <p:txBody>
          <a:bodyPr wrap="none" anchor="ctr"/>
          <a:lstStyle/>
          <a:p>
            <a:pPr algn="ctr" eaLnBrk="0" fontAlgn="base" hangingPunct="0">
              <a:spcBef>
                <a:spcPct val="0"/>
              </a:spcBef>
              <a:spcAft>
                <a:spcPct val="0"/>
              </a:spcAft>
              <a:defRPr/>
            </a:pPr>
            <a:endParaRPr lang="en-US" b="1" i="1" dirty="0">
              <a:solidFill>
                <a:srgbClr val="000000"/>
              </a:solidFill>
              <a:cs typeface="Times New Roman" pitchFamily="18" charset="0"/>
            </a:endParaRPr>
          </a:p>
        </p:txBody>
      </p:sp>
      <p:sp>
        <p:nvSpPr>
          <p:cNvPr id="10" name="Rectangle 63"/>
          <p:cNvSpPr>
            <a:spLocks noChangeArrowheads="1"/>
          </p:cNvSpPr>
          <p:nvPr userDrawn="1"/>
        </p:nvSpPr>
        <p:spPr bwMode="auto">
          <a:xfrm>
            <a:off x="0" y="1027113"/>
            <a:ext cx="9144000" cy="95250"/>
          </a:xfrm>
          <a:prstGeom prst="rect">
            <a:avLst/>
          </a:prstGeom>
          <a:solidFill>
            <a:srgbClr val="000066"/>
          </a:solidFill>
          <a:ln w="19050">
            <a:noFill/>
            <a:miter lim="800000"/>
            <a:headEnd/>
            <a:tailEnd/>
          </a:ln>
          <a:effectLst/>
        </p:spPr>
        <p:txBody>
          <a:bodyPr wrap="none" anchor="ctr"/>
          <a:lstStyle/>
          <a:p>
            <a:pPr algn="ctr" eaLnBrk="0" fontAlgn="base" hangingPunct="0">
              <a:spcBef>
                <a:spcPct val="0"/>
              </a:spcBef>
              <a:spcAft>
                <a:spcPct val="0"/>
              </a:spcAft>
              <a:defRPr/>
            </a:pPr>
            <a:endParaRPr lang="en-US" b="1" i="1" dirty="0">
              <a:solidFill>
                <a:srgbClr val="000000"/>
              </a:solidFill>
              <a:cs typeface="Times New Roman" pitchFamily="18" charset="0"/>
            </a:endParaRPr>
          </a:p>
        </p:txBody>
      </p:sp>
      <p:sp>
        <p:nvSpPr>
          <p:cNvPr id="11" name="Rectangle 64"/>
          <p:cNvSpPr>
            <a:spLocks noChangeArrowheads="1"/>
          </p:cNvSpPr>
          <p:nvPr userDrawn="1"/>
        </p:nvSpPr>
        <p:spPr bwMode="auto">
          <a:xfrm>
            <a:off x="0" y="1179513"/>
            <a:ext cx="9144000" cy="76200"/>
          </a:xfrm>
          <a:prstGeom prst="rect">
            <a:avLst/>
          </a:prstGeom>
          <a:gradFill rotWithShape="1">
            <a:gsLst>
              <a:gs pos="0">
                <a:srgbClr val="FFCC00">
                  <a:gamma/>
                  <a:shade val="46275"/>
                  <a:invGamma/>
                </a:srgbClr>
              </a:gs>
              <a:gs pos="50000">
                <a:srgbClr val="FFCC00"/>
              </a:gs>
              <a:gs pos="100000">
                <a:srgbClr val="FFCC00">
                  <a:gamma/>
                  <a:shade val="46275"/>
                  <a:invGamma/>
                </a:srgbClr>
              </a:gs>
            </a:gsLst>
            <a:lin ang="2700000" scaled="1"/>
          </a:gradFill>
          <a:ln w="19050" algn="ctr">
            <a:noFill/>
            <a:miter lim="800000"/>
            <a:headEnd/>
            <a:tailEnd/>
          </a:ln>
          <a:effectLst/>
        </p:spPr>
        <p:txBody>
          <a:bodyPr wrap="none" anchor="ctr"/>
          <a:lstStyle/>
          <a:p>
            <a:pPr algn="ctr" eaLnBrk="0" fontAlgn="base" hangingPunct="0">
              <a:spcBef>
                <a:spcPct val="0"/>
              </a:spcBef>
              <a:spcAft>
                <a:spcPct val="0"/>
              </a:spcAft>
              <a:defRPr/>
            </a:pPr>
            <a:endParaRPr lang="en-US" b="1" i="1" dirty="0">
              <a:solidFill>
                <a:srgbClr val="000000"/>
              </a:solidFill>
              <a:cs typeface="Times New Roman" pitchFamily="18" charset="0"/>
            </a:endParaRPr>
          </a:p>
        </p:txBody>
      </p:sp>
      <p:sp>
        <p:nvSpPr>
          <p:cNvPr id="12290" name="Rectangle 2"/>
          <p:cNvSpPr>
            <a:spLocks noGrp="1" noChangeArrowheads="1"/>
          </p:cNvSpPr>
          <p:nvPr>
            <p:ph type="ctrTitle" hasCustomPrompt="1"/>
          </p:nvPr>
        </p:nvSpPr>
        <p:spPr>
          <a:xfrm>
            <a:off x="685800" y="1447800"/>
            <a:ext cx="7772400" cy="2514599"/>
          </a:xfrm>
        </p:spPr>
        <p:txBody>
          <a:bodyPr/>
          <a:lstStyle>
            <a:lvl1pPr>
              <a:defRPr sz="2800" i="1" baseline="0">
                <a:latin typeface="Times New Roman" pitchFamily="18" charset="0"/>
                <a:cs typeface="Times New Roman" pitchFamily="18" charset="0"/>
              </a:defRPr>
            </a:lvl1pPr>
          </a:lstStyle>
          <a:p>
            <a:r>
              <a:rPr lang="en-US" dirty="0"/>
              <a:t>Title of Brief</a:t>
            </a:r>
            <a:br>
              <a:rPr lang="en-US" dirty="0"/>
            </a:br>
            <a:r>
              <a:rPr lang="en-US" dirty="0"/>
              <a:t>(Times New Roman, Bold, 28, Italics, Black)</a:t>
            </a:r>
            <a:br>
              <a:rPr lang="en-US" dirty="0"/>
            </a:br>
            <a:br>
              <a:rPr lang="en-US" dirty="0"/>
            </a:br>
            <a:r>
              <a:rPr lang="en-US" dirty="0"/>
              <a:t>Who the brief is for</a:t>
            </a:r>
            <a:br>
              <a:rPr lang="en-US" dirty="0"/>
            </a:br>
            <a:r>
              <a:rPr lang="en-US" dirty="0"/>
              <a:t>(Same as title)</a:t>
            </a:r>
          </a:p>
        </p:txBody>
      </p:sp>
      <p:sp>
        <p:nvSpPr>
          <p:cNvPr id="12291" name="Rectangle 3"/>
          <p:cNvSpPr>
            <a:spLocks noGrp="1" noChangeArrowheads="1"/>
          </p:cNvSpPr>
          <p:nvPr>
            <p:ph type="subTitle" idx="1" hasCustomPrompt="1"/>
          </p:nvPr>
        </p:nvSpPr>
        <p:spPr>
          <a:xfrm>
            <a:off x="685800" y="4114800"/>
            <a:ext cx="7715250" cy="914400"/>
          </a:xfrm>
        </p:spPr>
        <p:txBody>
          <a:bodyPr/>
          <a:lstStyle>
            <a:lvl1pPr marL="0" indent="0" algn="ctr">
              <a:buFontTx/>
              <a:buNone/>
              <a:defRPr sz="2800" i="1">
                <a:solidFill>
                  <a:schemeClr val="tx2"/>
                </a:solidFill>
                <a:latin typeface="Times New Roman" pitchFamily="18" charset="0"/>
                <a:cs typeface="Times New Roman" pitchFamily="18" charset="0"/>
              </a:defRPr>
            </a:lvl1pPr>
          </a:lstStyle>
          <a:p>
            <a:r>
              <a:rPr lang="en-US" dirty="0"/>
              <a:t>Date</a:t>
            </a:r>
          </a:p>
          <a:p>
            <a:r>
              <a:rPr lang="en-US" dirty="0"/>
              <a:t>(Times New Roman, Bold, 24, Italics, Black)</a:t>
            </a:r>
          </a:p>
        </p:txBody>
      </p:sp>
    </p:spTree>
    <p:extLst>
      <p:ext uri="{BB962C8B-B14F-4D97-AF65-F5344CB8AC3E}">
        <p14:creationId xmlns:p14="http://schemas.microsoft.com/office/powerpoint/2010/main" val="2735115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1295400"/>
            <a:ext cx="8683625" cy="5194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1562100" y="0"/>
            <a:ext cx="6024563" cy="838200"/>
          </a:xfrm>
        </p:spPr>
        <p:txBody>
          <a:bodyPr/>
          <a:lstStyle>
            <a:lvl1pPr>
              <a:defRPr sz="2800" i="0">
                <a:latin typeface="+mj-lt"/>
              </a:defRPr>
            </a:lvl1pPr>
          </a:lstStyle>
          <a:p>
            <a:r>
              <a:rPr lang="en-US" dirty="0"/>
              <a:t>Click to edit Master title style</a:t>
            </a:r>
          </a:p>
        </p:txBody>
      </p:sp>
    </p:spTree>
    <p:extLst>
      <p:ext uri="{BB962C8B-B14F-4D97-AF65-F5344CB8AC3E}">
        <p14:creationId xmlns:p14="http://schemas.microsoft.com/office/powerpoint/2010/main" val="2774842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8625" y="1133475"/>
            <a:ext cx="4265613" cy="5356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46638" y="1133475"/>
            <a:ext cx="4265612" cy="5356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1562100" y="0"/>
            <a:ext cx="6024563" cy="838200"/>
          </a:xfrm>
        </p:spPr>
        <p:txBody>
          <a:bodyPr/>
          <a:lstStyle>
            <a:lvl1pPr>
              <a:defRPr sz="2800" i="0">
                <a:latin typeface="+mj-lt"/>
              </a:defRPr>
            </a:lvl1pPr>
          </a:lstStyle>
          <a:p>
            <a:r>
              <a:rPr lang="en-US" dirty="0"/>
              <a:t>Click to edit Master title style</a:t>
            </a:r>
          </a:p>
        </p:txBody>
      </p:sp>
    </p:spTree>
    <p:extLst>
      <p:ext uri="{BB962C8B-B14F-4D97-AF65-F5344CB8AC3E}">
        <p14:creationId xmlns:p14="http://schemas.microsoft.com/office/powerpoint/2010/main" val="312352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2338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ad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234441"/>
            <a:ext cx="4568952" cy="2560320"/>
          </a:xfrm>
        </p:spPr>
        <p:txBody>
          <a:bodyPr/>
          <a:lstStyle>
            <a:lvl1pPr>
              <a:spcBef>
                <a:spcPts val="0"/>
              </a:spcBef>
              <a:defRPr sz="1800"/>
            </a:lvl1pPr>
            <a:lvl2pPr>
              <a:spcBef>
                <a:spcPts val="0"/>
              </a:spcBef>
              <a:defRPr sz="1600"/>
            </a:lvl2pPr>
            <a:lvl3pPr>
              <a:spcBef>
                <a:spcPts val="0"/>
              </a:spcBef>
              <a:defRPr sz="1400"/>
            </a:lvl3pPr>
            <a:lvl4pPr>
              <a:spcBef>
                <a:spcPts val="0"/>
              </a:spcBef>
              <a:defRPr sz="12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1" y="0"/>
            <a:ext cx="9148762" cy="1066800"/>
          </a:xfrm>
        </p:spPr>
        <p:txBody>
          <a:bodyPr/>
          <a:lstStyle>
            <a:lvl1pPr>
              <a:defRPr sz="2800" i="0">
                <a:latin typeface="+mj-lt"/>
              </a:defRPr>
            </a:lvl1pPr>
          </a:lstStyle>
          <a:p>
            <a:r>
              <a:rPr lang="en-US" dirty="0"/>
              <a:t>Click to edit Master title style</a:t>
            </a:r>
          </a:p>
        </p:txBody>
      </p:sp>
      <p:cxnSp>
        <p:nvCxnSpPr>
          <p:cNvPr id="6" name="Straight Connector 5"/>
          <p:cNvCxnSpPr/>
          <p:nvPr userDrawn="1"/>
        </p:nvCxnSpPr>
        <p:spPr>
          <a:xfrm flipV="1">
            <a:off x="4572000" y="1371600"/>
            <a:ext cx="0" cy="504748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73152" y="3794760"/>
            <a:ext cx="899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0"/>
          </p:nvPr>
        </p:nvSpPr>
        <p:spPr>
          <a:xfrm>
            <a:off x="4572000" y="1234440"/>
            <a:ext cx="4568952" cy="2560320"/>
          </a:xfrm>
        </p:spPr>
        <p:txBody>
          <a:bodyPr/>
          <a:lstStyle>
            <a:lvl1pPr>
              <a:spcBef>
                <a:spcPts val="0"/>
              </a:spcBef>
              <a:defRPr sz="1800"/>
            </a:lvl1pPr>
            <a:lvl2pPr>
              <a:spcBef>
                <a:spcPts val="0"/>
              </a:spcBef>
              <a:defRPr sz="1600"/>
            </a:lvl2pPr>
            <a:lvl3pPr>
              <a:spcBef>
                <a:spcPts val="0"/>
              </a:spcBef>
              <a:defRPr sz="1400"/>
            </a:lvl3pPr>
            <a:lvl4pPr>
              <a:spcBef>
                <a:spcPts val="0"/>
              </a:spcBef>
              <a:defRPr sz="12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p:cNvSpPr>
            <a:spLocks noGrp="1"/>
          </p:cNvSpPr>
          <p:nvPr>
            <p:ph sz="half" idx="11"/>
          </p:nvPr>
        </p:nvSpPr>
        <p:spPr>
          <a:xfrm>
            <a:off x="0" y="3794760"/>
            <a:ext cx="4568952" cy="2560320"/>
          </a:xfrm>
        </p:spPr>
        <p:txBody>
          <a:bodyPr/>
          <a:lstStyle>
            <a:lvl1pPr>
              <a:spcBef>
                <a:spcPts val="0"/>
              </a:spcBef>
              <a:defRPr sz="1800"/>
            </a:lvl1pPr>
            <a:lvl2pPr>
              <a:spcBef>
                <a:spcPts val="0"/>
              </a:spcBef>
              <a:defRPr sz="1600"/>
            </a:lvl2pPr>
            <a:lvl3pPr>
              <a:spcBef>
                <a:spcPts val="0"/>
              </a:spcBef>
              <a:defRPr sz="1400"/>
            </a:lvl3pPr>
            <a:lvl4pPr>
              <a:spcBef>
                <a:spcPts val="0"/>
              </a:spcBef>
              <a:defRPr sz="12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sz="half" idx="12"/>
          </p:nvPr>
        </p:nvSpPr>
        <p:spPr>
          <a:xfrm>
            <a:off x="4572000" y="3794760"/>
            <a:ext cx="4568952" cy="2560320"/>
          </a:xfrm>
        </p:spPr>
        <p:txBody>
          <a:bodyPr/>
          <a:lstStyle>
            <a:lvl1pPr>
              <a:spcBef>
                <a:spcPts val="0"/>
              </a:spcBef>
              <a:defRPr sz="1800"/>
            </a:lvl1pPr>
            <a:lvl2pPr>
              <a:spcBef>
                <a:spcPts val="0"/>
              </a:spcBef>
              <a:defRPr sz="1600"/>
            </a:lvl2pPr>
            <a:lvl3pPr>
              <a:spcBef>
                <a:spcPts val="0"/>
              </a:spcBef>
              <a:defRPr sz="1400"/>
            </a:lvl3pPr>
            <a:lvl4pPr>
              <a:spcBef>
                <a:spcPts val="0"/>
              </a:spcBef>
              <a:defRPr sz="12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2" name="Picture 1">
            <a:extLst>
              <a:ext uri="{FF2B5EF4-FFF2-40B4-BE49-F238E27FC236}">
                <a16:creationId xmlns:a16="http://schemas.microsoft.com/office/drawing/2014/main" id="{AAE801DA-D71E-4268-97AA-B808EE39D884}"/>
              </a:ext>
            </a:extLst>
          </p:cNvPr>
          <p:cNvPicPr>
            <a:picLocks noChangeAspect="1"/>
          </p:cNvPicPr>
          <p:nvPr userDrawn="1"/>
        </p:nvPicPr>
        <p:blipFill>
          <a:blip r:embed="rId2"/>
          <a:stretch>
            <a:fillRect/>
          </a:stretch>
        </p:blipFill>
        <p:spPr>
          <a:xfrm>
            <a:off x="8226552" y="84828"/>
            <a:ext cx="838200" cy="836183"/>
          </a:xfrm>
          <a:prstGeom prst="rect">
            <a:avLst/>
          </a:prstGeom>
        </p:spPr>
      </p:pic>
    </p:spTree>
    <p:extLst>
      <p:ext uri="{BB962C8B-B14F-4D97-AF65-F5344CB8AC3E}">
        <p14:creationId xmlns:p14="http://schemas.microsoft.com/office/powerpoint/2010/main" val="124446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 name="Rectangle 63"/>
          <p:cNvSpPr>
            <a:spLocks noChangeArrowheads="1"/>
          </p:cNvSpPr>
          <p:nvPr userDrawn="1"/>
        </p:nvSpPr>
        <p:spPr bwMode="auto">
          <a:xfrm>
            <a:off x="0" y="745416"/>
            <a:ext cx="9144000" cy="95250"/>
          </a:xfrm>
          <a:prstGeom prst="rect">
            <a:avLst/>
          </a:prstGeom>
          <a:solidFill>
            <a:srgbClr val="33CCCC"/>
          </a:solidFill>
          <a:ln w="19050">
            <a:noFill/>
            <a:miter lim="800000"/>
            <a:headEnd/>
            <a:tailEnd/>
          </a:ln>
          <a:effectLst/>
        </p:spPr>
        <p:txBody>
          <a:bodyPr wrap="none" anchor="ctr"/>
          <a:lstStyle/>
          <a:p>
            <a:pPr algn="ctr" eaLnBrk="0" fontAlgn="base" hangingPunct="0">
              <a:spcBef>
                <a:spcPct val="0"/>
              </a:spcBef>
              <a:spcAft>
                <a:spcPct val="0"/>
              </a:spcAft>
              <a:defRPr/>
            </a:pPr>
            <a:endParaRPr lang="en-US" b="1" i="1" dirty="0">
              <a:solidFill>
                <a:srgbClr val="000000"/>
              </a:solidFill>
              <a:cs typeface="Times New Roman" pitchFamily="18" charset="0"/>
            </a:endParaRPr>
          </a:p>
        </p:txBody>
      </p:sp>
      <p:sp>
        <p:nvSpPr>
          <p:cNvPr id="1026" name="Rectangle 2"/>
          <p:cNvSpPr>
            <a:spLocks noGrp="1" noChangeArrowheads="1"/>
          </p:cNvSpPr>
          <p:nvPr>
            <p:ph type="title"/>
          </p:nvPr>
        </p:nvSpPr>
        <p:spPr bwMode="auto">
          <a:xfrm>
            <a:off x="2057400" y="58106"/>
            <a:ext cx="602456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Collier County Courthouse 6th Floor Renovation and Modernization</a:t>
            </a:r>
          </a:p>
        </p:txBody>
      </p:sp>
      <p:sp>
        <p:nvSpPr>
          <p:cNvPr id="1027" name="Rectangle 3"/>
          <p:cNvSpPr>
            <a:spLocks noGrp="1" noChangeArrowheads="1"/>
          </p:cNvSpPr>
          <p:nvPr>
            <p:ph type="body" idx="1"/>
          </p:nvPr>
        </p:nvSpPr>
        <p:spPr bwMode="auto">
          <a:xfrm>
            <a:off x="428625" y="1298449"/>
            <a:ext cx="8683625" cy="52526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level0</a:t>
            </a:r>
          </a:p>
        </p:txBody>
      </p:sp>
      <p:sp>
        <p:nvSpPr>
          <p:cNvPr id="1053" name="Text Box 29"/>
          <p:cNvSpPr txBox="1">
            <a:spLocks noChangeArrowheads="1"/>
          </p:cNvSpPr>
          <p:nvPr userDrawn="1"/>
        </p:nvSpPr>
        <p:spPr bwMode="blackWhite">
          <a:xfrm>
            <a:off x="8774113" y="6619875"/>
            <a:ext cx="369887" cy="238125"/>
          </a:xfrm>
          <a:prstGeom prst="rect">
            <a:avLst/>
          </a:prstGeom>
          <a:noFill/>
          <a:ln w="9525">
            <a:noFill/>
            <a:miter lim="800000"/>
            <a:headEnd/>
            <a:tailEnd/>
          </a:ln>
          <a:effectLst/>
        </p:spPr>
        <p:txBody>
          <a:bodyPr wrap="none">
            <a:spAutoFit/>
          </a:bodyPr>
          <a:lstStyle/>
          <a:p>
            <a:pPr algn="ctr">
              <a:lnSpc>
                <a:spcPct val="80000"/>
              </a:lnSpc>
              <a:spcBef>
                <a:spcPct val="50000"/>
              </a:spcBef>
              <a:defRPr/>
            </a:pPr>
            <a:fld id="{0AFB21A6-1D40-4096-A133-8847AE6BD6F8}" type="slidenum">
              <a:rPr lang="en-US" sz="1200" b="1">
                <a:solidFill>
                  <a:srgbClr val="110189"/>
                </a:solidFill>
                <a:cs typeface="Arial" charset="0"/>
              </a:rPr>
              <a:pPr algn="ctr">
                <a:lnSpc>
                  <a:spcPct val="80000"/>
                </a:lnSpc>
                <a:spcBef>
                  <a:spcPct val="50000"/>
                </a:spcBef>
                <a:defRPr/>
              </a:pPr>
              <a:t>‹#›</a:t>
            </a:fld>
            <a:endParaRPr lang="en-US" sz="1200" b="1" dirty="0">
              <a:solidFill>
                <a:srgbClr val="110189"/>
              </a:solidFill>
              <a:cs typeface="Arial" charset="0"/>
            </a:endParaRPr>
          </a:p>
        </p:txBody>
      </p:sp>
      <p:sp>
        <p:nvSpPr>
          <p:cNvPr id="34" name="Rectangle 62"/>
          <p:cNvSpPr>
            <a:spLocks noChangeArrowheads="1"/>
          </p:cNvSpPr>
          <p:nvPr userDrawn="1"/>
        </p:nvSpPr>
        <p:spPr bwMode="auto">
          <a:xfrm>
            <a:off x="0" y="6629400"/>
            <a:ext cx="8839200" cy="95250"/>
          </a:xfrm>
          <a:prstGeom prst="rect">
            <a:avLst/>
          </a:prstGeom>
          <a:solidFill>
            <a:srgbClr val="33CCCC"/>
          </a:solidFill>
          <a:ln w="19050">
            <a:noFill/>
            <a:miter lim="800000"/>
            <a:headEnd/>
            <a:tailEnd/>
          </a:ln>
          <a:effectLst/>
        </p:spPr>
        <p:txBody>
          <a:bodyPr wrap="none" anchor="ctr"/>
          <a:lstStyle/>
          <a:p>
            <a:pPr algn="ctr" eaLnBrk="0" fontAlgn="base" hangingPunct="0">
              <a:spcBef>
                <a:spcPct val="0"/>
              </a:spcBef>
              <a:spcAft>
                <a:spcPct val="0"/>
              </a:spcAft>
              <a:defRPr/>
            </a:pPr>
            <a:endParaRPr lang="en-US" b="1" i="1" dirty="0">
              <a:solidFill>
                <a:srgbClr val="000000"/>
              </a:solidFill>
              <a:cs typeface="Times New Roman" pitchFamily="18" charset="0"/>
            </a:endParaRPr>
          </a:p>
        </p:txBody>
      </p:sp>
      <p:sp>
        <p:nvSpPr>
          <p:cNvPr id="37" name="Rectangle 61"/>
          <p:cNvSpPr>
            <a:spLocks noChangeArrowheads="1"/>
          </p:cNvSpPr>
          <p:nvPr userDrawn="1"/>
        </p:nvSpPr>
        <p:spPr bwMode="auto">
          <a:xfrm>
            <a:off x="0" y="6781800"/>
            <a:ext cx="9144000" cy="76200"/>
          </a:xfrm>
          <a:prstGeom prst="rect">
            <a:avLst/>
          </a:prstGeom>
          <a:gradFill rotWithShape="1">
            <a:gsLst>
              <a:gs pos="0">
                <a:srgbClr val="33CCCC"/>
              </a:gs>
              <a:gs pos="50000">
                <a:srgbClr val="FFCC00"/>
              </a:gs>
              <a:gs pos="100000">
                <a:srgbClr val="FFCC00">
                  <a:gamma/>
                  <a:shade val="46275"/>
                  <a:invGamma/>
                </a:srgbClr>
              </a:gs>
            </a:gsLst>
            <a:lin ang="2700000" scaled="1"/>
          </a:gradFill>
          <a:ln w="19050">
            <a:noFill/>
            <a:miter lim="800000"/>
            <a:headEnd/>
            <a:tailEnd/>
          </a:ln>
          <a:effectLst/>
        </p:spPr>
        <p:txBody>
          <a:bodyPr wrap="none" anchor="ctr"/>
          <a:lstStyle/>
          <a:p>
            <a:pPr algn="ctr" eaLnBrk="0" fontAlgn="base" hangingPunct="0">
              <a:spcBef>
                <a:spcPct val="0"/>
              </a:spcBef>
              <a:spcAft>
                <a:spcPct val="0"/>
              </a:spcAft>
              <a:defRPr/>
            </a:pPr>
            <a:endParaRPr lang="en-US" b="1" i="1" dirty="0">
              <a:solidFill>
                <a:srgbClr val="000000"/>
              </a:solidFill>
              <a:cs typeface="Times New Roman" pitchFamily="18" charset="0"/>
            </a:endParaRPr>
          </a:p>
        </p:txBody>
      </p:sp>
      <p:sp>
        <p:nvSpPr>
          <p:cNvPr id="39" name="Rectangle 64"/>
          <p:cNvSpPr>
            <a:spLocks noChangeArrowheads="1"/>
          </p:cNvSpPr>
          <p:nvPr userDrawn="1"/>
        </p:nvSpPr>
        <p:spPr bwMode="auto">
          <a:xfrm>
            <a:off x="0" y="892975"/>
            <a:ext cx="9144000" cy="76200"/>
          </a:xfrm>
          <a:prstGeom prst="rect">
            <a:avLst/>
          </a:prstGeom>
          <a:gradFill rotWithShape="1">
            <a:gsLst>
              <a:gs pos="43000">
                <a:srgbClr val="33CCCC"/>
              </a:gs>
              <a:gs pos="50000">
                <a:srgbClr val="FFCC00"/>
              </a:gs>
              <a:gs pos="100000">
                <a:srgbClr val="FFCC00">
                  <a:gamma/>
                  <a:shade val="46275"/>
                  <a:invGamma/>
                </a:srgbClr>
              </a:gs>
            </a:gsLst>
            <a:lin ang="2700000" scaled="1"/>
          </a:gradFill>
          <a:ln w="19050" algn="ctr">
            <a:noFill/>
            <a:miter lim="800000"/>
            <a:headEnd/>
            <a:tailEnd/>
          </a:ln>
          <a:effectLst/>
        </p:spPr>
        <p:txBody>
          <a:bodyPr wrap="none" anchor="ctr"/>
          <a:lstStyle/>
          <a:p>
            <a:pPr algn="ctr" eaLnBrk="0" fontAlgn="base" hangingPunct="0">
              <a:spcBef>
                <a:spcPct val="0"/>
              </a:spcBef>
              <a:spcAft>
                <a:spcPct val="0"/>
              </a:spcAft>
              <a:defRPr/>
            </a:pPr>
            <a:endParaRPr lang="en-US" b="1" i="1" dirty="0">
              <a:solidFill>
                <a:srgbClr val="000000"/>
              </a:solidFill>
              <a:cs typeface="Times New Roman" pitchFamily="18" charset="0"/>
            </a:endParaRPr>
          </a:p>
        </p:txBody>
      </p:sp>
      <p:sp>
        <p:nvSpPr>
          <p:cNvPr id="24" name="Text Box 3"/>
          <p:cNvSpPr txBox="1">
            <a:spLocks noChangeArrowheads="1"/>
          </p:cNvSpPr>
          <p:nvPr userDrawn="1"/>
        </p:nvSpPr>
        <p:spPr bwMode="auto">
          <a:xfrm>
            <a:off x="850670" y="669765"/>
            <a:ext cx="2079415" cy="179216"/>
          </a:xfrm>
          <a:prstGeom prst="rect">
            <a:avLst/>
          </a:prstGeom>
          <a:solidFill>
            <a:schemeClr val="bg1"/>
          </a:solidFill>
          <a:ln w="9525">
            <a:noFill/>
            <a:miter lim="800000"/>
            <a:headEnd/>
            <a:tailEnd/>
          </a:ln>
          <a:effectLst/>
        </p:spPr>
        <p:txBody>
          <a:bodyPr wrap="none" lIns="91440" tIns="91440" rIns="91440" bIns="0" anchor="b" anchorCtr="0">
            <a:spAutoFit/>
          </a:bodyPr>
          <a:lstStyle/>
          <a:p>
            <a:pPr algn="ctr" fontAlgn="base">
              <a:lnSpc>
                <a:spcPct val="50000"/>
              </a:lnSpc>
              <a:spcBef>
                <a:spcPct val="50000"/>
              </a:spcBef>
              <a:spcAft>
                <a:spcPct val="0"/>
              </a:spcAft>
              <a:defRPr/>
            </a:pPr>
            <a:r>
              <a:rPr lang="en-US" sz="1000" b="1" i="1" dirty="0">
                <a:solidFill>
                  <a:srgbClr val="000066"/>
                </a:solidFill>
                <a:cs typeface="Arial" charset="0"/>
              </a:rPr>
              <a:t>Facilities Management Division</a:t>
            </a:r>
          </a:p>
        </p:txBody>
      </p:sp>
      <p:sp>
        <p:nvSpPr>
          <p:cNvPr id="25" name="Text Box 10"/>
          <p:cNvSpPr txBox="1">
            <a:spLocks noChangeArrowheads="1"/>
          </p:cNvSpPr>
          <p:nvPr userDrawn="1"/>
        </p:nvSpPr>
        <p:spPr bwMode="auto">
          <a:xfrm>
            <a:off x="5496305" y="6589428"/>
            <a:ext cx="2452916" cy="179216"/>
          </a:xfrm>
          <a:prstGeom prst="rect">
            <a:avLst/>
          </a:prstGeom>
          <a:solidFill>
            <a:schemeClr val="bg1"/>
          </a:solidFill>
          <a:ln w="9525">
            <a:noFill/>
            <a:miter lim="800000"/>
            <a:headEnd/>
            <a:tailEnd/>
          </a:ln>
          <a:effectLst/>
        </p:spPr>
        <p:txBody>
          <a:bodyPr wrap="none" lIns="91440" tIns="91440" rIns="91440" bIns="0" anchor="b" anchorCtr="0">
            <a:spAutoFit/>
          </a:bodyPr>
          <a:lstStyle>
            <a:defPPr>
              <a:defRPr lang="en-US"/>
            </a:defPPr>
            <a:lvl1pPr algn="ctr">
              <a:lnSpc>
                <a:spcPct val="50000"/>
              </a:lnSpc>
              <a:spcBef>
                <a:spcPct val="50000"/>
              </a:spcBef>
              <a:defRPr sz="1600" b="1" i="1">
                <a:solidFill>
                  <a:srgbClr val="000066"/>
                </a:solidFill>
                <a:effectLst/>
                <a:latin typeface="+mn-lt"/>
                <a:cs typeface="+mn-cs"/>
              </a:defRPr>
            </a:lvl1pPr>
          </a:lstStyle>
          <a:p>
            <a:pPr fontAlgn="base">
              <a:spcAft>
                <a:spcPct val="0"/>
              </a:spcAft>
            </a:pPr>
            <a:r>
              <a:rPr lang="en-US" sz="1000" dirty="0"/>
              <a:t>Exceeding  Expectations, Every Day! </a:t>
            </a:r>
          </a:p>
        </p:txBody>
      </p:sp>
      <p:pic>
        <p:nvPicPr>
          <p:cNvPr id="15" name="Picture 14" descr="county logo">
            <a:extLst>
              <a:ext uri="{FF2B5EF4-FFF2-40B4-BE49-F238E27FC236}">
                <a16:creationId xmlns:a16="http://schemas.microsoft.com/office/drawing/2014/main" id="{8C892ADC-8CC3-4C53-9DFC-31E8C0160CD4}"/>
              </a:ext>
            </a:extLst>
          </p:cNvPr>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92631"/>
            <a:ext cx="2252662" cy="603917"/>
          </a:xfrm>
          <a:prstGeom prst="rect">
            <a:avLst/>
          </a:prstGeom>
          <a:noFill/>
          <a:ln>
            <a:noFill/>
          </a:ln>
        </p:spPr>
      </p:pic>
      <p:sp>
        <p:nvSpPr>
          <p:cNvPr id="4" name="Rectangle 3">
            <a:extLst>
              <a:ext uri="{FF2B5EF4-FFF2-40B4-BE49-F238E27FC236}">
                <a16:creationId xmlns:a16="http://schemas.microsoft.com/office/drawing/2014/main" id="{2FA59E6B-1C4B-4A5C-B093-68314778B4FF}"/>
              </a:ext>
            </a:extLst>
          </p:cNvPr>
          <p:cNvSpPr/>
          <p:nvPr userDrawn="1"/>
        </p:nvSpPr>
        <p:spPr>
          <a:xfrm>
            <a:off x="2286000" y="3136613"/>
            <a:ext cx="4572000" cy="584775"/>
          </a:xfrm>
          <a:prstGeom prst="rect">
            <a:avLst/>
          </a:prstGeom>
        </p:spPr>
        <p:txBody>
          <a:bodyPr>
            <a:spAutoFit/>
          </a:bodyPr>
          <a:lstStyle/>
          <a:p>
            <a:endParaRPr lang="en-US" sz="800" b="0" i="0" u="none" strike="noStrike" baseline="0" dirty="0">
              <a:latin typeface="Times New Roman" panose="02020603050405020304" pitchFamily="18" charset="0"/>
            </a:endParaRPr>
          </a:p>
          <a:p>
            <a:endParaRPr lang="en-US" sz="2400" b="0" i="0" u="none" strike="noStrike" baseline="0" dirty="0">
              <a:latin typeface="Times New Roman" panose="02020603050405020304" pitchFamily="18" charset="0"/>
            </a:endParaRPr>
          </a:p>
        </p:txBody>
      </p:sp>
      <p:pic>
        <p:nvPicPr>
          <p:cNvPr id="7" name="Picture 6">
            <a:extLst>
              <a:ext uri="{FF2B5EF4-FFF2-40B4-BE49-F238E27FC236}">
                <a16:creationId xmlns:a16="http://schemas.microsoft.com/office/drawing/2014/main" id="{6A43207A-B11B-4201-96AC-A2D475E5C89A}"/>
              </a:ext>
            </a:extLst>
          </p:cNvPr>
          <p:cNvPicPr>
            <a:picLocks noChangeAspect="1"/>
          </p:cNvPicPr>
          <p:nvPr userDrawn="1"/>
        </p:nvPicPr>
        <p:blipFill>
          <a:blip r:embed="rId9"/>
          <a:stretch>
            <a:fillRect/>
          </a:stretch>
        </p:blipFill>
        <p:spPr>
          <a:xfrm>
            <a:off x="8378962" y="14557"/>
            <a:ext cx="719053" cy="694776"/>
          </a:xfrm>
          <a:prstGeom prst="rect">
            <a:avLst/>
          </a:prstGeom>
        </p:spPr>
      </p:pic>
    </p:spTree>
    <p:extLst>
      <p:ext uri="{BB962C8B-B14F-4D97-AF65-F5344CB8AC3E}">
        <p14:creationId xmlns:p14="http://schemas.microsoft.com/office/powerpoint/2010/main" val="45669137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hf sldNum="0" hdr="0" ftr="0"/>
  <p:txStyles>
    <p:titleStyle>
      <a:lvl1pPr algn="ctr" rtl="0" eaLnBrk="0" fontAlgn="base" hangingPunct="0">
        <a:spcBef>
          <a:spcPct val="0"/>
        </a:spcBef>
        <a:spcAft>
          <a:spcPct val="0"/>
        </a:spcAft>
        <a:defRPr sz="2800" b="1" baseline="30000">
          <a:solidFill>
            <a:schemeClr val="tx1"/>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cs typeface="Times New Roman" pitchFamily="18" charset="0"/>
        </a:defRPr>
      </a:lvl2pPr>
      <a:lvl3pPr algn="ctr" rtl="0" eaLnBrk="0" fontAlgn="base" hangingPunct="0">
        <a:spcBef>
          <a:spcPct val="0"/>
        </a:spcBef>
        <a:spcAft>
          <a:spcPct val="0"/>
        </a:spcAft>
        <a:defRPr sz="2800" b="1">
          <a:solidFill>
            <a:schemeClr val="tx2"/>
          </a:solidFill>
          <a:latin typeface="Arial" charset="0"/>
          <a:cs typeface="Times New Roman" pitchFamily="18" charset="0"/>
        </a:defRPr>
      </a:lvl3pPr>
      <a:lvl4pPr algn="ctr" rtl="0" eaLnBrk="0" fontAlgn="base" hangingPunct="0">
        <a:spcBef>
          <a:spcPct val="0"/>
        </a:spcBef>
        <a:spcAft>
          <a:spcPct val="0"/>
        </a:spcAft>
        <a:defRPr sz="2800" b="1">
          <a:solidFill>
            <a:schemeClr val="tx2"/>
          </a:solidFill>
          <a:latin typeface="Arial" charset="0"/>
          <a:cs typeface="Times New Roman" pitchFamily="18" charset="0"/>
        </a:defRPr>
      </a:lvl4pPr>
      <a:lvl5pPr algn="ctr" rtl="0" eaLnBrk="0" fontAlgn="base" hangingPunct="0">
        <a:spcBef>
          <a:spcPct val="0"/>
        </a:spcBef>
        <a:spcAft>
          <a:spcPct val="0"/>
        </a:spcAft>
        <a:defRPr sz="2800" b="1">
          <a:solidFill>
            <a:schemeClr val="tx2"/>
          </a:solidFill>
          <a:latin typeface="Arial" charset="0"/>
          <a:cs typeface="Times New Roman" pitchFamily="18" charset="0"/>
        </a:defRPr>
      </a:lvl5pPr>
      <a:lvl6pPr marL="457200" algn="ctr" rtl="0" fontAlgn="base">
        <a:spcBef>
          <a:spcPct val="0"/>
        </a:spcBef>
        <a:spcAft>
          <a:spcPct val="0"/>
        </a:spcAft>
        <a:defRPr sz="3200" b="1" i="1">
          <a:solidFill>
            <a:schemeClr val="tx2"/>
          </a:solidFill>
          <a:latin typeface="Times New Roman" pitchFamily="18" charset="0"/>
          <a:cs typeface="Times New Roman" pitchFamily="18" charset="0"/>
        </a:defRPr>
      </a:lvl6pPr>
      <a:lvl7pPr marL="914400" algn="ctr" rtl="0" fontAlgn="base">
        <a:spcBef>
          <a:spcPct val="0"/>
        </a:spcBef>
        <a:spcAft>
          <a:spcPct val="0"/>
        </a:spcAft>
        <a:defRPr sz="3200" b="1" i="1">
          <a:solidFill>
            <a:schemeClr val="tx2"/>
          </a:solidFill>
          <a:latin typeface="Times New Roman" pitchFamily="18" charset="0"/>
          <a:cs typeface="Times New Roman" pitchFamily="18" charset="0"/>
        </a:defRPr>
      </a:lvl7pPr>
      <a:lvl8pPr marL="1371600" algn="ctr" rtl="0" fontAlgn="base">
        <a:spcBef>
          <a:spcPct val="0"/>
        </a:spcBef>
        <a:spcAft>
          <a:spcPct val="0"/>
        </a:spcAft>
        <a:defRPr sz="3200" b="1" i="1">
          <a:solidFill>
            <a:schemeClr val="tx2"/>
          </a:solidFill>
          <a:latin typeface="Times New Roman" pitchFamily="18" charset="0"/>
          <a:cs typeface="Times New Roman" pitchFamily="18" charset="0"/>
        </a:defRPr>
      </a:lvl8pPr>
      <a:lvl9pPr marL="1828800" algn="ctr" rtl="0" fontAlgn="base">
        <a:spcBef>
          <a:spcPct val="0"/>
        </a:spcBef>
        <a:spcAft>
          <a:spcPct val="0"/>
        </a:spcAft>
        <a:defRPr sz="3200" b="1" i="1">
          <a:solidFill>
            <a:schemeClr val="tx2"/>
          </a:solidFill>
          <a:latin typeface="Times New Roman" pitchFamily="18" charset="0"/>
          <a:cs typeface="Times New Roman" pitchFamily="18" charset="0"/>
        </a:defRPr>
      </a:lvl9pPr>
    </p:titleStyle>
    <p:bodyStyle>
      <a:lvl1pPr marL="231775" indent="-231775" algn="l" rtl="0" eaLnBrk="0" fontAlgn="base" hangingPunct="0">
        <a:spcBef>
          <a:spcPct val="20000"/>
        </a:spcBef>
        <a:spcAft>
          <a:spcPct val="0"/>
        </a:spcAft>
        <a:buChar char="•"/>
        <a:defRPr b="1">
          <a:solidFill>
            <a:schemeClr val="tx1"/>
          </a:solidFill>
          <a:latin typeface="+mn-lt"/>
          <a:ea typeface="+mn-ea"/>
          <a:cs typeface="+mn-cs"/>
        </a:defRPr>
      </a:lvl1pPr>
      <a:lvl2pPr marL="682625" indent="-225425" algn="l" rtl="0" eaLnBrk="0" fontAlgn="base" hangingPunct="0">
        <a:spcBef>
          <a:spcPct val="20000"/>
        </a:spcBef>
        <a:spcAft>
          <a:spcPct val="0"/>
        </a:spcAft>
        <a:buChar char="–"/>
        <a:defRPr sz="1600" b="1">
          <a:solidFill>
            <a:schemeClr val="tx1"/>
          </a:solidFill>
          <a:latin typeface="+mn-lt"/>
          <a:cs typeface="+mn-cs"/>
        </a:defRPr>
      </a:lvl2pPr>
      <a:lvl3pPr marL="1143000" indent="-228600" algn="l" rtl="0" eaLnBrk="0" fontAlgn="base" hangingPunct="0">
        <a:spcBef>
          <a:spcPct val="20000"/>
        </a:spcBef>
        <a:spcAft>
          <a:spcPct val="0"/>
        </a:spcAft>
        <a:buChar char="•"/>
        <a:defRPr sz="1400" b="1">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emf"/></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jpe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cid:0450417D-CA2F-4B53-8905-47F15E9ADB87" TargetMode="External"/><Relationship Id="rId3" Type="http://schemas.openxmlformats.org/officeDocument/2006/relationships/image" Target="cid:98B3FD1A-D5DC-4851-8A7C-8E7F53077C21" TargetMode="External"/><Relationship Id="rId7" Type="http://schemas.openxmlformats.org/officeDocument/2006/relationships/image" Target="cid:1DB5E8A7-5805-4495-91A5-9BB65CF4D9D4" TargetMode="External"/><Relationship Id="rId12"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cid:6C6F4594-32A7-4BC0-A05D-54A6E5DF41B6" TargetMode="External"/><Relationship Id="rId5" Type="http://schemas.openxmlformats.org/officeDocument/2006/relationships/image" Target="cid:36DF0C11-BECA-436B-9224-576062E0B787" TargetMode="External"/><Relationship Id="rId10" Type="http://schemas.openxmlformats.org/officeDocument/2006/relationships/image" Target="../media/image26.jpeg"/><Relationship Id="rId4" Type="http://schemas.openxmlformats.org/officeDocument/2006/relationships/image" Target="../media/image23.jpeg"/><Relationship Id="rId9" Type="http://schemas.openxmlformats.org/officeDocument/2006/relationships/image" Target="cid:A478876E-06C9-4D5F-9489-89B295E8FA28"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cid:A004D75A-5449-4ADC-ACCB-C898D6287F46" TargetMode="External"/><Relationship Id="rId3" Type="http://schemas.openxmlformats.org/officeDocument/2006/relationships/image" Target="cid:02497B41-32DE-46BE-B4AC-AFD4B3AA1BF7" TargetMode="External"/><Relationship Id="rId7" Type="http://schemas.openxmlformats.org/officeDocument/2006/relationships/image" Target="cid:65C7222F-DBE4-4CA6-B579-77F80C112A76" TargetMode="External"/><Relationship Id="rId12"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cid:71783310-B5E7-4EFB-91CA-D7BE22F0ADD7" TargetMode="External"/><Relationship Id="rId5" Type="http://schemas.openxmlformats.org/officeDocument/2006/relationships/image" Target="cid:064AF7D9-1CF9-4842-8E9B-6711752BF0EF" TargetMode="External"/><Relationship Id="rId10" Type="http://schemas.openxmlformats.org/officeDocument/2006/relationships/image" Target="../media/image32.jpeg"/><Relationship Id="rId4" Type="http://schemas.openxmlformats.org/officeDocument/2006/relationships/image" Target="../media/image29.jpeg"/><Relationship Id="rId9" Type="http://schemas.openxmlformats.org/officeDocument/2006/relationships/image" Target="cid:2D3A287A-9FB6-45A0-ADE4-C4C4C372576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cid:643FE71C-CB62-409E-A71E-EF7B116CE9AE" TargetMode="External"/><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cid:51B3F675-E302-4F56-B276-917341647547" TargetMode="Externa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90" y="1008734"/>
            <a:ext cx="3765817" cy="3715666"/>
          </a:xfrm>
          <a:prstGeom prst="rect">
            <a:avLst/>
          </a:prstGeom>
          <a:solidFill>
            <a:schemeClr val="bg1"/>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defRPr/>
            </a:pPr>
            <a:r>
              <a:rPr lang="en-US" sz="1200" b="1" dirty="0">
                <a:solidFill>
                  <a:schemeClr val="tx1"/>
                </a:solidFill>
                <a:latin typeface="Calibri" panose="020F0502020204030204" pitchFamily="34" charset="0"/>
                <a:cs typeface="Calibri" panose="020F0502020204030204" pitchFamily="34" charset="0"/>
              </a:rPr>
              <a:t>Sponsor: </a:t>
            </a:r>
            <a:r>
              <a:rPr lang="en-US" sz="1200" dirty="0">
                <a:solidFill>
                  <a:schemeClr val="tx1"/>
                </a:solidFill>
                <a:latin typeface="Calibri" panose="020F0502020204030204" pitchFamily="34" charset="0"/>
                <a:cs typeface="Calibri" panose="020F0502020204030204" pitchFamily="34" charset="0"/>
              </a:rPr>
              <a:t>Barry Williams, Director Parks &amp; Recreation</a:t>
            </a:r>
          </a:p>
          <a:p>
            <a:pPr>
              <a:defRPr/>
            </a:pPr>
            <a:r>
              <a:rPr lang="en-US" sz="1200" b="1" dirty="0">
                <a:solidFill>
                  <a:schemeClr val="tx1"/>
                </a:solidFill>
                <a:latin typeface="Calibri" panose="020F0502020204030204" pitchFamily="34" charset="0"/>
                <a:cs typeface="Calibri" panose="020F0502020204030204" pitchFamily="34" charset="0"/>
              </a:rPr>
              <a:t>Project Manager</a:t>
            </a:r>
            <a:r>
              <a:rPr lang="en-US" sz="1200" dirty="0">
                <a:solidFill>
                  <a:schemeClr val="tx1"/>
                </a:solidFill>
                <a:latin typeface="Calibri" panose="020F0502020204030204" pitchFamily="34" charset="0"/>
                <a:cs typeface="Calibri" panose="020F0502020204030204" pitchFamily="34" charset="0"/>
              </a:rPr>
              <a:t>: Dave Closas, PE, PMP</a:t>
            </a:r>
          </a:p>
          <a:p>
            <a:pPr>
              <a:defRPr/>
            </a:pPr>
            <a:endParaRPr lang="en-US" sz="1200" b="1" dirty="0">
              <a:solidFill>
                <a:schemeClr val="tx1"/>
              </a:solidFill>
              <a:latin typeface="Calibri" panose="020F0502020204030204" pitchFamily="34" charset="0"/>
              <a:cs typeface="Calibri" panose="020F0502020204030204" pitchFamily="34" charset="0"/>
            </a:endParaRPr>
          </a:p>
          <a:p>
            <a:pPr algn="just">
              <a:defRPr/>
            </a:pPr>
            <a:r>
              <a:rPr lang="en-US" sz="1200" b="1" dirty="0">
                <a:solidFill>
                  <a:schemeClr val="tx1"/>
                </a:solidFill>
                <a:latin typeface="Calibri" panose="020F0502020204030204" pitchFamily="34" charset="0"/>
                <a:cs typeface="Calibri" panose="020F0502020204030204" pitchFamily="34" charset="0"/>
              </a:rPr>
              <a:t>Project Scope</a:t>
            </a:r>
            <a:r>
              <a:rPr lang="en-US" sz="1200" dirty="0">
                <a:solidFill>
                  <a:schemeClr val="tx1"/>
                </a:solidFill>
                <a:latin typeface="Calibri" panose="020F0502020204030204" pitchFamily="34" charset="0"/>
                <a:cs typeface="Calibri" panose="020F0502020204030204" pitchFamily="34" charset="0"/>
              </a:rPr>
              <a:t>: The BCIRP Phase 1 includes four soccer fields, two baseball-softball fields, concessions stands picnic pavilions, outdoor basketball courts, tennis courts, pickleball courts, aquatic center, playground, community center, a Maintenance Building, and Event Lawn.</a:t>
            </a:r>
            <a:endParaRPr lang="en-US" sz="1200" b="1" dirty="0">
              <a:solidFill>
                <a:schemeClr val="tx1"/>
              </a:solidFill>
              <a:latin typeface="Calibri" panose="020F0502020204030204" pitchFamily="34" charset="0"/>
              <a:cs typeface="Calibri" panose="020F0502020204030204" pitchFamily="34" charset="0"/>
            </a:endParaRPr>
          </a:p>
          <a:p>
            <a:pPr>
              <a:defRPr/>
            </a:pPr>
            <a:endParaRPr lang="en-US" sz="1200" b="1" dirty="0">
              <a:solidFill>
                <a:schemeClr val="tx1"/>
              </a:solidFill>
              <a:latin typeface="Calibri" panose="020F0502020204030204" pitchFamily="34" charset="0"/>
              <a:cs typeface="Calibri" panose="020F0502020204030204" pitchFamily="34" charset="0"/>
            </a:endParaRPr>
          </a:p>
          <a:p>
            <a:pPr>
              <a:defRPr/>
            </a:pPr>
            <a:r>
              <a:rPr lang="en-US" sz="1200" b="1" dirty="0">
                <a:solidFill>
                  <a:schemeClr val="tx1"/>
                </a:solidFill>
                <a:latin typeface="Calibri" panose="020F0502020204030204" pitchFamily="34" charset="0"/>
                <a:cs typeface="Calibri" panose="020F0502020204030204" pitchFamily="34" charset="0"/>
              </a:rPr>
              <a:t>Architect/Engineer: </a:t>
            </a:r>
            <a:r>
              <a:rPr lang="en-US" sz="1200" dirty="0">
                <a:solidFill>
                  <a:schemeClr val="tx1"/>
                </a:solidFill>
                <a:latin typeface="Calibri" panose="020F0502020204030204" pitchFamily="34" charset="0"/>
                <a:cs typeface="Calibri" panose="020F0502020204030204" pitchFamily="34" charset="0"/>
              </a:rPr>
              <a:t>Q Grady Minor &amp; Victor Latavish</a:t>
            </a:r>
          </a:p>
          <a:p>
            <a:pPr>
              <a:defRPr/>
            </a:pPr>
            <a:endParaRPr lang="en-US" sz="1200" b="1" dirty="0">
              <a:solidFill>
                <a:schemeClr val="tx1"/>
              </a:solidFill>
              <a:latin typeface="Calibri" panose="020F0502020204030204" pitchFamily="34" charset="0"/>
              <a:cs typeface="Calibri" panose="020F0502020204030204" pitchFamily="34" charset="0"/>
            </a:endParaRPr>
          </a:p>
          <a:p>
            <a:pPr>
              <a:defRPr/>
            </a:pPr>
            <a:r>
              <a:rPr lang="en-US" sz="1200" b="1" dirty="0">
                <a:solidFill>
                  <a:schemeClr val="tx1"/>
                </a:solidFill>
                <a:latin typeface="Calibri" panose="020F0502020204030204" pitchFamily="34" charset="0"/>
                <a:cs typeface="Calibri" panose="020F0502020204030204" pitchFamily="34" charset="0"/>
              </a:rPr>
              <a:t>Owner’s Representative (CEI) : </a:t>
            </a:r>
            <a:r>
              <a:rPr lang="en-US" sz="1200" dirty="0">
                <a:solidFill>
                  <a:schemeClr val="tx1"/>
                </a:solidFill>
                <a:latin typeface="Calibri" panose="020F0502020204030204" pitchFamily="34" charset="0"/>
                <a:cs typeface="Calibri" panose="020F0502020204030204" pitchFamily="34" charset="0"/>
              </a:rPr>
              <a:t>Wood E&amp;IS</a:t>
            </a:r>
          </a:p>
          <a:p>
            <a:pPr>
              <a:defRPr/>
            </a:pPr>
            <a:endParaRPr lang="en-US" sz="1200" dirty="0">
              <a:solidFill>
                <a:schemeClr val="tx1"/>
              </a:solidFill>
              <a:latin typeface="Calibri" panose="020F0502020204030204" pitchFamily="34" charset="0"/>
              <a:cs typeface="Calibri" panose="020F0502020204030204" pitchFamily="34" charset="0"/>
            </a:endParaRPr>
          </a:p>
          <a:p>
            <a:pPr>
              <a:defRPr/>
            </a:pPr>
            <a:r>
              <a:rPr lang="en-US" sz="1200" b="1" dirty="0">
                <a:solidFill>
                  <a:schemeClr val="tx1"/>
                </a:solidFill>
                <a:latin typeface="Calibri" panose="020F0502020204030204" pitchFamily="34" charset="0"/>
                <a:cs typeface="Calibri" panose="020F0502020204030204" pitchFamily="34" charset="0"/>
              </a:rPr>
              <a:t>General Contractor: </a:t>
            </a:r>
            <a:r>
              <a:rPr lang="en-US" sz="1200" dirty="0">
                <a:solidFill>
                  <a:schemeClr val="tx1"/>
                </a:solidFill>
                <a:latin typeface="Calibri" panose="020F0502020204030204" pitchFamily="34" charset="0"/>
                <a:cs typeface="Calibri" panose="020F0502020204030204" pitchFamily="34" charset="0"/>
              </a:rPr>
              <a:t> ASTRA Construction Services</a:t>
            </a:r>
          </a:p>
          <a:p>
            <a:pPr>
              <a:defRPr/>
            </a:pPr>
            <a:endParaRPr lang="en-US" sz="1200" dirty="0">
              <a:solidFill>
                <a:schemeClr val="tx1"/>
              </a:solidFill>
              <a:latin typeface="Calibri" panose="020F0502020204030204" pitchFamily="34" charset="0"/>
              <a:cs typeface="Calibri" panose="020F0502020204030204" pitchFamily="34" charset="0"/>
            </a:endParaRPr>
          </a:p>
          <a:p>
            <a:pPr>
              <a:defRPr/>
            </a:pPr>
            <a:r>
              <a:rPr lang="en-US" sz="1200" b="1" dirty="0">
                <a:solidFill>
                  <a:schemeClr val="tx1"/>
                </a:solidFill>
                <a:latin typeface="Calibri" panose="020F0502020204030204" pitchFamily="34" charset="0"/>
                <a:cs typeface="Calibri" panose="020F0502020204030204" pitchFamily="34" charset="0"/>
              </a:rPr>
              <a:t>Notice to Proceed Date: </a:t>
            </a:r>
            <a:r>
              <a:rPr lang="en-US" sz="1200" dirty="0">
                <a:solidFill>
                  <a:schemeClr val="tx1"/>
                </a:solidFill>
                <a:latin typeface="Calibri" panose="020F0502020204030204" pitchFamily="34" charset="0"/>
                <a:cs typeface="Calibri" panose="020F0502020204030204" pitchFamily="34" charset="0"/>
              </a:rPr>
              <a:t>Nov. 12, 2019</a:t>
            </a:r>
          </a:p>
          <a:p>
            <a:pPr>
              <a:defRPr/>
            </a:pPr>
            <a:endParaRPr lang="en-US" sz="1200" dirty="0">
              <a:solidFill>
                <a:schemeClr val="tx1"/>
              </a:solidFill>
              <a:latin typeface="Calibri" panose="020F0502020204030204" pitchFamily="34" charset="0"/>
              <a:cs typeface="Calibri" panose="020F0502020204030204" pitchFamily="34" charset="0"/>
            </a:endParaRPr>
          </a:p>
          <a:p>
            <a:pPr>
              <a:defRPr/>
            </a:pPr>
            <a:r>
              <a:rPr lang="en-US" sz="1100" b="1" dirty="0">
                <a:solidFill>
                  <a:srgbClr val="FF0000"/>
                </a:solidFill>
                <a:latin typeface="Calibri" panose="020F0502020204030204" pitchFamily="34" charset="0"/>
                <a:cs typeface="Calibri" panose="020F0502020204030204" pitchFamily="34" charset="0"/>
              </a:rPr>
              <a:t>Estimated Substantial Completion North Date: </a:t>
            </a:r>
            <a:r>
              <a:rPr lang="en-US" sz="1100" dirty="0">
                <a:solidFill>
                  <a:srgbClr val="FF0000"/>
                </a:solidFill>
                <a:latin typeface="Calibri" panose="020F0502020204030204" pitchFamily="34" charset="0"/>
                <a:cs typeface="Calibri" panose="020F0502020204030204" pitchFamily="34" charset="0"/>
              </a:rPr>
              <a:t>June 9th, 2021</a:t>
            </a:r>
          </a:p>
          <a:p>
            <a:pPr>
              <a:defRPr/>
            </a:pPr>
            <a:endParaRPr lang="en-US" sz="1100" dirty="0">
              <a:solidFill>
                <a:schemeClr val="tx1"/>
              </a:solidFill>
              <a:latin typeface="Calibri" panose="020F0502020204030204" pitchFamily="34" charset="0"/>
              <a:cs typeface="Calibri" panose="020F0502020204030204" pitchFamily="34" charset="0"/>
            </a:endParaRPr>
          </a:p>
          <a:p>
            <a:pPr>
              <a:defRPr/>
            </a:pPr>
            <a:endParaRPr lang="en-US" sz="1000" dirty="0">
              <a:solidFill>
                <a:schemeClr val="tx1"/>
              </a:solidFill>
              <a:latin typeface="Calibri" panose="020F0502020204030204" pitchFamily="34" charset="0"/>
              <a:cs typeface="Calibri" panose="020F0502020204030204" pitchFamily="34" charset="0"/>
            </a:endParaRPr>
          </a:p>
        </p:txBody>
      </p:sp>
      <p:sp>
        <p:nvSpPr>
          <p:cNvPr id="76" name="Rectangle 75"/>
          <p:cNvSpPr/>
          <p:nvPr/>
        </p:nvSpPr>
        <p:spPr>
          <a:xfrm>
            <a:off x="3885538" y="3180876"/>
            <a:ext cx="5192871" cy="3300664"/>
          </a:xfrm>
          <a:prstGeom prst="rect">
            <a:avLst/>
          </a:prstGeom>
          <a:solidFill>
            <a:schemeClr val="bg1"/>
          </a:solidFill>
          <a:ln w="28575">
            <a:solidFill>
              <a:schemeClr val="tx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North Contracts Challenges to date: North 85% Complete</a:t>
            </a:r>
          </a:p>
          <a:p>
            <a:pPr lvl="1" algn="just">
              <a:defRPr/>
            </a:pPr>
            <a:endParaRPr lang="en-US" sz="1200" dirty="0">
              <a:solidFill>
                <a:prstClr val="black"/>
              </a:solidFill>
              <a:latin typeface="Calibri" panose="020F0502020204030204" pitchFamily="34" charset="0"/>
              <a:cs typeface="Calibri" panose="020F0502020204030204" pitchFamily="34" charset="0"/>
            </a:endParaRPr>
          </a:p>
          <a:p>
            <a:pPr marL="114300" lvl="1" algn="just">
              <a:defRPr/>
            </a:pPr>
            <a:r>
              <a:rPr lang="en-US" sz="1200" i="1" u="sng" dirty="0">
                <a:solidFill>
                  <a:srgbClr val="002060"/>
                </a:solidFill>
                <a:latin typeface="Calibri" panose="020F0502020204030204" pitchFamily="34" charset="0"/>
                <a:cs typeface="Calibri" panose="020F0502020204030204" pitchFamily="34" charset="0"/>
              </a:rPr>
              <a:t>5/7/21 -Updates:</a:t>
            </a:r>
          </a:p>
          <a:p>
            <a:pPr marL="400050" lvl="1" indent="-171450" algn="just">
              <a:buFont typeface="Arial" panose="020B0604020202020204" pitchFamily="34" charset="0"/>
              <a:buChar char="•"/>
              <a:defRPr/>
            </a:pPr>
            <a:r>
              <a:rPr lang="en-US" sz="1200" dirty="0">
                <a:solidFill>
                  <a:srgbClr val="002060"/>
                </a:solidFill>
                <a:latin typeface="Calibri" panose="020F0502020204030204" pitchFamily="34" charset="0"/>
                <a:cs typeface="Calibri" panose="020F0502020204030204" pitchFamily="34" charset="0"/>
              </a:rPr>
              <a:t>North Concession Building – Continued installing door hardware, plumbing fixtures, electrical fixtures, and installed roll up shutters. Also, commenced installing roof gutters.</a:t>
            </a:r>
          </a:p>
          <a:p>
            <a:pPr marL="400050" lvl="1" indent="-171450" algn="just">
              <a:buFont typeface="Arial" panose="020B0604020202020204" pitchFamily="34" charset="0"/>
              <a:buChar char="•"/>
              <a:defRPr/>
            </a:pPr>
            <a:r>
              <a:rPr lang="en-US" sz="1200" dirty="0">
                <a:solidFill>
                  <a:srgbClr val="002060"/>
                </a:solidFill>
                <a:latin typeface="Calibri" panose="020F0502020204030204" pitchFamily="34" charset="0"/>
                <a:cs typeface="Calibri" panose="020F0502020204030204" pitchFamily="34" charset="0"/>
              </a:rPr>
              <a:t>Sports fields – Continued Mowing and Fertilizing.  Agronomist has provided field punch list for the sports fields and corrective actions are being taken by the contractor</a:t>
            </a:r>
          </a:p>
          <a:p>
            <a:pPr marL="400050" lvl="1" indent="-171450" algn="just">
              <a:buFont typeface="Arial" panose="020B0604020202020204" pitchFamily="34" charset="0"/>
              <a:buChar char="•"/>
              <a:defRPr/>
            </a:pPr>
            <a:r>
              <a:rPr lang="en-US" sz="1200" dirty="0">
                <a:solidFill>
                  <a:srgbClr val="002060"/>
                </a:solidFill>
                <a:latin typeface="Calibri" panose="020F0502020204030204" pitchFamily="34" charset="0"/>
                <a:cs typeface="Calibri" panose="020F0502020204030204" pitchFamily="34" charset="0"/>
              </a:rPr>
              <a:t>Landscape is 95% complete</a:t>
            </a:r>
          </a:p>
          <a:p>
            <a:pPr marL="400050" lvl="1" indent="-171450" algn="just">
              <a:buFont typeface="Arial" panose="020B0604020202020204" pitchFamily="34" charset="0"/>
              <a:buChar char="•"/>
              <a:defRPr/>
            </a:pPr>
            <a:r>
              <a:rPr lang="en-US" sz="1200" dirty="0">
                <a:solidFill>
                  <a:srgbClr val="002060"/>
                </a:solidFill>
                <a:latin typeface="Calibri" panose="020F0502020204030204" pitchFamily="34" charset="0"/>
                <a:cs typeface="Calibri" panose="020F0502020204030204" pitchFamily="34" charset="0"/>
              </a:rPr>
              <a:t>Sports Lighting - Calibrating/Testing of sports lights will be conducted from May 7-10. Visual inspection shows no spillage of light </a:t>
            </a:r>
            <a:r>
              <a:rPr lang="en-US" sz="1200" dirty="0" err="1">
                <a:solidFill>
                  <a:srgbClr val="002060"/>
                </a:solidFill>
                <a:latin typeface="Calibri" panose="020F0502020204030204" pitchFamily="34" charset="0"/>
                <a:cs typeface="Calibri" panose="020F0502020204030204" pitchFamily="34" charset="0"/>
              </a:rPr>
              <a:t>outsite</a:t>
            </a:r>
            <a:r>
              <a:rPr lang="en-US" sz="1200" dirty="0">
                <a:solidFill>
                  <a:srgbClr val="002060"/>
                </a:solidFill>
                <a:latin typeface="Calibri" panose="020F0502020204030204" pitchFamily="34" charset="0"/>
                <a:cs typeface="Calibri" panose="020F0502020204030204" pitchFamily="34" charset="0"/>
              </a:rPr>
              <a:t> </a:t>
            </a:r>
            <a:r>
              <a:rPr lang="en-US" sz="1200" dirty="0" err="1">
                <a:solidFill>
                  <a:srgbClr val="002060"/>
                </a:solidFill>
                <a:latin typeface="Calibri" panose="020F0502020204030204" pitchFamily="34" charset="0"/>
                <a:cs typeface="Calibri" panose="020F0502020204030204" pitchFamily="34" charset="0"/>
              </a:rPr>
              <a:t>dhte</a:t>
            </a:r>
            <a:r>
              <a:rPr lang="en-US" sz="1200" dirty="0">
                <a:solidFill>
                  <a:srgbClr val="002060"/>
                </a:solidFill>
                <a:latin typeface="Calibri" panose="020F0502020204030204" pitchFamily="34" charset="0"/>
                <a:cs typeface="Calibri" panose="020F0502020204030204" pitchFamily="34" charset="0"/>
              </a:rPr>
              <a:t>  Training with Parks Recs staff scheduled for 5/7/21.</a:t>
            </a:r>
          </a:p>
          <a:p>
            <a:pPr marL="400050" lvl="1" indent="-171450" algn="just">
              <a:buFont typeface="Arial" panose="020B0604020202020204" pitchFamily="34" charset="0"/>
              <a:buChar char="•"/>
              <a:defRPr/>
            </a:pPr>
            <a:r>
              <a:rPr lang="en-US" sz="1200" dirty="0">
                <a:solidFill>
                  <a:srgbClr val="002060"/>
                </a:solidFill>
                <a:latin typeface="Calibri" panose="020F0502020204030204" pitchFamily="34" charset="0"/>
                <a:cs typeface="Calibri" panose="020F0502020204030204" pitchFamily="34" charset="0"/>
              </a:rPr>
              <a:t>Utility Conveyance: Startup of Grinder station complete. Pending acceptance from FDEP and PUD approval to tie-in  water and wastewater remains.</a:t>
            </a:r>
            <a:r>
              <a:rPr lang="en-US" sz="1000" dirty="0">
                <a:solidFill>
                  <a:srgbClr val="002060"/>
                </a:solidFill>
                <a:latin typeface="Calibri" panose="020F0502020204030204" pitchFamily="34" charset="0"/>
                <a:cs typeface="Calibri" panose="020F0502020204030204" pitchFamily="34" charset="0"/>
              </a:rPr>
              <a:t> </a:t>
            </a:r>
          </a:p>
          <a:p>
            <a:pPr marL="628650" lvl="1"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71450" lvl="0"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71450" lvl="0"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71450" lvl="0"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71450" lvl="0"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defRPr/>
            </a:pPr>
            <a:endParaRPr lang="en-US" sz="1200" dirty="0">
              <a:solidFill>
                <a:srgbClr val="002060"/>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1000" dirty="0">
              <a:solidFill>
                <a:prstClr val="black"/>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FB5D19CE-2C4B-49BB-AD0E-0FA05B7815B8}"/>
              </a:ext>
            </a:extLst>
          </p:cNvPr>
          <p:cNvSpPr/>
          <p:nvPr/>
        </p:nvSpPr>
        <p:spPr>
          <a:xfrm>
            <a:off x="3200400" y="61144"/>
            <a:ext cx="5407400" cy="769441"/>
          </a:xfrm>
          <a:prstGeom prst="rect">
            <a:avLst/>
          </a:prstGeom>
        </p:spPr>
        <p:txBody>
          <a:bodyPr wrap="square">
            <a:spAutoFit/>
          </a:bodyPr>
          <a:lstStyle/>
          <a:p>
            <a:pPr algn="ctr"/>
            <a:r>
              <a:rPr lang="en-US" sz="2200" b="1" dirty="0">
                <a:latin typeface="Arial" panose="020B0604020202020204" pitchFamily="34" charset="0"/>
                <a:cs typeface="Arial" panose="020B0604020202020204" pitchFamily="34" charset="0"/>
              </a:rPr>
              <a:t>Big Corkscrew Island Regional Park</a:t>
            </a:r>
          </a:p>
          <a:p>
            <a:pPr algn="ctr"/>
            <a:r>
              <a:rPr lang="en-US" sz="2200" b="1" dirty="0">
                <a:latin typeface="Arial" panose="020B0604020202020204" pitchFamily="34" charset="0"/>
                <a:cs typeface="Arial" panose="020B0604020202020204" pitchFamily="34" charset="0"/>
              </a:rPr>
              <a:t>Phase 1(North) - Surtax</a:t>
            </a:r>
          </a:p>
        </p:txBody>
      </p:sp>
      <p:graphicFrame>
        <p:nvGraphicFramePr>
          <p:cNvPr id="3" name="Object 2">
            <a:extLst>
              <a:ext uri="{FF2B5EF4-FFF2-40B4-BE49-F238E27FC236}">
                <a16:creationId xmlns:a16="http://schemas.microsoft.com/office/drawing/2014/main" id="{9E4E01D7-1B2C-4864-A486-CC1313251F91}"/>
              </a:ext>
            </a:extLst>
          </p:cNvPr>
          <p:cNvGraphicFramePr>
            <a:graphicFrameLocks noChangeAspect="1"/>
          </p:cNvGraphicFramePr>
          <p:nvPr>
            <p:extLst>
              <p:ext uri="{D42A27DB-BD31-4B8C-83A1-F6EECF244321}">
                <p14:modId xmlns:p14="http://schemas.microsoft.com/office/powerpoint/2010/main" val="4145521043"/>
              </p:ext>
            </p:extLst>
          </p:nvPr>
        </p:nvGraphicFramePr>
        <p:xfrm>
          <a:off x="75398" y="4831208"/>
          <a:ext cx="3765550" cy="1663700"/>
        </p:xfrm>
        <a:graphic>
          <a:graphicData uri="http://schemas.openxmlformats.org/presentationml/2006/ole">
            <mc:AlternateContent xmlns:mc="http://schemas.openxmlformats.org/markup-compatibility/2006">
              <mc:Choice xmlns:v="urn:schemas-microsoft-com:vml" Requires="v">
                <p:oleObj spid="_x0000_s1027" name="Worksheet" r:id="rId3" imgW="3038406" imgH="1342927" progId="Excel.Sheet.12">
                  <p:embed/>
                </p:oleObj>
              </mc:Choice>
              <mc:Fallback>
                <p:oleObj name="Worksheet" r:id="rId3" imgW="3038406" imgH="1342927" progId="Excel.Sheet.12">
                  <p:embed/>
                  <p:pic>
                    <p:nvPicPr>
                      <p:cNvPr id="3" name="Object 2">
                        <a:extLst>
                          <a:ext uri="{FF2B5EF4-FFF2-40B4-BE49-F238E27FC236}">
                            <a16:creationId xmlns:a16="http://schemas.microsoft.com/office/drawing/2014/main" id="{9E4E01D7-1B2C-4864-A486-CC1313251F91}"/>
                          </a:ext>
                        </a:extLst>
                      </p:cNvPr>
                      <p:cNvPicPr/>
                      <p:nvPr/>
                    </p:nvPicPr>
                    <p:blipFill>
                      <a:blip r:embed="rId4"/>
                      <a:stretch>
                        <a:fillRect/>
                      </a:stretch>
                    </p:blipFill>
                    <p:spPr>
                      <a:xfrm>
                        <a:off x="75398" y="4831208"/>
                        <a:ext cx="3765550" cy="1663700"/>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9EB90F43-4924-4A76-A622-061C62F6E7EC}"/>
              </a:ext>
            </a:extLst>
          </p:cNvPr>
          <p:cNvPicPr>
            <a:picLocks noChangeAspect="1"/>
          </p:cNvPicPr>
          <p:nvPr/>
        </p:nvPicPr>
        <p:blipFill>
          <a:blip r:embed="rId5"/>
          <a:stretch>
            <a:fillRect/>
          </a:stretch>
        </p:blipFill>
        <p:spPr>
          <a:xfrm>
            <a:off x="3872163" y="1016796"/>
            <a:ext cx="5295900" cy="2164080"/>
          </a:xfrm>
          <a:prstGeom prst="rect">
            <a:avLst/>
          </a:prstGeom>
        </p:spPr>
      </p:pic>
    </p:spTree>
    <p:extLst>
      <p:ext uri="{BB962C8B-B14F-4D97-AF65-F5344CB8AC3E}">
        <p14:creationId xmlns:p14="http://schemas.microsoft.com/office/powerpoint/2010/main" val="3774884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BDD8C0-141F-47B7-802A-0E090E9FCD3F}"/>
              </a:ext>
            </a:extLst>
          </p:cNvPr>
          <p:cNvPicPr>
            <a:picLocks noChangeAspect="1"/>
          </p:cNvPicPr>
          <p:nvPr/>
        </p:nvPicPr>
        <p:blipFill>
          <a:blip r:embed="rId2"/>
          <a:stretch>
            <a:fillRect/>
          </a:stretch>
        </p:blipFill>
        <p:spPr>
          <a:xfrm>
            <a:off x="4602100" y="2109767"/>
            <a:ext cx="4389500" cy="4267570"/>
          </a:xfrm>
          <a:prstGeom prst="rect">
            <a:avLst/>
          </a:prstGeom>
        </p:spPr>
      </p:pic>
      <p:sp>
        <p:nvSpPr>
          <p:cNvPr id="6" name="Rectangle 5">
            <a:extLst>
              <a:ext uri="{FF2B5EF4-FFF2-40B4-BE49-F238E27FC236}">
                <a16:creationId xmlns:a16="http://schemas.microsoft.com/office/drawing/2014/main" id="{A3487A6D-5547-4548-89B0-4A31B7A9B764}"/>
              </a:ext>
            </a:extLst>
          </p:cNvPr>
          <p:cNvSpPr/>
          <p:nvPr/>
        </p:nvSpPr>
        <p:spPr>
          <a:xfrm>
            <a:off x="685800" y="0"/>
            <a:ext cx="9143999" cy="1107996"/>
          </a:xfrm>
          <a:prstGeom prst="rect">
            <a:avLst/>
          </a:prstGeom>
        </p:spPr>
        <p:txBody>
          <a:bodyPr wrap="square">
            <a:spAutoFit/>
          </a:bodyPr>
          <a:lstStyle/>
          <a:p>
            <a:pPr algn="ctr"/>
            <a:r>
              <a:rPr lang="en-US" sz="2200" b="1" dirty="0">
                <a:solidFill>
                  <a:srgbClr val="002060"/>
                </a:solidFill>
                <a:latin typeface="Arial" panose="020B0604020202020204" pitchFamily="34" charset="0"/>
                <a:cs typeface="Arial" panose="020B0604020202020204" pitchFamily="34" charset="0"/>
              </a:rPr>
              <a:t>BIG CORKSCREW ISLAND REGIONAL PARK</a:t>
            </a:r>
          </a:p>
          <a:p>
            <a:pPr algn="ctr"/>
            <a:r>
              <a:rPr lang="en-US" sz="2200" b="1" dirty="0">
                <a:solidFill>
                  <a:srgbClr val="002060"/>
                </a:solidFill>
                <a:latin typeface="Arial" panose="020B0604020202020204" pitchFamily="34" charset="0"/>
                <a:cs typeface="Arial" panose="020B0604020202020204" pitchFamily="34" charset="0"/>
              </a:rPr>
              <a:t>Community Center</a:t>
            </a:r>
          </a:p>
          <a:p>
            <a:pPr algn="ctr"/>
            <a:endParaRPr lang="en-US" sz="22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EFA6829-12E9-4FBC-AEE4-919CE3ABE686}"/>
              </a:ext>
            </a:extLst>
          </p:cNvPr>
          <p:cNvPicPr>
            <a:picLocks noChangeAspect="1"/>
          </p:cNvPicPr>
          <p:nvPr/>
        </p:nvPicPr>
        <p:blipFill>
          <a:blip r:embed="rId3"/>
          <a:stretch>
            <a:fillRect/>
          </a:stretch>
        </p:blipFill>
        <p:spPr>
          <a:xfrm>
            <a:off x="152400" y="1371600"/>
            <a:ext cx="4953000" cy="2743200"/>
          </a:xfrm>
          <a:prstGeom prst="rect">
            <a:avLst/>
          </a:prstGeom>
          <a:ln>
            <a:noFill/>
          </a:ln>
          <a:effectLst>
            <a:softEdge rad="112500"/>
          </a:effectLst>
        </p:spPr>
      </p:pic>
      <p:sp>
        <p:nvSpPr>
          <p:cNvPr id="7" name="TextBox 6">
            <a:extLst>
              <a:ext uri="{FF2B5EF4-FFF2-40B4-BE49-F238E27FC236}">
                <a16:creationId xmlns:a16="http://schemas.microsoft.com/office/drawing/2014/main" id="{095E9C02-B266-44D9-A497-C4CEC658BAA4}"/>
              </a:ext>
            </a:extLst>
          </p:cNvPr>
          <p:cNvSpPr txBox="1"/>
          <p:nvPr/>
        </p:nvSpPr>
        <p:spPr>
          <a:xfrm>
            <a:off x="1867662" y="1371600"/>
            <a:ext cx="1522476"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b="1" dirty="0"/>
              <a:t>Conceptual</a:t>
            </a:r>
          </a:p>
        </p:txBody>
      </p:sp>
      <p:sp>
        <p:nvSpPr>
          <p:cNvPr id="8" name="Rectangle 7">
            <a:extLst>
              <a:ext uri="{FF2B5EF4-FFF2-40B4-BE49-F238E27FC236}">
                <a16:creationId xmlns:a16="http://schemas.microsoft.com/office/drawing/2014/main" id="{9A941D92-21EE-4FDC-97D8-A03F1439638B}"/>
              </a:ext>
            </a:extLst>
          </p:cNvPr>
          <p:cNvSpPr/>
          <p:nvPr/>
        </p:nvSpPr>
        <p:spPr>
          <a:xfrm>
            <a:off x="404811" y="4419600"/>
            <a:ext cx="4205289" cy="2004380"/>
          </a:xfrm>
          <a:prstGeom prst="rect">
            <a:avLst/>
          </a:prstGeom>
          <a:ln/>
        </p:spPr>
        <p:style>
          <a:lnRef idx="2">
            <a:schemeClr val="dk1"/>
          </a:lnRef>
          <a:fillRef idx="1">
            <a:schemeClr val="lt1"/>
          </a:fillRef>
          <a:effectRef idx="0">
            <a:schemeClr val="dk1"/>
          </a:effectRef>
          <a:fontRef idx="minor">
            <a:schemeClr val="dk1"/>
          </a:fontRef>
        </p:style>
        <p:txBody>
          <a:bodyPr numCol="1" rtlCol="0" anchor="t"/>
          <a:lstStyle/>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Total Size 22,641 Sqft</a:t>
            </a:r>
          </a:p>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VPK Day Care room (~1,204 Sqft)</a:t>
            </a:r>
          </a:p>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2 Community Rooms (~4,180 Sqft)</a:t>
            </a:r>
          </a:p>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Office Space (~840 Sqft)</a:t>
            </a:r>
          </a:p>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2 Multipurpose rooms (~3,195 Sqft)</a:t>
            </a:r>
          </a:p>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Vending Machines </a:t>
            </a:r>
          </a:p>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Platform Stage</a:t>
            </a:r>
          </a:p>
        </p:txBody>
      </p:sp>
      <p:sp>
        <p:nvSpPr>
          <p:cNvPr id="10" name="TextBox 9">
            <a:extLst>
              <a:ext uri="{FF2B5EF4-FFF2-40B4-BE49-F238E27FC236}">
                <a16:creationId xmlns:a16="http://schemas.microsoft.com/office/drawing/2014/main" id="{27A05DE9-5D77-4402-8604-2EA54A400B61}"/>
              </a:ext>
            </a:extLst>
          </p:cNvPr>
          <p:cNvSpPr txBox="1"/>
          <p:nvPr/>
        </p:nvSpPr>
        <p:spPr>
          <a:xfrm>
            <a:off x="5715000" y="1699788"/>
            <a:ext cx="258851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a:t>Current Construction</a:t>
            </a:r>
          </a:p>
        </p:txBody>
      </p:sp>
    </p:spTree>
    <p:extLst>
      <p:ext uri="{BB962C8B-B14F-4D97-AF65-F5344CB8AC3E}">
        <p14:creationId xmlns:p14="http://schemas.microsoft.com/office/powerpoint/2010/main" val="908575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10A616-B598-4DC7-A33E-6EB6C0FCBAE6}"/>
              </a:ext>
            </a:extLst>
          </p:cNvPr>
          <p:cNvPicPr>
            <a:picLocks noChangeAspect="1"/>
          </p:cNvPicPr>
          <p:nvPr/>
        </p:nvPicPr>
        <p:blipFill>
          <a:blip r:embed="rId3"/>
          <a:stretch>
            <a:fillRect/>
          </a:stretch>
        </p:blipFill>
        <p:spPr>
          <a:xfrm>
            <a:off x="36786" y="3657600"/>
            <a:ext cx="7239000" cy="2865120"/>
          </a:xfrm>
          <a:prstGeom prst="rect">
            <a:avLst/>
          </a:prstGeom>
        </p:spPr>
      </p:pic>
      <p:sp>
        <p:nvSpPr>
          <p:cNvPr id="4" name="Rectangle 3">
            <a:extLst>
              <a:ext uri="{FF2B5EF4-FFF2-40B4-BE49-F238E27FC236}">
                <a16:creationId xmlns:a16="http://schemas.microsoft.com/office/drawing/2014/main" id="{C7BDE0B9-7883-4B90-B18D-F61AC8C7E8AF}"/>
              </a:ext>
            </a:extLst>
          </p:cNvPr>
          <p:cNvSpPr/>
          <p:nvPr/>
        </p:nvSpPr>
        <p:spPr>
          <a:xfrm>
            <a:off x="685800" y="0"/>
            <a:ext cx="9143999" cy="1107996"/>
          </a:xfrm>
          <a:prstGeom prst="rect">
            <a:avLst/>
          </a:prstGeom>
        </p:spPr>
        <p:txBody>
          <a:bodyPr wrap="square">
            <a:spAutoFit/>
          </a:bodyPr>
          <a:lstStyle/>
          <a:p>
            <a:pPr algn="ctr"/>
            <a:r>
              <a:rPr lang="en-US" sz="2200" b="1" dirty="0">
                <a:solidFill>
                  <a:srgbClr val="002060"/>
                </a:solidFill>
                <a:latin typeface="Arial" panose="020B0604020202020204" pitchFamily="34" charset="0"/>
                <a:cs typeface="Arial" panose="020B0604020202020204" pitchFamily="34" charset="0"/>
              </a:rPr>
              <a:t>BIG CORKSCREW ISLAND REGIONAL PARK</a:t>
            </a:r>
          </a:p>
          <a:p>
            <a:pPr algn="ctr"/>
            <a:r>
              <a:rPr lang="en-US" sz="2200" b="1" dirty="0">
                <a:solidFill>
                  <a:srgbClr val="002060"/>
                </a:solidFill>
                <a:latin typeface="Arial" panose="020B0604020202020204" pitchFamily="34" charset="0"/>
                <a:cs typeface="Arial" panose="020B0604020202020204" pitchFamily="34" charset="0"/>
              </a:rPr>
              <a:t>Sports Courts and Fitness Pavilion</a:t>
            </a:r>
          </a:p>
          <a:p>
            <a:pPr algn="ctr"/>
            <a:endParaRPr lang="en-US" sz="22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8E54DBF-D6AD-42F5-B07C-75DE23B26534}"/>
              </a:ext>
            </a:extLst>
          </p:cNvPr>
          <p:cNvPicPr>
            <a:picLocks noChangeAspect="1"/>
          </p:cNvPicPr>
          <p:nvPr/>
        </p:nvPicPr>
        <p:blipFill>
          <a:blip r:embed="rId4"/>
          <a:stretch>
            <a:fillRect/>
          </a:stretch>
        </p:blipFill>
        <p:spPr>
          <a:xfrm>
            <a:off x="2311831" y="1519560"/>
            <a:ext cx="3200783" cy="2545365"/>
          </a:xfrm>
          <a:prstGeom prst="rect">
            <a:avLst/>
          </a:prstGeom>
        </p:spPr>
      </p:pic>
      <p:sp>
        <p:nvSpPr>
          <p:cNvPr id="6" name="Rectangle 5">
            <a:extLst>
              <a:ext uri="{FF2B5EF4-FFF2-40B4-BE49-F238E27FC236}">
                <a16:creationId xmlns:a16="http://schemas.microsoft.com/office/drawing/2014/main" id="{5EE0C04A-F028-4F95-A2C5-4BA2BF0FBCC3}"/>
              </a:ext>
            </a:extLst>
          </p:cNvPr>
          <p:cNvSpPr/>
          <p:nvPr/>
        </p:nvSpPr>
        <p:spPr>
          <a:xfrm>
            <a:off x="102031" y="1377131"/>
            <a:ext cx="2209800" cy="16764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rtlCol="0" anchor="t"/>
          <a:lstStyle/>
          <a:p>
            <a:pPr algn="just">
              <a:defRPr/>
            </a:pPr>
            <a:endParaRPr lang="en-US" sz="1400" b="1" dirty="0">
              <a:solidFill>
                <a:srgbClr val="00206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2 Basketball Courts</a:t>
            </a:r>
          </a:p>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6 Pickleball Courts</a:t>
            </a:r>
          </a:p>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2 Tennis Courts</a:t>
            </a:r>
            <a:endParaRPr lang="en-US" sz="1400" b="1" dirty="0">
              <a:solidFill>
                <a:schemeClr val="tx2"/>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Fitness Pavilion</a:t>
            </a:r>
          </a:p>
        </p:txBody>
      </p:sp>
      <p:pic>
        <p:nvPicPr>
          <p:cNvPr id="7" name="Picture 6">
            <a:extLst>
              <a:ext uri="{FF2B5EF4-FFF2-40B4-BE49-F238E27FC236}">
                <a16:creationId xmlns:a16="http://schemas.microsoft.com/office/drawing/2014/main" id="{EA88943E-0DC0-438D-8206-CA9647B8300C}"/>
              </a:ext>
            </a:extLst>
          </p:cNvPr>
          <p:cNvPicPr>
            <a:picLocks noChangeAspect="1"/>
          </p:cNvPicPr>
          <p:nvPr/>
        </p:nvPicPr>
        <p:blipFill>
          <a:blip r:embed="rId5"/>
          <a:stretch>
            <a:fillRect/>
          </a:stretch>
        </p:blipFill>
        <p:spPr>
          <a:xfrm>
            <a:off x="5238100" y="1377131"/>
            <a:ext cx="3672840" cy="2979420"/>
          </a:xfrm>
          <a:prstGeom prst="rect">
            <a:avLst/>
          </a:prstGeom>
        </p:spPr>
      </p:pic>
    </p:spTree>
    <p:extLst>
      <p:ext uri="{BB962C8B-B14F-4D97-AF65-F5344CB8AC3E}">
        <p14:creationId xmlns:p14="http://schemas.microsoft.com/office/powerpoint/2010/main" val="1923808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B3A81-6932-489B-90EF-81533080D34A}"/>
              </a:ext>
            </a:extLst>
          </p:cNvPr>
          <p:cNvPicPr>
            <a:picLocks noChangeAspect="1"/>
          </p:cNvPicPr>
          <p:nvPr/>
        </p:nvPicPr>
        <p:blipFill>
          <a:blip r:embed="rId3"/>
          <a:stretch>
            <a:fillRect/>
          </a:stretch>
        </p:blipFill>
        <p:spPr>
          <a:xfrm>
            <a:off x="3352800" y="3429000"/>
            <a:ext cx="5791200" cy="2979420"/>
          </a:xfrm>
          <a:prstGeom prst="rect">
            <a:avLst/>
          </a:prstGeom>
        </p:spPr>
      </p:pic>
      <p:sp>
        <p:nvSpPr>
          <p:cNvPr id="6" name="Rectangle 5">
            <a:extLst>
              <a:ext uri="{FF2B5EF4-FFF2-40B4-BE49-F238E27FC236}">
                <a16:creationId xmlns:a16="http://schemas.microsoft.com/office/drawing/2014/main" id="{A3487A6D-5547-4548-89B0-4A31B7A9B764}"/>
              </a:ext>
            </a:extLst>
          </p:cNvPr>
          <p:cNvSpPr/>
          <p:nvPr/>
        </p:nvSpPr>
        <p:spPr>
          <a:xfrm>
            <a:off x="685800" y="0"/>
            <a:ext cx="9143999" cy="1107996"/>
          </a:xfrm>
          <a:prstGeom prst="rect">
            <a:avLst/>
          </a:prstGeom>
        </p:spPr>
        <p:txBody>
          <a:bodyPr wrap="square">
            <a:spAutoFit/>
          </a:bodyPr>
          <a:lstStyle/>
          <a:p>
            <a:pPr algn="ctr"/>
            <a:r>
              <a:rPr lang="en-US" sz="2200" b="1" dirty="0">
                <a:solidFill>
                  <a:srgbClr val="002060"/>
                </a:solidFill>
                <a:latin typeface="Arial" panose="020B0604020202020204" pitchFamily="34" charset="0"/>
                <a:cs typeface="Arial" panose="020B0604020202020204" pitchFamily="34" charset="0"/>
              </a:rPr>
              <a:t>BIG CORKSCREW ISLAND REGIONAL PARK</a:t>
            </a:r>
          </a:p>
          <a:p>
            <a:pPr algn="ctr"/>
            <a:r>
              <a:rPr lang="en-US" sz="2200" b="1" dirty="0">
                <a:solidFill>
                  <a:srgbClr val="002060"/>
                </a:solidFill>
                <a:latin typeface="Arial" panose="020B0604020202020204" pitchFamily="34" charset="0"/>
                <a:cs typeface="Arial" panose="020B0604020202020204" pitchFamily="34" charset="0"/>
              </a:rPr>
              <a:t>Playground</a:t>
            </a:r>
          </a:p>
          <a:p>
            <a:pPr algn="ctr"/>
            <a:endParaRPr lang="en-US" sz="22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5C1688A-814B-423C-A8CA-A9DC85C696D0}"/>
              </a:ext>
            </a:extLst>
          </p:cNvPr>
          <p:cNvSpPr/>
          <p:nvPr/>
        </p:nvSpPr>
        <p:spPr>
          <a:xfrm>
            <a:off x="4343400" y="1333098"/>
            <a:ext cx="4443663" cy="198153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numCol="3" rtlCol="0" anchor="t"/>
          <a:lstStyle/>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Tire Swings</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Strap Swings      </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Therapeutic Swings</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Cable Bridges</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Monkey Bars</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Climbing Stations</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Engineered Wood Fiber Safety Surfacing</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Music Station</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Solar Panel Charging Stations</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Various Slides</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Zip lines</a:t>
            </a:r>
          </a:p>
          <a:p>
            <a:pPr marL="285750" indent="-285750">
              <a:buFont typeface="Arial" panose="020B0604020202020204" pitchFamily="34" charset="0"/>
              <a:buChar char="•"/>
              <a:defRPr/>
            </a:pPr>
            <a:r>
              <a:rPr lang="en-US" sz="1400" dirty="0">
                <a:solidFill>
                  <a:schemeClr val="tx2"/>
                </a:solidFill>
                <a:latin typeface="Calibri" panose="020F0502020204030204" pitchFamily="34" charset="0"/>
                <a:cs typeface="Calibri" panose="020F0502020204030204" pitchFamily="34" charset="0"/>
              </a:rPr>
              <a:t>Ramps</a:t>
            </a:r>
          </a:p>
          <a:p>
            <a:pPr marL="285750" indent="-285750" algn="just">
              <a:buFont typeface="Arial" panose="020B0604020202020204" pitchFamily="34" charset="0"/>
              <a:buChar char="•"/>
              <a:defRPr/>
            </a:pPr>
            <a:endParaRPr lang="en-US" sz="1600" dirty="0">
              <a:solidFill>
                <a:schemeClr val="tx2"/>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defRPr/>
            </a:pPr>
            <a:endParaRPr lang="en-US" sz="1600" dirty="0">
              <a:solidFill>
                <a:schemeClr val="tx2"/>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defRPr/>
            </a:pPr>
            <a:endParaRPr lang="en-US" sz="1600" dirty="0">
              <a:solidFill>
                <a:schemeClr val="tx2"/>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7AA39D8-D75C-4CFA-AEC3-E3B9849DC5BC}"/>
              </a:ext>
            </a:extLst>
          </p:cNvPr>
          <p:cNvPicPr>
            <a:picLocks noChangeAspect="1"/>
          </p:cNvPicPr>
          <p:nvPr/>
        </p:nvPicPr>
        <p:blipFill>
          <a:blip r:embed="rId4"/>
          <a:stretch>
            <a:fillRect/>
          </a:stretch>
        </p:blipFill>
        <p:spPr>
          <a:xfrm>
            <a:off x="110359" y="1289641"/>
            <a:ext cx="4114800" cy="2674620"/>
          </a:xfrm>
          <a:prstGeom prst="rect">
            <a:avLst/>
          </a:prstGeom>
        </p:spPr>
      </p:pic>
      <p:pic>
        <p:nvPicPr>
          <p:cNvPr id="7" name="Picture 6">
            <a:extLst>
              <a:ext uri="{FF2B5EF4-FFF2-40B4-BE49-F238E27FC236}">
                <a16:creationId xmlns:a16="http://schemas.microsoft.com/office/drawing/2014/main" id="{13C72E06-7B10-4747-ACBC-966323E3EB55}"/>
              </a:ext>
            </a:extLst>
          </p:cNvPr>
          <p:cNvPicPr>
            <a:picLocks noChangeAspect="1"/>
          </p:cNvPicPr>
          <p:nvPr/>
        </p:nvPicPr>
        <p:blipFill>
          <a:blip r:embed="rId5"/>
          <a:stretch>
            <a:fillRect/>
          </a:stretch>
        </p:blipFill>
        <p:spPr>
          <a:xfrm>
            <a:off x="110359" y="3964261"/>
            <a:ext cx="3398520" cy="2545080"/>
          </a:xfrm>
          <a:prstGeom prst="rect">
            <a:avLst/>
          </a:prstGeom>
        </p:spPr>
      </p:pic>
    </p:spTree>
    <p:extLst>
      <p:ext uri="{BB962C8B-B14F-4D97-AF65-F5344CB8AC3E}">
        <p14:creationId xmlns:p14="http://schemas.microsoft.com/office/powerpoint/2010/main" val="2664117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2F10E7B5-50D4-4C14-99DD-EA1B2CE823F1}"/>
              </a:ext>
            </a:extLst>
          </p:cNvPr>
          <p:cNvSpPr>
            <a:spLocks noGrp="1"/>
          </p:cNvSpPr>
          <p:nvPr>
            <p:ph sz="half" idx="1"/>
          </p:nvPr>
        </p:nvSpPr>
        <p:spPr>
          <a:xfrm>
            <a:off x="428625" y="1133475"/>
            <a:ext cx="4265613" cy="5356225"/>
          </a:xfrm>
        </p:spPr>
        <p:txBody>
          <a:bodyPr/>
          <a:lstStyle/>
          <a:p>
            <a:pPr marL="0" indent="0">
              <a:buNone/>
            </a:pPr>
            <a:r>
              <a:rPr lang="en-US" dirty="0"/>
              <a:t>Classes and Programs</a:t>
            </a:r>
          </a:p>
          <a:p>
            <a:r>
              <a:rPr lang="en-US" sz="1400" dirty="0"/>
              <a:t>Adult and Youth Art </a:t>
            </a:r>
          </a:p>
          <a:p>
            <a:r>
              <a:rPr lang="en-US" sz="1400" dirty="0"/>
              <a:t>VPK</a:t>
            </a:r>
          </a:p>
          <a:p>
            <a:r>
              <a:rPr lang="en-US" sz="1400" dirty="0"/>
              <a:t>Outdoor Group Exercise</a:t>
            </a:r>
          </a:p>
          <a:p>
            <a:r>
              <a:rPr lang="en-US" sz="1400" dirty="0"/>
              <a:t>Summer Camp</a:t>
            </a:r>
          </a:p>
          <a:p>
            <a:r>
              <a:rPr lang="en-US" sz="1400" dirty="0"/>
              <a:t>Gardening</a:t>
            </a:r>
          </a:p>
          <a:p>
            <a:r>
              <a:rPr lang="en-US" sz="1400" dirty="0"/>
              <a:t>Walking Club</a:t>
            </a:r>
          </a:p>
          <a:p>
            <a:endParaRPr lang="en-US" sz="1400" dirty="0"/>
          </a:p>
          <a:p>
            <a:endParaRPr lang="en-US" dirty="0"/>
          </a:p>
          <a:p>
            <a:endParaRPr lang="en-US" dirty="0"/>
          </a:p>
          <a:p>
            <a:endParaRPr lang="en-US" dirty="0"/>
          </a:p>
          <a:p>
            <a:endParaRPr lang="en-US" dirty="0"/>
          </a:p>
        </p:txBody>
      </p:sp>
      <p:sp>
        <p:nvSpPr>
          <p:cNvPr id="10" name="Content Placeholder 2">
            <a:extLst>
              <a:ext uri="{FF2B5EF4-FFF2-40B4-BE49-F238E27FC236}">
                <a16:creationId xmlns:a16="http://schemas.microsoft.com/office/drawing/2014/main" id="{D3330E6D-6AFA-442A-B327-1A71F1541812}"/>
              </a:ext>
            </a:extLst>
          </p:cNvPr>
          <p:cNvSpPr>
            <a:spLocks noGrp="1"/>
          </p:cNvSpPr>
          <p:nvPr>
            <p:ph sz="half" idx="2"/>
          </p:nvPr>
        </p:nvSpPr>
        <p:spPr>
          <a:xfrm>
            <a:off x="4846638" y="1133475"/>
            <a:ext cx="4265612" cy="5356225"/>
          </a:xfrm>
        </p:spPr>
        <p:txBody>
          <a:bodyPr/>
          <a:lstStyle/>
          <a:p>
            <a:pPr marL="0" indent="0" algn="ctr">
              <a:buNone/>
            </a:pPr>
            <a:r>
              <a:rPr lang="en-US" dirty="0"/>
              <a:t>Special Events</a:t>
            </a:r>
          </a:p>
          <a:p>
            <a:r>
              <a:rPr lang="en-US" sz="1400" dirty="0"/>
              <a:t>Weddings</a:t>
            </a:r>
          </a:p>
          <a:p>
            <a:r>
              <a:rPr lang="en-US" sz="1400" dirty="0"/>
              <a:t>Family Movie Nights</a:t>
            </a:r>
          </a:p>
          <a:p>
            <a:r>
              <a:rPr lang="en-US" sz="1400" dirty="0"/>
              <a:t>Daddy Daughter Dance</a:t>
            </a:r>
          </a:p>
          <a:p>
            <a:r>
              <a:rPr lang="en-US" sz="1400" dirty="0"/>
              <a:t>Teen Nights</a:t>
            </a:r>
          </a:p>
          <a:p>
            <a:r>
              <a:rPr lang="en-US" sz="1400" dirty="0"/>
              <a:t>5</a:t>
            </a:r>
            <a:r>
              <a:rPr lang="en-US" sz="1400" baseline="30000" dirty="0"/>
              <a:t>th</a:t>
            </a:r>
            <a:r>
              <a:rPr lang="en-US" sz="1400" dirty="0"/>
              <a:t> Quarter Teen Parties</a:t>
            </a:r>
          </a:p>
          <a:p>
            <a:r>
              <a:rPr lang="en-US" sz="1400" dirty="0"/>
              <a:t>Fall Festival</a:t>
            </a:r>
          </a:p>
          <a:p>
            <a:r>
              <a:rPr lang="en-US" sz="1400" dirty="0"/>
              <a:t>Birthday Parties</a:t>
            </a:r>
          </a:p>
          <a:p>
            <a:r>
              <a:rPr lang="en-US" sz="1400" dirty="0"/>
              <a:t>Holiday Events</a:t>
            </a:r>
          </a:p>
        </p:txBody>
      </p:sp>
      <p:sp>
        <p:nvSpPr>
          <p:cNvPr id="2" name="Title 1">
            <a:extLst>
              <a:ext uri="{FF2B5EF4-FFF2-40B4-BE49-F238E27FC236}">
                <a16:creationId xmlns:a16="http://schemas.microsoft.com/office/drawing/2014/main" id="{F6B94E1D-84AA-49D4-9ECA-9FEA6FD9706F}"/>
              </a:ext>
            </a:extLst>
          </p:cNvPr>
          <p:cNvSpPr>
            <a:spLocks noGrp="1"/>
          </p:cNvSpPr>
          <p:nvPr>
            <p:ph type="title"/>
          </p:nvPr>
        </p:nvSpPr>
        <p:spPr>
          <a:xfrm>
            <a:off x="1562100" y="0"/>
            <a:ext cx="6024563" cy="838200"/>
          </a:xfrm>
        </p:spPr>
        <p:txBody>
          <a:bodyPr wrap="square" anchor="ctr">
            <a:normAutofit/>
          </a:bodyPr>
          <a:lstStyle/>
          <a:p>
            <a:r>
              <a:rPr lang="en-US" dirty="0"/>
              <a:t>Classes</a:t>
            </a:r>
          </a:p>
        </p:txBody>
      </p:sp>
      <p:pic>
        <p:nvPicPr>
          <p:cNvPr id="4" name="Picture 3">
            <a:extLst>
              <a:ext uri="{FF2B5EF4-FFF2-40B4-BE49-F238E27FC236}">
                <a16:creationId xmlns:a16="http://schemas.microsoft.com/office/drawing/2014/main" id="{5FEE05AB-803B-4DD2-9033-44017DA31A46}"/>
              </a:ext>
            </a:extLst>
          </p:cNvPr>
          <p:cNvPicPr>
            <a:picLocks noChangeAspect="1"/>
          </p:cNvPicPr>
          <p:nvPr/>
        </p:nvPicPr>
        <p:blipFill>
          <a:blip r:embed="rId2"/>
          <a:stretch>
            <a:fillRect/>
          </a:stretch>
        </p:blipFill>
        <p:spPr>
          <a:xfrm>
            <a:off x="5410200" y="3886200"/>
            <a:ext cx="3535440" cy="2352674"/>
          </a:xfrm>
          <a:prstGeom prst="rect">
            <a:avLst/>
          </a:prstGeom>
        </p:spPr>
      </p:pic>
      <p:pic>
        <p:nvPicPr>
          <p:cNvPr id="5" name="Picture 4">
            <a:extLst>
              <a:ext uri="{FF2B5EF4-FFF2-40B4-BE49-F238E27FC236}">
                <a16:creationId xmlns:a16="http://schemas.microsoft.com/office/drawing/2014/main" id="{6CDE029E-9105-4532-9150-767DAAB4AEEA}"/>
              </a:ext>
            </a:extLst>
          </p:cNvPr>
          <p:cNvPicPr>
            <a:picLocks noChangeAspect="1"/>
          </p:cNvPicPr>
          <p:nvPr/>
        </p:nvPicPr>
        <p:blipFill>
          <a:blip r:embed="rId3"/>
          <a:stretch>
            <a:fillRect/>
          </a:stretch>
        </p:blipFill>
        <p:spPr>
          <a:xfrm>
            <a:off x="609600" y="5010149"/>
            <a:ext cx="3714750" cy="1228725"/>
          </a:xfrm>
          <a:prstGeom prst="rect">
            <a:avLst/>
          </a:prstGeom>
        </p:spPr>
      </p:pic>
      <p:pic>
        <p:nvPicPr>
          <p:cNvPr id="6" name="Picture 5">
            <a:extLst>
              <a:ext uri="{FF2B5EF4-FFF2-40B4-BE49-F238E27FC236}">
                <a16:creationId xmlns:a16="http://schemas.microsoft.com/office/drawing/2014/main" id="{05BC3CB1-D584-48FE-BDAE-87961B226EF4}"/>
              </a:ext>
            </a:extLst>
          </p:cNvPr>
          <p:cNvPicPr>
            <a:picLocks noChangeAspect="1"/>
          </p:cNvPicPr>
          <p:nvPr/>
        </p:nvPicPr>
        <p:blipFill>
          <a:blip r:embed="rId4"/>
          <a:stretch>
            <a:fillRect/>
          </a:stretch>
        </p:blipFill>
        <p:spPr>
          <a:xfrm>
            <a:off x="428625" y="3200400"/>
            <a:ext cx="2647950" cy="1724025"/>
          </a:xfrm>
          <a:prstGeom prst="rect">
            <a:avLst/>
          </a:prstGeom>
        </p:spPr>
      </p:pic>
      <p:pic>
        <p:nvPicPr>
          <p:cNvPr id="9" name="Picture 8">
            <a:extLst>
              <a:ext uri="{FF2B5EF4-FFF2-40B4-BE49-F238E27FC236}">
                <a16:creationId xmlns:a16="http://schemas.microsoft.com/office/drawing/2014/main" id="{0062A866-AF81-4433-8780-0E9C21A98293}"/>
              </a:ext>
            </a:extLst>
          </p:cNvPr>
          <p:cNvPicPr>
            <a:picLocks noChangeAspect="1"/>
          </p:cNvPicPr>
          <p:nvPr/>
        </p:nvPicPr>
        <p:blipFill rotWithShape="1">
          <a:blip r:embed="rId5"/>
          <a:srcRect l="14553" r="45350"/>
          <a:stretch/>
        </p:blipFill>
        <p:spPr>
          <a:xfrm>
            <a:off x="3049659" y="1819183"/>
            <a:ext cx="1658914" cy="2743198"/>
          </a:xfrm>
          <a:prstGeom prst="rect">
            <a:avLst/>
          </a:prstGeom>
        </p:spPr>
      </p:pic>
    </p:spTree>
    <p:extLst>
      <p:ext uri="{BB962C8B-B14F-4D97-AF65-F5344CB8AC3E}">
        <p14:creationId xmlns:p14="http://schemas.microsoft.com/office/powerpoint/2010/main" val="1832213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D467CF-BBBD-435E-AAF9-0D2E706F136C}"/>
              </a:ext>
            </a:extLst>
          </p:cNvPr>
          <p:cNvPicPr>
            <a:picLocks noChangeAspect="1"/>
          </p:cNvPicPr>
          <p:nvPr/>
        </p:nvPicPr>
        <p:blipFill>
          <a:blip r:embed="rId3"/>
          <a:stretch>
            <a:fillRect/>
          </a:stretch>
        </p:blipFill>
        <p:spPr>
          <a:xfrm>
            <a:off x="304800" y="1295400"/>
            <a:ext cx="6941820" cy="5196840"/>
          </a:xfrm>
          <a:prstGeom prst="rect">
            <a:avLst/>
          </a:prstGeom>
        </p:spPr>
      </p:pic>
      <p:sp>
        <p:nvSpPr>
          <p:cNvPr id="6" name="Rectangle 5">
            <a:extLst>
              <a:ext uri="{FF2B5EF4-FFF2-40B4-BE49-F238E27FC236}">
                <a16:creationId xmlns:a16="http://schemas.microsoft.com/office/drawing/2014/main" id="{A3487A6D-5547-4548-89B0-4A31B7A9B764}"/>
              </a:ext>
            </a:extLst>
          </p:cNvPr>
          <p:cNvSpPr/>
          <p:nvPr/>
        </p:nvSpPr>
        <p:spPr>
          <a:xfrm>
            <a:off x="685800" y="152400"/>
            <a:ext cx="9143999" cy="430887"/>
          </a:xfrm>
          <a:prstGeom prst="rect">
            <a:avLst/>
          </a:prstGeom>
        </p:spPr>
        <p:txBody>
          <a:bodyPr wrap="square">
            <a:spAutoFit/>
          </a:bodyPr>
          <a:lstStyle/>
          <a:p>
            <a:pPr algn="ctr"/>
            <a:r>
              <a:rPr lang="en-US" sz="2200" b="1" dirty="0">
                <a:latin typeface="Arial" panose="020B0604020202020204" pitchFamily="34" charset="0"/>
                <a:cs typeface="Arial" panose="020B0604020202020204" pitchFamily="34" charset="0"/>
              </a:rPr>
              <a:t>BIG CORKSCREW ISLAND REGIONAL PARK</a:t>
            </a:r>
          </a:p>
        </p:txBody>
      </p:sp>
      <p:sp>
        <p:nvSpPr>
          <p:cNvPr id="14" name="Rectangle 13">
            <a:extLst>
              <a:ext uri="{FF2B5EF4-FFF2-40B4-BE49-F238E27FC236}">
                <a16:creationId xmlns:a16="http://schemas.microsoft.com/office/drawing/2014/main" id="{38131C7F-0857-425E-8218-A1CC0E3C008A}"/>
              </a:ext>
            </a:extLst>
          </p:cNvPr>
          <p:cNvSpPr/>
          <p:nvPr/>
        </p:nvSpPr>
        <p:spPr>
          <a:xfrm>
            <a:off x="5537161" y="2743200"/>
            <a:ext cx="3098877" cy="430887"/>
          </a:xfrm>
          <a:prstGeom prst="rect">
            <a:avLst/>
          </a:prstGeom>
          <a:ln/>
        </p:spPr>
        <p:style>
          <a:lnRef idx="3">
            <a:schemeClr val="lt1"/>
          </a:lnRef>
          <a:fillRef idx="1">
            <a:schemeClr val="accent4"/>
          </a:fillRef>
          <a:effectRef idx="1">
            <a:schemeClr val="accent4"/>
          </a:effectRef>
          <a:fontRef idx="minor">
            <a:schemeClr val="lt1"/>
          </a:fontRef>
        </p:style>
        <p:txBody>
          <a:bodyPr rtlCol="0" anchor="t"/>
          <a:lstStyle/>
          <a:p>
            <a:pPr algn="ctr">
              <a:defRPr/>
            </a:pPr>
            <a:r>
              <a:rPr lang="en-US" b="1" dirty="0">
                <a:solidFill>
                  <a:schemeClr val="bg1"/>
                </a:solidFill>
                <a:latin typeface="Calibri" panose="020F0502020204030204" pitchFamily="34" charset="0"/>
                <a:cs typeface="Calibri" panose="020F0502020204030204" pitchFamily="34" charset="0"/>
              </a:rPr>
              <a:t>Questions?</a:t>
            </a:r>
            <a:endParaRPr lang="en-US" dirty="0">
              <a:solidFill>
                <a:schemeClr val="tx1"/>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B0FBC284-D86D-429B-B26F-06131470A5B4}"/>
              </a:ext>
            </a:extLst>
          </p:cNvPr>
          <p:cNvSpPr/>
          <p:nvPr/>
        </p:nvSpPr>
        <p:spPr>
          <a:xfrm>
            <a:off x="5257800" y="1447800"/>
            <a:ext cx="3733800" cy="1219200"/>
          </a:xfrm>
          <a:prstGeom prst="rect">
            <a:avLst/>
          </a:prstGeom>
          <a:ln/>
        </p:spPr>
        <p:style>
          <a:lnRef idx="2">
            <a:schemeClr val="dk1"/>
          </a:lnRef>
          <a:fillRef idx="1">
            <a:schemeClr val="lt1"/>
          </a:fillRef>
          <a:effectRef idx="0">
            <a:schemeClr val="dk1"/>
          </a:effectRef>
          <a:fontRef idx="minor">
            <a:schemeClr val="dk1"/>
          </a:fontRef>
        </p:style>
        <p:txBody>
          <a:bodyPr rtlCol="0" anchor="t"/>
          <a:lstStyle/>
          <a:p>
            <a:pPr algn="ctr">
              <a:defRPr/>
            </a:pPr>
            <a:r>
              <a:rPr lang="en-US" b="1" u="sng" dirty="0">
                <a:solidFill>
                  <a:schemeClr val="tx2"/>
                </a:solidFill>
                <a:latin typeface="Calibri" panose="020F0502020204030204" pitchFamily="34" charset="0"/>
                <a:cs typeface="Calibri" panose="020F0502020204030204" pitchFamily="34" charset="0"/>
              </a:rPr>
              <a:t>Big Corkscrew Island Regional Park</a:t>
            </a:r>
          </a:p>
          <a:p>
            <a:pPr algn="ctr">
              <a:defRPr/>
            </a:pPr>
            <a:endParaRPr lang="en-US" b="1" u="sng" dirty="0">
              <a:solidFill>
                <a:schemeClr val="tx2"/>
              </a:solidFill>
              <a:latin typeface="Calibri" panose="020F0502020204030204" pitchFamily="34" charset="0"/>
              <a:cs typeface="Calibri" panose="020F0502020204030204" pitchFamily="34" charset="0"/>
            </a:endParaRPr>
          </a:p>
          <a:p>
            <a:pPr algn="ctr">
              <a:defRPr/>
            </a:pPr>
            <a:r>
              <a:rPr lang="en-US" b="1" dirty="0">
                <a:solidFill>
                  <a:schemeClr val="tx2"/>
                </a:solidFill>
                <a:latin typeface="Calibri" panose="020F0502020204030204" pitchFamily="34" charset="0"/>
                <a:cs typeface="Calibri" panose="020F0502020204030204" pitchFamily="34" charset="0"/>
              </a:rPr>
              <a:t>Scheduled to be open to the Public By  </a:t>
            </a:r>
            <a:r>
              <a:rPr lang="en-US" b="1" i="1" u="sng" dirty="0">
                <a:solidFill>
                  <a:schemeClr val="tx2"/>
                </a:solidFill>
                <a:latin typeface="Calibri" panose="020F0502020204030204" pitchFamily="34" charset="0"/>
                <a:cs typeface="Calibri" panose="020F0502020204030204" pitchFamily="34" charset="0"/>
              </a:rPr>
              <a:t>July 2021</a:t>
            </a:r>
            <a:endParaRPr lang="en-US" i="1" u="sng"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724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398" y="1008734"/>
            <a:ext cx="3765817" cy="3715666"/>
          </a:xfrm>
          <a:prstGeom prst="rect">
            <a:avLst/>
          </a:prstGeom>
          <a:solidFill>
            <a:schemeClr val="bg1"/>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defRPr/>
            </a:pPr>
            <a:r>
              <a:rPr lang="en-US" sz="1200" b="1" dirty="0">
                <a:solidFill>
                  <a:schemeClr val="tx1"/>
                </a:solidFill>
                <a:latin typeface="Calibri" panose="020F0502020204030204" pitchFamily="34" charset="0"/>
                <a:cs typeface="Calibri" panose="020F0502020204030204" pitchFamily="34" charset="0"/>
              </a:rPr>
              <a:t>Sponsor: </a:t>
            </a:r>
            <a:r>
              <a:rPr lang="en-US" sz="1200" dirty="0">
                <a:solidFill>
                  <a:schemeClr val="tx1"/>
                </a:solidFill>
                <a:latin typeface="Calibri" panose="020F0502020204030204" pitchFamily="34" charset="0"/>
                <a:cs typeface="Calibri" panose="020F0502020204030204" pitchFamily="34" charset="0"/>
              </a:rPr>
              <a:t>Barry Williams, Director Parks &amp; Recreation</a:t>
            </a:r>
          </a:p>
          <a:p>
            <a:pPr>
              <a:defRPr/>
            </a:pPr>
            <a:r>
              <a:rPr lang="en-US" sz="1200" b="1" dirty="0">
                <a:solidFill>
                  <a:schemeClr val="tx1"/>
                </a:solidFill>
                <a:latin typeface="Calibri" panose="020F0502020204030204" pitchFamily="34" charset="0"/>
                <a:cs typeface="Calibri" panose="020F0502020204030204" pitchFamily="34" charset="0"/>
              </a:rPr>
              <a:t>Project Manager</a:t>
            </a:r>
            <a:r>
              <a:rPr lang="en-US" sz="1200" dirty="0">
                <a:solidFill>
                  <a:schemeClr val="tx1"/>
                </a:solidFill>
                <a:latin typeface="Calibri" panose="020F0502020204030204" pitchFamily="34" charset="0"/>
                <a:cs typeface="Calibri" panose="020F0502020204030204" pitchFamily="34" charset="0"/>
              </a:rPr>
              <a:t>: Dave Closas, PE, PMP</a:t>
            </a:r>
          </a:p>
          <a:p>
            <a:pPr>
              <a:defRPr/>
            </a:pPr>
            <a:endParaRPr lang="en-US" sz="1200" b="1" dirty="0">
              <a:solidFill>
                <a:schemeClr val="tx1"/>
              </a:solidFill>
              <a:latin typeface="Calibri" panose="020F0502020204030204" pitchFamily="34" charset="0"/>
              <a:cs typeface="Calibri" panose="020F0502020204030204" pitchFamily="34" charset="0"/>
            </a:endParaRPr>
          </a:p>
          <a:p>
            <a:pPr algn="just">
              <a:defRPr/>
            </a:pPr>
            <a:r>
              <a:rPr lang="en-US" sz="1200" b="1" dirty="0">
                <a:solidFill>
                  <a:schemeClr val="tx1"/>
                </a:solidFill>
                <a:latin typeface="Calibri" panose="020F0502020204030204" pitchFamily="34" charset="0"/>
                <a:cs typeface="Calibri" panose="020F0502020204030204" pitchFamily="34" charset="0"/>
              </a:rPr>
              <a:t>Project Scope</a:t>
            </a:r>
            <a:r>
              <a:rPr lang="en-US" sz="1200" dirty="0">
                <a:solidFill>
                  <a:schemeClr val="tx1"/>
                </a:solidFill>
                <a:latin typeface="Calibri" panose="020F0502020204030204" pitchFamily="34" charset="0"/>
                <a:cs typeface="Calibri" panose="020F0502020204030204" pitchFamily="34" charset="0"/>
              </a:rPr>
              <a:t>: The BCIRP Phase 1 includes four soccer fields, two baseball-softball fields, concessions stands picnic pavilions, outdoor basketball courts, tennis courts, pickleball courts, aquatic center, playground, community center, a Maintenance Building, and Event Lawn.</a:t>
            </a:r>
            <a:endParaRPr lang="en-US" sz="1200" b="1" dirty="0">
              <a:solidFill>
                <a:schemeClr val="tx1"/>
              </a:solidFill>
              <a:latin typeface="Calibri" panose="020F0502020204030204" pitchFamily="34" charset="0"/>
              <a:cs typeface="Calibri" panose="020F0502020204030204" pitchFamily="34" charset="0"/>
            </a:endParaRPr>
          </a:p>
          <a:p>
            <a:pPr>
              <a:defRPr/>
            </a:pPr>
            <a:endParaRPr lang="en-US" sz="1200" b="1" dirty="0">
              <a:solidFill>
                <a:schemeClr val="tx1"/>
              </a:solidFill>
              <a:latin typeface="Calibri" panose="020F0502020204030204" pitchFamily="34" charset="0"/>
              <a:cs typeface="Calibri" panose="020F0502020204030204" pitchFamily="34" charset="0"/>
            </a:endParaRPr>
          </a:p>
          <a:p>
            <a:pPr>
              <a:defRPr/>
            </a:pPr>
            <a:r>
              <a:rPr lang="en-US" sz="1200" b="1" dirty="0">
                <a:solidFill>
                  <a:schemeClr val="tx1"/>
                </a:solidFill>
                <a:latin typeface="Calibri" panose="020F0502020204030204" pitchFamily="34" charset="0"/>
                <a:cs typeface="Calibri" panose="020F0502020204030204" pitchFamily="34" charset="0"/>
              </a:rPr>
              <a:t>Architect/Engineer: </a:t>
            </a:r>
            <a:r>
              <a:rPr lang="en-US" sz="1200" dirty="0">
                <a:solidFill>
                  <a:schemeClr val="tx1"/>
                </a:solidFill>
                <a:latin typeface="Calibri" panose="020F0502020204030204" pitchFamily="34" charset="0"/>
                <a:cs typeface="Calibri" panose="020F0502020204030204" pitchFamily="34" charset="0"/>
              </a:rPr>
              <a:t>Q Grady Minor &amp; Victor Latavish</a:t>
            </a:r>
          </a:p>
          <a:p>
            <a:pPr>
              <a:defRPr/>
            </a:pPr>
            <a:endParaRPr lang="en-US" sz="1200" b="1" dirty="0">
              <a:solidFill>
                <a:schemeClr val="tx1"/>
              </a:solidFill>
              <a:latin typeface="Calibri" panose="020F0502020204030204" pitchFamily="34" charset="0"/>
              <a:cs typeface="Calibri" panose="020F0502020204030204" pitchFamily="34" charset="0"/>
            </a:endParaRPr>
          </a:p>
          <a:p>
            <a:pPr>
              <a:defRPr/>
            </a:pPr>
            <a:r>
              <a:rPr lang="en-US" sz="1200" b="1" dirty="0">
                <a:solidFill>
                  <a:schemeClr val="tx1"/>
                </a:solidFill>
                <a:latin typeface="Calibri" panose="020F0502020204030204" pitchFamily="34" charset="0"/>
                <a:cs typeface="Calibri" panose="020F0502020204030204" pitchFamily="34" charset="0"/>
              </a:rPr>
              <a:t>Owner’s Representative (CEI) : </a:t>
            </a:r>
            <a:r>
              <a:rPr lang="en-US" sz="1200" dirty="0">
                <a:solidFill>
                  <a:schemeClr val="tx1"/>
                </a:solidFill>
                <a:latin typeface="Calibri" panose="020F0502020204030204" pitchFamily="34" charset="0"/>
                <a:cs typeface="Calibri" panose="020F0502020204030204" pitchFamily="34" charset="0"/>
              </a:rPr>
              <a:t>Wood E&amp;IS</a:t>
            </a:r>
          </a:p>
          <a:p>
            <a:pPr>
              <a:defRPr/>
            </a:pPr>
            <a:endParaRPr lang="en-US" sz="1200" dirty="0">
              <a:solidFill>
                <a:schemeClr val="tx1"/>
              </a:solidFill>
              <a:latin typeface="Calibri" panose="020F0502020204030204" pitchFamily="34" charset="0"/>
              <a:cs typeface="Calibri" panose="020F0502020204030204" pitchFamily="34" charset="0"/>
            </a:endParaRPr>
          </a:p>
          <a:p>
            <a:pPr>
              <a:defRPr/>
            </a:pPr>
            <a:r>
              <a:rPr lang="en-US" sz="1200" b="1" dirty="0">
                <a:solidFill>
                  <a:schemeClr val="tx1"/>
                </a:solidFill>
                <a:latin typeface="Calibri" panose="020F0502020204030204" pitchFamily="34" charset="0"/>
                <a:cs typeface="Calibri" panose="020F0502020204030204" pitchFamily="34" charset="0"/>
              </a:rPr>
              <a:t>General Contractor: </a:t>
            </a:r>
            <a:r>
              <a:rPr lang="en-US" sz="1200" dirty="0">
                <a:solidFill>
                  <a:schemeClr val="tx1"/>
                </a:solidFill>
                <a:latin typeface="Calibri" panose="020F0502020204030204" pitchFamily="34" charset="0"/>
                <a:cs typeface="Calibri" panose="020F0502020204030204" pitchFamily="34" charset="0"/>
              </a:rPr>
              <a:t> ASTRA Construction Services</a:t>
            </a:r>
          </a:p>
          <a:p>
            <a:pPr>
              <a:defRPr/>
            </a:pPr>
            <a:endParaRPr lang="en-US" sz="1200" dirty="0">
              <a:solidFill>
                <a:schemeClr val="tx1"/>
              </a:solidFill>
              <a:latin typeface="Calibri" panose="020F0502020204030204" pitchFamily="34" charset="0"/>
              <a:cs typeface="Calibri" panose="020F0502020204030204" pitchFamily="34" charset="0"/>
            </a:endParaRPr>
          </a:p>
          <a:p>
            <a:pPr>
              <a:defRPr/>
            </a:pPr>
            <a:r>
              <a:rPr lang="en-US" sz="1200" b="1" dirty="0">
                <a:solidFill>
                  <a:schemeClr val="tx1"/>
                </a:solidFill>
                <a:latin typeface="Calibri" panose="020F0502020204030204" pitchFamily="34" charset="0"/>
                <a:cs typeface="Calibri" panose="020F0502020204030204" pitchFamily="34" charset="0"/>
              </a:rPr>
              <a:t>Notice to Proceed Date: </a:t>
            </a:r>
            <a:r>
              <a:rPr lang="en-US" sz="1200" dirty="0">
                <a:solidFill>
                  <a:schemeClr val="tx1"/>
                </a:solidFill>
                <a:latin typeface="Calibri" panose="020F0502020204030204" pitchFamily="34" charset="0"/>
                <a:cs typeface="Calibri" panose="020F0502020204030204" pitchFamily="34" charset="0"/>
              </a:rPr>
              <a:t>Nov. 12, 2019</a:t>
            </a:r>
          </a:p>
          <a:p>
            <a:pPr>
              <a:defRPr/>
            </a:pPr>
            <a:endParaRPr lang="en-US" sz="1200" dirty="0">
              <a:solidFill>
                <a:schemeClr val="tx1"/>
              </a:solidFill>
              <a:latin typeface="Calibri" panose="020F0502020204030204" pitchFamily="34" charset="0"/>
              <a:cs typeface="Calibri" panose="020F0502020204030204" pitchFamily="34" charset="0"/>
            </a:endParaRPr>
          </a:p>
          <a:p>
            <a:pPr>
              <a:defRPr/>
            </a:pPr>
            <a:r>
              <a:rPr lang="en-US" sz="1100" b="1" dirty="0">
                <a:solidFill>
                  <a:srgbClr val="FF0000"/>
                </a:solidFill>
                <a:latin typeface="Calibri" panose="020F0502020204030204" pitchFamily="34" charset="0"/>
                <a:cs typeface="Calibri" panose="020F0502020204030204" pitchFamily="34" charset="0"/>
              </a:rPr>
              <a:t>Estimated Substantial Completion South Date: </a:t>
            </a:r>
            <a:r>
              <a:rPr lang="en-US" sz="1100" dirty="0">
                <a:solidFill>
                  <a:srgbClr val="FF0000"/>
                </a:solidFill>
                <a:latin typeface="Calibri" panose="020F0502020204030204" pitchFamily="34" charset="0"/>
                <a:cs typeface="Calibri" panose="020F0502020204030204" pitchFamily="34" charset="0"/>
              </a:rPr>
              <a:t>Oct. 13, 2021</a:t>
            </a:r>
          </a:p>
          <a:p>
            <a:pPr>
              <a:defRPr/>
            </a:pPr>
            <a:endParaRPr lang="en-US" sz="1100" dirty="0">
              <a:solidFill>
                <a:schemeClr val="tx1"/>
              </a:solidFill>
              <a:latin typeface="Calibri" panose="020F0502020204030204" pitchFamily="34" charset="0"/>
              <a:cs typeface="Calibri" panose="020F0502020204030204" pitchFamily="34" charset="0"/>
            </a:endParaRPr>
          </a:p>
          <a:p>
            <a:pPr>
              <a:defRPr/>
            </a:pPr>
            <a:endParaRPr lang="en-US" sz="1100" dirty="0">
              <a:solidFill>
                <a:schemeClr val="tx1"/>
              </a:solidFill>
              <a:latin typeface="Calibri" panose="020F0502020204030204" pitchFamily="34" charset="0"/>
              <a:cs typeface="Calibri" panose="020F0502020204030204" pitchFamily="34" charset="0"/>
            </a:endParaRPr>
          </a:p>
          <a:p>
            <a:pPr>
              <a:defRPr/>
            </a:pPr>
            <a:endParaRPr lang="en-US" sz="1100" dirty="0">
              <a:solidFill>
                <a:schemeClr val="tx1"/>
              </a:solidFill>
              <a:latin typeface="Calibri" panose="020F0502020204030204" pitchFamily="34" charset="0"/>
              <a:cs typeface="Calibri" panose="020F0502020204030204" pitchFamily="34" charset="0"/>
            </a:endParaRPr>
          </a:p>
          <a:p>
            <a:pPr>
              <a:defRPr/>
            </a:pPr>
            <a:r>
              <a:rPr lang="en-US" sz="1000" b="1" dirty="0">
                <a:solidFill>
                  <a:schemeClr val="tx1"/>
                </a:solidFill>
                <a:latin typeface="Calibri" panose="020F0502020204030204" pitchFamily="34" charset="0"/>
                <a:cs typeface="Calibri" panose="020F0502020204030204" pitchFamily="34" charset="0"/>
              </a:rPr>
              <a:t> </a:t>
            </a:r>
            <a:endParaRPr lang="en-US" sz="1000" dirty="0">
              <a:solidFill>
                <a:schemeClr val="tx1"/>
              </a:solidFill>
              <a:latin typeface="Calibri" panose="020F0502020204030204" pitchFamily="34" charset="0"/>
              <a:cs typeface="Calibri" panose="020F0502020204030204" pitchFamily="34" charset="0"/>
            </a:endParaRPr>
          </a:p>
        </p:txBody>
      </p:sp>
      <p:sp>
        <p:nvSpPr>
          <p:cNvPr id="76" name="Rectangle 75"/>
          <p:cNvSpPr/>
          <p:nvPr/>
        </p:nvSpPr>
        <p:spPr>
          <a:xfrm>
            <a:off x="3964831" y="3124200"/>
            <a:ext cx="4985564" cy="3474051"/>
          </a:xfrm>
          <a:prstGeom prst="rect">
            <a:avLst/>
          </a:prstGeom>
          <a:solidFill>
            <a:schemeClr val="bg1"/>
          </a:solidFill>
          <a:ln w="28575">
            <a:solidFill>
              <a:schemeClr val="tx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Calibri" panose="020F0502020204030204" pitchFamily="34" charset="0"/>
                <a:cs typeface="Calibri" panose="020F0502020204030204" pitchFamily="34" charset="0"/>
              </a:rPr>
              <a:t>South 55% Complete</a:t>
            </a:r>
            <a:endParaRPr lang="en-US" sz="1000" b="1" dirty="0">
              <a:solidFill>
                <a:prstClr val="black"/>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solidFill>
                <a:prstClr val="black"/>
              </a:solidFill>
              <a:latin typeface="Calibri" panose="020F0502020204030204" pitchFamily="34" charset="0"/>
              <a:cs typeface="Calibri" panose="020F0502020204030204" pitchFamily="34" charset="0"/>
            </a:endParaRPr>
          </a:p>
          <a:p>
            <a:pPr marL="114300">
              <a:defRPr/>
            </a:pPr>
            <a:r>
              <a:rPr lang="en-US" sz="1000" i="1" u="sng" dirty="0">
                <a:solidFill>
                  <a:srgbClr val="002060"/>
                </a:solidFill>
                <a:latin typeface="Calibri" panose="020F0502020204030204" pitchFamily="34" charset="0"/>
                <a:cs typeface="Calibri" panose="020F0502020204030204" pitchFamily="34" charset="0"/>
              </a:rPr>
              <a:t>5/7/21 -Updates:</a:t>
            </a:r>
          </a:p>
          <a:p>
            <a:pPr marL="400050" lvl="1" indent="-171450" algn="just">
              <a:buFont typeface="Arial" panose="020B0604020202020204" pitchFamily="34" charset="0"/>
              <a:buChar char="•"/>
              <a:defRPr/>
            </a:pPr>
            <a:r>
              <a:rPr lang="en-US" sz="1000" dirty="0">
                <a:solidFill>
                  <a:srgbClr val="002060"/>
                </a:solidFill>
                <a:latin typeface="Calibri" panose="020F0502020204030204" pitchFamily="34" charset="0"/>
                <a:cs typeface="Calibri" panose="020F0502020204030204" pitchFamily="34" charset="0"/>
              </a:rPr>
              <a:t>Challenges: </a:t>
            </a:r>
          </a:p>
          <a:p>
            <a:pPr marL="628650" lvl="2" indent="-171450" algn="just">
              <a:buFont typeface="Arial" panose="020B0604020202020204" pitchFamily="34" charset="0"/>
              <a:buChar char="•"/>
              <a:defRPr/>
            </a:pPr>
            <a:r>
              <a:rPr lang="en-US" sz="1000" dirty="0">
                <a:solidFill>
                  <a:srgbClr val="002060"/>
                </a:solidFill>
                <a:latin typeface="Calibri" panose="020F0502020204030204" pitchFamily="34" charset="0"/>
                <a:cs typeface="Calibri" panose="020F0502020204030204" pitchFamily="34" charset="0"/>
              </a:rPr>
              <a:t>Astra has notified the County on the delays of the truss manufacturing by Tibbetts Truss Manufacturer for the south concession stand, community center and maintenance bldg. Trusses are expected to be delivered end of May through end of June.</a:t>
            </a:r>
          </a:p>
          <a:p>
            <a:pPr marL="400050" lvl="1" indent="-171450" algn="just">
              <a:buFont typeface="Arial" panose="020B0604020202020204" pitchFamily="34" charset="0"/>
              <a:buChar char="•"/>
              <a:defRPr/>
            </a:pPr>
            <a:r>
              <a:rPr lang="en-US" sz="1000" dirty="0">
                <a:solidFill>
                  <a:srgbClr val="002060"/>
                </a:solidFill>
                <a:latin typeface="Calibri" panose="020F0502020204030204" pitchFamily="34" charset="0"/>
                <a:cs typeface="Calibri" panose="020F0502020204030204" pitchFamily="34" charset="0"/>
              </a:rPr>
              <a:t>General Updates</a:t>
            </a:r>
          </a:p>
          <a:p>
            <a:pPr marL="628650" lvl="2" indent="-171450" algn="just">
              <a:buFont typeface="Arial" panose="020B0604020202020204" pitchFamily="34" charset="0"/>
              <a:buChar char="•"/>
              <a:defRPr/>
            </a:pPr>
            <a:r>
              <a:rPr lang="en-US" sz="1000" dirty="0">
                <a:solidFill>
                  <a:srgbClr val="002060"/>
                </a:solidFill>
                <a:latin typeface="Calibri" panose="020F0502020204030204" pitchFamily="34" charset="0"/>
                <a:cs typeface="Calibri" panose="020F0502020204030204" pitchFamily="34" charset="0"/>
              </a:rPr>
              <a:t>Community Center-Continued installing interior walls, commenced installing trusses.</a:t>
            </a:r>
          </a:p>
          <a:p>
            <a:pPr marL="628650" lvl="2" indent="-171450" algn="just">
              <a:buFont typeface="Arial" panose="020B0604020202020204" pitchFamily="34" charset="0"/>
              <a:buChar char="•"/>
              <a:defRPr/>
            </a:pPr>
            <a:r>
              <a:rPr lang="en-US" sz="1000" dirty="0">
                <a:solidFill>
                  <a:srgbClr val="002060"/>
                </a:solidFill>
                <a:latin typeface="Calibri" panose="020F0502020204030204" pitchFamily="34" charset="0"/>
                <a:cs typeface="Calibri" panose="020F0502020204030204" pitchFamily="34" charset="0"/>
              </a:rPr>
              <a:t>South Concession Stand Bldg. - CMU is complete, poured fill cells, pending delivery of the trusses. Scheduled for May 18, 2021.</a:t>
            </a:r>
          </a:p>
          <a:p>
            <a:pPr marL="628650" lvl="2" indent="-171450" algn="just">
              <a:buFont typeface="Arial" panose="020B0604020202020204" pitchFamily="34" charset="0"/>
              <a:buChar char="•"/>
              <a:defRPr/>
            </a:pPr>
            <a:r>
              <a:rPr lang="en-US" sz="1000" dirty="0">
                <a:solidFill>
                  <a:srgbClr val="002060"/>
                </a:solidFill>
                <a:latin typeface="Calibri" panose="020F0502020204030204" pitchFamily="34" charset="0"/>
                <a:cs typeface="Calibri" panose="020F0502020204030204" pitchFamily="34" charset="0"/>
              </a:rPr>
              <a:t>Aquatic Center- Closed in and continued mechanical, plumbing and electrical rough-ins</a:t>
            </a:r>
          </a:p>
          <a:p>
            <a:pPr marL="628650" lvl="2" indent="-171450" algn="just">
              <a:buFont typeface="Arial" panose="020B0604020202020204" pitchFamily="34" charset="0"/>
              <a:buChar char="•"/>
              <a:defRPr/>
            </a:pPr>
            <a:r>
              <a:rPr lang="en-US" sz="1000" dirty="0">
                <a:solidFill>
                  <a:srgbClr val="002060"/>
                </a:solidFill>
                <a:latin typeface="Calibri" panose="020F0502020204030204" pitchFamily="34" charset="0"/>
                <a:cs typeface="Calibri" panose="020F0502020204030204" pitchFamily="34" charset="0"/>
              </a:rPr>
              <a:t>Pool Equipment Bldg. - Poured equipment pads </a:t>
            </a:r>
          </a:p>
          <a:p>
            <a:pPr marL="628650" lvl="2" indent="-171450" algn="just">
              <a:buFont typeface="Arial" panose="020B0604020202020204" pitchFamily="34" charset="0"/>
              <a:buChar char="•"/>
              <a:defRPr/>
            </a:pPr>
            <a:r>
              <a:rPr lang="en-US" sz="1000" dirty="0">
                <a:solidFill>
                  <a:srgbClr val="002060"/>
                </a:solidFill>
                <a:latin typeface="Calibri" panose="020F0502020204030204" pitchFamily="34" charset="0"/>
                <a:cs typeface="Calibri" panose="020F0502020204030204" pitchFamily="34" charset="0"/>
              </a:rPr>
              <a:t>Aquatic Pools- continued installing tile at Lap Pool and Family Pool. Continued slide formwork. Slide Pool slide is scheduled to be installed late June.</a:t>
            </a:r>
          </a:p>
          <a:p>
            <a:pPr marL="628650" lvl="2" indent="-171450" algn="just">
              <a:buFont typeface="Arial" panose="020B0604020202020204" pitchFamily="34" charset="0"/>
              <a:buChar char="•"/>
              <a:defRPr/>
            </a:pPr>
            <a:r>
              <a:rPr lang="en-US" sz="1000" dirty="0">
                <a:solidFill>
                  <a:srgbClr val="002060"/>
                </a:solidFill>
                <a:latin typeface="Calibri" panose="020F0502020204030204" pitchFamily="34" charset="0"/>
                <a:cs typeface="Calibri" panose="020F0502020204030204" pitchFamily="34" charset="0"/>
              </a:rPr>
              <a:t>Landscaping and irrigation installation continues - 90% Complete</a:t>
            </a:r>
          </a:p>
          <a:p>
            <a:pPr marL="628650" lvl="2" indent="-171450" algn="just">
              <a:buFont typeface="Arial" panose="020B0604020202020204" pitchFamily="34" charset="0"/>
              <a:buChar char="•"/>
              <a:defRPr/>
            </a:pPr>
            <a:r>
              <a:rPr lang="en-US" sz="1000" dirty="0">
                <a:solidFill>
                  <a:srgbClr val="002060"/>
                </a:solidFill>
                <a:latin typeface="Calibri" panose="020F0502020204030204" pitchFamily="34" charset="0"/>
                <a:cs typeface="Calibri" panose="020F0502020204030204" pitchFamily="34" charset="0"/>
              </a:rPr>
              <a:t>Outdoor Tennis/Pickle Ball/Basketball Courts site has been prepared. Expecting to lay asphalt by 5/14.</a:t>
            </a:r>
          </a:p>
          <a:p>
            <a:pPr lvl="2" algn="just">
              <a:defRPr/>
            </a:pPr>
            <a:endParaRPr lang="en-US" sz="1000" dirty="0">
              <a:solidFill>
                <a:srgbClr val="002060"/>
              </a:solidFill>
              <a:latin typeface="Calibri" panose="020F0502020204030204" pitchFamily="34" charset="0"/>
              <a:cs typeface="Calibri" panose="020F0502020204030204" pitchFamily="34" charset="0"/>
            </a:endParaRPr>
          </a:p>
          <a:p>
            <a:pPr marL="1085850" lvl="2"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085850" lvl="2"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085850" lvl="2"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628650" lvl="1"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085850" lvl="2"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lvl="2" algn="just">
              <a:defRPr/>
            </a:pPr>
            <a:r>
              <a:rPr lang="en-US" sz="1000" dirty="0">
                <a:solidFill>
                  <a:srgbClr val="002060"/>
                </a:solidFill>
                <a:latin typeface="Calibri" panose="020F0502020204030204" pitchFamily="34" charset="0"/>
                <a:cs typeface="Calibri" panose="020F0502020204030204" pitchFamily="34" charset="0"/>
              </a:rPr>
              <a:t> </a:t>
            </a:r>
          </a:p>
          <a:p>
            <a:pPr marL="628650" lvl="1"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71450" lvl="0"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71450" lvl="0"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71450" lvl="0"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71450" lvl="0" indent="-171450" algn="just">
              <a:buFont typeface="Arial" panose="020B0604020202020204" pitchFamily="34" charset="0"/>
              <a:buChar char="•"/>
              <a:defRPr/>
            </a:pPr>
            <a:endParaRPr lang="en-US" sz="1000" dirty="0">
              <a:solidFill>
                <a:srgbClr val="00206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defRPr/>
            </a:pPr>
            <a:endParaRPr lang="en-US" sz="1200" dirty="0">
              <a:solidFill>
                <a:srgbClr val="002060"/>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1000" dirty="0">
              <a:solidFill>
                <a:prstClr val="black"/>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FB5D19CE-2C4B-49BB-AD0E-0FA05B7815B8}"/>
              </a:ext>
            </a:extLst>
          </p:cNvPr>
          <p:cNvSpPr/>
          <p:nvPr/>
        </p:nvSpPr>
        <p:spPr>
          <a:xfrm>
            <a:off x="3200400" y="61144"/>
            <a:ext cx="5407400" cy="769441"/>
          </a:xfrm>
          <a:prstGeom prst="rect">
            <a:avLst/>
          </a:prstGeom>
        </p:spPr>
        <p:txBody>
          <a:bodyPr wrap="square">
            <a:spAutoFit/>
          </a:bodyPr>
          <a:lstStyle/>
          <a:p>
            <a:pPr algn="ctr"/>
            <a:r>
              <a:rPr lang="en-US" sz="2200" b="1" dirty="0">
                <a:latin typeface="Arial" panose="020B0604020202020204" pitchFamily="34" charset="0"/>
                <a:cs typeface="Arial" panose="020B0604020202020204" pitchFamily="34" charset="0"/>
              </a:rPr>
              <a:t>Big Corkscrew Island Regional Park</a:t>
            </a:r>
          </a:p>
          <a:p>
            <a:pPr algn="ctr"/>
            <a:r>
              <a:rPr lang="en-US" sz="2200" b="1" dirty="0">
                <a:latin typeface="Arial" panose="020B0604020202020204" pitchFamily="34" charset="0"/>
                <a:cs typeface="Arial" panose="020B0604020202020204" pitchFamily="34" charset="0"/>
              </a:rPr>
              <a:t>Phase 1(South) - Surtax</a:t>
            </a:r>
          </a:p>
        </p:txBody>
      </p:sp>
      <p:sp>
        <p:nvSpPr>
          <p:cNvPr id="4" name="TextBox 3"/>
          <p:cNvSpPr txBox="1"/>
          <p:nvPr/>
        </p:nvSpPr>
        <p:spPr>
          <a:xfrm>
            <a:off x="9829800" y="4514415"/>
            <a:ext cx="1295400" cy="369332"/>
          </a:xfrm>
          <a:prstGeom prst="rect">
            <a:avLst/>
          </a:prstGeom>
          <a:noFill/>
        </p:spPr>
        <p:txBody>
          <a:bodyPr wrap="square" rtlCol="0">
            <a:spAutoFit/>
          </a:bodyPr>
          <a:lstStyle/>
          <a:p>
            <a:endParaRPr lang="en-US" dirty="0"/>
          </a:p>
        </p:txBody>
      </p:sp>
      <p:graphicFrame>
        <p:nvGraphicFramePr>
          <p:cNvPr id="3" name="Object 2">
            <a:extLst>
              <a:ext uri="{FF2B5EF4-FFF2-40B4-BE49-F238E27FC236}">
                <a16:creationId xmlns:a16="http://schemas.microsoft.com/office/drawing/2014/main" id="{9E4E01D7-1B2C-4864-A486-CC1313251F91}"/>
              </a:ext>
            </a:extLst>
          </p:cNvPr>
          <p:cNvGraphicFramePr>
            <a:graphicFrameLocks noChangeAspect="1"/>
          </p:cNvGraphicFramePr>
          <p:nvPr/>
        </p:nvGraphicFramePr>
        <p:xfrm>
          <a:off x="75398" y="4831208"/>
          <a:ext cx="3765817" cy="1664515"/>
        </p:xfrm>
        <a:graphic>
          <a:graphicData uri="http://schemas.openxmlformats.org/presentationml/2006/ole">
            <mc:AlternateContent xmlns:mc="http://schemas.openxmlformats.org/markup-compatibility/2006">
              <mc:Choice xmlns:v="urn:schemas-microsoft-com:vml" Requires="v">
                <p:oleObj spid="_x0000_s2051" name="Worksheet" r:id="rId3" imgW="3038406" imgH="1342927" progId="Excel.Sheet.12">
                  <p:embed/>
                </p:oleObj>
              </mc:Choice>
              <mc:Fallback>
                <p:oleObj name="Worksheet" r:id="rId3" imgW="3038406" imgH="1342927" progId="Excel.Sheet.12">
                  <p:embed/>
                  <p:pic>
                    <p:nvPicPr>
                      <p:cNvPr id="3" name="Object 2">
                        <a:extLst>
                          <a:ext uri="{FF2B5EF4-FFF2-40B4-BE49-F238E27FC236}">
                            <a16:creationId xmlns:a16="http://schemas.microsoft.com/office/drawing/2014/main" id="{9E4E01D7-1B2C-4864-A486-CC1313251F91}"/>
                          </a:ext>
                        </a:extLst>
                      </p:cNvPr>
                      <p:cNvPicPr/>
                      <p:nvPr/>
                    </p:nvPicPr>
                    <p:blipFill>
                      <a:blip r:embed="rId4"/>
                      <a:stretch>
                        <a:fillRect/>
                      </a:stretch>
                    </p:blipFill>
                    <p:spPr>
                      <a:xfrm>
                        <a:off x="75398" y="4831208"/>
                        <a:ext cx="3765817" cy="1664515"/>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A98B30D-D0E0-4298-871B-C655DFD11548}"/>
              </a:ext>
            </a:extLst>
          </p:cNvPr>
          <p:cNvPicPr>
            <a:picLocks noChangeAspect="1"/>
          </p:cNvPicPr>
          <p:nvPr/>
        </p:nvPicPr>
        <p:blipFill>
          <a:blip r:embed="rId5"/>
          <a:stretch>
            <a:fillRect/>
          </a:stretch>
        </p:blipFill>
        <p:spPr>
          <a:xfrm>
            <a:off x="3879382" y="1005840"/>
            <a:ext cx="5189220" cy="2118360"/>
          </a:xfrm>
          <a:prstGeom prst="rect">
            <a:avLst/>
          </a:prstGeom>
        </p:spPr>
      </p:pic>
    </p:spTree>
    <p:extLst>
      <p:ext uri="{BB962C8B-B14F-4D97-AF65-F5344CB8AC3E}">
        <p14:creationId xmlns:p14="http://schemas.microsoft.com/office/powerpoint/2010/main" val="144759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building, stadium&#10;&#10;Description automatically generated">
            <a:extLst>
              <a:ext uri="{FF2B5EF4-FFF2-40B4-BE49-F238E27FC236}">
                <a16:creationId xmlns:a16="http://schemas.microsoft.com/office/drawing/2014/main" id="{31ECFD9B-444F-429C-B212-F113D08A1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600" y="3895725"/>
            <a:ext cx="3454400" cy="2590800"/>
          </a:xfrm>
          <a:prstGeom prst="rect">
            <a:avLst/>
          </a:prstGeom>
        </p:spPr>
      </p:pic>
      <p:pic>
        <p:nvPicPr>
          <p:cNvPr id="7" name="Picture 6" descr="An aerial view of a field&#10;&#10;Description automatically generated with low confidence">
            <a:extLst>
              <a:ext uri="{FF2B5EF4-FFF2-40B4-BE49-F238E27FC236}">
                <a16:creationId xmlns:a16="http://schemas.microsoft.com/office/drawing/2014/main" id="{57F283B3-14E6-4E0B-BEE2-87CB2E39E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575" y="3895725"/>
            <a:ext cx="3454400" cy="2590800"/>
          </a:xfrm>
          <a:prstGeom prst="rect">
            <a:avLst/>
          </a:prstGeom>
        </p:spPr>
      </p:pic>
      <p:pic>
        <p:nvPicPr>
          <p:cNvPr id="9" name="Picture 8" descr="Map&#10;&#10;Description automatically generated">
            <a:extLst>
              <a:ext uri="{FF2B5EF4-FFF2-40B4-BE49-F238E27FC236}">
                <a16:creationId xmlns:a16="http://schemas.microsoft.com/office/drawing/2014/main" id="{851A97CF-AC84-4500-92A8-8018842C4E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800" y="1276350"/>
            <a:ext cx="3454400" cy="2590800"/>
          </a:xfrm>
          <a:prstGeom prst="rect">
            <a:avLst/>
          </a:prstGeom>
        </p:spPr>
      </p:pic>
    </p:spTree>
    <p:extLst>
      <p:ext uri="{BB962C8B-B14F-4D97-AF65-F5344CB8AC3E}">
        <p14:creationId xmlns:p14="http://schemas.microsoft.com/office/powerpoint/2010/main" val="2157094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3A6FAA-AC92-4896-85C3-85BA87C21BC4}"/>
              </a:ext>
            </a:extLst>
          </p:cNvPr>
          <p:cNvPicPr>
            <a:picLocks noChangeAspect="1"/>
          </p:cNvPicPr>
          <p:nvPr/>
        </p:nvPicPr>
        <p:blipFill>
          <a:blip r:embed="rId2"/>
          <a:stretch>
            <a:fillRect/>
          </a:stretch>
        </p:blipFill>
        <p:spPr>
          <a:xfrm>
            <a:off x="6079396" y="918024"/>
            <a:ext cx="3017520" cy="2263140"/>
          </a:xfrm>
          <a:prstGeom prst="rect">
            <a:avLst/>
          </a:prstGeom>
        </p:spPr>
      </p:pic>
      <p:pic>
        <p:nvPicPr>
          <p:cNvPr id="6" name="Picture 5">
            <a:extLst>
              <a:ext uri="{FF2B5EF4-FFF2-40B4-BE49-F238E27FC236}">
                <a16:creationId xmlns:a16="http://schemas.microsoft.com/office/drawing/2014/main" id="{889A7949-F26D-4F43-89B7-BBE89F12BC5F}"/>
              </a:ext>
            </a:extLst>
          </p:cNvPr>
          <p:cNvPicPr>
            <a:picLocks noChangeAspect="1"/>
          </p:cNvPicPr>
          <p:nvPr/>
        </p:nvPicPr>
        <p:blipFill>
          <a:blip r:embed="rId3"/>
          <a:stretch>
            <a:fillRect/>
          </a:stretch>
        </p:blipFill>
        <p:spPr>
          <a:xfrm>
            <a:off x="3119744" y="958353"/>
            <a:ext cx="3017520" cy="2263140"/>
          </a:xfrm>
          <a:prstGeom prst="rect">
            <a:avLst/>
          </a:prstGeom>
        </p:spPr>
      </p:pic>
      <p:sp>
        <p:nvSpPr>
          <p:cNvPr id="39" name="Rectangle 38">
            <a:extLst>
              <a:ext uri="{FF2B5EF4-FFF2-40B4-BE49-F238E27FC236}">
                <a16:creationId xmlns:a16="http://schemas.microsoft.com/office/drawing/2014/main" id="{FB5D19CE-2C4B-49BB-AD0E-0FA05B7815B8}"/>
              </a:ext>
            </a:extLst>
          </p:cNvPr>
          <p:cNvSpPr/>
          <p:nvPr/>
        </p:nvSpPr>
        <p:spPr>
          <a:xfrm>
            <a:off x="3200400" y="61144"/>
            <a:ext cx="5407400" cy="769441"/>
          </a:xfrm>
          <a:prstGeom prst="rect">
            <a:avLst/>
          </a:prstGeom>
        </p:spPr>
        <p:txBody>
          <a:bodyPr wrap="square">
            <a:spAutoFit/>
          </a:bodyPr>
          <a:lstStyle/>
          <a:p>
            <a:pPr algn="ctr"/>
            <a:r>
              <a:rPr lang="en-US" sz="2200" b="1" dirty="0">
                <a:latin typeface="Arial" panose="020B0604020202020204" pitchFamily="34" charset="0"/>
                <a:cs typeface="Arial" panose="020B0604020202020204" pitchFamily="34" charset="0"/>
              </a:rPr>
              <a:t>Big Corkscrew Island Regional Park</a:t>
            </a:r>
          </a:p>
          <a:p>
            <a:pPr algn="ctr"/>
            <a:r>
              <a:rPr lang="en-US" sz="2200" b="1" dirty="0">
                <a:latin typeface="Arial" panose="020B0604020202020204" pitchFamily="34" charset="0"/>
                <a:cs typeface="Arial" panose="020B0604020202020204" pitchFamily="34" charset="0"/>
              </a:rPr>
              <a:t>Phase 1 - Surtax</a:t>
            </a:r>
          </a:p>
        </p:txBody>
      </p:sp>
      <p:sp>
        <p:nvSpPr>
          <p:cNvPr id="4" name="TextBox 3"/>
          <p:cNvSpPr txBox="1"/>
          <p:nvPr/>
        </p:nvSpPr>
        <p:spPr>
          <a:xfrm>
            <a:off x="9829800" y="4514415"/>
            <a:ext cx="1295400" cy="369332"/>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FEB1A78F-B0AE-45D8-B7B1-7BBD9B9AEA77}"/>
              </a:ext>
            </a:extLst>
          </p:cNvPr>
          <p:cNvSpPr txBox="1"/>
          <p:nvPr/>
        </p:nvSpPr>
        <p:spPr>
          <a:xfrm>
            <a:off x="3099973" y="5935868"/>
            <a:ext cx="2979423" cy="584775"/>
          </a:xfrm>
          <a:prstGeom prst="rect">
            <a:avLst/>
          </a:prstGeom>
          <a:solidFill>
            <a:schemeClr val="accent5">
              <a:lumMod val="9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600" dirty="0">
                <a:solidFill>
                  <a:srgbClr val="000000"/>
                </a:solidFill>
                <a:latin typeface="Times New Roman" panose="02020603050405020304" pitchFamily="18" charset="0"/>
              </a:rPr>
              <a:t>Began installing tile work at the Lap Pool</a:t>
            </a:r>
            <a:endParaRPr lang="en-US" sz="1600" dirty="0"/>
          </a:p>
        </p:txBody>
      </p:sp>
      <p:sp>
        <p:nvSpPr>
          <p:cNvPr id="22" name="TextBox 21">
            <a:extLst>
              <a:ext uri="{FF2B5EF4-FFF2-40B4-BE49-F238E27FC236}">
                <a16:creationId xmlns:a16="http://schemas.microsoft.com/office/drawing/2014/main" id="{A51C9D4A-5742-4064-8062-2DC208944D15}"/>
              </a:ext>
            </a:extLst>
          </p:cNvPr>
          <p:cNvSpPr txBox="1"/>
          <p:nvPr/>
        </p:nvSpPr>
        <p:spPr>
          <a:xfrm>
            <a:off x="3083583" y="2926242"/>
            <a:ext cx="3012202" cy="584775"/>
          </a:xfrm>
          <a:prstGeom prst="rect">
            <a:avLst/>
          </a:prstGeom>
          <a:solidFill>
            <a:schemeClr val="accent5">
              <a:lumMod val="9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600" b="0" i="0" u="none" strike="noStrike" baseline="0" dirty="0">
                <a:solidFill>
                  <a:srgbClr val="000000"/>
                </a:solidFill>
                <a:latin typeface="Times New Roman" panose="02020603050405020304" pitchFamily="18" charset="0"/>
              </a:rPr>
              <a:t>Bldg. 4 – Installed Hurricane Shutter</a:t>
            </a:r>
            <a:endParaRPr lang="en-US" sz="1600" dirty="0"/>
          </a:p>
        </p:txBody>
      </p:sp>
      <p:sp>
        <p:nvSpPr>
          <p:cNvPr id="24" name="TextBox 23">
            <a:extLst>
              <a:ext uri="{FF2B5EF4-FFF2-40B4-BE49-F238E27FC236}">
                <a16:creationId xmlns:a16="http://schemas.microsoft.com/office/drawing/2014/main" id="{CC706F03-A701-450F-B5E0-B752BACE20D5}"/>
              </a:ext>
            </a:extLst>
          </p:cNvPr>
          <p:cNvSpPr txBox="1"/>
          <p:nvPr/>
        </p:nvSpPr>
        <p:spPr>
          <a:xfrm>
            <a:off x="6225954" y="6182089"/>
            <a:ext cx="2781547" cy="338554"/>
          </a:xfrm>
          <a:prstGeom prst="rect">
            <a:avLst/>
          </a:prstGeom>
          <a:solidFill>
            <a:schemeClr val="accent5">
              <a:lumMod val="9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600" dirty="0">
                <a:solidFill>
                  <a:srgbClr val="000000"/>
                </a:solidFill>
                <a:latin typeface="Times New Roman" panose="02020603050405020304" pitchFamily="18" charset="0"/>
              </a:rPr>
              <a:t>Bldg. 1 – Installed Trusses</a:t>
            </a:r>
            <a:endParaRPr lang="en-US" sz="1600" dirty="0"/>
          </a:p>
        </p:txBody>
      </p:sp>
      <p:sp>
        <p:nvSpPr>
          <p:cNvPr id="26" name="TextBox 25">
            <a:extLst>
              <a:ext uri="{FF2B5EF4-FFF2-40B4-BE49-F238E27FC236}">
                <a16:creationId xmlns:a16="http://schemas.microsoft.com/office/drawing/2014/main" id="{34958698-119D-4C67-9E04-FA62FB2C6D6E}"/>
              </a:ext>
            </a:extLst>
          </p:cNvPr>
          <p:cNvSpPr txBox="1"/>
          <p:nvPr/>
        </p:nvSpPr>
        <p:spPr>
          <a:xfrm>
            <a:off x="147017" y="5996257"/>
            <a:ext cx="2781547" cy="584775"/>
          </a:xfrm>
          <a:prstGeom prst="rect">
            <a:avLst/>
          </a:prstGeom>
          <a:solidFill>
            <a:schemeClr val="accent5">
              <a:lumMod val="9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600" dirty="0">
                <a:solidFill>
                  <a:srgbClr val="000000"/>
                </a:solidFill>
                <a:latin typeface="Times New Roman" panose="02020603050405020304" pitchFamily="18" charset="0"/>
              </a:rPr>
              <a:t>Bldgs. 506 &amp; 507 –Installed standing seam roofing</a:t>
            </a:r>
            <a:endParaRPr lang="en-US" sz="1600" dirty="0"/>
          </a:p>
        </p:txBody>
      </p:sp>
      <p:sp>
        <p:nvSpPr>
          <p:cNvPr id="8" name="TextBox 7">
            <a:extLst>
              <a:ext uri="{FF2B5EF4-FFF2-40B4-BE49-F238E27FC236}">
                <a16:creationId xmlns:a16="http://schemas.microsoft.com/office/drawing/2014/main" id="{AA08CDD7-239C-4BFA-BC56-6EF29953477A}"/>
              </a:ext>
            </a:extLst>
          </p:cNvPr>
          <p:cNvSpPr txBox="1"/>
          <p:nvPr/>
        </p:nvSpPr>
        <p:spPr>
          <a:xfrm>
            <a:off x="3014311" y="811561"/>
            <a:ext cx="3032846" cy="369332"/>
          </a:xfrm>
          <a:prstGeom prst="rect">
            <a:avLst/>
          </a:prstGeom>
          <a:solidFill>
            <a:schemeClr val="accent2">
              <a:lumMod val="20000"/>
              <a:lumOff val="8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800" b="0" i="0" u="none" strike="noStrike" baseline="0" dirty="0">
                <a:solidFill>
                  <a:srgbClr val="000000"/>
                </a:solidFill>
                <a:latin typeface="Times New Roman" panose="02020603050405020304" pitchFamily="18" charset="0"/>
              </a:rPr>
              <a:t>Current Construction Photos</a:t>
            </a:r>
            <a:endParaRPr lang="en-US" dirty="0"/>
          </a:p>
        </p:txBody>
      </p:sp>
      <p:sp>
        <p:nvSpPr>
          <p:cNvPr id="25" name="TextBox 24">
            <a:extLst>
              <a:ext uri="{FF2B5EF4-FFF2-40B4-BE49-F238E27FC236}">
                <a16:creationId xmlns:a16="http://schemas.microsoft.com/office/drawing/2014/main" id="{6E695B2E-325A-4BDA-A0F9-92310FEDFFA7}"/>
              </a:ext>
            </a:extLst>
          </p:cNvPr>
          <p:cNvSpPr txBox="1"/>
          <p:nvPr/>
        </p:nvSpPr>
        <p:spPr>
          <a:xfrm>
            <a:off x="6178742" y="2909855"/>
            <a:ext cx="2781547" cy="584775"/>
          </a:xfrm>
          <a:prstGeom prst="rect">
            <a:avLst/>
          </a:prstGeom>
          <a:solidFill>
            <a:schemeClr val="accent5">
              <a:lumMod val="9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600" b="0" i="0" u="none" strike="noStrike" baseline="0" dirty="0">
                <a:solidFill>
                  <a:srgbClr val="000000"/>
                </a:solidFill>
                <a:latin typeface="Times New Roman" panose="02020603050405020304" pitchFamily="18" charset="0"/>
              </a:rPr>
              <a:t>Sport Fields - Continued Mowing and Fertilizing</a:t>
            </a:r>
            <a:endParaRPr lang="en-US" sz="1600" dirty="0"/>
          </a:p>
        </p:txBody>
      </p:sp>
      <p:sp>
        <p:nvSpPr>
          <p:cNvPr id="21" name="TextBox 20">
            <a:extLst>
              <a:ext uri="{FF2B5EF4-FFF2-40B4-BE49-F238E27FC236}">
                <a16:creationId xmlns:a16="http://schemas.microsoft.com/office/drawing/2014/main" id="{7DB2285C-285C-4B1D-A60C-A043ABB46E0C}"/>
              </a:ext>
            </a:extLst>
          </p:cNvPr>
          <p:cNvSpPr txBox="1"/>
          <p:nvPr/>
        </p:nvSpPr>
        <p:spPr>
          <a:xfrm>
            <a:off x="136499" y="3173604"/>
            <a:ext cx="2781547" cy="3385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600" b="0" i="0" u="none" strike="noStrike" baseline="0" dirty="0">
                <a:solidFill>
                  <a:srgbClr val="000000"/>
                </a:solidFill>
                <a:latin typeface="Times New Roman" panose="02020603050405020304" pitchFamily="18" charset="0"/>
              </a:rPr>
              <a:t>Bldg. 4 – Installed toilets</a:t>
            </a:r>
            <a:endParaRPr lang="en-US" sz="1600" dirty="0"/>
          </a:p>
        </p:txBody>
      </p:sp>
      <p:pic>
        <p:nvPicPr>
          <p:cNvPr id="3" name="Picture 2">
            <a:extLst>
              <a:ext uri="{FF2B5EF4-FFF2-40B4-BE49-F238E27FC236}">
                <a16:creationId xmlns:a16="http://schemas.microsoft.com/office/drawing/2014/main" id="{5003E100-8276-443B-B1B4-8DE772E7BEFB}"/>
              </a:ext>
            </a:extLst>
          </p:cNvPr>
          <p:cNvPicPr>
            <a:picLocks noChangeAspect="1"/>
          </p:cNvPicPr>
          <p:nvPr/>
        </p:nvPicPr>
        <p:blipFill>
          <a:blip r:embed="rId4"/>
          <a:stretch>
            <a:fillRect/>
          </a:stretch>
        </p:blipFill>
        <p:spPr>
          <a:xfrm>
            <a:off x="66063" y="958353"/>
            <a:ext cx="3017520" cy="2255520"/>
          </a:xfrm>
          <a:prstGeom prst="rect">
            <a:avLst/>
          </a:prstGeom>
        </p:spPr>
      </p:pic>
      <p:pic>
        <p:nvPicPr>
          <p:cNvPr id="12" name="Picture 11">
            <a:extLst>
              <a:ext uri="{FF2B5EF4-FFF2-40B4-BE49-F238E27FC236}">
                <a16:creationId xmlns:a16="http://schemas.microsoft.com/office/drawing/2014/main" id="{9B160683-58F9-4614-8DCB-05085547C8A5}"/>
              </a:ext>
            </a:extLst>
          </p:cNvPr>
          <p:cNvPicPr>
            <a:picLocks noChangeAspect="1"/>
          </p:cNvPicPr>
          <p:nvPr/>
        </p:nvPicPr>
        <p:blipFill>
          <a:blip r:embed="rId5"/>
          <a:stretch>
            <a:fillRect/>
          </a:stretch>
        </p:blipFill>
        <p:spPr>
          <a:xfrm>
            <a:off x="96324" y="3821241"/>
            <a:ext cx="3017520" cy="2255520"/>
          </a:xfrm>
          <a:prstGeom prst="rect">
            <a:avLst/>
          </a:prstGeom>
        </p:spPr>
      </p:pic>
      <p:pic>
        <p:nvPicPr>
          <p:cNvPr id="15" name="Picture 14">
            <a:extLst>
              <a:ext uri="{FF2B5EF4-FFF2-40B4-BE49-F238E27FC236}">
                <a16:creationId xmlns:a16="http://schemas.microsoft.com/office/drawing/2014/main" id="{E972718C-3384-49FC-8540-51D3010A6C91}"/>
              </a:ext>
            </a:extLst>
          </p:cNvPr>
          <p:cNvPicPr>
            <a:picLocks noChangeAspect="1"/>
          </p:cNvPicPr>
          <p:nvPr/>
        </p:nvPicPr>
        <p:blipFill>
          <a:blip r:embed="rId6"/>
          <a:stretch>
            <a:fillRect/>
          </a:stretch>
        </p:blipFill>
        <p:spPr>
          <a:xfrm>
            <a:off x="3021974" y="3680348"/>
            <a:ext cx="3017520" cy="2255520"/>
          </a:xfrm>
          <a:prstGeom prst="rect">
            <a:avLst/>
          </a:prstGeom>
        </p:spPr>
      </p:pic>
      <p:pic>
        <p:nvPicPr>
          <p:cNvPr id="16" name="Picture 15">
            <a:extLst>
              <a:ext uri="{FF2B5EF4-FFF2-40B4-BE49-F238E27FC236}">
                <a16:creationId xmlns:a16="http://schemas.microsoft.com/office/drawing/2014/main" id="{10F8F760-6146-43A3-B85C-73AC8029D409}"/>
              </a:ext>
            </a:extLst>
          </p:cNvPr>
          <p:cNvPicPr>
            <a:picLocks noChangeAspect="1"/>
          </p:cNvPicPr>
          <p:nvPr/>
        </p:nvPicPr>
        <p:blipFill>
          <a:blip r:embed="rId7"/>
          <a:stretch>
            <a:fillRect/>
          </a:stretch>
        </p:blipFill>
        <p:spPr>
          <a:xfrm>
            <a:off x="6095785" y="3740737"/>
            <a:ext cx="3017520" cy="2255520"/>
          </a:xfrm>
          <a:prstGeom prst="rect">
            <a:avLst/>
          </a:prstGeom>
        </p:spPr>
      </p:pic>
    </p:spTree>
    <p:extLst>
      <p:ext uri="{BB962C8B-B14F-4D97-AF65-F5344CB8AC3E}">
        <p14:creationId xmlns:p14="http://schemas.microsoft.com/office/powerpoint/2010/main" val="2162591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6F0DFD-FD52-417E-83FA-AFB2A24A95DF}"/>
              </a:ext>
            </a:extLst>
          </p:cNvPr>
          <p:cNvPicPr>
            <a:picLocks noChangeAspect="1"/>
          </p:cNvPicPr>
          <p:nvPr/>
        </p:nvPicPr>
        <p:blipFill>
          <a:blip r:embed="rId2"/>
          <a:stretch>
            <a:fillRect/>
          </a:stretch>
        </p:blipFill>
        <p:spPr>
          <a:xfrm>
            <a:off x="6104927" y="4046447"/>
            <a:ext cx="2895600" cy="2316480"/>
          </a:xfrm>
          <a:prstGeom prst="rect">
            <a:avLst/>
          </a:prstGeom>
        </p:spPr>
      </p:pic>
      <p:pic>
        <p:nvPicPr>
          <p:cNvPr id="13" name="Picture 12">
            <a:extLst>
              <a:ext uri="{FF2B5EF4-FFF2-40B4-BE49-F238E27FC236}">
                <a16:creationId xmlns:a16="http://schemas.microsoft.com/office/drawing/2014/main" id="{CB844BC5-64FD-4D60-BA7F-ACCDDD06AE2B}"/>
              </a:ext>
            </a:extLst>
          </p:cNvPr>
          <p:cNvPicPr>
            <a:picLocks noChangeAspect="1"/>
          </p:cNvPicPr>
          <p:nvPr/>
        </p:nvPicPr>
        <p:blipFill>
          <a:blip r:embed="rId3"/>
          <a:stretch>
            <a:fillRect/>
          </a:stretch>
        </p:blipFill>
        <p:spPr>
          <a:xfrm>
            <a:off x="2968259" y="4046447"/>
            <a:ext cx="3025903" cy="2209800"/>
          </a:xfrm>
          <a:prstGeom prst="rect">
            <a:avLst/>
          </a:prstGeom>
        </p:spPr>
      </p:pic>
      <p:pic>
        <p:nvPicPr>
          <p:cNvPr id="10" name="Picture 9">
            <a:extLst>
              <a:ext uri="{FF2B5EF4-FFF2-40B4-BE49-F238E27FC236}">
                <a16:creationId xmlns:a16="http://schemas.microsoft.com/office/drawing/2014/main" id="{9D9B1749-F228-4C75-ABDA-20BFD86375A6}"/>
              </a:ext>
            </a:extLst>
          </p:cNvPr>
          <p:cNvPicPr>
            <a:picLocks noChangeAspect="1"/>
          </p:cNvPicPr>
          <p:nvPr/>
        </p:nvPicPr>
        <p:blipFill>
          <a:blip r:embed="rId4"/>
          <a:stretch>
            <a:fillRect/>
          </a:stretch>
        </p:blipFill>
        <p:spPr>
          <a:xfrm>
            <a:off x="143473" y="4046447"/>
            <a:ext cx="2682416" cy="2400300"/>
          </a:xfrm>
          <a:prstGeom prst="rect">
            <a:avLst/>
          </a:prstGeom>
        </p:spPr>
      </p:pic>
      <p:pic>
        <p:nvPicPr>
          <p:cNvPr id="5" name="Picture 4">
            <a:extLst>
              <a:ext uri="{FF2B5EF4-FFF2-40B4-BE49-F238E27FC236}">
                <a16:creationId xmlns:a16="http://schemas.microsoft.com/office/drawing/2014/main" id="{9460BCD8-EE41-4E3F-9846-30A28C885F9F}"/>
              </a:ext>
            </a:extLst>
          </p:cNvPr>
          <p:cNvPicPr>
            <a:picLocks noChangeAspect="1"/>
          </p:cNvPicPr>
          <p:nvPr/>
        </p:nvPicPr>
        <p:blipFill>
          <a:blip r:embed="rId5"/>
          <a:stretch>
            <a:fillRect/>
          </a:stretch>
        </p:blipFill>
        <p:spPr>
          <a:xfrm>
            <a:off x="2946163" y="1049610"/>
            <a:ext cx="3048000" cy="2506980"/>
          </a:xfrm>
          <a:prstGeom prst="rect">
            <a:avLst/>
          </a:prstGeom>
        </p:spPr>
      </p:pic>
      <p:pic>
        <p:nvPicPr>
          <p:cNvPr id="3" name="Picture 2">
            <a:extLst>
              <a:ext uri="{FF2B5EF4-FFF2-40B4-BE49-F238E27FC236}">
                <a16:creationId xmlns:a16="http://schemas.microsoft.com/office/drawing/2014/main" id="{41FAD8C6-6EEA-4FE0-A5EB-878F020E187D}"/>
              </a:ext>
            </a:extLst>
          </p:cNvPr>
          <p:cNvPicPr>
            <a:picLocks noChangeAspect="1"/>
          </p:cNvPicPr>
          <p:nvPr/>
        </p:nvPicPr>
        <p:blipFill>
          <a:blip r:embed="rId6"/>
          <a:stretch>
            <a:fillRect/>
          </a:stretch>
        </p:blipFill>
        <p:spPr>
          <a:xfrm>
            <a:off x="145075" y="1015251"/>
            <a:ext cx="2667000" cy="2514600"/>
          </a:xfrm>
          <a:prstGeom prst="rect">
            <a:avLst/>
          </a:prstGeom>
        </p:spPr>
      </p:pic>
      <p:sp>
        <p:nvSpPr>
          <p:cNvPr id="39" name="Rectangle 38">
            <a:extLst>
              <a:ext uri="{FF2B5EF4-FFF2-40B4-BE49-F238E27FC236}">
                <a16:creationId xmlns:a16="http://schemas.microsoft.com/office/drawing/2014/main" id="{FB5D19CE-2C4B-49BB-AD0E-0FA05B7815B8}"/>
              </a:ext>
            </a:extLst>
          </p:cNvPr>
          <p:cNvSpPr/>
          <p:nvPr/>
        </p:nvSpPr>
        <p:spPr>
          <a:xfrm>
            <a:off x="3200400" y="61144"/>
            <a:ext cx="5407400" cy="769441"/>
          </a:xfrm>
          <a:prstGeom prst="rect">
            <a:avLst/>
          </a:prstGeom>
        </p:spPr>
        <p:txBody>
          <a:bodyPr wrap="square">
            <a:spAutoFit/>
          </a:bodyPr>
          <a:lstStyle/>
          <a:p>
            <a:pPr algn="ctr"/>
            <a:r>
              <a:rPr lang="en-US" sz="2200" b="1" dirty="0">
                <a:latin typeface="Arial" panose="020B0604020202020204" pitchFamily="34" charset="0"/>
                <a:cs typeface="Arial" panose="020B0604020202020204" pitchFamily="34" charset="0"/>
              </a:rPr>
              <a:t>Big Corkscrew Island Regional Park</a:t>
            </a:r>
          </a:p>
          <a:p>
            <a:pPr algn="ctr"/>
            <a:r>
              <a:rPr lang="en-US" sz="2200" b="1" dirty="0">
                <a:latin typeface="Arial" panose="020B0604020202020204" pitchFamily="34" charset="0"/>
                <a:cs typeface="Arial" panose="020B0604020202020204" pitchFamily="34" charset="0"/>
              </a:rPr>
              <a:t>Phase 1 - Surtax</a:t>
            </a:r>
          </a:p>
        </p:txBody>
      </p:sp>
      <p:sp>
        <p:nvSpPr>
          <p:cNvPr id="4" name="TextBox 3"/>
          <p:cNvSpPr txBox="1"/>
          <p:nvPr/>
        </p:nvSpPr>
        <p:spPr>
          <a:xfrm>
            <a:off x="9829800" y="4514415"/>
            <a:ext cx="1295400" cy="369332"/>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FEB1A78F-B0AE-45D8-B7B1-7BBD9B9AEA77}"/>
              </a:ext>
            </a:extLst>
          </p:cNvPr>
          <p:cNvSpPr txBox="1"/>
          <p:nvPr/>
        </p:nvSpPr>
        <p:spPr>
          <a:xfrm>
            <a:off x="2972590" y="6143617"/>
            <a:ext cx="2979423" cy="415498"/>
          </a:xfrm>
          <a:prstGeom prst="rect">
            <a:avLst/>
          </a:prstGeom>
          <a:solidFill>
            <a:schemeClr val="accent5">
              <a:lumMod val="9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050" dirty="0">
                <a:solidFill>
                  <a:srgbClr val="000000"/>
                </a:solidFill>
                <a:latin typeface="Times New Roman" panose="02020603050405020304" pitchFamily="18" charset="0"/>
              </a:rPr>
              <a:t>South to North View of North Concession stand and fields</a:t>
            </a:r>
            <a:endParaRPr lang="en-US" sz="1050" dirty="0"/>
          </a:p>
        </p:txBody>
      </p:sp>
      <p:sp>
        <p:nvSpPr>
          <p:cNvPr id="22" name="TextBox 21">
            <a:extLst>
              <a:ext uri="{FF2B5EF4-FFF2-40B4-BE49-F238E27FC236}">
                <a16:creationId xmlns:a16="http://schemas.microsoft.com/office/drawing/2014/main" id="{A51C9D4A-5742-4064-8062-2DC208944D15}"/>
              </a:ext>
            </a:extLst>
          </p:cNvPr>
          <p:cNvSpPr txBox="1"/>
          <p:nvPr/>
        </p:nvSpPr>
        <p:spPr>
          <a:xfrm>
            <a:off x="2958983" y="3590082"/>
            <a:ext cx="3012202" cy="253916"/>
          </a:xfrm>
          <a:prstGeom prst="rect">
            <a:avLst/>
          </a:prstGeom>
          <a:solidFill>
            <a:schemeClr val="accent5">
              <a:lumMod val="9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050" dirty="0">
                <a:solidFill>
                  <a:srgbClr val="000000"/>
                </a:solidFill>
                <a:latin typeface="Times New Roman" panose="02020603050405020304" pitchFamily="18" charset="0"/>
              </a:rPr>
              <a:t>Northeast View of Softball field</a:t>
            </a:r>
            <a:endParaRPr lang="en-US" sz="1050" dirty="0"/>
          </a:p>
        </p:txBody>
      </p:sp>
      <p:sp>
        <p:nvSpPr>
          <p:cNvPr id="24" name="TextBox 23">
            <a:extLst>
              <a:ext uri="{FF2B5EF4-FFF2-40B4-BE49-F238E27FC236}">
                <a16:creationId xmlns:a16="http://schemas.microsoft.com/office/drawing/2014/main" id="{CC706F03-A701-450F-B5E0-B752BACE20D5}"/>
              </a:ext>
            </a:extLst>
          </p:cNvPr>
          <p:cNvSpPr txBox="1"/>
          <p:nvPr/>
        </p:nvSpPr>
        <p:spPr>
          <a:xfrm>
            <a:off x="6064417" y="6272823"/>
            <a:ext cx="2962136" cy="253916"/>
          </a:xfrm>
          <a:prstGeom prst="rect">
            <a:avLst/>
          </a:prstGeom>
          <a:solidFill>
            <a:schemeClr val="accent5">
              <a:lumMod val="9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050" dirty="0">
                <a:solidFill>
                  <a:srgbClr val="000000"/>
                </a:solidFill>
                <a:latin typeface="Times New Roman" panose="02020603050405020304" pitchFamily="18" charset="0"/>
              </a:rPr>
              <a:t>Southwest View of Softball field</a:t>
            </a:r>
            <a:endParaRPr lang="en-US" sz="1050" dirty="0"/>
          </a:p>
        </p:txBody>
      </p:sp>
      <p:sp>
        <p:nvSpPr>
          <p:cNvPr id="26" name="TextBox 25">
            <a:extLst>
              <a:ext uri="{FF2B5EF4-FFF2-40B4-BE49-F238E27FC236}">
                <a16:creationId xmlns:a16="http://schemas.microsoft.com/office/drawing/2014/main" id="{34958698-119D-4C67-9E04-FA62FB2C6D6E}"/>
              </a:ext>
            </a:extLst>
          </p:cNvPr>
          <p:cNvSpPr txBox="1"/>
          <p:nvPr/>
        </p:nvSpPr>
        <p:spPr>
          <a:xfrm>
            <a:off x="128342" y="6135885"/>
            <a:ext cx="2781547" cy="415498"/>
          </a:xfrm>
          <a:prstGeom prst="rect">
            <a:avLst/>
          </a:prstGeom>
          <a:solidFill>
            <a:schemeClr val="accent5">
              <a:lumMod val="9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050" dirty="0">
                <a:solidFill>
                  <a:srgbClr val="000000"/>
                </a:solidFill>
                <a:latin typeface="Times New Roman" panose="02020603050405020304" pitchFamily="18" charset="0"/>
              </a:rPr>
              <a:t>Northwest Parking Lot view of softball field.</a:t>
            </a:r>
          </a:p>
          <a:p>
            <a:pPr algn="ctr"/>
            <a:r>
              <a:rPr lang="en-US" sz="1050" dirty="0">
                <a:solidFill>
                  <a:srgbClr val="000000"/>
                </a:solidFill>
                <a:latin typeface="Times New Roman" panose="02020603050405020304" pitchFamily="18" charset="0"/>
              </a:rPr>
              <a:t>No spillage of light into parking lot</a:t>
            </a:r>
            <a:endParaRPr lang="en-US" sz="1050" dirty="0"/>
          </a:p>
        </p:txBody>
      </p:sp>
      <p:sp>
        <p:nvSpPr>
          <p:cNvPr id="8" name="TextBox 7">
            <a:extLst>
              <a:ext uri="{FF2B5EF4-FFF2-40B4-BE49-F238E27FC236}">
                <a16:creationId xmlns:a16="http://schemas.microsoft.com/office/drawing/2014/main" id="{AA08CDD7-239C-4BFA-BC56-6EF29953477A}"/>
              </a:ext>
            </a:extLst>
          </p:cNvPr>
          <p:cNvSpPr txBox="1"/>
          <p:nvPr/>
        </p:nvSpPr>
        <p:spPr>
          <a:xfrm>
            <a:off x="2945878" y="830585"/>
            <a:ext cx="3032846" cy="369332"/>
          </a:xfrm>
          <a:prstGeom prst="rect">
            <a:avLst/>
          </a:prstGeom>
          <a:solidFill>
            <a:schemeClr val="accent2">
              <a:lumMod val="20000"/>
              <a:lumOff val="8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dirty="0">
                <a:solidFill>
                  <a:srgbClr val="000000"/>
                </a:solidFill>
                <a:latin typeface="Times New Roman" panose="02020603050405020304" pitchFamily="18" charset="0"/>
              </a:rPr>
              <a:t>Sports Field Lighting</a:t>
            </a:r>
            <a:endParaRPr lang="en-US" dirty="0"/>
          </a:p>
        </p:txBody>
      </p:sp>
      <p:sp>
        <p:nvSpPr>
          <p:cNvPr id="25" name="TextBox 24">
            <a:extLst>
              <a:ext uri="{FF2B5EF4-FFF2-40B4-BE49-F238E27FC236}">
                <a16:creationId xmlns:a16="http://schemas.microsoft.com/office/drawing/2014/main" id="{6E695B2E-325A-4BDA-A0F9-92310FEDFFA7}"/>
              </a:ext>
            </a:extLst>
          </p:cNvPr>
          <p:cNvSpPr txBox="1"/>
          <p:nvPr/>
        </p:nvSpPr>
        <p:spPr>
          <a:xfrm>
            <a:off x="6186227" y="3599057"/>
            <a:ext cx="2781547" cy="253916"/>
          </a:xfrm>
          <a:prstGeom prst="rect">
            <a:avLst/>
          </a:prstGeom>
          <a:solidFill>
            <a:schemeClr val="accent5">
              <a:lumMod val="90000"/>
            </a:schemeClr>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050" b="0" i="0" u="none" strike="noStrike" baseline="0" dirty="0">
                <a:solidFill>
                  <a:srgbClr val="000000"/>
                </a:solidFill>
                <a:latin typeface="Times New Roman" panose="02020603050405020304" pitchFamily="18" charset="0"/>
              </a:rPr>
              <a:t>South East View of Astroturf Soccer Field</a:t>
            </a:r>
            <a:endParaRPr lang="en-US" sz="1050" dirty="0"/>
          </a:p>
        </p:txBody>
      </p:sp>
      <p:sp>
        <p:nvSpPr>
          <p:cNvPr id="21" name="TextBox 20">
            <a:extLst>
              <a:ext uri="{FF2B5EF4-FFF2-40B4-BE49-F238E27FC236}">
                <a16:creationId xmlns:a16="http://schemas.microsoft.com/office/drawing/2014/main" id="{7DB2285C-285C-4B1D-A60C-A043ABB46E0C}"/>
              </a:ext>
            </a:extLst>
          </p:cNvPr>
          <p:cNvSpPr txBox="1"/>
          <p:nvPr/>
        </p:nvSpPr>
        <p:spPr>
          <a:xfrm>
            <a:off x="49490" y="3391308"/>
            <a:ext cx="2781547" cy="41549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050" dirty="0">
                <a:solidFill>
                  <a:srgbClr val="000000"/>
                </a:solidFill>
                <a:latin typeface="Times New Roman" panose="02020603050405020304" pitchFamily="18" charset="0"/>
              </a:rPr>
              <a:t>Northeast Parking Lot view of Softball Field. No spillage of light into parking lot</a:t>
            </a:r>
            <a:endParaRPr lang="en-US" sz="1050" dirty="0"/>
          </a:p>
        </p:txBody>
      </p:sp>
      <p:pic>
        <p:nvPicPr>
          <p:cNvPr id="6" name="Picture 5">
            <a:extLst>
              <a:ext uri="{FF2B5EF4-FFF2-40B4-BE49-F238E27FC236}">
                <a16:creationId xmlns:a16="http://schemas.microsoft.com/office/drawing/2014/main" id="{1262FE2C-1DAC-46A2-8F16-B524B0B32877}"/>
              </a:ext>
            </a:extLst>
          </p:cNvPr>
          <p:cNvPicPr>
            <a:picLocks noChangeAspect="1"/>
          </p:cNvPicPr>
          <p:nvPr/>
        </p:nvPicPr>
        <p:blipFill>
          <a:blip r:embed="rId7"/>
          <a:stretch>
            <a:fillRect/>
          </a:stretch>
        </p:blipFill>
        <p:spPr>
          <a:xfrm>
            <a:off x="6109289" y="1012498"/>
            <a:ext cx="2895600" cy="2438400"/>
          </a:xfrm>
          <a:prstGeom prst="rect">
            <a:avLst/>
          </a:prstGeom>
        </p:spPr>
      </p:pic>
    </p:spTree>
    <p:extLst>
      <p:ext uri="{BB962C8B-B14F-4D97-AF65-F5344CB8AC3E}">
        <p14:creationId xmlns:p14="http://schemas.microsoft.com/office/powerpoint/2010/main" val="110907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2FD9EBA-C364-4998-B41E-5281DC2FEC53}"/>
              </a:ext>
            </a:extLst>
          </p:cNvPr>
          <p:cNvSpPr>
            <a:spLocks noChangeArrowheads="1"/>
          </p:cNvSpPr>
          <p:nvPr/>
        </p:nvSpPr>
        <p:spPr bwMode="auto">
          <a:xfrm>
            <a:off x="1295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98B3FD1A-D5DC-4851-8A7C-8E7F53077C21">
            <a:extLst>
              <a:ext uri="{FF2B5EF4-FFF2-40B4-BE49-F238E27FC236}">
                <a16:creationId xmlns:a16="http://schemas.microsoft.com/office/drawing/2014/main" id="{744962E2-C32E-4DF0-B465-0C031F0B7101}"/>
              </a:ext>
            </a:extLst>
          </p:cNvPr>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21013" y="4065401"/>
            <a:ext cx="1447800" cy="1951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6F7ECF1-8E97-4D59-8D34-28D6D2DFE4C8}"/>
              </a:ext>
            </a:extLst>
          </p:cNvPr>
          <p:cNvSpPr>
            <a:spLocks noChangeArrowheads="1"/>
          </p:cNvSpPr>
          <p:nvPr/>
        </p:nvSpPr>
        <p:spPr bwMode="auto">
          <a:xfrm>
            <a:off x="9906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36DF0C11-BECA-436B-9224-576062E0B787">
            <a:extLst>
              <a:ext uri="{FF2B5EF4-FFF2-40B4-BE49-F238E27FC236}">
                <a16:creationId xmlns:a16="http://schemas.microsoft.com/office/drawing/2014/main" id="{B910CEEC-EB7A-4B2D-A6D9-EC293DF76C1C}"/>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5246064" y="4080641"/>
            <a:ext cx="2602536" cy="19519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ADA8270D-4CD0-47C1-853B-002FFBBB9C65}"/>
              </a:ext>
            </a:extLst>
          </p:cNvPr>
          <p:cNvSpPr>
            <a:spLocks noChangeArrowheads="1"/>
          </p:cNvSpPr>
          <p:nvPr/>
        </p:nvSpPr>
        <p:spPr bwMode="auto">
          <a:xfrm>
            <a:off x="1093164" y="4200666"/>
            <a:ext cx="3771900" cy="4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7" name="1DB5E8A7-5805-4495-91A5-9BB65CF4D9D4">
            <a:extLst>
              <a:ext uri="{FF2B5EF4-FFF2-40B4-BE49-F238E27FC236}">
                <a16:creationId xmlns:a16="http://schemas.microsoft.com/office/drawing/2014/main" id="{F534DF21-AFB7-42B8-B356-482CCB786B86}"/>
              </a:ext>
            </a:extLst>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1041226" y="4038600"/>
            <a:ext cx="2602536" cy="19519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4258EE97-8090-4362-B944-F4BDDDEF6D95}"/>
              </a:ext>
            </a:extLst>
          </p:cNvPr>
          <p:cNvSpPr>
            <a:spLocks noChangeArrowheads="1"/>
          </p:cNvSpPr>
          <p:nvPr/>
        </p:nvSpPr>
        <p:spPr bwMode="auto">
          <a:xfrm>
            <a:off x="6324600" y="2676255"/>
            <a:ext cx="3903804" cy="5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9" name="A478876E-06C9-4D5F-9489-89B295E8FA28">
            <a:extLst>
              <a:ext uri="{FF2B5EF4-FFF2-40B4-BE49-F238E27FC236}">
                <a16:creationId xmlns:a16="http://schemas.microsoft.com/office/drawing/2014/main" id="{F1AEA184-DA66-41E3-83B5-47610183B73B}"/>
              </a:ext>
            </a:extLst>
          </p:cNvPr>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5892974" y="1676400"/>
            <a:ext cx="2602536" cy="19519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0">
            <a:extLst>
              <a:ext uri="{FF2B5EF4-FFF2-40B4-BE49-F238E27FC236}">
                <a16:creationId xmlns:a16="http://schemas.microsoft.com/office/drawing/2014/main" id="{F091413D-D825-437C-9C7A-AA644FEF99E1}"/>
              </a:ext>
            </a:extLst>
          </p:cNvPr>
          <p:cNvSpPr>
            <a:spLocks noChangeArrowheads="1"/>
          </p:cNvSpPr>
          <p:nvPr/>
        </p:nvSpPr>
        <p:spPr bwMode="auto">
          <a:xfrm>
            <a:off x="0" y="-1"/>
            <a:ext cx="83439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81" name="6C6F4594-32A7-4BC0-A05D-54A6E5DF41B6">
            <a:extLst>
              <a:ext uri="{FF2B5EF4-FFF2-40B4-BE49-F238E27FC236}">
                <a16:creationId xmlns:a16="http://schemas.microsoft.com/office/drawing/2014/main" id="{F2E27E1F-2583-45CE-8F7E-553468184A77}"/>
              </a:ext>
            </a:extLst>
          </p:cNvPr>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a:off x="3213187" y="1676401"/>
            <a:ext cx="2602536" cy="19519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31662AA3-89CD-4048-A4BF-34559902BD81}"/>
              </a:ext>
            </a:extLst>
          </p:cNvPr>
          <p:cNvSpPr>
            <a:spLocks noChangeArrowheads="1"/>
          </p:cNvSpPr>
          <p:nvPr/>
        </p:nvSpPr>
        <p:spPr bwMode="auto">
          <a:xfrm>
            <a:off x="1263958" y="1918532"/>
            <a:ext cx="39038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83" name="0450417D-CA2F-4B53-8905-47F15E9ADB87">
            <a:extLst>
              <a:ext uri="{FF2B5EF4-FFF2-40B4-BE49-F238E27FC236}">
                <a16:creationId xmlns:a16="http://schemas.microsoft.com/office/drawing/2014/main" id="{F8FAE486-7A43-4A8C-B0C9-E90755BF9181}"/>
              </a:ext>
            </a:extLst>
          </p:cNvPr>
          <p:cNvPicPr>
            <a:picLocks noChangeAspect="1" noChangeArrowheads="1"/>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533400" y="1676401"/>
            <a:ext cx="2602536" cy="1951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534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41696BF-63DF-4414-A9CB-926DAF017585}"/>
              </a:ext>
            </a:extLst>
          </p:cNvPr>
          <p:cNvSpPr>
            <a:spLocks noChangeArrowheads="1"/>
          </p:cNvSpPr>
          <p:nvPr/>
        </p:nvSpPr>
        <p:spPr bwMode="auto">
          <a:xfrm>
            <a:off x="6400800" y="4571999"/>
            <a:ext cx="30175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02497B41-32DE-46BE-B4AC-AFD4B3AA1BF7">
            <a:extLst>
              <a:ext uri="{FF2B5EF4-FFF2-40B4-BE49-F238E27FC236}">
                <a16:creationId xmlns:a16="http://schemas.microsoft.com/office/drawing/2014/main" id="{A3E102BC-CAC6-4AF4-8A55-5CCA5F056234}"/>
              </a:ext>
            </a:extLst>
          </p:cNvPr>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5817568" y="4038600"/>
            <a:ext cx="2423161" cy="18173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E9C7F98-1F54-4328-BD3A-51F42535C311}"/>
              </a:ext>
            </a:extLst>
          </p:cNvPr>
          <p:cNvSpPr>
            <a:spLocks noChangeArrowheads="1"/>
          </p:cNvSpPr>
          <p:nvPr/>
        </p:nvSpPr>
        <p:spPr bwMode="auto">
          <a:xfrm>
            <a:off x="0" y="-1"/>
            <a:ext cx="73152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9" name="064AF7D9-1CF9-4842-8E9B-6711752BF0EF">
            <a:extLst>
              <a:ext uri="{FF2B5EF4-FFF2-40B4-BE49-F238E27FC236}">
                <a16:creationId xmlns:a16="http://schemas.microsoft.com/office/drawing/2014/main" id="{74BA95E3-8783-4E77-88A6-5CB24AF51D76}"/>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330907" y="4038601"/>
            <a:ext cx="2423161" cy="18173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7F5A07BF-711F-4039-901C-8EE000E99927}"/>
              </a:ext>
            </a:extLst>
          </p:cNvPr>
          <p:cNvSpPr>
            <a:spLocks noChangeArrowheads="1"/>
          </p:cNvSpPr>
          <p:nvPr/>
        </p:nvSpPr>
        <p:spPr bwMode="auto">
          <a:xfrm>
            <a:off x="6461760" y="2489376"/>
            <a:ext cx="35433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101" name="65C7222F-DBE4-4CA6-B579-77F80C112A76">
            <a:extLst>
              <a:ext uri="{FF2B5EF4-FFF2-40B4-BE49-F238E27FC236}">
                <a16:creationId xmlns:a16="http://schemas.microsoft.com/office/drawing/2014/main" id="{12ED52FA-697A-453E-A081-E2F32B30E2B2}"/>
              </a:ext>
            </a:extLst>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823614" y="1607287"/>
            <a:ext cx="2423160" cy="18173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1E2139D-0544-47A1-9277-82C716B8E3D5}"/>
              </a:ext>
            </a:extLst>
          </p:cNvPr>
          <p:cNvSpPr>
            <a:spLocks noChangeArrowheads="1"/>
          </p:cNvSpPr>
          <p:nvPr/>
        </p:nvSpPr>
        <p:spPr bwMode="auto">
          <a:xfrm>
            <a:off x="3336953" y="1377769"/>
            <a:ext cx="28481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103" name="2D3A287A-9FB6-45A0-ADE4-C4C4C372576C">
            <a:extLst>
              <a:ext uri="{FF2B5EF4-FFF2-40B4-BE49-F238E27FC236}">
                <a16:creationId xmlns:a16="http://schemas.microsoft.com/office/drawing/2014/main" id="{427FA40B-408D-422A-B4FE-AD9582F100F4}"/>
              </a:ext>
            </a:extLst>
          </p:cNvPr>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3336953" y="1602560"/>
            <a:ext cx="2423161" cy="18173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0">
            <a:extLst>
              <a:ext uri="{FF2B5EF4-FFF2-40B4-BE49-F238E27FC236}">
                <a16:creationId xmlns:a16="http://schemas.microsoft.com/office/drawing/2014/main" id="{8B9D0AD5-2B32-4640-81AE-BC6F402FD92E}"/>
              </a:ext>
            </a:extLst>
          </p:cNvPr>
          <p:cNvSpPr>
            <a:spLocks noChangeArrowheads="1"/>
          </p:cNvSpPr>
          <p:nvPr/>
        </p:nvSpPr>
        <p:spPr bwMode="auto">
          <a:xfrm>
            <a:off x="976561" y="1602559"/>
            <a:ext cx="2919192" cy="4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105" name="71783310-B5E7-4EFB-91CA-D7BE22F0ADD7">
            <a:extLst>
              <a:ext uri="{FF2B5EF4-FFF2-40B4-BE49-F238E27FC236}">
                <a16:creationId xmlns:a16="http://schemas.microsoft.com/office/drawing/2014/main" id="{CF5AC370-41EE-4E27-8E91-C09A1EEFCC20}"/>
              </a:ext>
            </a:extLst>
          </p:cNvPr>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a:off x="838200" y="1602560"/>
            <a:ext cx="2435253" cy="18264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8363D855-3A64-4D6A-A354-1FF85F569DF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07" name="A004D75A-5449-4ADC-ACCB-C898D6287F46">
            <a:extLst>
              <a:ext uri="{FF2B5EF4-FFF2-40B4-BE49-F238E27FC236}">
                <a16:creationId xmlns:a16="http://schemas.microsoft.com/office/drawing/2014/main" id="{0F50239A-37C7-4EEA-A34D-AF8D9C101899}"/>
              </a:ext>
            </a:extLst>
          </p:cNvPr>
          <p:cNvPicPr>
            <a:picLocks noChangeAspect="1" noChangeArrowheads="1"/>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838200" y="4038600"/>
            <a:ext cx="2423160" cy="181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42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98AA33B-09E1-4D07-A480-911C8729DC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643FE71C-CB62-409E-A71E-EF7B116CE9AE">
            <a:extLst>
              <a:ext uri="{FF2B5EF4-FFF2-40B4-BE49-F238E27FC236}">
                <a16:creationId xmlns:a16="http://schemas.microsoft.com/office/drawing/2014/main" id="{C0496CE6-CD66-4DD9-886C-332C98886C1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14400" y="2667000"/>
            <a:ext cx="3200400" cy="2400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381E6E1-3C9C-4486-90B7-73FA3A523B1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3" name="51B3F675-E302-4F56-B276-917341647547">
            <a:extLst>
              <a:ext uri="{FF2B5EF4-FFF2-40B4-BE49-F238E27FC236}">
                <a16:creationId xmlns:a16="http://schemas.microsoft.com/office/drawing/2014/main" id="{4D202846-CBD9-4C26-9B47-35CF60D42CA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029200" y="26670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86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018C-F620-4959-8334-99FE9FFE33B3}"/>
              </a:ext>
            </a:extLst>
          </p:cNvPr>
          <p:cNvSpPr>
            <a:spLocks noGrp="1"/>
          </p:cNvSpPr>
          <p:nvPr>
            <p:ph type="ctrTitle"/>
          </p:nvPr>
        </p:nvSpPr>
        <p:spPr>
          <a:xfrm>
            <a:off x="2743860" y="1295400"/>
            <a:ext cx="3352800" cy="1264186"/>
          </a:xfrm>
        </p:spPr>
        <p:txBody>
          <a:bodyPr/>
          <a:lstStyle/>
          <a:p>
            <a:r>
              <a:rPr lang="en-US" sz="4400" i="0" dirty="0">
                <a:solidFill>
                  <a:schemeClr val="tx2"/>
                </a:solidFill>
              </a:rPr>
              <a:t>Aquatic Activities </a:t>
            </a:r>
          </a:p>
        </p:txBody>
      </p:sp>
      <p:sp>
        <p:nvSpPr>
          <p:cNvPr id="3" name="Subtitle 2">
            <a:extLst>
              <a:ext uri="{FF2B5EF4-FFF2-40B4-BE49-F238E27FC236}">
                <a16:creationId xmlns:a16="http://schemas.microsoft.com/office/drawing/2014/main" id="{12F51A0D-0BA3-4391-8EB0-02F9AB76ABE9}"/>
              </a:ext>
            </a:extLst>
          </p:cNvPr>
          <p:cNvSpPr>
            <a:spLocks noGrp="1"/>
          </p:cNvSpPr>
          <p:nvPr>
            <p:ph type="subTitle" idx="1"/>
          </p:nvPr>
        </p:nvSpPr>
        <p:spPr>
          <a:xfrm>
            <a:off x="223837" y="4038600"/>
            <a:ext cx="3048000" cy="914400"/>
          </a:xfrm>
        </p:spPr>
        <p:txBody>
          <a:bodyPr/>
          <a:lstStyle/>
          <a:p>
            <a:r>
              <a:rPr lang="en-US" sz="2000" dirty="0"/>
              <a:t>Home for Palmetto Ridge High School Swim Team</a:t>
            </a:r>
          </a:p>
        </p:txBody>
      </p:sp>
      <p:pic>
        <p:nvPicPr>
          <p:cNvPr id="4" name="Picture 3">
            <a:extLst>
              <a:ext uri="{FF2B5EF4-FFF2-40B4-BE49-F238E27FC236}">
                <a16:creationId xmlns:a16="http://schemas.microsoft.com/office/drawing/2014/main" id="{28583CD1-BC30-4840-ACE1-D3C5F1EC5138}"/>
              </a:ext>
            </a:extLst>
          </p:cNvPr>
          <p:cNvPicPr>
            <a:picLocks noChangeAspect="1"/>
          </p:cNvPicPr>
          <p:nvPr/>
        </p:nvPicPr>
        <p:blipFill>
          <a:blip r:embed="rId2"/>
          <a:stretch>
            <a:fillRect/>
          </a:stretch>
        </p:blipFill>
        <p:spPr>
          <a:xfrm>
            <a:off x="6124575" y="1442520"/>
            <a:ext cx="2619375" cy="1743075"/>
          </a:xfrm>
          <a:prstGeom prst="rect">
            <a:avLst/>
          </a:prstGeom>
        </p:spPr>
      </p:pic>
      <p:pic>
        <p:nvPicPr>
          <p:cNvPr id="6" name="Picture 5">
            <a:extLst>
              <a:ext uri="{FF2B5EF4-FFF2-40B4-BE49-F238E27FC236}">
                <a16:creationId xmlns:a16="http://schemas.microsoft.com/office/drawing/2014/main" id="{C28C8120-492F-4F77-802D-E7E0FA3E00C9}"/>
              </a:ext>
            </a:extLst>
          </p:cNvPr>
          <p:cNvPicPr>
            <a:picLocks noChangeAspect="1"/>
          </p:cNvPicPr>
          <p:nvPr/>
        </p:nvPicPr>
        <p:blipFill>
          <a:blip r:embed="rId3"/>
          <a:stretch>
            <a:fillRect/>
          </a:stretch>
        </p:blipFill>
        <p:spPr>
          <a:xfrm>
            <a:off x="533400" y="4724400"/>
            <a:ext cx="2428875" cy="1876425"/>
          </a:xfrm>
          <a:prstGeom prst="rect">
            <a:avLst/>
          </a:prstGeom>
        </p:spPr>
      </p:pic>
      <p:sp>
        <p:nvSpPr>
          <p:cNvPr id="7" name="TextBox 6">
            <a:extLst>
              <a:ext uri="{FF2B5EF4-FFF2-40B4-BE49-F238E27FC236}">
                <a16:creationId xmlns:a16="http://schemas.microsoft.com/office/drawing/2014/main" id="{1B6AA696-9D70-435A-8B1C-77ED8BD31030}"/>
              </a:ext>
            </a:extLst>
          </p:cNvPr>
          <p:cNvSpPr txBox="1"/>
          <p:nvPr/>
        </p:nvSpPr>
        <p:spPr>
          <a:xfrm>
            <a:off x="6664671" y="3105767"/>
            <a:ext cx="1752600" cy="400110"/>
          </a:xfrm>
          <a:prstGeom prst="rect">
            <a:avLst/>
          </a:prstGeom>
          <a:noFill/>
        </p:spPr>
        <p:txBody>
          <a:bodyPr wrap="square" rtlCol="0">
            <a:spAutoFit/>
          </a:bodyPr>
          <a:lstStyle/>
          <a:p>
            <a:r>
              <a:rPr lang="en-US" sz="2000" b="1" i="1" dirty="0">
                <a:solidFill>
                  <a:schemeClr val="tx2"/>
                </a:solidFill>
                <a:latin typeface="Times New Roman" panose="02020603050405020304" pitchFamily="18" charset="0"/>
                <a:cs typeface="Times New Roman" panose="02020603050405020304" pitchFamily="18" charset="0"/>
              </a:rPr>
              <a:t>Aqua</a:t>
            </a:r>
            <a:r>
              <a:rPr lang="en-US" sz="2000" b="1" dirty="0">
                <a:solidFill>
                  <a:schemeClr val="tx2"/>
                </a:solidFill>
              </a:rPr>
              <a:t> </a:t>
            </a:r>
            <a:r>
              <a:rPr lang="en-US" sz="2000" b="1" i="1" dirty="0">
                <a:solidFill>
                  <a:schemeClr val="tx2"/>
                </a:solidFill>
                <a:latin typeface="Times New Roman" panose="02020603050405020304" pitchFamily="18" charset="0"/>
                <a:cs typeface="Times New Roman" panose="02020603050405020304" pitchFamily="18" charset="0"/>
              </a:rPr>
              <a:t>Cycling</a:t>
            </a:r>
          </a:p>
        </p:txBody>
      </p:sp>
      <p:pic>
        <p:nvPicPr>
          <p:cNvPr id="8" name="Picture 7">
            <a:extLst>
              <a:ext uri="{FF2B5EF4-FFF2-40B4-BE49-F238E27FC236}">
                <a16:creationId xmlns:a16="http://schemas.microsoft.com/office/drawing/2014/main" id="{BA280564-2F73-4677-A234-A7D8C3DE8C30}"/>
              </a:ext>
            </a:extLst>
          </p:cNvPr>
          <p:cNvPicPr>
            <a:picLocks noChangeAspect="1"/>
          </p:cNvPicPr>
          <p:nvPr/>
        </p:nvPicPr>
        <p:blipFill>
          <a:blip r:embed="rId4"/>
          <a:stretch>
            <a:fillRect/>
          </a:stretch>
        </p:blipFill>
        <p:spPr>
          <a:xfrm>
            <a:off x="3218508" y="3333089"/>
            <a:ext cx="2771775" cy="1647825"/>
          </a:xfrm>
          <a:prstGeom prst="rect">
            <a:avLst/>
          </a:prstGeom>
        </p:spPr>
      </p:pic>
      <p:sp>
        <p:nvSpPr>
          <p:cNvPr id="9" name="TextBox 8">
            <a:extLst>
              <a:ext uri="{FF2B5EF4-FFF2-40B4-BE49-F238E27FC236}">
                <a16:creationId xmlns:a16="http://schemas.microsoft.com/office/drawing/2014/main" id="{2387F621-AC14-427A-A43E-DC0AB8290E82}"/>
              </a:ext>
            </a:extLst>
          </p:cNvPr>
          <p:cNvSpPr txBox="1"/>
          <p:nvPr/>
        </p:nvSpPr>
        <p:spPr>
          <a:xfrm>
            <a:off x="3708573" y="2956194"/>
            <a:ext cx="2062163" cy="400110"/>
          </a:xfrm>
          <a:prstGeom prst="rect">
            <a:avLst/>
          </a:prstGeom>
          <a:noFill/>
        </p:spPr>
        <p:txBody>
          <a:bodyPr wrap="square" rtlCol="0">
            <a:spAutoFit/>
          </a:bodyPr>
          <a:lstStyle/>
          <a:p>
            <a:r>
              <a:rPr lang="en-US" sz="2000" b="1" i="1" dirty="0">
                <a:solidFill>
                  <a:schemeClr val="tx2"/>
                </a:solidFill>
                <a:latin typeface="Times New Roman" panose="02020603050405020304" pitchFamily="18" charset="0"/>
                <a:cs typeface="Times New Roman" panose="02020603050405020304" pitchFamily="18" charset="0"/>
              </a:rPr>
              <a:t>Water</a:t>
            </a:r>
            <a:r>
              <a:rPr lang="en-US" sz="2000" b="1" i="1" dirty="0">
                <a:latin typeface="Times New Roman" panose="02020603050405020304" pitchFamily="18" charset="0"/>
                <a:cs typeface="Times New Roman" panose="02020603050405020304" pitchFamily="18" charset="0"/>
              </a:rPr>
              <a:t> </a:t>
            </a:r>
            <a:r>
              <a:rPr lang="en-US" sz="2000" b="1" i="1" dirty="0">
                <a:solidFill>
                  <a:schemeClr val="tx2"/>
                </a:solidFill>
                <a:latin typeface="Times New Roman" panose="02020603050405020304" pitchFamily="18" charset="0"/>
                <a:cs typeface="Times New Roman" panose="02020603050405020304" pitchFamily="18" charset="0"/>
              </a:rPr>
              <a:t>Aerobics</a:t>
            </a:r>
          </a:p>
        </p:txBody>
      </p:sp>
      <p:pic>
        <p:nvPicPr>
          <p:cNvPr id="10" name="Picture 9">
            <a:extLst>
              <a:ext uri="{FF2B5EF4-FFF2-40B4-BE49-F238E27FC236}">
                <a16:creationId xmlns:a16="http://schemas.microsoft.com/office/drawing/2014/main" id="{A4611C3D-62AF-45C9-B8CF-19F32D8A4181}"/>
              </a:ext>
            </a:extLst>
          </p:cNvPr>
          <p:cNvPicPr>
            <a:picLocks noChangeAspect="1"/>
          </p:cNvPicPr>
          <p:nvPr/>
        </p:nvPicPr>
        <p:blipFill>
          <a:blip r:embed="rId5"/>
          <a:stretch>
            <a:fillRect/>
          </a:stretch>
        </p:blipFill>
        <p:spPr>
          <a:xfrm>
            <a:off x="4788246" y="5257798"/>
            <a:ext cx="3752850" cy="1219200"/>
          </a:xfrm>
          <a:prstGeom prst="rect">
            <a:avLst/>
          </a:prstGeom>
        </p:spPr>
      </p:pic>
      <p:sp>
        <p:nvSpPr>
          <p:cNvPr id="11" name="TextBox 10">
            <a:extLst>
              <a:ext uri="{FF2B5EF4-FFF2-40B4-BE49-F238E27FC236}">
                <a16:creationId xmlns:a16="http://schemas.microsoft.com/office/drawing/2014/main" id="{851CE047-C1B2-4074-9762-8C2464DBC6F9}"/>
              </a:ext>
            </a:extLst>
          </p:cNvPr>
          <p:cNvSpPr txBox="1"/>
          <p:nvPr/>
        </p:nvSpPr>
        <p:spPr>
          <a:xfrm>
            <a:off x="5990283" y="4539241"/>
            <a:ext cx="2795588" cy="707886"/>
          </a:xfrm>
          <a:prstGeom prst="rect">
            <a:avLst/>
          </a:prstGeom>
          <a:noFill/>
        </p:spPr>
        <p:txBody>
          <a:bodyPr wrap="square" rtlCol="0">
            <a:spAutoFit/>
          </a:bodyPr>
          <a:lstStyle/>
          <a:p>
            <a:pPr algn="ctr"/>
            <a:r>
              <a:rPr lang="en-US" sz="2000" b="1" i="1" dirty="0">
                <a:solidFill>
                  <a:schemeClr val="tx2"/>
                </a:solidFill>
                <a:latin typeface="Times New Roman" panose="02020603050405020304" pitchFamily="18" charset="0"/>
                <a:cs typeface="Times New Roman" panose="02020603050405020304" pitchFamily="18" charset="0"/>
              </a:rPr>
              <a:t>Private and Group Swim Lessons for all ages</a:t>
            </a:r>
          </a:p>
        </p:txBody>
      </p:sp>
      <p:sp>
        <p:nvSpPr>
          <p:cNvPr id="13" name="TextBox 12">
            <a:extLst>
              <a:ext uri="{FF2B5EF4-FFF2-40B4-BE49-F238E27FC236}">
                <a16:creationId xmlns:a16="http://schemas.microsoft.com/office/drawing/2014/main" id="{1675761E-BB6C-45CE-89BE-CA1704B4DF0E}"/>
              </a:ext>
            </a:extLst>
          </p:cNvPr>
          <p:cNvSpPr txBox="1"/>
          <p:nvPr/>
        </p:nvSpPr>
        <p:spPr>
          <a:xfrm>
            <a:off x="414339" y="3469336"/>
            <a:ext cx="2466975" cy="400110"/>
          </a:xfrm>
          <a:prstGeom prst="rect">
            <a:avLst/>
          </a:prstGeom>
          <a:noFill/>
        </p:spPr>
        <p:txBody>
          <a:bodyPr wrap="square" rtlCol="0">
            <a:spAutoFit/>
          </a:bodyPr>
          <a:lstStyle/>
          <a:p>
            <a:r>
              <a:rPr lang="en-US" sz="2000" b="1" i="1" dirty="0">
                <a:solidFill>
                  <a:schemeClr val="tx2"/>
                </a:solidFill>
                <a:latin typeface="Times New Roman" panose="02020603050405020304" pitchFamily="18" charset="0"/>
                <a:cs typeface="Times New Roman" panose="02020603050405020304" pitchFamily="18" charset="0"/>
              </a:rPr>
              <a:t>Masters Swim Team</a:t>
            </a:r>
          </a:p>
        </p:txBody>
      </p:sp>
      <p:pic>
        <p:nvPicPr>
          <p:cNvPr id="14" name="Picture 13">
            <a:extLst>
              <a:ext uri="{FF2B5EF4-FFF2-40B4-BE49-F238E27FC236}">
                <a16:creationId xmlns:a16="http://schemas.microsoft.com/office/drawing/2014/main" id="{1347340A-3200-4251-AD67-448B56E02D1B}"/>
              </a:ext>
            </a:extLst>
          </p:cNvPr>
          <p:cNvPicPr>
            <a:picLocks noChangeAspect="1"/>
          </p:cNvPicPr>
          <p:nvPr/>
        </p:nvPicPr>
        <p:blipFill>
          <a:blip r:embed="rId6"/>
          <a:stretch>
            <a:fillRect/>
          </a:stretch>
        </p:blipFill>
        <p:spPr>
          <a:xfrm>
            <a:off x="223837" y="1743075"/>
            <a:ext cx="2705100" cy="1685925"/>
          </a:xfrm>
          <a:prstGeom prst="rect">
            <a:avLst/>
          </a:prstGeom>
        </p:spPr>
      </p:pic>
    </p:spTree>
    <p:extLst>
      <p:ext uri="{BB962C8B-B14F-4D97-AF65-F5344CB8AC3E}">
        <p14:creationId xmlns:p14="http://schemas.microsoft.com/office/powerpoint/2010/main" val="2348037310"/>
      </p:ext>
    </p:extLst>
  </p:cSld>
  <p:clrMapOvr>
    <a:masterClrMapping/>
  </p:clrMapOvr>
</p:sld>
</file>

<file path=ppt/theme/theme1.xml><?xml version="1.0" encoding="utf-8"?>
<a:theme xmlns:a="http://schemas.openxmlformats.org/drawingml/2006/main" name="1_Default Design">
  <a:themeElements>
    <a:clrScheme name="Default Design 14">
      <a:dk1>
        <a:srgbClr val="000082"/>
      </a:dk1>
      <a:lt1>
        <a:srgbClr val="FFFFFF"/>
      </a:lt1>
      <a:dk2>
        <a:srgbClr val="000000"/>
      </a:dk2>
      <a:lt2>
        <a:srgbClr val="C0C0C0"/>
      </a:lt2>
      <a:accent1>
        <a:srgbClr val="ECEBB3"/>
      </a:accent1>
      <a:accent2>
        <a:srgbClr val="333399"/>
      </a:accent2>
      <a:accent3>
        <a:srgbClr val="FFFFFF"/>
      </a:accent3>
      <a:accent4>
        <a:srgbClr val="00006E"/>
      </a:accent4>
      <a:accent5>
        <a:srgbClr val="F4F3D6"/>
      </a:accent5>
      <a:accent6>
        <a:srgbClr val="2D2D8A"/>
      </a:accent6>
      <a:hlink>
        <a:srgbClr val="1450C8"/>
      </a:hlink>
      <a:folHlink>
        <a:srgbClr val="FF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82"/>
        </a:dk1>
        <a:lt1>
          <a:srgbClr val="FFFFFF"/>
        </a:lt1>
        <a:dk2>
          <a:srgbClr val="000000"/>
        </a:dk2>
        <a:lt2>
          <a:srgbClr val="C0C0C0"/>
        </a:lt2>
        <a:accent1>
          <a:srgbClr val="ECEBB3"/>
        </a:accent1>
        <a:accent2>
          <a:srgbClr val="333399"/>
        </a:accent2>
        <a:accent3>
          <a:srgbClr val="FFFFFF"/>
        </a:accent3>
        <a:accent4>
          <a:srgbClr val="00006E"/>
        </a:accent4>
        <a:accent5>
          <a:srgbClr val="F4F3D6"/>
        </a:accent5>
        <a:accent6>
          <a:srgbClr val="2D2D8A"/>
        </a:accent6>
        <a:hlink>
          <a:srgbClr val="1450C8"/>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82"/>
        </a:dk1>
        <a:lt1>
          <a:srgbClr val="FFFFFF"/>
        </a:lt1>
        <a:dk2>
          <a:srgbClr val="000000"/>
        </a:dk2>
        <a:lt2>
          <a:srgbClr val="C0C0C0"/>
        </a:lt2>
        <a:accent1>
          <a:srgbClr val="ECEBB3"/>
        </a:accent1>
        <a:accent2>
          <a:srgbClr val="333399"/>
        </a:accent2>
        <a:accent3>
          <a:srgbClr val="FFFFFF"/>
        </a:accent3>
        <a:accent4>
          <a:srgbClr val="00006E"/>
        </a:accent4>
        <a:accent5>
          <a:srgbClr val="F4F3D6"/>
        </a:accent5>
        <a:accent6>
          <a:srgbClr val="2D2D8A"/>
        </a:accent6>
        <a:hlink>
          <a:srgbClr val="1450C8"/>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DocumentLibraryPermissions xmlns="8f0db1b0-0503-407e-a06d-d3f357c05267" xsi:nil="true"/>
    <MigrationWizIdSecurityGroups xmlns="8f0db1b0-0503-407e-a06d-d3f357c05267" xsi:nil="true"/>
    <MigrationWizId xmlns="8f0db1b0-0503-407e-a06d-d3f357c05267" xsi:nil="true"/>
    <MigrationWizIdPermissions xmlns="8f0db1b0-0503-407e-a06d-d3f357c05267" xsi:nil="true"/>
    <MigrationWizIdPermissionLevels xmlns="8f0db1b0-0503-407e-a06d-d3f357c0526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86035919EC5647A75E5D468D39E91D" ma:contentTypeVersion="18" ma:contentTypeDescription="Create a new document." ma:contentTypeScope="" ma:versionID="5ba8f95f207bb3fae255c59d13373124">
  <xsd:schema xmlns:xsd="http://www.w3.org/2001/XMLSchema" xmlns:xs="http://www.w3.org/2001/XMLSchema" xmlns:p="http://schemas.microsoft.com/office/2006/metadata/properties" xmlns:ns3="8f0db1b0-0503-407e-a06d-d3f357c05267" xmlns:ns4="6719f670-2044-4f2a-aa94-1d2da8794d17" targetNamespace="http://schemas.microsoft.com/office/2006/metadata/properties" ma:root="true" ma:fieldsID="a89a0e5802b007a2ff5f3690f69c06f8" ns3:_="" ns4:_="">
    <xsd:import namespace="8f0db1b0-0503-407e-a06d-d3f357c05267"/>
    <xsd:import namespace="6719f670-2044-4f2a-aa94-1d2da8794d17"/>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0db1b0-0503-407e-a06d-d3f357c05267"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19f670-2044-4f2a-aa94-1d2da8794d17"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EC8464-06BA-42F9-A3FA-B4F049A076D9}">
  <ds:schemaRefs>
    <ds:schemaRef ds:uri="http://schemas.microsoft.com/sharepoint/v3/contenttype/forms"/>
  </ds:schemaRefs>
</ds:datastoreItem>
</file>

<file path=customXml/itemProps2.xml><?xml version="1.0" encoding="utf-8"?>
<ds:datastoreItem xmlns:ds="http://schemas.openxmlformats.org/officeDocument/2006/customXml" ds:itemID="{E87A405E-DB22-48F8-A76E-01062A3A6338}">
  <ds:schemaRefs>
    <ds:schemaRef ds:uri="http://purl.org/dc/elements/1.1/"/>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schemas.microsoft.com/office/2006/documentManagement/types"/>
    <ds:schemaRef ds:uri="6719f670-2044-4f2a-aa94-1d2da8794d17"/>
    <ds:schemaRef ds:uri="8f0db1b0-0503-407e-a06d-d3f357c05267"/>
    <ds:schemaRef ds:uri="http://www.w3.org/XML/1998/namespace"/>
    <ds:schemaRef ds:uri="http://purl.org/dc/dcmitype/"/>
  </ds:schemaRefs>
</ds:datastoreItem>
</file>

<file path=customXml/itemProps3.xml><?xml version="1.0" encoding="utf-8"?>
<ds:datastoreItem xmlns:ds="http://schemas.openxmlformats.org/officeDocument/2006/customXml" ds:itemID="{48B31EA6-2529-4C37-8ADA-E415002A17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0db1b0-0503-407e-a06d-d3f357c05267"/>
    <ds:schemaRef ds:uri="6719f670-2044-4f2a-aa94-1d2da8794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39854</TotalTime>
  <Words>878</Words>
  <Application>Microsoft Office PowerPoint</Application>
  <PresentationFormat>On-screen Show (4:3)</PresentationFormat>
  <Paragraphs>161</Paragraphs>
  <Slides>14</Slides>
  <Notes>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9" baseType="lpstr">
      <vt:lpstr>Arial</vt:lpstr>
      <vt:lpstr>Calibri</vt:lpstr>
      <vt:lpstr>Times New Roman</vt:lpstr>
      <vt:lpstr>1_Default Design</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Aquatic Activities </vt:lpstr>
      <vt:lpstr>PowerPoint Presentation</vt:lpstr>
      <vt:lpstr>PowerPoint Presentation</vt:lpstr>
      <vt:lpstr>PowerPoint Presentation</vt:lpstr>
      <vt:lpstr>Classes</vt:lpstr>
      <vt:lpstr>PowerPoint Presentation</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Charleston Storyline</dc:title>
  <dc:creator>horace.gilchrist</dc:creator>
  <cp:lastModifiedBy>FilsonSue</cp:lastModifiedBy>
  <cp:revision>628</cp:revision>
  <cp:lastPrinted>2021-03-30T21:10:21Z</cp:lastPrinted>
  <dcterms:created xsi:type="dcterms:W3CDTF">2018-03-08T21:35:22Z</dcterms:created>
  <dcterms:modified xsi:type="dcterms:W3CDTF">2021-05-28T11:59:11Z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0x010100D186035919EC5647A75E5D468D39E91D</vt:lpwstr>
  </property>
</Properties>
</file>