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handoutMasterIdLst>
    <p:handoutMasterId r:id="rId33"/>
  </p:handoutMasterIdLst>
  <p:sldIdLst>
    <p:sldId id="259" r:id="rId5"/>
    <p:sldId id="348" r:id="rId6"/>
    <p:sldId id="351" r:id="rId7"/>
    <p:sldId id="336" r:id="rId8"/>
    <p:sldId id="352" r:id="rId9"/>
    <p:sldId id="350" r:id="rId10"/>
    <p:sldId id="362" r:id="rId11"/>
    <p:sldId id="364" r:id="rId12"/>
    <p:sldId id="358" r:id="rId13"/>
    <p:sldId id="366" r:id="rId14"/>
    <p:sldId id="357" r:id="rId15"/>
    <p:sldId id="353" r:id="rId16"/>
    <p:sldId id="360" r:id="rId17"/>
    <p:sldId id="337" r:id="rId18"/>
    <p:sldId id="338" r:id="rId19"/>
    <p:sldId id="339" r:id="rId20"/>
    <p:sldId id="340" r:id="rId21"/>
    <p:sldId id="345" r:id="rId22"/>
    <p:sldId id="341" r:id="rId23"/>
    <p:sldId id="342" r:id="rId24"/>
    <p:sldId id="343" r:id="rId25"/>
    <p:sldId id="344" r:id="rId26"/>
    <p:sldId id="346" r:id="rId27"/>
    <p:sldId id="349" r:id="rId28"/>
    <p:sldId id="368" r:id="rId29"/>
    <p:sldId id="361" r:id="rId30"/>
    <p:sldId id="347"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83B7"/>
    <a:srgbClr val="495C91"/>
    <a:srgbClr val="5B70AD"/>
    <a:srgbClr val="69B9C9"/>
    <a:srgbClr val="FFFF66"/>
    <a:srgbClr val="B10B91"/>
    <a:srgbClr val="F3BB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07" autoAdjust="0"/>
    <p:restoredTop sz="99891" autoAdjust="0"/>
  </p:normalViewPr>
  <p:slideViewPr>
    <p:cSldViewPr>
      <p:cViewPr varScale="1">
        <p:scale>
          <a:sx n="86" d="100"/>
          <a:sy n="86" d="100"/>
        </p:scale>
        <p:origin x="15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176"/>
    </p:cViewPr>
  </p:sorterViewPr>
  <p:notesViewPr>
    <p:cSldViewPr>
      <p:cViewPr varScale="1">
        <p:scale>
          <a:sx n="59" d="100"/>
          <a:sy n="59" d="100"/>
        </p:scale>
        <p:origin x="-2490" y="-9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98F-4CDC-A305-6E61E7175DD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98F-4CDC-A305-6E61E7175DD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98F-4CDC-A305-6E61E7175DD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98F-4CDC-A305-6E61E7175DD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98F-4CDC-A305-6E61E7175DD7}"/>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A98F-4CDC-A305-6E61E7175DD7}"/>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A98F-4CDC-A305-6E61E7175DD7}"/>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A98F-4CDC-A305-6E61E7175DD7}"/>
              </c:ext>
            </c:extLst>
          </c:dPt>
          <c:dLbls>
            <c:dLbl>
              <c:idx val="0"/>
              <c:layout>
                <c:manualLayout>
                  <c:x val="0.11076039923460033"/>
                  <c:y val="3.2767009892994144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19414055884843354"/>
                      <c:h val="7.9051282051282049E-2"/>
                    </c:manualLayout>
                  </c15:layout>
                </c:ext>
                <c:ext xmlns:c16="http://schemas.microsoft.com/office/drawing/2014/chart" uri="{C3380CC4-5D6E-409C-BE32-E72D297353CC}">
                  <c16:uniqueId val="{00000001-A98F-4CDC-A305-6E61E7175DD7}"/>
                </c:ext>
              </c:extLst>
            </c:dLbl>
            <c:dLbl>
              <c:idx val="1"/>
              <c:layout>
                <c:manualLayout>
                  <c:x val="1.1409388813697187E-2"/>
                  <c:y val="7.249929335756107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A98F-4CDC-A305-6E61E7175DD7}"/>
                </c:ext>
              </c:extLst>
            </c:dLbl>
            <c:dLbl>
              <c:idx val="2"/>
              <c:layout>
                <c:manualLayout>
                  <c:x val="2.3557241627607726E-2"/>
                  <c:y val="-0.11630082778114274"/>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A98F-4CDC-A305-6E61E7175DD7}"/>
                </c:ext>
              </c:extLst>
            </c:dLbl>
            <c:dLbl>
              <c:idx val="3"/>
              <c:layout>
                <c:manualLayout>
                  <c:x val="2.3509504157026958E-2"/>
                  <c:y val="5.1282051282051143E-3"/>
                </c:manualLayout>
              </c:layout>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27467407175288527"/>
                      <c:h val="0.11473087017968905"/>
                    </c:manualLayout>
                  </c15:layout>
                </c:ext>
                <c:ext xmlns:c16="http://schemas.microsoft.com/office/drawing/2014/chart" uri="{C3380CC4-5D6E-409C-BE32-E72D297353CC}">
                  <c16:uniqueId val="{00000007-A98F-4CDC-A305-6E61E7175DD7}"/>
                </c:ext>
              </c:extLst>
            </c:dLbl>
            <c:dLbl>
              <c:idx val="4"/>
              <c:layout>
                <c:manualLayout>
                  <c:x val="-0.21010497590871174"/>
                  <c:y val="-2.2651072124756349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30198977244694536"/>
                      <c:h val="0.11473087017968905"/>
                    </c:manualLayout>
                  </c15:layout>
                </c:ext>
                <c:ext xmlns:c16="http://schemas.microsoft.com/office/drawing/2014/chart" uri="{C3380CC4-5D6E-409C-BE32-E72D297353CC}">
                  <c16:uniqueId val="{00000009-A98F-4CDC-A305-6E61E7175DD7}"/>
                </c:ext>
              </c:extLst>
            </c:dLbl>
            <c:dLbl>
              <c:idx val="5"/>
              <c:layout>
                <c:manualLayout>
                  <c:x val="-3.8712021708548074E-2"/>
                  <c:y val="-0.11943508984453875"/>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B-A98F-4CDC-A305-6E61E7175DD7}"/>
                </c:ext>
              </c:extLst>
            </c:dLbl>
            <c:dLbl>
              <c:idx val="6"/>
              <c:layout>
                <c:manualLayout>
                  <c:x val="-7.7695400268023226E-2"/>
                  <c:y val="6.3752271350696499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D-A98F-4CDC-A305-6E61E7175DD7}"/>
                </c:ext>
              </c:extLst>
            </c:dLbl>
            <c:dLbl>
              <c:idx val="7"/>
              <c:layout>
                <c:manualLayout>
                  <c:x val="-2.3955809503490317E-2"/>
                  <c:y val="-3.5366444579043124E-3"/>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F-A98F-4CDC-A305-6E61E7175DD7}"/>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'Gross Budget'!$A$3:$A$10</c:f>
              <c:strCache>
                <c:ptCount val="8"/>
                <c:pt idx="0">
                  <c:v>General Fund</c:v>
                </c:pt>
                <c:pt idx="1">
                  <c:v>General Fund - Constitutional Officers</c:v>
                </c:pt>
                <c:pt idx="2">
                  <c:v>Special Revenue Funds</c:v>
                </c:pt>
                <c:pt idx="3">
                  <c:v>General Gov't Debt Service Funds</c:v>
                </c:pt>
                <c:pt idx="4">
                  <c:v>General Gov't Capital Projects Funds</c:v>
                </c:pt>
                <c:pt idx="5">
                  <c:v>Enterprise Funds</c:v>
                </c:pt>
                <c:pt idx="6">
                  <c:v>Internal Service Funds</c:v>
                </c:pt>
                <c:pt idx="7">
                  <c:v>Permanent (Trust) Funds</c:v>
                </c:pt>
              </c:strCache>
            </c:strRef>
          </c:cat>
          <c:val>
            <c:numRef>
              <c:f>'Gross Budget'!$B$3:$B$10</c:f>
              <c:numCache>
                <c:formatCode>"$"#,##0</c:formatCode>
                <c:ptCount val="8"/>
                <c:pt idx="0">
                  <c:v>505318600</c:v>
                </c:pt>
                <c:pt idx="1">
                  <c:v>261994700</c:v>
                </c:pt>
                <c:pt idx="2">
                  <c:v>358525200</c:v>
                </c:pt>
                <c:pt idx="3">
                  <c:v>47086100</c:v>
                </c:pt>
                <c:pt idx="4">
                  <c:v>356017000</c:v>
                </c:pt>
                <c:pt idx="5">
                  <c:v>522637200</c:v>
                </c:pt>
                <c:pt idx="6">
                  <c:v>145543000</c:v>
                </c:pt>
                <c:pt idx="7">
                  <c:v>7303900</c:v>
                </c:pt>
              </c:numCache>
            </c:numRef>
          </c:val>
          <c:extLst>
            <c:ext xmlns:c16="http://schemas.microsoft.com/office/drawing/2014/chart" uri="{C3380CC4-5D6E-409C-BE32-E72D297353CC}">
              <c16:uniqueId val="{00000010-A98F-4CDC-A305-6E61E7175DD7}"/>
            </c:ext>
          </c:extLst>
        </c:ser>
        <c:ser>
          <c:idx val="1"/>
          <c:order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12-A98F-4CDC-A305-6E61E7175DD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4-A98F-4CDC-A305-6E61E7175DD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6-A98F-4CDC-A305-6E61E7175DD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8-A98F-4CDC-A305-6E61E7175DD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A-A98F-4CDC-A305-6E61E7175DD7}"/>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C-A98F-4CDC-A305-6E61E7175DD7}"/>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1E-A98F-4CDC-A305-6E61E7175DD7}"/>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20-A98F-4CDC-A305-6E61E7175DD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'Gross Budget'!$A$3:$A$10</c:f>
              <c:strCache>
                <c:ptCount val="8"/>
                <c:pt idx="0">
                  <c:v>General Fund</c:v>
                </c:pt>
                <c:pt idx="1">
                  <c:v>General Fund - Constitutional Officers</c:v>
                </c:pt>
                <c:pt idx="2">
                  <c:v>Special Revenue Funds</c:v>
                </c:pt>
                <c:pt idx="3">
                  <c:v>General Gov't Debt Service Funds</c:v>
                </c:pt>
                <c:pt idx="4">
                  <c:v>General Gov't Capital Projects Funds</c:v>
                </c:pt>
                <c:pt idx="5">
                  <c:v>Enterprise Funds</c:v>
                </c:pt>
                <c:pt idx="6">
                  <c:v>Internal Service Funds</c:v>
                </c:pt>
                <c:pt idx="7">
                  <c:v>Permanent (Trust) Funds</c:v>
                </c:pt>
              </c:strCache>
            </c:strRef>
          </c:cat>
          <c:val>
            <c:numRef>
              <c:f>'Gross Budget'!$C$3:$C$10</c:f>
              <c:numCache>
                <c:formatCode>0.0%</c:formatCode>
                <c:ptCount val="8"/>
                <c:pt idx="0">
                  <c:v>0.22900000000000001</c:v>
                </c:pt>
                <c:pt idx="1">
                  <c:v>0.11899999999999999</c:v>
                </c:pt>
                <c:pt idx="2">
                  <c:v>0.16300000000000001</c:v>
                </c:pt>
                <c:pt idx="3">
                  <c:v>2.1000000000000001E-2</c:v>
                </c:pt>
                <c:pt idx="4">
                  <c:v>0.16200000000000001</c:v>
                </c:pt>
                <c:pt idx="5">
                  <c:v>0.23699999999999999</c:v>
                </c:pt>
                <c:pt idx="6">
                  <c:v>6.6000000000000003E-2</c:v>
                </c:pt>
                <c:pt idx="7">
                  <c:v>3.0000000000000001E-3</c:v>
                </c:pt>
              </c:numCache>
            </c:numRef>
          </c:val>
          <c:extLst>
            <c:ext xmlns:c16="http://schemas.microsoft.com/office/drawing/2014/chart" uri="{C3380CC4-5D6E-409C-BE32-E72D297353CC}">
              <c16:uniqueId val="{00000021-A98F-4CDC-A305-6E61E7175DD7}"/>
            </c:ext>
          </c:extLst>
        </c:ser>
        <c:dLbls>
          <c:showLegendKey val="0"/>
          <c:showVal val="0"/>
          <c:showCatName val="1"/>
          <c:showSerName val="0"/>
          <c:showPercent val="1"/>
          <c:showBubbleSize val="0"/>
          <c:showLeaderLines val="1"/>
        </c:dLbls>
        <c:firstSliceAng val="321"/>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40"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0.78414</cdr:x>
      <cdr:y>0.15274</cdr:y>
    </cdr:from>
    <cdr:to>
      <cdr:x>0.98951</cdr:x>
      <cdr:y>0.41527</cdr:y>
    </cdr:to>
    <cdr:sp macro="" textlink="">
      <cdr:nvSpPr>
        <cdr:cNvPr id="2" name="TextBox 1">
          <a:extLst xmlns:a="http://schemas.openxmlformats.org/drawingml/2006/main">
            <a:ext uri="{FF2B5EF4-FFF2-40B4-BE49-F238E27FC236}">
              <a16:creationId xmlns:a16="http://schemas.microsoft.com/office/drawing/2014/main" id="{1990BE98-6D51-4514-AADE-6EAD30C16A83}"/>
            </a:ext>
          </a:extLst>
        </cdr:cNvPr>
        <cdr:cNvSpPr txBox="1"/>
      </cdr:nvSpPr>
      <cdr:spPr>
        <a:xfrm xmlns:a="http://schemas.openxmlformats.org/drawingml/2006/main">
          <a:off x="4400550" y="609600"/>
          <a:ext cx="1152525" cy="1047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800" dirty="0">
            <a:solidFill>
              <a:schemeClr val="bg1">
                <a:lumMod val="50000"/>
              </a:schemeClr>
            </a:solidFill>
          </a:endParaRPr>
        </a:p>
      </cdr:txBody>
    </cdr:sp>
  </cdr:relSizeAnchor>
  <cdr:relSizeAnchor xmlns:cdr="http://schemas.openxmlformats.org/drawingml/2006/chartDrawing">
    <cdr:from>
      <cdr:x>0.73328</cdr:x>
      <cdr:y>0.66826</cdr:y>
    </cdr:from>
    <cdr:to>
      <cdr:x>0.9999</cdr:x>
      <cdr:y>0.85714</cdr:y>
    </cdr:to>
    <cdr:sp macro="" textlink="">
      <cdr:nvSpPr>
        <cdr:cNvPr id="3" name="TextBox 2">
          <a:extLst xmlns:a="http://schemas.openxmlformats.org/drawingml/2006/main">
            <a:ext uri="{FF2B5EF4-FFF2-40B4-BE49-F238E27FC236}">
              <a16:creationId xmlns:a16="http://schemas.microsoft.com/office/drawing/2014/main" id="{12675EC9-94A7-4EA3-ACF9-951C177E5B56}"/>
            </a:ext>
          </a:extLst>
        </cdr:cNvPr>
        <cdr:cNvSpPr txBox="1"/>
      </cdr:nvSpPr>
      <cdr:spPr>
        <a:xfrm xmlns:a="http://schemas.openxmlformats.org/drawingml/2006/main">
          <a:off x="5499100" y="3208049"/>
          <a:ext cx="1999488" cy="906751"/>
        </a:xfrm>
        <a:prstGeom xmlns:a="http://schemas.openxmlformats.org/drawingml/2006/main" prst="rect">
          <a:avLst/>
        </a:prstGeom>
        <a:ln xmlns:a="http://schemas.openxmlformats.org/drawingml/2006/main">
          <a:solidFill>
            <a:schemeClr val="bg1">
              <a:lumMod val="50000"/>
            </a:schemeClr>
          </a:solidFill>
        </a:ln>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000" dirty="0">
              <a:solidFill>
                <a:schemeClr val="bg1">
                  <a:lumMod val="50000"/>
                </a:schemeClr>
              </a:solidFill>
              <a:effectLst/>
            </a:rPr>
            <a:t>Unincorporated Gen</a:t>
          </a:r>
          <a:r>
            <a:rPr lang="en-US" sz="1000" baseline="0" dirty="0">
              <a:solidFill>
                <a:schemeClr val="bg1">
                  <a:lumMod val="50000"/>
                </a:schemeClr>
              </a:solidFill>
              <a:effectLst/>
            </a:rPr>
            <a:t> Fd, Conservation Collier, TDC, Planning &amp; Development Services, Road &amp; Bridge, MSTU's, Pelican Bay, Grants</a:t>
          </a:r>
          <a:endParaRPr lang="en-US" sz="1000" dirty="0">
            <a:solidFill>
              <a:schemeClr val="bg1">
                <a:lumMod val="50000"/>
              </a:schemeClr>
            </a:solidFill>
            <a:effectLst/>
          </a:endParaRPr>
        </a:p>
        <a:p xmlns:a="http://schemas.openxmlformats.org/drawingml/2006/main">
          <a:endParaRPr lang="en-US" sz="1100" dirty="0"/>
        </a:p>
      </cdr:txBody>
    </cdr:sp>
  </cdr:relSizeAnchor>
  <cdr:relSizeAnchor xmlns:cdr="http://schemas.openxmlformats.org/drawingml/2006/chartDrawing">
    <cdr:from>
      <cdr:x>0.02546</cdr:x>
      <cdr:y>0.65394</cdr:y>
    </cdr:from>
    <cdr:to>
      <cdr:x>0.22234</cdr:x>
      <cdr:y>0.84487</cdr:y>
    </cdr:to>
    <cdr:sp macro="" textlink="">
      <cdr:nvSpPr>
        <cdr:cNvPr id="4" name="TextBox 3">
          <a:extLst xmlns:a="http://schemas.openxmlformats.org/drawingml/2006/main">
            <a:ext uri="{FF2B5EF4-FFF2-40B4-BE49-F238E27FC236}">
              <a16:creationId xmlns:a16="http://schemas.microsoft.com/office/drawing/2014/main" id="{42539BE6-CFFA-4A82-83C2-3C6DDFC8DC0D}"/>
            </a:ext>
          </a:extLst>
        </cdr:cNvPr>
        <cdr:cNvSpPr txBox="1"/>
      </cdr:nvSpPr>
      <cdr:spPr>
        <a:xfrm xmlns:a="http://schemas.openxmlformats.org/drawingml/2006/main">
          <a:off x="142875" y="2609850"/>
          <a:ext cx="1104900" cy="762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0.5873</cdr:y>
    </cdr:from>
    <cdr:to>
      <cdr:x>0.23539</cdr:x>
      <cdr:y>0.76923</cdr:y>
    </cdr:to>
    <cdr:sp macro="" textlink="">
      <cdr:nvSpPr>
        <cdr:cNvPr id="5" name="TextBox 4">
          <a:extLst xmlns:a="http://schemas.openxmlformats.org/drawingml/2006/main">
            <a:ext uri="{FF2B5EF4-FFF2-40B4-BE49-F238E27FC236}">
              <a16:creationId xmlns:a16="http://schemas.microsoft.com/office/drawing/2014/main" id="{3115939C-4A55-4037-97E8-FE1E704BD091}"/>
            </a:ext>
          </a:extLst>
        </cdr:cNvPr>
        <cdr:cNvSpPr txBox="1"/>
      </cdr:nvSpPr>
      <cdr:spPr>
        <a:xfrm xmlns:a="http://schemas.openxmlformats.org/drawingml/2006/main">
          <a:off x="0" y="2908897"/>
          <a:ext cx="1765272" cy="901103"/>
        </a:xfrm>
        <a:prstGeom xmlns:a="http://schemas.openxmlformats.org/drawingml/2006/main" prst="rect">
          <a:avLst/>
        </a:prstGeom>
        <a:ln xmlns:a="http://schemas.openxmlformats.org/drawingml/2006/main">
          <a:solidFill>
            <a:schemeClr val="bg1">
              <a:lumMod val="50000"/>
            </a:schemeClr>
          </a:solidFill>
        </a:ln>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000" dirty="0">
              <a:solidFill>
                <a:schemeClr val="bg1">
                  <a:lumMod val="50000"/>
                </a:schemeClr>
              </a:solidFill>
              <a:effectLst/>
            </a:rPr>
            <a:t>Water / Sewer;</a:t>
          </a:r>
          <a:r>
            <a:rPr lang="en-US" sz="1000" baseline="0" dirty="0">
              <a:solidFill>
                <a:schemeClr val="bg1">
                  <a:lumMod val="50000"/>
                </a:schemeClr>
              </a:solidFill>
              <a:effectLst/>
            </a:rPr>
            <a:t> </a:t>
          </a:r>
          <a:r>
            <a:rPr lang="en-US" sz="1000" dirty="0">
              <a:solidFill>
                <a:schemeClr val="bg1">
                  <a:lumMod val="50000"/>
                </a:schemeClr>
              </a:solidFill>
              <a:effectLst/>
            </a:rPr>
            <a:t>EMS,  Solid Waste, Public Transit Services  (This</a:t>
          </a:r>
          <a:r>
            <a:rPr lang="en-US" sz="1000" baseline="0" dirty="0">
              <a:solidFill>
                <a:schemeClr val="bg1">
                  <a:lumMod val="50000"/>
                </a:schemeClr>
              </a:solidFill>
              <a:effectLst/>
            </a:rPr>
            <a:t> fund type includes Operations, W/S Debt, and Capital)</a:t>
          </a:r>
          <a:endParaRPr lang="en-US" sz="1000" dirty="0">
            <a:solidFill>
              <a:schemeClr val="bg1">
                <a:lumMod val="50000"/>
              </a:schemeClr>
            </a:solidFill>
            <a:effectLst/>
          </a:endParaRPr>
        </a:p>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7840" cy="464820"/>
          </a:xfrm>
          <a:prstGeom prst="rect">
            <a:avLst/>
          </a:prstGeom>
        </p:spPr>
        <p:txBody>
          <a:bodyPr vert="horz" lIns="92938" tIns="46469" rIns="92938" bIns="46469" rtlCol="0"/>
          <a:lstStyle>
            <a:lvl1pPr algn="l">
              <a:defRPr sz="1200"/>
            </a:lvl1pPr>
          </a:lstStyle>
          <a:p>
            <a:endParaRPr lang="en-US" dirty="0"/>
          </a:p>
        </p:txBody>
      </p:sp>
      <p:sp>
        <p:nvSpPr>
          <p:cNvPr id="3" name="Date Placeholder 2"/>
          <p:cNvSpPr>
            <a:spLocks noGrp="1"/>
          </p:cNvSpPr>
          <p:nvPr>
            <p:ph type="dt" sz="quarter" idx="1"/>
          </p:nvPr>
        </p:nvSpPr>
        <p:spPr>
          <a:xfrm>
            <a:off x="3970943" y="6"/>
            <a:ext cx="3037840" cy="464820"/>
          </a:xfrm>
          <a:prstGeom prst="rect">
            <a:avLst/>
          </a:prstGeom>
        </p:spPr>
        <p:txBody>
          <a:bodyPr vert="horz" lIns="92938" tIns="46469" rIns="92938" bIns="46469" rtlCol="0"/>
          <a:lstStyle>
            <a:lvl1pPr algn="r">
              <a:defRPr sz="1200"/>
            </a:lvl1pPr>
          </a:lstStyle>
          <a:p>
            <a:fld id="{06D8AB97-B6BC-4F38-83FB-B89637CE08A6}" type="datetimeFigureOut">
              <a:rPr lang="en-US" smtClean="0"/>
              <a:pPr/>
              <a:t>2/12/2021</a:t>
            </a:fld>
            <a:endParaRPr lang="en-US" dirty="0"/>
          </a:p>
        </p:txBody>
      </p:sp>
      <p:sp>
        <p:nvSpPr>
          <p:cNvPr id="4" name="Footer Placeholder 3"/>
          <p:cNvSpPr>
            <a:spLocks noGrp="1"/>
          </p:cNvSpPr>
          <p:nvPr>
            <p:ph type="ftr" sz="quarter" idx="2"/>
          </p:nvPr>
        </p:nvSpPr>
        <p:spPr>
          <a:xfrm>
            <a:off x="3" y="8829967"/>
            <a:ext cx="3037840" cy="464820"/>
          </a:xfrm>
          <a:prstGeom prst="rect">
            <a:avLst/>
          </a:prstGeom>
        </p:spPr>
        <p:txBody>
          <a:bodyPr vert="horz" lIns="92938" tIns="46469" rIns="92938" bIns="4646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3" y="8829967"/>
            <a:ext cx="3037840" cy="464820"/>
          </a:xfrm>
          <a:prstGeom prst="rect">
            <a:avLst/>
          </a:prstGeom>
        </p:spPr>
        <p:txBody>
          <a:bodyPr vert="horz" lIns="92938" tIns="46469" rIns="92938" bIns="46469" rtlCol="0" anchor="b"/>
          <a:lstStyle>
            <a:lvl1pPr algn="r">
              <a:defRPr sz="1200"/>
            </a:lvl1pPr>
          </a:lstStyle>
          <a:p>
            <a:fld id="{7BAD4AE1-A10B-48B1-986D-E3850EC26275}"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7840" cy="464820"/>
          </a:xfrm>
          <a:prstGeom prst="rect">
            <a:avLst/>
          </a:prstGeom>
        </p:spPr>
        <p:txBody>
          <a:bodyPr vert="horz" lIns="92938" tIns="46469" rIns="92938" bIns="46469" rtlCol="0"/>
          <a:lstStyle>
            <a:lvl1pPr algn="l">
              <a:defRPr sz="1200"/>
            </a:lvl1pPr>
          </a:lstStyle>
          <a:p>
            <a:endParaRPr lang="en-US" dirty="0"/>
          </a:p>
        </p:txBody>
      </p:sp>
      <p:sp>
        <p:nvSpPr>
          <p:cNvPr id="3" name="Date Placeholder 2"/>
          <p:cNvSpPr>
            <a:spLocks noGrp="1"/>
          </p:cNvSpPr>
          <p:nvPr>
            <p:ph type="dt" idx="1"/>
          </p:nvPr>
        </p:nvSpPr>
        <p:spPr>
          <a:xfrm>
            <a:off x="3970943" y="6"/>
            <a:ext cx="3037840" cy="464820"/>
          </a:xfrm>
          <a:prstGeom prst="rect">
            <a:avLst/>
          </a:prstGeom>
        </p:spPr>
        <p:txBody>
          <a:bodyPr vert="horz" lIns="92938" tIns="46469" rIns="92938" bIns="46469" rtlCol="0"/>
          <a:lstStyle>
            <a:lvl1pPr algn="r">
              <a:defRPr sz="1200"/>
            </a:lvl1pPr>
          </a:lstStyle>
          <a:p>
            <a:fld id="{AB007AC3-73B9-4541-9372-F05706179EE5}" type="datetimeFigureOut">
              <a:rPr lang="en-US" smtClean="0"/>
              <a:pPr/>
              <a:t>2/12/2021</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938" tIns="46469" rIns="92938" bIns="46469"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2938" tIns="46469" rIns="92938" bIns="4646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967"/>
            <a:ext cx="3037840" cy="464820"/>
          </a:xfrm>
          <a:prstGeom prst="rect">
            <a:avLst/>
          </a:prstGeom>
        </p:spPr>
        <p:txBody>
          <a:bodyPr vert="horz" lIns="92938" tIns="46469" rIns="92938" bIns="4646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3" y="8829967"/>
            <a:ext cx="3037840" cy="464820"/>
          </a:xfrm>
          <a:prstGeom prst="rect">
            <a:avLst/>
          </a:prstGeom>
        </p:spPr>
        <p:txBody>
          <a:bodyPr vert="horz" lIns="92938" tIns="46469" rIns="92938" bIns="46469" rtlCol="0" anchor="b"/>
          <a:lstStyle>
            <a:lvl1pPr algn="r">
              <a:defRPr sz="1200"/>
            </a:lvl1pPr>
          </a:lstStyle>
          <a:p>
            <a:fld id="{AA738C11-1078-4EDE-86B8-C4EFF267B26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18</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19</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20</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21</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22</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23</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15</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16</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738C11-1078-4EDE-86B8-C4EFF267B26F}" type="slidenum">
              <a:rPr lang="en-US" smtClean="0"/>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p:spPr>
        <p:txBody>
          <a:bodyPr anchor="b"/>
          <a:lstStyle>
            <a:lvl1pPr algn="l">
              <a:defRPr/>
            </a:lvl1pPr>
          </a:lstStyle>
          <a:p>
            <a:r>
              <a:rPr lang="en-US" noProof="1"/>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noProof="1"/>
              <a:t>Click to edit Master subtitle style</a:t>
            </a:r>
            <a:endParaRPr lang="en-US" dirty="0"/>
          </a:p>
        </p:txBody>
      </p:sp>
      <p:sp>
        <p:nvSpPr>
          <p:cNvPr id="7" name="Date Placeholder 6"/>
          <p:cNvSpPr>
            <a:spLocks noGrp="1"/>
          </p:cNvSpPr>
          <p:nvPr>
            <p:ph type="dt" sz="half" idx="10"/>
          </p:nvPr>
        </p:nvSpPr>
        <p:spPr/>
        <p:txBody>
          <a:bodyPr/>
          <a:lstStyle/>
          <a:p>
            <a:fld id="{E8A43EDE-E37A-4039-B607-D713233EBC38}" type="datetime1">
              <a:rPr lang="en-US" smtClean="0"/>
              <a:pPr/>
              <a:t>2/12/2021</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F99EC173-99AE-4773-AB25-02E469A13EAE}"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0FB4CF-D424-493F-869D-9A531BA3C1DF}" type="datetime1">
              <a:rPr lang="en-US" smtClean="0"/>
              <a:pPr/>
              <a:t>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2578392" y="1100138"/>
            <a:ext cx="6400800" cy="1509712"/>
          </a:xfr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p>
            <a:fld id="{2A963BB1-4F49-4E59-B164-EE308C63447A}" type="datetime1">
              <a:rPr lang="en-US" smtClean="0"/>
              <a:pPr/>
              <a:t>2/12/2021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EC331D-CB6E-4CAE-BD7D-1FD11E1F29F1}" type="slidenum">
              <a:rPr lang="en-US" smtClean="0"/>
              <a:pPr/>
              <a:t>‹#›</a:t>
            </a:fld>
            <a:endParaRPr lang="en-US" dirty="0"/>
          </a:p>
        </p:txBody>
      </p:sp>
      <p:sp>
        <p:nvSpPr>
          <p:cNvPr id="10" name="Rectangle 9"/>
          <p:cNvSpPr/>
          <p:nvPr/>
        </p:nvSpPr>
        <p:spPr>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1435608" y="274320"/>
            <a:ext cx="749808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466B8E-10BC-440A-9D9F-6D19159C180D}" type="datetime1">
              <a:rPr lang="en-US" smtClean="0"/>
              <a:pPr/>
              <a:t>2/12/2021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2"/>
          </p:nvPr>
        </p:nvSpPr>
        <p:spPr>
          <a:xfrm>
            <a:off x="466344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3"/>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CCC189-CDC4-4CEE-82DE-08A404FD62B2}" type="datetime1">
              <a:rPr lang="en-US" smtClean="0"/>
              <a:pPr/>
              <a:t>2/12/2021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8F1020-56D8-448B-9F2A-F2B1B8E94FF0}" type="datetime1">
              <a:rPr lang="en-US" smtClean="0"/>
              <a:pPr/>
              <a:t>2/12/2021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Date Placeholder 1"/>
          <p:cNvSpPr>
            <a:spLocks noGrp="1"/>
          </p:cNvSpPr>
          <p:nvPr>
            <p:ph type="dt" sz="half" idx="10"/>
          </p:nvPr>
        </p:nvSpPr>
        <p:spPr/>
        <p:txBody>
          <a:bodyPr/>
          <a:lstStyle/>
          <a:p>
            <a:fld id="{91B39FE5-B61D-48B8-8E72-208B09FAE8CC}" type="datetime1">
              <a:rPr lang="en-US" smtClean="0"/>
              <a:pPr/>
              <a:t>2/12/2021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6EC331D-CB6E-4CAE-BD7D-1FD11E1F29F1}" type="slidenum">
              <a:rPr lang="en-US" smtClean="0"/>
              <a:pPr/>
              <a:t>‹#›</a:t>
            </a:fld>
            <a:endParaRPr lang="en-US" dirty="0"/>
          </a:p>
        </p:txBody>
      </p:sp>
      <p:sp>
        <p:nvSpPr>
          <p:cNvPr id="6" name="Rectangle 5"/>
          <p:cNvSpPr/>
          <p:nvPr/>
        </p:nvSpPr>
        <p:spPr>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ln>
            <a:noFill/>
          </a:ln>
        </p:spPr>
        <p:txBody>
          <a:bodyPr anchor="b"/>
          <a:lstStyle>
            <a:lvl1pPr algn="l">
              <a:lnSpc>
                <a:spcPts val="2000"/>
              </a:lnSpc>
              <a:buNone/>
              <a:defRPr sz="2200" b="1" cap="all" baseline="0"/>
            </a:lvl1pPr>
          </a:lstStyle>
          <a:p>
            <a:r>
              <a:rPr lang="en-US"/>
              <a:t>Click to edit Master title style</a:t>
            </a:r>
            <a:endParaRPr lang="en-US" dirty="0"/>
          </a:p>
        </p:txBody>
      </p:sp>
      <p:sp>
        <p:nvSpPr>
          <p:cNvPr id="3" name="Text Placeholder 2"/>
          <p:cNvSpPr>
            <a:spLocks noGrp="1"/>
          </p:cNvSpPr>
          <p:nvPr>
            <p:ph type="body" idx="1"/>
          </p:nvPr>
        </p:nvSpPr>
        <p:spPr>
          <a:xfrm>
            <a:off x="457200" y="1435100"/>
            <a:ext cx="3810000" cy="698500"/>
          </a:xfr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2"/>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D72071-1323-4CBD-A2FF-4A3515BB69D3}" type="datetime1">
              <a:rPr lang="en-US" smtClean="0"/>
              <a:pPr/>
              <a:t>2/12/2021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0" y="990600"/>
            <a:ext cx="2743200" cy="914400"/>
          </a:xfrm>
        </p:spPr>
        <p:txBody>
          <a:bodyPr anchor="b">
            <a:noAutofit/>
          </a:bodyPr>
          <a:lstStyle>
            <a:lvl1pPr algn="l">
              <a:buNone/>
              <a:defRPr sz="1800" b="1">
                <a:effectLst/>
              </a:defRPr>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D513699F-588A-43AC-9128-270B957848EE}" type="datetime1">
              <a:rPr lang="en-US" smtClean="0"/>
              <a:pPr/>
              <a:t>2/12/2021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127000">
            <a:solidFill>
              <a:srgbClr val="FFFFFF"/>
            </a:solidFill>
            <a:miter lim="800000"/>
          </a:ln>
          <a:effectLst/>
        </p:spPr>
        <p:txBody>
          <a:bodyPr lIns="91440" tIns="274320" rtlCol="0" anchor="t">
            <a:normAutofit/>
          </a:bodyPr>
          <a:lstStyle/>
          <a:p>
            <a:pPr marL="0" indent="-283464" algn="l" rtl="0" latinLnBrk="0">
              <a:lnSpc>
                <a:spcPts val="3000"/>
              </a:lnSpc>
              <a:spcBef>
                <a:spcPts val="600"/>
              </a:spcBef>
              <a:buClr>
                <a:schemeClr val="accent1"/>
              </a:buClr>
              <a:buSzPct val="80000"/>
              <a:buFont typeface="Wingdings 2"/>
              <a:buNone/>
            </a:pPr>
            <a:endParaRPr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solidFill>
            <a:schemeClr val="bg2"/>
          </a:solidFill>
          <a:ln w="127000">
            <a:noFill/>
            <a:miter lim="800000"/>
          </a:ln>
          <a:effectLst/>
        </p:spPr>
        <p:txBody>
          <a:bodyPr lIns="91440" tIns="274320" anchor="t"/>
          <a:lstStyle>
            <a:lvl1pPr>
              <a:buNone/>
              <a:defRPr sz="3200"/>
            </a:lvl1pPr>
          </a:lstStyle>
          <a:p>
            <a:pPr marL="0" algn="l"/>
            <a:r>
              <a:rPr lang="en-US" dirty="0"/>
              <a:t>Click icon to add picture</a:t>
            </a:r>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4" name="Text Placeholder 3"/>
          <p:cNvSpPr>
            <a:spLocks noGrp="1"/>
          </p:cNvSpPr>
          <p:nvPr>
            <p:ph type="body" sz="half" idx="2"/>
          </p:nvPr>
        </p:nvSpPr>
        <p:spPr>
          <a:xfrm>
            <a:off x="838200" y="4800600"/>
            <a:ext cx="4419600" cy="762000"/>
          </a:xfrm>
        </p:spPr>
        <p:txBody>
          <a:bodyPr/>
          <a:lstStyle>
            <a:lvl1pPr marL="0" indent="0" algn="l">
              <a:lnSpc>
                <a:spcPts val="1600"/>
              </a:lnSpc>
              <a:spcBef>
                <a:spcPts val="0"/>
              </a:spcBef>
              <a:buNone/>
              <a:defRPr sz="1400"/>
            </a:lvl1pPr>
            <a:lvl2pPr>
              <a:defRPr sz="1200"/>
            </a:lvl2pPr>
            <a:lvl3pPr>
              <a:defRPr sz="1000"/>
            </a:lvl3pPr>
            <a:lvl4pPr>
              <a:defRPr sz="900"/>
            </a:lvl4pPr>
            <a:lvl5pPr>
              <a:defRPr sz="900"/>
            </a:lvl5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lang="en-US" noProof="1"/>
              <a:t>Click to edit Master title style</a:t>
            </a:r>
            <a:endParaRPr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a:r>
              <a:rPr lang="en-US" noProof="1"/>
              <a:t>Click to edit Master text styles</a:t>
            </a:r>
          </a:p>
          <a:p>
            <a:pPr lvl="1"/>
            <a:r>
              <a:rPr lang="en-US" noProof="1"/>
              <a:t>Second level</a:t>
            </a:r>
          </a:p>
          <a:p>
            <a:pPr lvl="2"/>
            <a:r>
              <a:rPr lang="en-US" noProof="1"/>
              <a:t>Third level</a:t>
            </a:r>
          </a:p>
          <a:p>
            <a:pPr lvl="3"/>
            <a:r>
              <a:rPr lang="en-US" noProof="1"/>
              <a:t>Fourth level</a:t>
            </a:r>
          </a:p>
          <a:p>
            <a:pPr lvl="4"/>
            <a:r>
              <a:rPr lang="en-US" noProof="1"/>
              <a:t>Fifth level</a:t>
            </a:r>
            <a:endParaRPr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lstStyle>
          <a:p>
            <a:pPr algn="r"/>
            <a:fld id="{AD5A856C-DB30-42E0-9394-D1E883DC1B7B}" type="datetime1">
              <a:rPr lang="en-US" smtClean="0"/>
              <a:pPr algn="r"/>
              <a:t>2/12/2021</a:t>
            </a:fld>
            <a:endParaRPr lang="en-US" sz="1200" dirty="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lstStyle>
          <a:p>
            <a:endParaRPr lang="en-US" sz="1200" dirty="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lstStyle>
          <a:p>
            <a:pPr algn="ctr"/>
            <a:fld id="{F99EC173-99AE-4773-AB25-02E469A13EAE}" type="slidenum">
              <a:rPr lang="en-US" sz="1200" smtClean="0">
                <a:solidFill>
                  <a:schemeClr val="bg2">
                    <a:shade val="50000"/>
                  </a:schemeClr>
                </a:solidFill>
                <a:effectLst/>
              </a:rPr>
              <a:pPr algn="ctr"/>
              <a:t>‹#›</a:t>
            </a:fld>
            <a:endParaRPr lang="en-US" sz="1200" dirty="0">
              <a:solidFill>
                <a:schemeClr val="bg2">
                  <a:shade val="50000"/>
                </a:schemeClr>
              </a:solidFill>
              <a:effectLst/>
            </a:endParaRPr>
          </a:p>
        </p:txBody>
      </p:sp>
      <p:sp>
        <p:nvSpPr>
          <p:cNvPr id="15" name="Rectangle 14"/>
          <p:cNvSpPr/>
          <p:nvPr/>
        </p:nvSpPr>
        <p:spPr>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rtl="0" eaLnBrk="1" latinLnBrk="0" hangingPunct="1">
        <a:spcBef>
          <a:spcPct val="0"/>
        </a:spcBef>
        <a:buNone/>
        <a:defRPr sz="4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685800"/>
            <a:ext cx="7543800" cy="369332"/>
          </a:xfrm>
          <a:prstGeom prst="rect">
            <a:avLst/>
          </a:prstGeom>
          <a:noFill/>
        </p:spPr>
        <p:txBody>
          <a:bodyPr wrap="square" rtlCol="0">
            <a:spAutoFit/>
          </a:bodyPr>
          <a:lstStyle/>
          <a:p>
            <a:endParaRPr lang="en-US" dirty="0"/>
          </a:p>
        </p:txBody>
      </p:sp>
      <p:sp>
        <p:nvSpPr>
          <p:cNvPr id="5" name="TextBox 4"/>
          <p:cNvSpPr txBox="1"/>
          <p:nvPr/>
        </p:nvSpPr>
        <p:spPr>
          <a:xfrm>
            <a:off x="990600" y="990600"/>
            <a:ext cx="7772400" cy="3416320"/>
          </a:xfrm>
          <a:prstGeom prst="rect">
            <a:avLst/>
          </a:prstGeom>
          <a:noFill/>
        </p:spPr>
        <p:txBody>
          <a:bodyPr wrap="square" rtlCol="0">
            <a:spAutoFit/>
          </a:bodyPr>
          <a:lstStyle/>
          <a:p>
            <a:pPr algn="ctr">
              <a:spcBef>
                <a:spcPct val="0"/>
              </a:spcBef>
            </a:pPr>
            <a:r>
              <a:rPr lang="en-US" sz="5400" b="1" dirty="0">
                <a:solidFill>
                  <a:schemeClr val="accent6">
                    <a:lumMod val="75000"/>
                  </a:schemeClr>
                </a:solidFill>
                <a:effectLst>
                  <a:outerShdw blurRad="50000" dist="30000" dir="5400000" algn="tl" rotWithShape="0">
                    <a:srgbClr val="000000">
                      <a:alpha val="30000"/>
                    </a:srgbClr>
                  </a:outerShdw>
                </a:effectLst>
                <a:latin typeface="+mj-lt"/>
                <a:ea typeface="+mj-ea"/>
                <a:cs typeface="+mj-cs"/>
              </a:rPr>
              <a:t>Collier County </a:t>
            </a:r>
          </a:p>
          <a:p>
            <a:pPr algn="ctr">
              <a:spcBef>
                <a:spcPct val="0"/>
              </a:spcBef>
            </a:pPr>
            <a:r>
              <a:rPr lang="en-US" sz="5400" b="1" dirty="0">
                <a:solidFill>
                  <a:schemeClr val="accent6">
                    <a:lumMod val="75000"/>
                  </a:schemeClr>
                </a:solidFill>
                <a:effectLst>
                  <a:outerShdw blurRad="50000" dist="30000" dir="5400000" algn="tl" rotWithShape="0">
                    <a:srgbClr val="000000">
                      <a:alpha val="30000"/>
                    </a:srgbClr>
                  </a:outerShdw>
                </a:effectLst>
                <a:latin typeface="+mj-lt"/>
                <a:ea typeface="+mj-ea"/>
                <a:cs typeface="+mj-cs"/>
              </a:rPr>
              <a:t>FY 2022</a:t>
            </a:r>
          </a:p>
          <a:p>
            <a:pPr algn="ctr">
              <a:spcBef>
                <a:spcPct val="0"/>
              </a:spcBef>
            </a:pPr>
            <a:r>
              <a:rPr lang="en-US" sz="5400" b="1" dirty="0">
                <a:solidFill>
                  <a:schemeClr val="accent6">
                    <a:lumMod val="75000"/>
                  </a:schemeClr>
                </a:solidFill>
                <a:effectLst>
                  <a:outerShdw blurRad="50000" dist="30000" dir="5400000" algn="tl" rotWithShape="0">
                    <a:srgbClr val="000000">
                      <a:alpha val="30000"/>
                    </a:srgbClr>
                  </a:outerShdw>
                </a:effectLst>
                <a:latin typeface="+mj-lt"/>
                <a:ea typeface="+mj-ea"/>
                <a:cs typeface="+mj-cs"/>
              </a:rPr>
              <a:t>BCC  Budget Policy</a:t>
            </a:r>
          </a:p>
          <a:p>
            <a:pPr algn="ctr">
              <a:spcBef>
                <a:spcPct val="0"/>
              </a:spcBef>
            </a:pPr>
            <a:r>
              <a:rPr lang="en-US" sz="5400" b="1" dirty="0">
                <a:solidFill>
                  <a:schemeClr val="accent6">
                    <a:lumMod val="75000"/>
                  </a:schemeClr>
                </a:solidFill>
                <a:effectLst>
                  <a:outerShdw blurRad="50000" dist="30000" dir="5400000" algn="tl" rotWithShape="0">
                    <a:srgbClr val="000000">
                      <a:alpha val="30000"/>
                    </a:srgbClr>
                  </a:outerShdw>
                </a:effectLst>
                <a:latin typeface="+mj-lt"/>
                <a:ea typeface="+mj-ea"/>
                <a:cs typeface="+mj-cs"/>
              </a:rPr>
              <a:t>February 23, 2021</a:t>
            </a:r>
          </a:p>
        </p:txBody>
      </p:sp>
      <p:sp>
        <p:nvSpPr>
          <p:cNvPr id="7" name="Slide Number Placeholder 6"/>
          <p:cNvSpPr>
            <a:spLocks noGrp="1"/>
          </p:cNvSpPr>
          <p:nvPr>
            <p:ph type="sldNum" sz="quarter" idx="12"/>
          </p:nvPr>
        </p:nvSpPr>
        <p:spPr/>
        <p:txBody>
          <a:bodyPr/>
          <a:lstStyle/>
          <a:p>
            <a:fld id="{E6EC331D-CB6E-4CAE-BD7D-1FD11E1F29F1}" type="slidenum">
              <a:rPr lang="en-US" smtClean="0"/>
              <a:pPr/>
              <a:t>1</a:t>
            </a:fld>
            <a:endParaRPr lang="en-US" dirty="0"/>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D6C19-76EF-40CD-81BF-B552676C63B2}"/>
              </a:ext>
            </a:extLst>
          </p:cNvPr>
          <p:cNvSpPr>
            <a:spLocks noGrp="1"/>
          </p:cNvSpPr>
          <p:nvPr>
            <p:ph type="title"/>
          </p:nvPr>
        </p:nvSpPr>
        <p:spPr>
          <a:xfrm>
            <a:off x="1371600" y="228600"/>
            <a:ext cx="7543800" cy="685800"/>
          </a:xfrm>
        </p:spPr>
        <p:txBody>
          <a:bodyPr>
            <a:noAutofit/>
          </a:bodyPr>
          <a:lstStyle/>
          <a:p>
            <a:pPr algn="ctr"/>
            <a:r>
              <a:rPr lang="en-US" sz="2400" dirty="0">
                <a:solidFill>
                  <a:schemeClr val="accent6">
                    <a:lumMod val="75000"/>
                  </a:schemeClr>
                </a:solidFill>
              </a:rPr>
              <a:t>Sample of Certain Ongoing &amp; Planned Capital Initiatives Not Funded from the Local Option Infrastructure Sales Tax</a:t>
            </a:r>
          </a:p>
        </p:txBody>
      </p:sp>
      <p:graphicFrame>
        <p:nvGraphicFramePr>
          <p:cNvPr id="5" name="Content Placeholder 4">
            <a:extLst>
              <a:ext uri="{FF2B5EF4-FFF2-40B4-BE49-F238E27FC236}">
                <a16:creationId xmlns:a16="http://schemas.microsoft.com/office/drawing/2014/main" id="{6E2527D3-B954-4580-A394-6386CD04A601}"/>
              </a:ext>
            </a:extLst>
          </p:cNvPr>
          <p:cNvGraphicFramePr>
            <a:graphicFrameLocks noGrp="1"/>
          </p:cNvGraphicFramePr>
          <p:nvPr>
            <p:ph idx="1"/>
            <p:extLst>
              <p:ext uri="{D42A27DB-BD31-4B8C-83A1-F6EECF244321}">
                <p14:modId xmlns:p14="http://schemas.microsoft.com/office/powerpoint/2010/main" val="2791898406"/>
              </p:ext>
            </p:extLst>
          </p:nvPr>
        </p:nvGraphicFramePr>
        <p:xfrm>
          <a:off x="1195753" y="990600"/>
          <a:ext cx="7802738" cy="5816921"/>
        </p:xfrm>
        <a:graphic>
          <a:graphicData uri="http://schemas.openxmlformats.org/drawingml/2006/table">
            <a:tbl>
              <a:tblPr firstRow="1" bandRow="1">
                <a:tableStyleId>{5C22544A-7EE6-4342-B048-85BDC9FD1C3A}</a:tableStyleId>
              </a:tblPr>
              <a:tblGrid>
                <a:gridCol w="3258547">
                  <a:extLst>
                    <a:ext uri="{9D8B030D-6E8A-4147-A177-3AD203B41FA5}">
                      <a16:colId xmlns:a16="http://schemas.microsoft.com/office/drawing/2014/main" val="3144019748"/>
                    </a:ext>
                  </a:extLst>
                </a:gridCol>
                <a:gridCol w="924242">
                  <a:extLst>
                    <a:ext uri="{9D8B030D-6E8A-4147-A177-3AD203B41FA5}">
                      <a16:colId xmlns:a16="http://schemas.microsoft.com/office/drawing/2014/main" val="3291285857"/>
                    </a:ext>
                  </a:extLst>
                </a:gridCol>
                <a:gridCol w="2368544">
                  <a:extLst>
                    <a:ext uri="{9D8B030D-6E8A-4147-A177-3AD203B41FA5}">
                      <a16:colId xmlns:a16="http://schemas.microsoft.com/office/drawing/2014/main" val="1751681109"/>
                    </a:ext>
                  </a:extLst>
                </a:gridCol>
                <a:gridCol w="1251405">
                  <a:extLst>
                    <a:ext uri="{9D8B030D-6E8A-4147-A177-3AD203B41FA5}">
                      <a16:colId xmlns:a16="http://schemas.microsoft.com/office/drawing/2014/main" val="19232794"/>
                    </a:ext>
                  </a:extLst>
                </a:gridCol>
              </a:tblGrid>
              <a:tr h="572396">
                <a:tc>
                  <a:txBody>
                    <a:bodyPr/>
                    <a:lstStyle/>
                    <a:p>
                      <a:r>
                        <a:rPr lang="en-US" sz="1600" b="1" kern="1200" dirty="0">
                          <a:solidFill>
                            <a:schemeClr val="lt1"/>
                          </a:solidFill>
                          <a:effectLst/>
                          <a:latin typeface="+mn-lt"/>
                          <a:ea typeface="+mn-ea"/>
                          <a:cs typeface="+mn-cs"/>
                        </a:rPr>
                        <a:t>Major Capital Initiatives Under Consideration </a:t>
                      </a:r>
                      <a:endParaRPr lang="en-US" sz="1600" dirty="0"/>
                    </a:p>
                  </a:txBody>
                  <a:tcPr marL="68580" marR="68580" marT="34290" marB="34290"/>
                </a:tc>
                <a:tc>
                  <a:txBody>
                    <a:bodyPr/>
                    <a:lstStyle/>
                    <a:p>
                      <a:pPr algn="r"/>
                      <a:r>
                        <a:rPr lang="en-US" sz="1400" dirty="0"/>
                        <a:t>Est. Cost</a:t>
                      </a:r>
                    </a:p>
                  </a:txBody>
                  <a:tcPr marL="68580" marR="68580" marT="34290" marB="34290"/>
                </a:tc>
                <a:tc>
                  <a:txBody>
                    <a:bodyPr/>
                    <a:lstStyle/>
                    <a:p>
                      <a:pPr algn="r"/>
                      <a:r>
                        <a:rPr lang="en-US" sz="1400" dirty="0"/>
                        <a:t>Funding Source</a:t>
                      </a:r>
                    </a:p>
                  </a:txBody>
                  <a:tcPr marL="68580" marR="68580" marT="34290" marB="34290"/>
                </a:tc>
                <a:tc>
                  <a:txBody>
                    <a:bodyPr/>
                    <a:lstStyle/>
                    <a:p>
                      <a:pPr algn="r"/>
                      <a:r>
                        <a:rPr lang="en-US" sz="1400" dirty="0"/>
                        <a:t>Approx. Timing</a:t>
                      </a:r>
                    </a:p>
                  </a:txBody>
                  <a:tcPr marL="68580" marR="68580" marT="34290" marB="34290"/>
                </a:tc>
                <a:extLst>
                  <a:ext uri="{0D108BD9-81ED-4DB2-BD59-A6C34878D82A}">
                    <a16:rowId xmlns:a16="http://schemas.microsoft.com/office/drawing/2014/main" val="2409669729"/>
                  </a:ext>
                </a:extLst>
              </a:tr>
              <a:tr h="466724">
                <a:tc>
                  <a: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Amateur Sports Complex – Phase 2</a:t>
                      </a:r>
                      <a:endParaRPr lang="en-US" sz="1200" dirty="0"/>
                    </a:p>
                  </a:txBody>
                  <a:tcPr marL="68580" marR="68580" marT="34290" marB="34290"/>
                </a:tc>
                <a:tc>
                  <a:txBody>
                    <a:bodyPr/>
                    <a:lstStyle/>
                    <a:p>
                      <a:pPr algn="r"/>
                      <a:r>
                        <a:rPr lang="en-US" sz="1200" dirty="0"/>
                        <a:t>$33 million</a:t>
                      </a:r>
                    </a:p>
                  </a:txBody>
                  <a:tcPr marL="68580" marR="68580" marT="34290" marB="34290"/>
                </a:tc>
                <a:tc>
                  <a:txBody>
                    <a:bodyPr/>
                    <a:lstStyle/>
                    <a:p>
                      <a:pPr algn="r"/>
                      <a:r>
                        <a:rPr lang="en-US" sz="1200" dirty="0"/>
                        <a:t>TDT advance,  Road Impact Fees -  General Governmental</a:t>
                      </a:r>
                    </a:p>
                  </a:txBody>
                  <a:tcPr marL="68580" marR="68580" marT="34290" marB="34290"/>
                </a:tc>
                <a:tc>
                  <a:txBody>
                    <a:bodyPr/>
                    <a:lstStyle/>
                    <a:p>
                      <a:pPr algn="r"/>
                      <a:r>
                        <a:rPr lang="en-US" sz="1200" dirty="0"/>
                        <a:t>Approved &amp; Ongoing</a:t>
                      </a:r>
                    </a:p>
                  </a:txBody>
                  <a:tcPr marL="68580" marR="68580" marT="34290" marB="34290"/>
                </a:tc>
                <a:extLst>
                  <a:ext uri="{0D108BD9-81ED-4DB2-BD59-A6C34878D82A}">
                    <a16:rowId xmlns:a16="http://schemas.microsoft.com/office/drawing/2014/main" val="3290909770"/>
                  </a:ext>
                </a:extLst>
              </a:tr>
              <a:tr h="466724">
                <a:tc>
                  <a: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Park’s – Aquatic’s Pump and Infrastructure Replacement</a:t>
                      </a:r>
                      <a:endParaRPr lang="en-US" sz="1200" dirty="0"/>
                    </a:p>
                  </a:txBody>
                  <a:tcPr marL="68580" marR="68580" marT="34290" marB="34290"/>
                </a:tc>
                <a:tc>
                  <a:txBody>
                    <a:bodyPr/>
                    <a:lstStyle/>
                    <a:p>
                      <a:pPr algn="r"/>
                      <a:r>
                        <a:rPr lang="en-US" sz="1200" dirty="0"/>
                        <a:t>$20 million</a:t>
                      </a:r>
                    </a:p>
                  </a:txBody>
                  <a:tcPr marL="68580" marR="68580" marT="34290" marB="3429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t>Debt Service ($730,600) </a:t>
                      </a:r>
                      <a:r>
                        <a:rPr lang="en-US" sz="1200" dirty="0"/>
                        <a:t>- General Governmental</a:t>
                      </a:r>
                    </a:p>
                  </a:txBody>
                  <a:tcPr marL="68580" marR="68580" marT="34290" marB="34290"/>
                </a:tc>
                <a:tc>
                  <a:txBody>
                    <a:bodyPr/>
                    <a:lstStyle/>
                    <a:p>
                      <a:pPr algn="r"/>
                      <a:r>
                        <a:rPr lang="en-US" sz="1200" dirty="0"/>
                        <a:t>Approved &amp; Ongoing</a:t>
                      </a:r>
                    </a:p>
                  </a:txBody>
                  <a:tcPr marL="68580" marR="68580" marT="34290" marB="34290"/>
                </a:tc>
                <a:extLst>
                  <a:ext uri="{0D108BD9-81ED-4DB2-BD59-A6C34878D82A}">
                    <a16:rowId xmlns:a16="http://schemas.microsoft.com/office/drawing/2014/main" val="1857223623"/>
                  </a:ext>
                </a:extLst>
              </a:tr>
              <a:tr h="446026">
                <a:tc>
                  <a: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Big Corkscrew Island Park – Phase 2 (athletic complex, baseball fields and other amenities)</a:t>
                      </a:r>
                      <a:endParaRPr lang="en-US" sz="1200" dirty="0"/>
                    </a:p>
                  </a:txBody>
                  <a:tcPr marL="68580" marR="68580" marT="34290" marB="34290"/>
                </a:tc>
                <a:tc>
                  <a:txBody>
                    <a:bodyPr/>
                    <a:lstStyle/>
                    <a:p>
                      <a:pPr algn="r"/>
                      <a:r>
                        <a:rPr lang="en-US" sz="1200" dirty="0"/>
                        <a:t>$40 million</a:t>
                      </a:r>
                    </a:p>
                  </a:txBody>
                  <a:tcPr marL="68580" marR="68580" marT="34290" marB="34290"/>
                </a:tc>
                <a:tc>
                  <a:txBody>
                    <a:bodyPr/>
                    <a:lstStyle/>
                    <a:p>
                      <a:pPr algn="r"/>
                      <a:r>
                        <a:rPr lang="en-US" sz="1200" dirty="0"/>
                        <a:t>Regional Park Impact Fees</a:t>
                      </a:r>
                    </a:p>
                  </a:txBody>
                  <a:tcPr marL="68580" marR="68580" marT="34290" marB="34290"/>
                </a:tc>
                <a:tc>
                  <a:txBody>
                    <a:bodyPr/>
                    <a:lstStyle/>
                    <a:p>
                      <a:pPr algn="r"/>
                      <a:r>
                        <a:rPr lang="en-US" sz="1200" dirty="0"/>
                        <a:t>Award Oct-Nov 2021</a:t>
                      </a:r>
                    </a:p>
                  </a:txBody>
                  <a:tcPr marL="68580" marR="68580" marT="34290" marB="34290"/>
                </a:tc>
                <a:extLst>
                  <a:ext uri="{0D108BD9-81ED-4DB2-BD59-A6C34878D82A}">
                    <a16:rowId xmlns:a16="http://schemas.microsoft.com/office/drawing/2014/main" val="2678119272"/>
                  </a:ext>
                </a:extLst>
              </a:tr>
              <a:tr h="466724">
                <a:tc>
                  <a: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Strategic Camp Keais Eastern Lands Property Acquisition (Board Directed)</a:t>
                      </a:r>
                      <a:endParaRPr lang="en-US" sz="1200" dirty="0"/>
                    </a:p>
                  </a:txBody>
                  <a:tcPr marL="68580" marR="68580" marT="34290" marB="34290"/>
                </a:tc>
                <a:tc>
                  <a:txBody>
                    <a:bodyPr/>
                    <a:lstStyle/>
                    <a:p>
                      <a:pPr algn="r"/>
                      <a:r>
                        <a:rPr lang="en-US" sz="1200" dirty="0"/>
                        <a:t>$15 million</a:t>
                      </a:r>
                    </a:p>
                  </a:txBody>
                  <a:tcPr marL="68580" marR="68580" marT="34290" marB="3429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t>General Governmental</a:t>
                      </a:r>
                    </a:p>
                  </a:txBody>
                  <a:tcPr marL="68580" marR="68580" marT="34290" marB="34290"/>
                </a:tc>
                <a:tc>
                  <a:txBody>
                    <a:bodyPr/>
                    <a:lstStyle/>
                    <a:p>
                      <a:pPr algn="r"/>
                      <a:r>
                        <a:rPr lang="en-US" sz="1200" dirty="0"/>
                        <a:t>FY 2021-FY 2022</a:t>
                      </a:r>
                    </a:p>
                  </a:txBody>
                  <a:tcPr marL="68580" marR="68580" marT="34290" marB="34290"/>
                </a:tc>
                <a:extLst>
                  <a:ext uri="{0D108BD9-81ED-4DB2-BD59-A6C34878D82A}">
                    <a16:rowId xmlns:a16="http://schemas.microsoft.com/office/drawing/2014/main" val="2307119188"/>
                  </a:ext>
                </a:extLst>
              </a:tr>
              <a:tr h="633826">
                <a:tc>
                  <a: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Randall Curve Improvements</a:t>
                      </a:r>
                      <a:endParaRPr lang="en-US" sz="1200" dirty="0"/>
                    </a:p>
                  </a:txBody>
                  <a:tcPr marL="68580" marR="68580" marT="34290" marB="34290"/>
                </a:tc>
                <a:tc>
                  <a:txBody>
                    <a:bodyPr/>
                    <a:lstStyle/>
                    <a:p>
                      <a:pPr algn="r"/>
                      <a:r>
                        <a:rPr lang="en-US" sz="1200" dirty="0"/>
                        <a:t>$7 million</a:t>
                      </a:r>
                    </a:p>
                  </a:txBody>
                  <a:tcPr marL="68580" marR="68580" marT="34290" marB="3429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t>General Governmental </a:t>
                      </a:r>
                      <a:r>
                        <a:rPr lang="en-US" sz="1200" i="1" dirty="0"/>
                        <a:t>(Portion not covered by local option infrastructure sales tax)</a:t>
                      </a:r>
                    </a:p>
                  </a:txBody>
                  <a:tcPr marL="68580" marR="68580" marT="34290" marB="34290"/>
                </a:tc>
                <a:tc>
                  <a:txBody>
                    <a:bodyPr/>
                    <a:lstStyle/>
                    <a:p>
                      <a:pPr algn="r"/>
                      <a:r>
                        <a:rPr lang="en-US" sz="1200" dirty="0"/>
                        <a:t>FY 2022</a:t>
                      </a:r>
                    </a:p>
                  </a:txBody>
                  <a:tcPr marL="68580" marR="68580" marT="34290" marB="34290"/>
                </a:tc>
                <a:extLst>
                  <a:ext uri="{0D108BD9-81ED-4DB2-BD59-A6C34878D82A}">
                    <a16:rowId xmlns:a16="http://schemas.microsoft.com/office/drawing/2014/main" val="2535281686"/>
                  </a:ext>
                </a:extLst>
              </a:tr>
              <a:tr h="1197227">
                <a:tc>
                  <a: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CIE Transportation System Assets deemed “poor” in the inventory plus capacity improvements not funded by the local option Infrastructure Sales Tax like Collier Blvd (Green to Golden Gate canal; Goodlette Rd (Vanderbilt to Immokalee); Wilson (Golden Gate to Immokalee)</a:t>
                      </a:r>
                      <a:endParaRPr lang="en-US" sz="1200" dirty="0"/>
                    </a:p>
                  </a:txBody>
                  <a:tcPr marL="68580" marR="68580" marT="34290" marB="34290"/>
                </a:tc>
                <a:tc>
                  <a:txBody>
                    <a:bodyPr/>
                    <a:lstStyle/>
                    <a:p>
                      <a:pPr algn="r"/>
                      <a:r>
                        <a:rPr lang="en-US" sz="1200" dirty="0"/>
                        <a:t>$100 million</a:t>
                      </a:r>
                    </a:p>
                  </a:txBody>
                  <a:tcPr marL="68580" marR="68580" marT="34290" marB="3429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t>Future Debt Service </a:t>
                      </a:r>
                      <a:r>
                        <a:rPr lang="en-US" sz="1200" dirty="0"/>
                        <a:t>– Gas Taxes</a:t>
                      </a:r>
                      <a:endParaRPr lang="en-US" sz="1200" i="1" dirty="0"/>
                    </a:p>
                  </a:txBody>
                  <a:tcPr marL="68580" marR="68580" marT="34290" marB="34290"/>
                </a:tc>
                <a:tc>
                  <a:txBody>
                    <a:bodyPr/>
                    <a:lstStyle/>
                    <a:p>
                      <a:pPr algn="r"/>
                      <a:r>
                        <a:rPr lang="en-US" sz="1200" dirty="0"/>
                        <a:t>FY 2022-FY 2024</a:t>
                      </a:r>
                    </a:p>
                  </a:txBody>
                  <a:tcPr marL="68580" marR="68580" marT="34290" marB="34290"/>
                </a:tc>
                <a:extLst>
                  <a:ext uri="{0D108BD9-81ED-4DB2-BD59-A6C34878D82A}">
                    <a16:rowId xmlns:a16="http://schemas.microsoft.com/office/drawing/2014/main" val="317610285"/>
                  </a:ext>
                </a:extLst>
              </a:tr>
              <a:tr h="466724">
                <a:tc>
                  <a: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Storm-Water Capital Improvements; Palm River, Naples Park, Goodlette Frank, Gordon River, etc…</a:t>
                      </a:r>
                      <a:endParaRPr lang="en-US" sz="1200" dirty="0"/>
                    </a:p>
                  </a:txBody>
                  <a:tcPr marL="68580" marR="68580" marT="34290" marB="34290"/>
                </a:tc>
                <a:tc>
                  <a:txBody>
                    <a:bodyPr/>
                    <a:lstStyle/>
                    <a:p>
                      <a:pPr algn="r"/>
                      <a:r>
                        <a:rPr lang="en-US" sz="1200" dirty="0"/>
                        <a:t>$60 million</a:t>
                      </a:r>
                    </a:p>
                  </a:txBody>
                  <a:tcPr marL="68580" marR="68580" marT="34290" marB="3429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t>Debt Service ($2,191,900) </a:t>
                      </a:r>
                      <a:r>
                        <a:rPr lang="en-US" sz="1200" dirty="0"/>
                        <a:t>- General Governmental</a:t>
                      </a:r>
                    </a:p>
                  </a:txBody>
                  <a:tcPr marL="68580" marR="68580" marT="34290" marB="34290"/>
                </a:tc>
                <a:tc>
                  <a:txBody>
                    <a:bodyPr/>
                    <a:lstStyle/>
                    <a:p>
                      <a:pPr algn="r"/>
                      <a:r>
                        <a:rPr lang="en-US" sz="1200" dirty="0"/>
                        <a:t>Approved &amp; Ongoing</a:t>
                      </a:r>
                    </a:p>
                  </a:txBody>
                  <a:tcPr marL="68580" marR="68580" marT="34290" marB="34290"/>
                </a:tc>
                <a:extLst>
                  <a:ext uri="{0D108BD9-81ED-4DB2-BD59-A6C34878D82A}">
                    <a16:rowId xmlns:a16="http://schemas.microsoft.com/office/drawing/2014/main" val="1052757905"/>
                  </a:ext>
                </a:extLst>
              </a:tr>
              <a:tr h="466724">
                <a:tc>
                  <a: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Replacement of Financial Management Software</a:t>
                      </a:r>
                      <a:endParaRPr lang="en-US" sz="1200" dirty="0"/>
                    </a:p>
                  </a:txBody>
                  <a:tcPr marL="68580" marR="68580" marT="34290" marB="34290"/>
                </a:tc>
                <a:tc>
                  <a:txBody>
                    <a:bodyPr/>
                    <a:lstStyle/>
                    <a:p>
                      <a:pPr algn="r"/>
                      <a:r>
                        <a:rPr lang="en-US" sz="1200" dirty="0"/>
                        <a:t>$3 to $5 million</a:t>
                      </a:r>
                    </a:p>
                  </a:txBody>
                  <a:tcPr marL="68580" marR="68580" marT="34290" marB="34290"/>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t>General Governmental</a:t>
                      </a:r>
                    </a:p>
                    <a:p>
                      <a:pPr algn="r"/>
                      <a:endParaRPr lang="en-US" sz="1200" dirty="0"/>
                    </a:p>
                  </a:txBody>
                  <a:tcPr marL="68580" marR="68580" marT="34290" marB="34290"/>
                </a:tc>
                <a:tc>
                  <a:txBody>
                    <a:bodyPr/>
                    <a:lstStyle/>
                    <a:p>
                      <a:pPr algn="r"/>
                      <a:r>
                        <a:rPr lang="en-US" sz="1200" dirty="0"/>
                        <a:t>FY 2021–FY 2025</a:t>
                      </a:r>
                    </a:p>
                  </a:txBody>
                  <a:tcPr marL="68580" marR="68580" marT="34290" marB="34290"/>
                </a:tc>
                <a:extLst>
                  <a:ext uri="{0D108BD9-81ED-4DB2-BD59-A6C34878D82A}">
                    <a16:rowId xmlns:a16="http://schemas.microsoft.com/office/drawing/2014/main" val="2774869740"/>
                  </a:ext>
                </a:extLst>
              </a:tr>
              <a:tr h="633826">
                <a:tc>
                  <a: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Public Utilities Eastern Lands Water/Sewer Capacity Expansion – Phase 2 </a:t>
                      </a:r>
                      <a:endParaRPr lang="en-US" sz="1200" dirty="0"/>
                    </a:p>
                  </a:txBody>
                  <a:tcPr marL="68580" marR="68580" marT="34290" marB="34290"/>
                </a:tc>
                <a:tc>
                  <a:txBody>
                    <a:bodyPr/>
                    <a:lstStyle/>
                    <a:p>
                      <a:pPr algn="r"/>
                      <a:r>
                        <a:rPr lang="en-US" sz="1200" dirty="0"/>
                        <a:t>$138 million</a:t>
                      </a:r>
                    </a:p>
                  </a:txBody>
                  <a:tcPr marL="68580" marR="68580" marT="34290" marB="34290"/>
                </a:tc>
                <a:tc>
                  <a:txBody>
                    <a:bodyPr/>
                    <a:lstStyle/>
                    <a:p>
                      <a:pPr algn="r"/>
                      <a:r>
                        <a:rPr lang="en-US" sz="1200" b="1" dirty="0"/>
                        <a:t>Future Debt Service </a:t>
                      </a:r>
                      <a:r>
                        <a:rPr lang="en-US" sz="1200" dirty="0"/>
                        <a:t>– Water/Sewer Impact Fees &amp; User Fees </a:t>
                      </a:r>
                    </a:p>
                  </a:txBody>
                  <a:tcPr marL="68580" marR="68580" marT="34290" marB="34290"/>
                </a:tc>
                <a:tc>
                  <a:txBody>
                    <a:bodyPr/>
                    <a:lstStyle/>
                    <a:p>
                      <a:pPr algn="r"/>
                      <a:r>
                        <a:rPr lang="en-US" sz="1200" dirty="0"/>
                        <a:t>FY 2021–FY 2023</a:t>
                      </a:r>
                    </a:p>
                  </a:txBody>
                  <a:tcPr marL="68580" marR="68580" marT="34290" marB="34290"/>
                </a:tc>
                <a:extLst>
                  <a:ext uri="{0D108BD9-81ED-4DB2-BD59-A6C34878D82A}">
                    <a16:rowId xmlns:a16="http://schemas.microsoft.com/office/drawing/2014/main" val="2808592060"/>
                  </a:ext>
                </a:extLst>
              </a:tr>
            </a:tbl>
          </a:graphicData>
        </a:graphic>
      </p:graphicFrame>
      <p:sp>
        <p:nvSpPr>
          <p:cNvPr id="4" name="Slide Number Placeholder 3">
            <a:extLst>
              <a:ext uri="{FF2B5EF4-FFF2-40B4-BE49-F238E27FC236}">
                <a16:creationId xmlns:a16="http://schemas.microsoft.com/office/drawing/2014/main" id="{8C600E1E-4EEA-45A8-9B9E-AB18DBF99A6E}"/>
              </a:ext>
            </a:extLst>
          </p:cNvPr>
          <p:cNvSpPr>
            <a:spLocks noGrp="1"/>
          </p:cNvSpPr>
          <p:nvPr>
            <p:ph type="sldNum" sz="quarter" idx="12"/>
          </p:nvPr>
        </p:nvSpPr>
        <p:spPr/>
        <p:txBody>
          <a:bodyPr/>
          <a:lstStyle/>
          <a:p>
            <a:fld id="{E6EC331D-CB6E-4CAE-BD7D-1FD11E1F29F1}" type="slidenum">
              <a:rPr lang="en-US">
                <a:solidFill>
                  <a:srgbClr val="E7DEC9">
                    <a:shade val="50000"/>
                    <a:satMod val="200000"/>
                  </a:srgbClr>
                </a:solidFill>
                <a:latin typeface="Gill Sans MT"/>
              </a:rPr>
              <a:pPr/>
              <a:t>10</a:t>
            </a:fld>
            <a:endParaRPr lang="en-US" dirty="0">
              <a:solidFill>
                <a:srgbClr val="E7DEC9">
                  <a:shade val="50000"/>
                  <a:satMod val="200000"/>
                </a:srgbClr>
              </a:solidFill>
              <a:latin typeface="Gill Sans MT"/>
            </a:endParaRPr>
          </a:p>
        </p:txBody>
      </p:sp>
      <p:pic>
        <p:nvPicPr>
          <p:cNvPr id="6" name="chart">
            <a:extLst>
              <a:ext uri="{FF2B5EF4-FFF2-40B4-BE49-F238E27FC236}">
                <a16:creationId xmlns:a16="http://schemas.microsoft.com/office/drawing/2014/main" id="{F56C1F01-B895-4C69-8F78-856E15D8B715}"/>
              </a:ext>
            </a:extLst>
          </p:cNvPr>
          <p:cNvPicPr>
            <a:picLocks noChangeAspect="1"/>
          </p:cNvPicPr>
          <p:nvPr/>
        </p:nvPicPr>
        <p:blipFill>
          <a:blip r:embed="rId2" cstate="print"/>
          <a:stretch>
            <a:fillRect/>
          </a:stretch>
        </p:blipFill>
        <p:spPr>
          <a:xfrm>
            <a:off x="145509" y="6515100"/>
            <a:ext cx="1050244" cy="228600"/>
          </a:xfrm>
          <a:prstGeom prst="rect">
            <a:avLst/>
          </a:prstGeom>
          <a:ln>
            <a:solidFill>
              <a:schemeClr val="accent1"/>
            </a:solidFill>
          </a:ln>
        </p:spPr>
      </p:pic>
    </p:spTree>
    <p:extLst>
      <p:ext uri="{BB962C8B-B14F-4D97-AF65-F5344CB8AC3E}">
        <p14:creationId xmlns:p14="http://schemas.microsoft.com/office/powerpoint/2010/main" val="1369073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455BC-CF20-4B5D-AA4B-AD840553F3F8}"/>
              </a:ext>
            </a:extLst>
          </p:cNvPr>
          <p:cNvSpPr>
            <a:spLocks noGrp="1"/>
          </p:cNvSpPr>
          <p:nvPr>
            <p:ph type="title"/>
          </p:nvPr>
        </p:nvSpPr>
        <p:spPr>
          <a:xfrm>
            <a:off x="1339850" y="291737"/>
            <a:ext cx="7498080" cy="1143000"/>
          </a:xfrm>
        </p:spPr>
        <p:txBody>
          <a:bodyPr>
            <a:normAutofit fontScale="90000"/>
          </a:bodyPr>
          <a:lstStyle/>
          <a:p>
            <a:pPr algn="ctr"/>
            <a:r>
              <a:rPr lang="en-US" dirty="0"/>
              <a:t>FY 2021 Adopted Gross Budget </a:t>
            </a:r>
            <a:br>
              <a:rPr lang="en-US" dirty="0"/>
            </a:br>
            <a:r>
              <a:rPr lang="en-US" dirty="0"/>
              <a:t>by Fund Type</a:t>
            </a:r>
            <a:br>
              <a:rPr lang="en-US" dirty="0"/>
            </a:br>
            <a:r>
              <a:rPr lang="en-US" sz="2700" dirty="0"/>
              <a:t>Total Budget $2,204,425,700</a:t>
            </a:r>
          </a:p>
        </p:txBody>
      </p:sp>
      <p:sp>
        <p:nvSpPr>
          <p:cNvPr id="4" name="Slide Number Placeholder 3">
            <a:extLst>
              <a:ext uri="{FF2B5EF4-FFF2-40B4-BE49-F238E27FC236}">
                <a16:creationId xmlns:a16="http://schemas.microsoft.com/office/drawing/2014/main" id="{22F74F62-B829-4447-A287-9E5A7A47F7DE}"/>
              </a:ext>
            </a:extLst>
          </p:cNvPr>
          <p:cNvSpPr>
            <a:spLocks noGrp="1"/>
          </p:cNvSpPr>
          <p:nvPr>
            <p:ph type="sldNum" sz="quarter" idx="12"/>
          </p:nvPr>
        </p:nvSpPr>
        <p:spPr/>
        <p:txBody>
          <a:bodyPr/>
          <a:lstStyle/>
          <a:p>
            <a:fld id="{E6EC331D-CB6E-4CAE-BD7D-1FD11E1F29F1}" type="slidenum">
              <a:rPr lang="en-US" smtClean="0"/>
              <a:pPr/>
              <a:t>11</a:t>
            </a:fld>
            <a:endParaRPr lang="en-US" dirty="0"/>
          </a:p>
        </p:txBody>
      </p:sp>
      <p:graphicFrame>
        <p:nvGraphicFramePr>
          <p:cNvPr id="13" name="Content Placeholder 12">
            <a:extLst>
              <a:ext uri="{FF2B5EF4-FFF2-40B4-BE49-F238E27FC236}">
                <a16:creationId xmlns:a16="http://schemas.microsoft.com/office/drawing/2014/main" id="{B03C3C7C-AB94-4185-8208-415EC9C6E457}"/>
              </a:ext>
            </a:extLst>
          </p:cNvPr>
          <p:cNvGraphicFramePr>
            <a:graphicFrameLocks noGrp="1" noChangeAspect="1"/>
          </p:cNvGraphicFramePr>
          <p:nvPr>
            <p:ph idx="1"/>
            <p:extLst>
              <p:ext uri="{D42A27DB-BD31-4B8C-83A1-F6EECF244321}">
                <p14:modId xmlns:p14="http://schemas.microsoft.com/office/powerpoint/2010/main" val="369093946"/>
              </p:ext>
            </p:extLst>
          </p:nvPr>
        </p:nvGraphicFramePr>
        <p:xfrm>
          <a:off x="1326021" y="1676400"/>
          <a:ext cx="7499350" cy="4953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chart">
            <a:extLst>
              <a:ext uri="{FF2B5EF4-FFF2-40B4-BE49-F238E27FC236}">
                <a16:creationId xmlns:a16="http://schemas.microsoft.com/office/drawing/2014/main" id="{2F005932-305D-47A3-BDA0-15BFCD9E147E}"/>
              </a:ext>
            </a:extLst>
          </p:cNvPr>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3" name="TextBox 2">
            <a:extLst>
              <a:ext uri="{FF2B5EF4-FFF2-40B4-BE49-F238E27FC236}">
                <a16:creationId xmlns:a16="http://schemas.microsoft.com/office/drawing/2014/main" id="{AA84425F-7440-40B5-976A-2C3F5A04D6EB}"/>
              </a:ext>
            </a:extLst>
          </p:cNvPr>
          <p:cNvSpPr txBox="1"/>
          <p:nvPr/>
        </p:nvSpPr>
        <p:spPr>
          <a:xfrm>
            <a:off x="6718173" y="1828800"/>
            <a:ext cx="2171954" cy="1015663"/>
          </a:xfrm>
          <a:prstGeom prst="rect">
            <a:avLst/>
          </a:prstGeom>
          <a:noFill/>
          <a:ln>
            <a:solidFill>
              <a:schemeClr val="bg1">
                <a:lumMod val="50000"/>
              </a:schemeClr>
            </a:solidFill>
          </a:ln>
        </p:spPr>
        <p:txBody>
          <a:bodyPr wrap="square" rtlCol="0">
            <a:spAutoFit/>
          </a:bodyPr>
          <a:lstStyle/>
          <a:p>
            <a:r>
              <a:rPr lang="en-US" sz="1000" dirty="0">
                <a:solidFill>
                  <a:schemeClr val="bg1">
                    <a:lumMod val="50000"/>
                  </a:schemeClr>
                </a:solidFill>
              </a:rPr>
              <a:t>Executive Offices, County Attorney, Economic Devel., Domestic Animal Serv., Library, Parks, Health Dept, Transit, Facilities Mgt,, Courts, Purchasing, Human Resources, Emergency Mgt,, Medical Examiner</a:t>
            </a:r>
          </a:p>
        </p:txBody>
      </p:sp>
    </p:spTree>
    <p:extLst>
      <p:ext uri="{BB962C8B-B14F-4D97-AF65-F5344CB8AC3E}">
        <p14:creationId xmlns:p14="http://schemas.microsoft.com/office/powerpoint/2010/main" val="1675747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EAC006E-F020-4E71-984C-0B9857624BE7}"/>
              </a:ext>
            </a:extLst>
          </p:cNvPr>
          <p:cNvSpPr>
            <a:spLocks noGrp="1"/>
          </p:cNvSpPr>
          <p:nvPr>
            <p:ph type="ctrTitle"/>
          </p:nvPr>
        </p:nvSpPr>
        <p:spPr>
          <a:xfrm>
            <a:off x="1371600" y="218730"/>
            <a:ext cx="7406640" cy="1363971"/>
          </a:xfrm>
        </p:spPr>
        <p:txBody>
          <a:bodyPr>
            <a:normAutofit fontScale="90000"/>
          </a:bodyPr>
          <a:lstStyle/>
          <a:p>
            <a:pPr algn="ctr"/>
            <a:r>
              <a:rPr lang="en-US" dirty="0"/>
              <a:t>General Fund Expense Slide </a:t>
            </a:r>
            <a:br>
              <a:rPr lang="en-US" dirty="0"/>
            </a:br>
            <a:r>
              <a:rPr lang="en-US" dirty="0"/>
              <a:t>by Category</a:t>
            </a:r>
          </a:p>
        </p:txBody>
      </p:sp>
      <p:sp>
        <p:nvSpPr>
          <p:cNvPr id="2" name="Slide Number Placeholder 1">
            <a:extLst>
              <a:ext uri="{FF2B5EF4-FFF2-40B4-BE49-F238E27FC236}">
                <a16:creationId xmlns:a16="http://schemas.microsoft.com/office/drawing/2014/main" id="{A4154300-79A0-45B7-BF32-7F339EF1BFFF}"/>
              </a:ext>
            </a:extLst>
          </p:cNvPr>
          <p:cNvSpPr>
            <a:spLocks noGrp="1"/>
          </p:cNvSpPr>
          <p:nvPr>
            <p:ph type="sldNum" sz="quarter" idx="12"/>
          </p:nvPr>
        </p:nvSpPr>
        <p:spPr/>
        <p:txBody>
          <a:bodyPr/>
          <a:lstStyle/>
          <a:p>
            <a:fld id="{E6EC331D-CB6E-4CAE-BD7D-1FD11E1F29F1}" type="slidenum">
              <a:rPr lang="en-US" smtClean="0"/>
              <a:pPr/>
              <a:t>12</a:t>
            </a:fld>
            <a:endParaRPr lang="en-US" dirty="0"/>
          </a:p>
        </p:txBody>
      </p:sp>
      <p:pic>
        <p:nvPicPr>
          <p:cNvPr id="5" name="chart">
            <a:extLst>
              <a:ext uri="{FF2B5EF4-FFF2-40B4-BE49-F238E27FC236}">
                <a16:creationId xmlns:a16="http://schemas.microsoft.com/office/drawing/2014/main" id="{111ED859-DD88-405C-9621-C06AC12A3431}"/>
              </a:ext>
            </a:extLst>
          </p:cNvPr>
          <p:cNvPicPr>
            <a:picLocks noChangeAspect="1"/>
          </p:cNvPicPr>
          <p:nvPr/>
        </p:nvPicPr>
        <p:blipFill>
          <a:blip r:embed="rId2" cstate="print"/>
          <a:stretch>
            <a:fillRect/>
          </a:stretch>
        </p:blipFill>
        <p:spPr>
          <a:xfrm>
            <a:off x="232950" y="6511286"/>
            <a:ext cx="1400325" cy="304800"/>
          </a:xfrm>
          <a:prstGeom prst="rect">
            <a:avLst/>
          </a:prstGeom>
          <a:ln>
            <a:solidFill>
              <a:schemeClr val="accent1"/>
            </a:solidFill>
          </a:ln>
        </p:spPr>
      </p:pic>
      <p:pic>
        <p:nvPicPr>
          <p:cNvPr id="4" name="Picture 3">
            <a:extLst>
              <a:ext uri="{FF2B5EF4-FFF2-40B4-BE49-F238E27FC236}">
                <a16:creationId xmlns:a16="http://schemas.microsoft.com/office/drawing/2014/main" id="{A6441DE5-E772-497B-A037-A93DEA3B7B50}"/>
              </a:ext>
            </a:extLst>
          </p:cNvPr>
          <p:cNvPicPr>
            <a:picLocks noChangeAspect="1"/>
          </p:cNvPicPr>
          <p:nvPr/>
        </p:nvPicPr>
        <p:blipFill>
          <a:blip r:embed="rId3"/>
          <a:stretch>
            <a:fillRect/>
          </a:stretch>
        </p:blipFill>
        <p:spPr>
          <a:xfrm>
            <a:off x="1067678" y="1698474"/>
            <a:ext cx="7679389" cy="4463593"/>
          </a:xfrm>
          <a:prstGeom prst="rect">
            <a:avLst/>
          </a:prstGeom>
        </p:spPr>
      </p:pic>
    </p:spTree>
    <p:extLst>
      <p:ext uri="{BB962C8B-B14F-4D97-AF65-F5344CB8AC3E}">
        <p14:creationId xmlns:p14="http://schemas.microsoft.com/office/powerpoint/2010/main" val="1086761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FA830-A5C6-4762-9E24-A82CF04A26A9}"/>
              </a:ext>
            </a:extLst>
          </p:cNvPr>
          <p:cNvSpPr>
            <a:spLocks noGrp="1"/>
          </p:cNvSpPr>
          <p:nvPr>
            <p:ph type="title"/>
          </p:nvPr>
        </p:nvSpPr>
        <p:spPr/>
        <p:txBody>
          <a:bodyPr>
            <a:noAutofit/>
          </a:bodyPr>
          <a:lstStyle/>
          <a:p>
            <a:r>
              <a:rPr lang="en-US" dirty="0"/>
              <a:t>General Fund Cash Planning and Observations</a:t>
            </a:r>
          </a:p>
        </p:txBody>
      </p:sp>
      <p:sp>
        <p:nvSpPr>
          <p:cNvPr id="3" name="Content Placeholder 2">
            <a:extLst>
              <a:ext uri="{FF2B5EF4-FFF2-40B4-BE49-F238E27FC236}">
                <a16:creationId xmlns:a16="http://schemas.microsoft.com/office/drawing/2014/main" id="{F54710FB-71A6-43E2-A9D9-1ED744F2B3FC}"/>
              </a:ext>
            </a:extLst>
          </p:cNvPr>
          <p:cNvSpPr>
            <a:spLocks noGrp="1"/>
          </p:cNvSpPr>
          <p:nvPr>
            <p:ph idx="1"/>
          </p:nvPr>
        </p:nvSpPr>
        <p:spPr>
          <a:xfrm>
            <a:off x="1371600" y="1664733"/>
            <a:ext cx="7562088" cy="4918629"/>
          </a:xfrm>
        </p:spPr>
        <p:txBody>
          <a:bodyPr>
            <a:normAutofit/>
          </a:bodyPr>
          <a:lstStyle/>
          <a:p>
            <a:r>
              <a:rPr lang="en-US" sz="2100" dirty="0"/>
              <a:t>Year ending cash balance influences budget planning.</a:t>
            </a:r>
          </a:p>
          <a:p>
            <a:r>
              <a:rPr lang="en-US" sz="2100" dirty="0"/>
              <a:t>FY 2020 and FY 2021 budget management designed to increase year end cash.</a:t>
            </a:r>
          </a:p>
          <a:p>
            <a:r>
              <a:rPr lang="en-US" sz="2100" dirty="0"/>
              <a:t>First two months cash flow requirements in new FY (October and November) totals between $95 - $105 million.</a:t>
            </a:r>
          </a:p>
          <a:p>
            <a:r>
              <a:rPr lang="en-US" sz="2100" dirty="0"/>
              <a:t>Reserves growing to protect year ending cash;  hedge against unanticipated expenses and/or policy shifts; safety net in the event of natural disasters; signal of financial strength; and important component of budget flexibility strategy. </a:t>
            </a:r>
          </a:p>
          <a:p>
            <a:endParaRPr lang="en-US" sz="2100" dirty="0"/>
          </a:p>
          <a:p>
            <a:endParaRPr lang="en-US" sz="2100" dirty="0"/>
          </a:p>
        </p:txBody>
      </p:sp>
      <p:sp>
        <p:nvSpPr>
          <p:cNvPr id="4" name="Slide Number Placeholder 3">
            <a:extLst>
              <a:ext uri="{FF2B5EF4-FFF2-40B4-BE49-F238E27FC236}">
                <a16:creationId xmlns:a16="http://schemas.microsoft.com/office/drawing/2014/main" id="{A697526B-20EC-4B34-AD93-07DD47BDA8CA}"/>
              </a:ext>
            </a:extLst>
          </p:cNvPr>
          <p:cNvSpPr>
            <a:spLocks noGrp="1"/>
          </p:cNvSpPr>
          <p:nvPr>
            <p:ph type="sldNum" sz="quarter" idx="12"/>
          </p:nvPr>
        </p:nvSpPr>
        <p:spPr/>
        <p:txBody>
          <a:bodyPr/>
          <a:lstStyle/>
          <a:p>
            <a:fld id="{E6EC331D-CB6E-4CAE-BD7D-1FD11E1F29F1}" type="slidenum">
              <a:rPr lang="en-US" smtClean="0"/>
              <a:pPr/>
              <a:t>13</a:t>
            </a:fld>
            <a:endParaRPr lang="en-US" dirty="0"/>
          </a:p>
        </p:txBody>
      </p:sp>
      <p:pic>
        <p:nvPicPr>
          <p:cNvPr id="5" name="chart">
            <a:extLst>
              <a:ext uri="{FF2B5EF4-FFF2-40B4-BE49-F238E27FC236}">
                <a16:creationId xmlns:a16="http://schemas.microsoft.com/office/drawing/2014/main" id="{51E2C9ED-F281-4C9C-ABF2-923DC1DD618F}"/>
              </a:ext>
            </a:extLst>
          </p:cNvPr>
          <p:cNvPicPr>
            <a:picLocks noChangeAspect="1"/>
          </p:cNvPicPr>
          <p:nvPr/>
        </p:nvPicPr>
        <p:blipFill>
          <a:blip r:embed="rId2" cstate="print"/>
          <a:stretch>
            <a:fillRect/>
          </a:stretch>
        </p:blipFill>
        <p:spPr>
          <a:xfrm>
            <a:off x="304800" y="6324600"/>
            <a:ext cx="1400325" cy="304800"/>
          </a:xfrm>
          <a:prstGeom prst="rect">
            <a:avLst/>
          </a:prstGeom>
          <a:ln>
            <a:solidFill>
              <a:schemeClr val="accent1"/>
            </a:solidFill>
          </a:ln>
        </p:spPr>
      </p:pic>
    </p:spTree>
    <p:extLst>
      <p:ext uri="{BB962C8B-B14F-4D97-AF65-F5344CB8AC3E}">
        <p14:creationId xmlns:p14="http://schemas.microsoft.com/office/powerpoint/2010/main" val="3070040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1066800"/>
          </a:xfrm>
        </p:spPr>
        <p:txBody>
          <a:bodyPr anchor="t">
            <a:noAutofit/>
          </a:bodyPr>
          <a:lstStyle/>
          <a:p>
            <a:r>
              <a:rPr lang="en-US" dirty="0">
                <a:solidFill>
                  <a:schemeClr val="accent6">
                    <a:lumMod val="75000"/>
                  </a:schemeClr>
                </a:solidFill>
              </a:rPr>
              <a:t>Agency Allocations	</a:t>
            </a:r>
            <a:br>
              <a:rPr lang="en-US" dirty="0">
                <a:solidFill>
                  <a:schemeClr val="accent6">
                    <a:lumMod val="75000"/>
                  </a:schemeClr>
                </a:solidFill>
              </a:rPr>
            </a:br>
            <a:r>
              <a:rPr lang="en-US" sz="2400" dirty="0">
                <a:solidFill>
                  <a:schemeClr val="accent3"/>
                </a:solidFill>
              </a:rPr>
              <a:t> </a:t>
            </a:r>
          </a:p>
        </p:txBody>
      </p:sp>
      <p:sp>
        <p:nvSpPr>
          <p:cNvPr id="5" name="Rectangle 4"/>
          <p:cNvSpPr>
            <a:spLocks noGrp="1"/>
          </p:cNvSpPr>
          <p:nvPr>
            <p:ph sz="half" idx="4294967295"/>
          </p:nvPr>
        </p:nvSpPr>
        <p:spPr>
          <a:xfrm>
            <a:off x="1219200" y="1295400"/>
            <a:ext cx="7696200" cy="5181600"/>
          </a:xfrm>
        </p:spPr>
        <p:txBody>
          <a:bodyPr>
            <a:noAutofit/>
          </a:bodyPr>
          <a:lstStyle/>
          <a:p>
            <a:pPr>
              <a:lnSpc>
                <a:spcPct val="100000"/>
              </a:lnSpc>
              <a:spcBef>
                <a:spcPts val="0"/>
              </a:spcBef>
              <a:spcAft>
                <a:spcPts val="1200"/>
              </a:spcAft>
            </a:pPr>
            <a:r>
              <a:rPr lang="en-US" sz="2800" dirty="0"/>
              <a:t>Premise is that all agencies will work together and cooperatively should the need arise for budget reductions due to taxable values below the planning threshold; reductions in property tax revenue; any state tax reform legislation; reductions in state shared revenue; or unfunded mandates.</a:t>
            </a:r>
          </a:p>
          <a:p>
            <a:pPr>
              <a:lnSpc>
                <a:spcPct val="100000"/>
              </a:lnSpc>
              <a:spcBef>
                <a:spcPts val="0"/>
              </a:spcBef>
              <a:spcAft>
                <a:spcPts val="1200"/>
              </a:spcAft>
            </a:pPr>
            <a:r>
              <a:rPr lang="en-US" sz="2800" dirty="0"/>
              <a:t>Conversely – increases in revenue above the planning threshold will also be allocated based upon Board direction.</a:t>
            </a:r>
          </a:p>
          <a:p>
            <a:pPr>
              <a:lnSpc>
                <a:spcPct val="100000"/>
              </a:lnSpc>
              <a:spcBef>
                <a:spcPts val="0"/>
              </a:spcBef>
              <a:spcAft>
                <a:spcPts val="600"/>
              </a:spcAft>
            </a:pPr>
            <a:endParaRPr lang="en-US" sz="2800" dirty="0"/>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4" name="Rectangle 3"/>
          <p:cNvSpPr>
            <a:spLocks noGrp="1"/>
          </p:cNvSpPr>
          <p:nvPr>
            <p:ph type="title" idx="4294967295"/>
          </p:nvPr>
        </p:nvSpPr>
        <p:spPr>
          <a:xfrm>
            <a:off x="1219200" y="152400"/>
            <a:ext cx="7924800" cy="1143000"/>
          </a:xfrm>
        </p:spPr>
        <p:txBody>
          <a:bodyPr anchor="t">
            <a:noAutofit/>
          </a:bodyPr>
          <a:lstStyle/>
          <a:p>
            <a:r>
              <a:rPr lang="en-US" dirty="0">
                <a:solidFill>
                  <a:schemeClr val="accent6">
                    <a:lumMod val="75000"/>
                  </a:schemeClr>
                </a:solidFill>
              </a:rPr>
              <a:t>Revenue Centric</a:t>
            </a:r>
            <a:br>
              <a:rPr lang="en-US" dirty="0">
                <a:solidFill>
                  <a:schemeClr val="accent6">
                    <a:lumMod val="75000"/>
                  </a:schemeClr>
                </a:solidFill>
              </a:rPr>
            </a:br>
            <a:r>
              <a:rPr lang="en-US" sz="2400" dirty="0">
                <a:solidFill>
                  <a:schemeClr val="accent6">
                    <a:lumMod val="75000"/>
                  </a:schemeClr>
                </a:solidFill>
              </a:rPr>
              <a:t>	</a:t>
            </a:r>
          </a:p>
        </p:txBody>
      </p:sp>
      <p:sp>
        <p:nvSpPr>
          <p:cNvPr id="5" name="Rectangle 4"/>
          <p:cNvSpPr>
            <a:spLocks noGrp="1"/>
          </p:cNvSpPr>
          <p:nvPr>
            <p:ph sz="half" idx="4294967295"/>
          </p:nvPr>
        </p:nvSpPr>
        <p:spPr>
          <a:xfrm>
            <a:off x="1143000" y="990600"/>
            <a:ext cx="7772400" cy="5486400"/>
          </a:xfrm>
        </p:spPr>
        <p:txBody>
          <a:bodyPr>
            <a:noAutofit/>
          </a:bodyPr>
          <a:lstStyle/>
          <a:p>
            <a:pPr>
              <a:lnSpc>
                <a:spcPct val="100000"/>
              </a:lnSpc>
              <a:spcBef>
                <a:spcPts val="0"/>
              </a:spcBef>
              <a:spcAft>
                <a:spcPts val="1200"/>
              </a:spcAft>
            </a:pPr>
            <a:r>
              <a:rPr lang="en-US" sz="2800" dirty="0"/>
              <a:t>Enterprise Funds; Internal Service Funds; Special Revenue Funds and other Operational Funds which are supported by fees with no reliance upon ad valorem revenue will be allowed to establish budgets and conduct operations around revenue centric guidelines dictated by cash on hand and anticipated receipts.</a:t>
            </a:r>
          </a:p>
          <a:p>
            <a:pPr>
              <a:lnSpc>
                <a:spcPct val="100000"/>
              </a:lnSpc>
              <a:spcBef>
                <a:spcPts val="0"/>
              </a:spcBef>
              <a:spcAft>
                <a:spcPts val="1200"/>
              </a:spcAft>
            </a:pPr>
            <a:r>
              <a:rPr lang="en-US" sz="2800" dirty="0"/>
              <a:t>Within the General Fund and Unincorporated Area General Fund, net cost to these funds offset by fee revenue will be monitored and negative fee variances will be addressed through expense cuts and not subsidized by ad valorem revenue.   </a:t>
            </a:r>
          </a:p>
        </p:txBody>
      </p:sp>
      <p:sp>
        <p:nvSpPr>
          <p:cNvPr id="7" name="Slide Number Placeholder 6"/>
          <p:cNvSpPr>
            <a:spLocks noGrp="1"/>
          </p:cNvSpPr>
          <p:nvPr>
            <p:ph type="sldNum" sz="quarter" idx="12"/>
          </p:nvPr>
        </p:nvSpPr>
        <p:spPr/>
        <p:txBody>
          <a:bodyPr/>
          <a:lstStyle/>
          <a:p>
            <a:fld id="{E6EC331D-CB6E-4CAE-BD7D-1FD11E1F29F1}"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1524000"/>
          </a:xfrm>
        </p:spPr>
        <p:txBody>
          <a:bodyPr anchor="t">
            <a:noAutofit/>
          </a:bodyPr>
          <a:lstStyle/>
          <a:p>
            <a:r>
              <a:rPr lang="en-US" dirty="0">
                <a:solidFill>
                  <a:schemeClr val="accent6">
                    <a:lumMod val="75000"/>
                  </a:schemeClr>
                </a:solidFill>
              </a:rPr>
              <a:t>Agency Positions</a:t>
            </a:r>
            <a:br>
              <a:rPr lang="en-US" dirty="0">
                <a:solidFill>
                  <a:schemeClr val="accent6">
                    <a:lumMod val="75000"/>
                  </a:schemeClr>
                </a:solidFill>
              </a:rPr>
            </a:br>
            <a:r>
              <a:rPr lang="en-US" sz="2400" dirty="0">
                <a:solidFill>
                  <a:schemeClr val="accent3"/>
                </a:solidFill>
              </a:rPr>
              <a:t> </a:t>
            </a:r>
            <a:br>
              <a:rPr lang="en-US" dirty="0">
                <a:solidFill>
                  <a:schemeClr val="accent6">
                    <a:lumMod val="75000"/>
                  </a:schemeClr>
                </a:solidFill>
              </a:rPr>
            </a:br>
            <a:r>
              <a:rPr lang="en-US" dirty="0">
                <a:solidFill>
                  <a:schemeClr val="accent6">
                    <a:lumMod val="75000"/>
                  </a:schemeClr>
                </a:solidFill>
              </a:rPr>
              <a:t>	</a:t>
            </a:r>
          </a:p>
        </p:txBody>
      </p:sp>
      <p:sp>
        <p:nvSpPr>
          <p:cNvPr id="5" name="Rectangle 4"/>
          <p:cNvSpPr>
            <a:spLocks noGrp="1"/>
          </p:cNvSpPr>
          <p:nvPr>
            <p:ph sz="half" idx="4294967295"/>
          </p:nvPr>
        </p:nvSpPr>
        <p:spPr>
          <a:xfrm>
            <a:off x="1219200" y="1295400"/>
            <a:ext cx="7696200" cy="5181600"/>
          </a:xfrm>
        </p:spPr>
        <p:txBody>
          <a:bodyPr>
            <a:noAutofit/>
          </a:bodyPr>
          <a:lstStyle/>
          <a:p>
            <a:pPr>
              <a:lnSpc>
                <a:spcPct val="100000"/>
              </a:lnSpc>
              <a:spcBef>
                <a:spcPts val="0"/>
              </a:spcBef>
              <a:spcAft>
                <a:spcPts val="1200"/>
              </a:spcAft>
            </a:pPr>
            <a:r>
              <a:rPr lang="en-US" sz="2800" dirty="0"/>
              <a:t>Expanded position requests limited to Board approved capital facility openings and/or Board directed service level adjustments. </a:t>
            </a:r>
          </a:p>
          <a:p>
            <a:pPr>
              <a:lnSpc>
                <a:spcPct val="100000"/>
              </a:lnSpc>
              <a:spcBef>
                <a:spcPts val="0"/>
              </a:spcBef>
              <a:spcAft>
                <a:spcPts val="1200"/>
              </a:spcAft>
            </a:pPr>
            <a:r>
              <a:rPr lang="en-US" sz="2800" dirty="0"/>
              <a:t>Expanded requests will either be submitted to the Board and vetted separately mid-year on an exception basis for capital facility openings or  presented as part of the FY 2022 budget workshop in June.</a:t>
            </a:r>
          </a:p>
          <a:p>
            <a:pPr marL="82296" indent="0">
              <a:lnSpc>
                <a:spcPct val="100000"/>
              </a:lnSpc>
              <a:spcBef>
                <a:spcPts val="0"/>
              </a:spcBef>
              <a:spcAft>
                <a:spcPts val="1200"/>
              </a:spcAft>
              <a:buNone/>
            </a:pPr>
            <a:endParaRPr lang="en-US" sz="2800" dirty="0"/>
          </a:p>
          <a:p>
            <a:pPr>
              <a:lnSpc>
                <a:spcPct val="100000"/>
              </a:lnSpc>
              <a:spcBef>
                <a:spcPts val="0"/>
              </a:spcBef>
              <a:spcAft>
                <a:spcPts val="1200"/>
              </a:spcAft>
            </a:pPr>
            <a:endParaRPr lang="en-US" sz="2800" dirty="0"/>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1295400"/>
          </a:xfrm>
        </p:spPr>
        <p:txBody>
          <a:bodyPr anchor="t">
            <a:noAutofit/>
          </a:bodyPr>
          <a:lstStyle/>
          <a:p>
            <a:r>
              <a:rPr lang="en-US" dirty="0">
                <a:solidFill>
                  <a:schemeClr val="accent6">
                    <a:lumMod val="75000"/>
                  </a:schemeClr>
                </a:solidFill>
              </a:rPr>
              <a:t>Compensation	</a:t>
            </a:r>
            <a:br>
              <a:rPr lang="en-US" dirty="0">
                <a:solidFill>
                  <a:schemeClr val="accent6">
                    <a:lumMod val="75000"/>
                  </a:schemeClr>
                </a:solidFill>
              </a:rPr>
            </a:br>
            <a:r>
              <a:rPr lang="en-US" sz="2400" dirty="0">
                <a:solidFill>
                  <a:schemeClr val="accent3"/>
                </a:solidFill>
              </a:rPr>
              <a:t> </a:t>
            </a:r>
            <a:endParaRPr lang="en-US" sz="2400" dirty="0">
              <a:solidFill>
                <a:schemeClr val="accent3"/>
              </a:solidFill>
              <a:highlight>
                <a:srgbClr val="FFFF00"/>
              </a:highlight>
            </a:endParaRPr>
          </a:p>
        </p:txBody>
      </p:sp>
      <p:sp>
        <p:nvSpPr>
          <p:cNvPr id="5" name="Rectangle 4"/>
          <p:cNvSpPr>
            <a:spLocks noGrp="1"/>
          </p:cNvSpPr>
          <p:nvPr>
            <p:ph sz="half" idx="4294967295"/>
          </p:nvPr>
        </p:nvSpPr>
        <p:spPr>
          <a:xfrm>
            <a:off x="1219200" y="1219200"/>
            <a:ext cx="7696200" cy="4953000"/>
          </a:xfrm>
        </p:spPr>
        <p:txBody>
          <a:bodyPr>
            <a:noAutofit/>
          </a:bodyPr>
          <a:lstStyle/>
          <a:p>
            <a:pPr>
              <a:lnSpc>
                <a:spcPct val="100000"/>
              </a:lnSpc>
              <a:spcBef>
                <a:spcPts val="0"/>
              </a:spcBef>
              <a:spcAft>
                <a:spcPts val="1200"/>
              </a:spcAft>
            </a:pPr>
            <a:r>
              <a:rPr lang="en-US" sz="1500" dirty="0"/>
              <a:t>Appropriate a $1,000 Cost of Living Adjustment (COLA) across all pay ranges with the structure of such adjustment developed by the County Manager and presented at the June budget workshop (total Value $2.5 million). </a:t>
            </a:r>
          </a:p>
          <a:p>
            <a:pPr>
              <a:lnSpc>
                <a:spcPct val="100000"/>
              </a:lnSpc>
              <a:spcBef>
                <a:spcPts val="0"/>
              </a:spcBef>
              <a:spcAft>
                <a:spcPts val="1200"/>
              </a:spcAft>
            </a:pPr>
            <a:r>
              <a:rPr lang="en-US" sz="1500" dirty="0"/>
              <a:t>Targeted pay plan maintenance appropriation for FY 2022 equivalent to .54% or $750,000 is recommended to strengthen certain lower and strategic classification pay grades where a market imbalance exists. </a:t>
            </a:r>
          </a:p>
          <a:p>
            <a:pPr>
              <a:lnSpc>
                <a:spcPct val="100000"/>
              </a:lnSpc>
              <a:spcBef>
                <a:spcPts val="0"/>
              </a:spcBef>
              <a:spcAft>
                <a:spcPts val="1200"/>
              </a:spcAft>
            </a:pPr>
            <a:r>
              <a:rPr lang="en-US" sz="1500" dirty="0"/>
              <a:t>FY 2022 Recommended compensation adjustment and pay plan maintenance allocation for the CM Agency is valued at $3.25 million which is $1.3 million less than last years funding levels. </a:t>
            </a:r>
          </a:p>
          <a:p>
            <a:pPr>
              <a:lnSpc>
                <a:spcPct val="100000"/>
              </a:lnSpc>
              <a:spcBef>
                <a:spcPts val="0"/>
              </a:spcBef>
              <a:spcAft>
                <a:spcPts val="1200"/>
              </a:spcAft>
            </a:pPr>
            <a:r>
              <a:rPr lang="en-US" sz="1500" dirty="0"/>
              <a:t>Cost of Living December over December 2020 is 1.1%</a:t>
            </a:r>
          </a:p>
          <a:p>
            <a:pPr>
              <a:lnSpc>
                <a:spcPct val="100000"/>
              </a:lnSpc>
              <a:spcBef>
                <a:spcPts val="0"/>
              </a:spcBef>
              <a:spcAft>
                <a:spcPts val="1200"/>
              </a:spcAft>
            </a:pPr>
            <a:r>
              <a:rPr lang="en-US" sz="1500" dirty="0"/>
              <a:t>After 20 years, initiate a complete professionally managed industry standard classification and compensation plan overhaul in FY 2021</a:t>
            </a:r>
          </a:p>
          <a:p>
            <a:pPr>
              <a:lnSpc>
                <a:spcPct val="100000"/>
              </a:lnSpc>
              <a:spcBef>
                <a:spcPts val="0"/>
              </a:spcBef>
              <a:spcAft>
                <a:spcPts val="1200"/>
              </a:spcAft>
            </a:pPr>
            <a:r>
              <a:rPr lang="en-US" sz="1500" dirty="0"/>
              <a:t>Compensation Administration Philosophy:</a:t>
            </a:r>
          </a:p>
          <a:p>
            <a:pPr lvl="1">
              <a:lnSpc>
                <a:spcPct val="100000"/>
              </a:lnSpc>
              <a:spcBef>
                <a:spcPts val="0"/>
              </a:spcBef>
              <a:spcAft>
                <a:spcPts val="1200"/>
              </a:spcAft>
              <a:buFont typeface="Wingdings" panose="05000000000000000000" pitchFamily="2" charset="2"/>
              <a:buChar char="ü"/>
            </a:pPr>
            <a:r>
              <a:rPr lang="en-US" sz="1500" dirty="0"/>
              <a:t>Facilitate retention and hiring of knowledgeable, skilled and experienced staff </a:t>
            </a:r>
          </a:p>
          <a:p>
            <a:pPr lvl="1">
              <a:lnSpc>
                <a:spcPct val="100000"/>
              </a:lnSpc>
              <a:spcBef>
                <a:spcPts val="0"/>
              </a:spcBef>
              <a:spcAft>
                <a:spcPts val="1200"/>
              </a:spcAft>
              <a:buFont typeface="Wingdings" panose="05000000000000000000" pitchFamily="2" charset="2"/>
              <a:buChar char="ü"/>
            </a:pPr>
            <a:r>
              <a:rPr lang="en-US" sz="1500" dirty="0"/>
              <a:t>Support professional development and career progression</a:t>
            </a:r>
          </a:p>
          <a:p>
            <a:pPr lvl="1">
              <a:lnSpc>
                <a:spcPct val="100000"/>
              </a:lnSpc>
              <a:spcBef>
                <a:spcPts val="0"/>
              </a:spcBef>
              <a:spcAft>
                <a:spcPts val="1200"/>
              </a:spcAft>
              <a:buFont typeface="Wingdings" panose="05000000000000000000" pitchFamily="2" charset="2"/>
              <a:buChar char="ü"/>
            </a:pPr>
            <a:r>
              <a:rPr lang="en-US" sz="1500" dirty="0"/>
              <a:t>Reward individual and team achievements</a:t>
            </a:r>
          </a:p>
          <a:p>
            <a:pPr>
              <a:lnSpc>
                <a:spcPct val="100000"/>
              </a:lnSpc>
              <a:spcBef>
                <a:spcPts val="0"/>
              </a:spcBef>
              <a:spcAft>
                <a:spcPts val="1200"/>
              </a:spcAft>
            </a:pPr>
            <a:endParaRPr lang="en-US" sz="2000" dirty="0"/>
          </a:p>
          <a:p>
            <a:pPr lvl="1">
              <a:lnSpc>
                <a:spcPct val="100000"/>
              </a:lnSpc>
              <a:spcBef>
                <a:spcPts val="0"/>
              </a:spcBef>
              <a:spcAft>
                <a:spcPts val="1200"/>
              </a:spcAft>
            </a:pPr>
            <a:endParaRPr lang="en-US" sz="2000" dirty="0"/>
          </a:p>
          <a:p>
            <a:pPr lvl="1">
              <a:lnSpc>
                <a:spcPct val="100000"/>
              </a:lnSpc>
              <a:spcBef>
                <a:spcPts val="0"/>
              </a:spcBef>
              <a:spcAft>
                <a:spcPts val="1200"/>
              </a:spcAft>
            </a:pPr>
            <a:endParaRPr lang="en-US" sz="2000" dirty="0"/>
          </a:p>
          <a:p>
            <a:pPr>
              <a:lnSpc>
                <a:spcPct val="100000"/>
              </a:lnSpc>
              <a:spcBef>
                <a:spcPts val="0"/>
              </a:spcBef>
              <a:spcAft>
                <a:spcPts val="600"/>
              </a:spcAft>
            </a:pPr>
            <a:endParaRPr lang="en-US" sz="2800" dirty="0"/>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1447800"/>
          </a:xfrm>
        </p:spPr>
        <p:txBody>
          <a:bodyPr anchor="t">
            <a:noAutofit/>
          </a:bodyPr>
          <a:lstStyle/>
          <a:p>
            <a:r>
              <a:rPr lang="en-US" dirty="0">
                <a:solidFill>
                  <a:schemeClr val="accent6">
                    <a:lumMod val="75000"/>
                  </a:schemeClr>
                </a:solidFill>
              </a:rPr>
              <a:t>Health Care</a:t>
            </a:r>
            <a:br>
              <a:rPr lang="en-US" dirty="0">
                <a:solidFill>
                  <a:schemeClr val="accent6">
                    <a:lumMod val="75000"/>
                  </a:schemeClr>
                </a:solidFill>
              </a:rPr>
            </a:br>
            <a:r>
              <a:rPr lang="en-US" sz="2400" dirty="0">
                <a:solidFill>
                  <a:schemeClr val="accent3"/>
                </a:solidFill>
              </a:rPr>
              <a:t> </a:t>
            </a:r>
            <a:endParaRPr lang="en-US" sz="2400" dirty="0">
              <a:solidFill>
                <a:schemeClr val="accent6">
                  <a:lumMod val="75000"/>
                </a:schemeClr>
              </a:solidFill>
              <a:highlight>
                <a:srgbClr val="FFFF00"/>
              </a:highlight>
            </a:endParaRPr>
          </a:p>
        </p:txBody>
      </p:sp>
      <p:sp>
        <p:nvSpPr>
          <p:cNvPr id="5" name="Rectangle 4"/>
          <p:cNvSpPr>
            <a:spLocks noGrp="1"/>
          </p:cNvSpPr>
          <p:nvPr>
            <p:ph sz="half" idx="4294967295"/>
          </p:nvPr>
        </p:nvSpPr>
        <p:spPr>
          <a:xfrm>
            <a:off x="1219200" y="1295400"/>
            <a:ext cx="7696200" cy="4953000"/>
          </a:xfrm>
        </p:spPr>
        <p:txBody>
          <a:bodyPr>
            <a:noAutofit/>
          </a:bodyPr>
          <a:lstStyle/>
          <a:p>
            <a:pPr>
              <a:lnSpc>
                <a:spcPct val="100000"/>
              </a:lnSpc>
              <a:spcBef>
                <a:spcPts val="0"/>
              </a:spcBef>
              <a:spcAft>
                <a:spcPts val="1200"/>
              </a:spcAft>
            </a:pPr>
            <a:r>
              <a:rPr lang="en-US" sz="2000" dirty="0"/>
              <a:t>Endeavor to maintain for the County Manager Agency an average cost distribution between the Board and Employees at 80% (Employer) 20% Employee.</a:t>
            </a:r>
          </a:p>
          <a:p>
            <a:pPr>
              <a:lnSpc>
                <a:spcPct val="100000"/>
              </a:lnSpc>
              <a:spcBef>
                <a:spcPts val="0"/>
              </a:spcBef>
              <a:spcAft>
                <a:spcPts val="1200"/>
              </a:spcAft>
            </a:pPr>
            <a:r>
              <a:rPr lang="en-US" sz="2000" dirty="0"/>
              <a:t>For FY 2021, the County experienced no (0%) health insurance rate increase.  Due to continued exceptional plan performance and plan reserves which far exceed statutory minimums, no (0%) health insurance rate increase is proposed for FY 2022 representing the ninth (9th) year of no plan increase. </a:t>
            </a:r>
          </a:p>
          <a:p>
            <a:pPr>
              <a:lnSpc>
                <a:spcPct val="100000"/>
              </a:lnSpc>
              <a:spcBef>
                <a:spcPts val="0"/>
              </a:spcBef>
              <a:spcAft>
                <a:spcPts val="1200"/>
              </a:spcAft>
            </a:pPr>
            <a:r>
              <a:rPr lang="en-US" sz="2000" dirty="0"/>
              <a:t>Due to regular ongoing health maintenance and awareness initiatives, risk factors for covered employees and family members continue to drop. </a:t>
            </a:r>
          </a:p>
          <a:p>
            <a:pPr>
              <a:lnSpc>
                <a:spcPct val="100000"/>
              </a:lnSpc>
              <a:spcBef>
                <a:spcPts val="0"/>
              </a:spcBef>
              <a:spcAft>
                <a:spcPts val="1200"/>
              </a:spcAft>
            </a:pPr>
            <a:r>
              <a:rPr lang="en-US" sz="2000" dirty="0"/>
              <a:t>More than 93% participation in the preventive maintenance and qualifier process.</a:t>
            </a:r>
          </a:p>
        </p:txBody>
      </p:sp>
      <p:pic>
        <p:nvPicPr>
          <p:cNvPr id="8" name="chart"/>
          <p:cNvPicPr>
            <a:picLocks noChangeAspect="1"/>
          </p:cNvPicPr>
          <p:nvPr/>
        </p:nvPicPr>
        <p:blipFill>
          <a:blip r:embed="rId3" cstate="print"/>
          <a:stretch>
            <a:fillRect/>
          </a:stretch>
        </p:blipFill>
        <p:spPr>
          <a:xfrm>
            <a:off x="304801" y="6324600"/>
            <a:ext cx="1219200"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1600200"/>
          </a:xfrm>
        </p:spPr>
        <p:txBody>
          <a:bodyPr anchor="t">
            <a:noAutofit/>
          </a:bodyPr>
          <a:lstStyle/>
          <a:p>
            <a:r>
              <a:rPr lang="en-US" dirty="0">
                <a:solidFill>
                  <a:schemeClr val="accent6">
                    <a:lumMod val="75000"/>
                  </a:schemeClr>
                </a:solidFill>
              </a:rPr>
              <a:t>Retirement Rates	</a:t>
            </a:r>
            <a:br>
              <a:rPr lang="en-US" dirty="0">
                <a:solidFill>
                  <a:schemeClr val="accent6">
                    <a:lumMod val="75000"/>
                  </a:schemeClr>
                </a:solidFill>
              </a:rPr>
            </a:br>
            <a:r>
              <a:rPr lang="en-US" sz="2400" dirty="0">
                <a:solidFill>
                  <a:schemeClr val="accent3"/>
                </a:solidFill>
              </a:rPr>
              <a:t> </a:t>
            </a:r>
          </a:p>
        </p:txBody>
      </p:sp>
      <p:sp>
        <p:nvSpPr>
          <p:cNvPr id="5" name="Rectangle 4"/>
          <p:cNvSpPr>
            <a:spLocks noGrp="1"/>
          </p:cNvSpPr>
          <p:nvPr>
            <p:ph sz="half" idx="4294967295"/>
          </p:nvPr>
        </p:nvSpPr>
        <p:spPr>
          <a:xfrm>
            <a:off x="1219200" y="1371600"/>
            <a:ext cx="7696200" cy="5105400"/>
          </a:xfrm>
        </p:spPr>
        <p:txBody>
          <a:bodyPr>
            <a:noAutofit/>
          </a:bodyPr>
          <a:lstStyle/>
          <a:p>
            <a:pPr>
              <a:lnSpc>
                <a:spcPct val="100000"/>
              </a:lnSpc>
              <a:spcBef>
                <a:spcPts val="0"/>
              </a:spcBef>
              <a:spcAft>
                <a:spcPts val="1200"/>
              </a:spcAft>
            </a:pPr>
            <a:r>
              <a:rPr lang="en-US" sz="2800" dirty="0"/>
              <a:t>Adherence to OMB rates published within the OMB budget instructions.</a:t>
            </a:r>
          </a:p>
          <a:p>
            <a:pPr>
              <a:lnSpc>
                <a:spcPct val="100000"/>
              </a:lnSpc>
              <a:spcBef>
                <a:spcPts val="0"/>
              </a:spcBef>
              <a:spcAft>
                <a:spcPts val="1200"/>
              </a:spcAft>
            </a:pPr>
            <a:r>
              <a:rPr lang="en-US" sz="2800" dirty="0"/>
              <a:t>Rates Established based upon State Guidance.</a:t>
            </a:r>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304800"/>
            <a:ext cx="7924800" cy="1143000"/>
          </a:xfrm>
        </p:spPr>
        <p:txBody>
          <a:bodyPr anchor="t">
            <a:noAutofit/>
          </a:bodyPr>
          <a:lstStyle/>
          <a:p>
            <a:r>
              <a:rPr lang="en-US" dirty="0">
                <a:solidFill>
                  <a:schemeClr val="accent6">
                    <a:lumMod val="75000"/>
                  </a:schemeClr>
                </a:solidFill>
              </a:rPr>
              <a:t>FY 2022 Budget Policy Highlights</a:t>
            </a:r>
            <a:br>
              <a:rPr lang="en-US" dirty="0">
                <a:solidFill>
                  <a:schemeClr val="accent6">
                    <a:lumMod val="75000"/>
                  </a:schemeClr>
                </a:solidFill>
              </a:rPr>
            </a:br>
            <a:br>
              <a:rPr lang="en-US" sz="3600" dirty="0">
                <a:solidFill>
                  <a:schemeClr val="accent6">
                    <a:lumMod val="75000"/>
                  </a:schemeClr>
                </a:solidFill>
              </a:rPr>
            </a:br>
            <a:br>
              <a:rPr lang="en-US" dirty="0">
                <a:solidFill>
                  <a:schemeClr val="accent6">
                    <a:lumMod val="75000"/>
                  </a:schemeClr>
                </a:solidFill>
              </a:rPr>
            </a:br>
            <a:br>
              <a:rPr lang="en-US" dirty="0">
                <a:solidFill>
                  <a:schemeClr val="accent6">
                    <a:lumMod val="75000"/>
                  </a:schemeClr>
                </a:solidFill>
              </a:rPr>
            </a:br>
            <a:br>
              <a:rPr lang="en-US" dirty="0">
                <a:solidFill>
                  <a:schemeClr val="accent6">
                    <a:lumMod val="75000"/>
                  </a:schemeClr>
                </a:solidFill>
              </a:rPr>
            </a:br>
            <a:endParaRPr lang="en-US" dirty="0">
              <a:solidFill>
                <a:schemeClr val="accent6">
                  <a:lumMod val="75000"/>
                </a:schemeClr>
              </a:solidFill>
            </a:endParaRPr>
          </a:p>
        </p:txBody>
      </p:sp>
      <p:sp>
        <p:nvSpPr>
          <p:cNvPr id="5" name="Rectangle 4"/>
          <p:cNvSpPr>
            <a:spLocks noGrp="1"/>
          </p:cNvSpPr>
          <p:nvPr>
            <p:ph sz="half" idx="4294967295"/>
          </p:nvPr>
        </p:nvSpPr>
        <p:spPr>
          <a:xfrm>
            <a:off x="1219200" y="1447800"/>
            <a:ext cx="7696200" cy="4876800"/>
          </a:xfrm>
        </p:spPr>
        <p:txBody>
          <a:bodyPr>
            <a:noAutofit/>
          </a:bodyPr>
          <a:lstStyle/>
          <a:p>
            <a:pPr marL="596646" indent="-514350">
              <a:lnSpc>
                <a:spcPct val="100000"/>
              </a:lnSpc>
              <a:spcBef>
                <a:spcPts val="0"/>
              </a:spcBef>
              <a:spcAft>
                <a:spcPts val="1200"/>
              </a:spcAft>
              <a:buClr>
                <a:schemeClr val="tx1"/>
              </a:buClr>
              <a:buFont typeface="+mj-lt"/>
              <a:buAutoNum type="arabicPeriod"/>
            </a:pPr>
            <a:r>
              <a:rPr lang="en-US" dirty="0"/>
              <a:t>Key Annual Policies for Consideration and Board Direction </a:t>
            </a:r>
            <a:r>
              <a:rPr lang="en-US" sz="2400" dirty="0">
                <a:solidFill>
                  <a:schemeClr val="accent3"/>
                </a:solidFill>
                <a:effectLst>
                  <a:outerShdw blurRad="50000" dist="30000" dir="5400000" algn="tl" rotWithShape="0">
                    <a:srgbClr val="000000">
                      <a:alpha val="30000"/>
                    </a:srgbClr>
                  </a:outerShdw>
                </a:effectLst>
                <a:latin typeface="+mj-lt"/>
                <a:ea typeface="+mj-ea"/>
                <a:cs typeface="+mj-cs"/>
              </a:rPr>
              <a:t>(Policy Document Pages 3-42)</a:t>
            </a:r>
          </a:p>
          <a:p>
            <a:pPr marL="596646" indent="-514350">
              <a:lnSpc>
                <a:spcPct val="100000"/>
              </a:lnSpc>
              <a:spcBef>
                <a:spcPts val="0"/>
              </a:spcBef>
              <a:spcAft>
                <a:spcPts val="1200"/>
              </a:spcAft>
              <a:buClr>
                <a:schemeClr val="tx1"/>
              </a:buClr>
              <a:buFont typeface="+mj-lt"/>
              <a:buAutoNum type="arabicPeriod"/>
            </a:pPr>
            <a:r>
              <a:rPr lang="en-US" dirty="0"/>
              <a:t>Continuing Policies to be Endorsed by the Board </a:t>
            </a:r>
            <a:r>
              <a:rPr lang="en-US" sz="2400" dirty="0">
                <a:solidFill>
                  <a:schemeClr val="accent3"/>
                </a:solidFill>
                <a:effectLst>
                  <a:outerShdw blurRad="50000" dist="30000" dir="5400000" algn="tl" rotWithShape="0">
                    <a:srgbClr val="000000">
                      <a:alpha val="30000"/>
                    </a:srgbClr>
                  </a:outerShdw>
                </a:effectLst>
                <a:latin typeface="+mj-lt"/>
                <a:ea typeface="+mj-ea"/>
                <a:cs typeface="+mj-cs"/>
              </a:rPr>
              <a:t>(Policy Document Pages 43</a:t>
            </a:r>
            <a:r>
              <a:rPr lang="en-US" sz="2400" dirty="0">
                <a:solidFill>
                  <a:schemeClr val="accent3"/>
                </a:solidFill>
                <a:effectLst>
                  <a:outerShdw blurRad="50000" dist="30000" dir="5400000" algn="tl" rotWithShape="0">
                    <a:srgbClr val="000000">
                      <a:alpha val="30000"/>
                    </a:srgbClr>
                  </a:outerShdw>
                </a:effectLst>
              </a:rPr>
              <a:t>-45)</a:t>
            </a:r>
            <a:endParaRPr lang="en-US" sz="2400" dirty="0">
              <a:solidFill>
                <a:schemeClr val="accent3"/>
              </a:solidFill>
              <a:effectLst>
                <a:outerShdw blurRad="50000" dist="30000" dir="5400000" algn="tl" rotWithShape="0">
                  <a:srgbClr val="000000">
                    <a:alpha val="30000"/>
                  </a:srgbClr>
                </a:outerShdw>
              </a:effectLst>
              <a:latin typeface="+mj-lt"/>
              <a:ea typeface="+mj-ea"/>
              <a:cs typeface="+mj-cs"/>
            </a:endParaRPr>
          </a:p>
          <a:p>
            <a:pPr marL="596646" indent="-514350">
              <a:lnSpc>
                <a:spcPct val="100000"/>
              </a:lnSpc>
              <a:spcBef>
                <a:spcPts val="0"/>
              </a:spcBef>
              <a:spcAft>
                <a:spcPts val="1200"/>
              </a:spcAft>
              <a:buClr>
                <a:schemeClr val="tx1"/>
              </a:buClr>
              <a:buFont typeface="+mj-lt"/>
              <a:buAutoNum type="arabicPeriod"/>
            </a:pPr>
            <a:r>
              <a:rPr lang="en-US" dirty="0"/>
              <a:t>Three (3) Year General Fund and Unincorporated Area General Fund Analysis </a:t>
            </a:r>
            <a:r>
              <a:rPr lang="en-US" sz="2400" dirty="0">
                <a:solidFill>
                  <a:schemeClr val="accent3"/>
                </a:solidFill>
                <a:effectLst>
                  <a:outerShdw blurRad="50000" dist="30000" dir="5400000" algn="tl" rotWithShape="0">
                    <a:srgbClr val="000000">
                      <a:alpha val="30000"/>
                    </a:srgbClr>
                  </a:outerShdw>
                </a:effectLst>
                <a:latin typeface="+mj-lt"/>
                <a:ea typeface="+mj-ea"/>
                <a:cs typeface="+mj-cs"/>
              </a:rPr>
              <a:t>(Policy Document Pages 46</a:t>
            </a:r>
            <a:r>
              <a:rPr lang="en-US" sz="2400" dirty="0">
                <a:solidFill>
                  <a:schemeClr val="accent3"/>
                </a:solidFill>
                <a:effectLst>
                  <a:outerShdw blurRad="50000" dist="30000" dir="5400000" algn="tl" rotWithShape="0">
                    <a:srgbClr val="000000">
                      <a:alpha val="30000"/>
                    </a:srgbClr>
                  </a:outerShdw>
                </a:effectLst>
              </a:rPr>
              <a:t>-56)</a:t>
            </a:r>
            <a:endParaRPr lang="en-US" sz="2400" dirty="0">
              <a:solidFill>
                <a:schemeClr val="accent3"/>
              </a:solidFill>
              <a:effectLst>
                <a:outerShdw blurRad="50000" dist="30000" dir="5400000" algn="tl" rotWithShape="0">
                  <a:srgbClr val="000000">
                    <a:alpha val="30000"/>
                  </a:srgbClr>
                </a:outerShdw>
              </a:effectLst>
              <a:latin typeface="+mj-lt"/>
              <a:ea typeface="+mj-ea"/>
              <a:cs typeface="+mj-cs"/>
            </a:endParaRPr>
          </a:p>
          <a:p>
            <a:pPr lvl="1">
              <a:lnSpc>
                <a:spcPct val="100000"/>
              </a:lnSpc>
              <a:spcBef>
                <a:spcPts val="0"/>
              </a:spcBef>
              <a:spcAft>
                <a:spcPts val="600"/>
              </a:spcAft>
            </a:pPr>
            <a:endParaRPr lang="en-US" sz="2400" dirty="0"/>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914400"/>
          </a:xfrm>
        </p:spPr>
        <p:txBody>
          <a:bodyPr anchor="t">
            <a:noAutofit/>
          </a:bodyPr>
          <a:lstStyle/>
          <a:p>
            <a:r>
              <a:rPr lang="en-US" dirty="0">
                <a:solidFill>
                  <a:schemeClr val="accent6">
                    <a:lumMod val="75000"/>
                  </a:schemeClr>
                </a:solidFill>
              </a:rPr>
              <a:t>Storm-Water Funding</a:t>
            </a:r>
            <a:br>
              <a:rPr lang="en-US" dirty="0">
                <a:solidFill>
                  <a:schemeClr val="accent6">
                    <a:lumMod val="75000"/>
                  </a:schemeClr>
                </a:solidFill>
              </a:rPr>
            </a:br>
            <a:r>
              <a:rPr lang="en-US" sz="2400" dirty="0">
                <a:solidFill>
                  <a:schemeClr val="accent6">
                    <a:lumMod val="75000"/>
                  </a:schemeClr>
                </a:solidFill>
              </a:rPr>
              <a:t>	</a:t>
            </a:r>
          </a:p>
        </p:txBody>
      </p:sp>
      <p:sp>
        <p:nvSpPr>
          <p:cNvPr id="5" name="Rectangle 4"/>
          <p:cNvSpPr>
            <a:spLocks noGrp="1"/>
          </p:cNvSpPr>
          <p:nvPr>
            <p:ph sz="half" idx="4294967295"/>
          </p:nvPr>
        </p:nvSpPr>
        <p:spPr>
          <a:xfrm>
            <a:off x="1219200" y="1066800"/>
            <a:ext cx="7696200" cy="5181600"/>
          </a:xfrm>
        </p:spPr>
        <p:txBody>
          <a:bodyPr>
            <a:noAutofit/>
          </a:bodyPr>
          <a:lstStyle/>
          <a:p>
            <a:pPr>
              <a:lnSpc>
                <a:spcPct val="100000"/>
              </a:lnSpc>
              <a:spcBef>
                <a:spcPts val="0"/>
              </a:spcBef>
              <a:spcAft>
                <a:spcPts val="1200"/>
              </a:spcAft>
            </a:pPr>
            <a:r>
              <a:rPr lang="en-US" sz="1900" dirty="0"/>
              <a:t>FY 2020 general governmental storm-water operating and capital funding totaled $13.5 million.  FY2021, budgeted $15.5 million</a:t>
            </a:r>
          </a:p>
          <a:p>
            <a:pPr>
              <a:lnSpc>
                <a:spcPct val="100000"/>
              </a:lnSpc>
              <a:spcBef>
                <a:spcPts val="0"/>
              </a:spcBef>
              <a:spcAft>
                <a:spcPts val="1200"/>
              </a:spcAft>
            </a:pPr>
            <a:r>
              <a:rPr lang="en-US" sz="1900" dirty="0"/>
              <a:t>FY 2022 planning model under a millage neutral tax rate allocates a total of $15.4 million in general governmental dollars with $5.5 million toward cash and carry infrastructure replacement; $7.7 million for industry standard maintenance and operations; and $2.2million for debt service</a:t>
            </a:r>
          </a:p>
          <a:p>
            <a:pPr>
              <a:lnSpc>
                <a:spcPct val="100000"/>
              </a:lnSpc>
              <a:spcBef>
                <a:spcPts val="0"/>
              </a:spcBef>
              <a:spcAft>
                <a:spcPts val="1200"/>
              </a:spcAft>
            </a:pPr>
            <a:r>
              <a:rPr lang="en-US" sz="1900" dirty="0"/>
              <a:t>Commitment to recurring general governmental storm-water maintenance funding consistent with industry standards with the final amount depending upon receipt of actual taxable value numbers; overall budget submissions and Board direction. </a:t>
            </a:r>
          </a:p>
          <a:p>
            <a:pPr>
              <a:lnSpc>
                <a:spcPct val="100000"/>
              </a:lnSpc>
              <a:spcBef>
                <a:spcPts val="0"/>
              </a:spcBef>
              <a:spcAft>
                <a:spcPts val="1200"/>
              </a:spcAft>
            </a:pPr>
            <a:r>
              <a:rPr lang="en-US" sz="1900" dirty="0"/>
              <a:t>Legally available non-ad-valorem revenue will be used to fund any debt service which is approximately $2.2 </a:t>
            </a:r>
            <a:r>
              <a:rPr lang="en-US" sz="1200" dirty="0"/>
              <a:t>(FY22-FY30) </a:t>
            </a:r>
            <a:r>
              <a:rPr lang="en-US" sz="1900" dirty="0"/>
              <a:t>to $4.1 </a:t>
            </a:r>
            <a:r>
              <a:rPr lang="en-US" sz="1200" dirty="0"/>
              <a:t>(FY31-FY46)</a:t>
            </a:r>
            <a:r>
              <a:rPr lang="en-US" sz="1900" dirty="0"/>
              <a:t> million annually.  </a:t>
            </a:r>
          </a:p>
          <a:p>
            <a:pPr>
              <a:lnSpc>
                <a:spcPct val="100000"/>
              </a:lnSpc>
              <a:spcBef>
                <a:spcPts val="0"/>
              </a:spcBef>
              <a:spcAft>
                <a:spcPts val="1200"/>
              </a:spcAft>
            </a:pPr>
            <a:endParaRPr lang="en-US" sz="1800" dirty="0"/>
          </a:p>
          <a:p>
            <a:pPr>
              <a:lnSpc>
                <a:spcPct val="100000"/>
              </a:lnSpc>
              <a:spcBef>
                <a:spcPts val="0"/>
              </a:spcBef>
              <a:spcAft>
                <a:spcPts val="1200"/>
              </a:spcAft>
            </a:pPr>
            <a:endParaRPr lang="en-US" sz="1800" dirty="0"/>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1447800"/>
          </a:xfrm>
        </p:spPr>
        <p:txBody>
          <a:bodyPr anchor="t">
            <a:noAutofit/>
          </a:bodyPr>
          <a:lstStyle/>
          <a:p>
            <a:r>
              <a:rPr lang="en-US" sz="3200" dirty="0">
                <a:solidFill>
                  <a:schemeClr val="accent6">
                    <a:lumMod val="75000"/>
                  </a:schemeClr>
                </a:solidFill>
              </a:rPr>
              <a:t>Uses of Gas Taxes</a:t>
            </a:r>
            <a:br>
              <a:rPr lang="en-US" dirty="0">
                <a:solidFill>
                  <a:schemeClr val="accent6">
                    <a:lumMod val="75000"/>
                  </a:schemeClr>
                </a:solidFill>
              </a:rPr>
            </a:br>
            <a:r>
              <a:rPr lang="en-US" sz="2400" dirty="0">
                <a:solidFill>
                  <a:schemeClr val="accent6">
                    <a:lumMod val="75000"/>
                  </a:schemeClr>
                </a:solidFill>
              </a:rPr>
              <a:t>	</a:t>
            </a:r>
          </a:p>
        </p:txBody>
      </p:sp>
      <p:sp>
        <p:nvSpPr>
          <p:cNvPr id="5" name="Rectangle 4"/>
          <p:cNvSpPr>
            <a:spLocks noGrp="1"/>
          </p:cNvSpPr>
          <p:nvPr>
            <p:ph sz="half" idx="4294967295"/>
          </p:nvPr>
        </p:nvSpPr>
        <p:spPr>
          <a:xfrm>
            <a:off x="1219200" y="914400"/>
            <a:ext cx="7696200" cy="5486400"/>
          </a:xfrm>
        </p:spPr>
        <p:txBody>
          <a:bodyPr>
            <a:noAutofit/>
          </a:bodyPr>
          <a:lstStyle/>
          <a:p>
            <a:pPr>
              <a:lnSpc>
                <a:spcPct val="100000"/>
              </a:lnSpc>
              <a:spcBef>
                <a:spcPts val="0"/>
              </a:spcBef>
              <a:spcAft>
                <a:spcPts val="1200"/>
              </a:spcAft>
            </a:pPr>
            <a:r>
              <a:rPr lang="en-US" sz="1400" dirty="0"/>
              <a:t>Continue Board policy where pledged gas taxes pay debt service on the gas tax revenue bonds which have final maturities in June 2023 and 2025 respectively; remaining gas tax funds programmed to support construction and transportation network improvements.</a:t>
            </a:r>
          </a:p>
          <a:p>
            <a:pPr>
              <a:lnSpc>
                <a:spcPct val="100000"/>
              </a:lnSpc>
              <a:spcBef>
                <a:spcPts val="0"/>
              </a:spcBef>
              <a:spcAft>
                <a:spcPts val="1200"/>
              </a:spcAft>
            </a:pPr>
            <a:r>
              <a:rPr lang="en-US" sz="1400" dirty="0"/>
              <a:t>Transfer dollars totaling $8.8 million planned in FY 2022 from the General Fund to Transportation Capital Fund (310) will provide funding support for maintenance of the roadway network and other transportation related expenses. </a:t>
            </a:r>
          </a:p>
          <a:p>
            <a:pPr>
              <a:lnSpc>
                <a:spcPct val="100000"/>
              </a:lnSpc>
              <a:spcBef>
                <a:spcPts val="0"/>
              </a:spcBef>
              <a:spcAft>
                <a:spcPts val="1200"/>
              </a:spcAft>
            </a:pPr>
            <a:r>
              <a:rPr lang="en-US" sz="1400" dirty="0"/>
              <a:t>Transfer dollars from the Unincorporated Area GF planned at $3.0 million in FY 2022 to Transportation Capital Fund (310) augmented by a $2.6 million direct budget appropriation in this fund for road maintenance. </a:t>
            </a:r>
          </a:p>
          <a:p>
            <a:pPr>
              <a:lnSpc>
                <a:spcPct val="100000"/>
              </a:lnSpc>
              <a:spcBef>
                <a:spcPts val="0"/>
              </a:spcBef>
              <a:spcAft>
                <a:spcPts val="1200"/>
              </a:spcAft>
            </a:pPr>
            <a:r>
              <a:rPr lang="en-US" sz="1400" dirty="0"/>
              <a:t>Gas Taxes collected from all sources totaled $21.0 million in FY 2020 down 7.5% from $22.7 million in FY 2019. Forecast FY 2021 revenue is estimated at $21.7 million and the planning FY 2022 revenue will be in the $22 million range. </a:t>
            </a:r>
          </a:p>
          <a:p>
            <a:pPr>
              <a:lnSpc>
                <a:spcPct val="100000"/>
              </a:lnSpc>
              <a:spcBef>
                <a:spcPts val="0"/>
              </a:spcBef>
              <a:spcAft>
                <a:spcPts val="1200"/>
              </a:spcAft>
            </a:pPr>
            <a:r>
              <a:rPr lang="en-US" sz="1400" dirty="0"/>
              <a:t>$1 million in gas taxes freed up annually for transportation network improvements beginning in FY 2015 due to restructuring of the gas tax debt. </a:t>
            </a:r>
          </a:p>
          <a:p>
            <a:pPr>
              <a:lnSpc>
                <a:spcPct val="100000"/>
              </a:lnSpc>
              <a:spcBef>
                <a:spcPts val="0"/>
              </a:spcBef>
              <a:spcAft>
                <a:spcPts val="1200"/>
              </a:spcAft>
            </a:pPr>
            <a:r>
              <a:rPr lang="en-US" sz="1400" dirty="0"/>
              <a:t>One financing strategy is using available constitutional gas tax bond coverage above adds bonds test of 1.35x to issue wrapped debt of upto $25 million covering necessary and planned transportation system and road improvements.  </a:t>
            </a:r>
            <a:endParaRPr lang="en-US" sz="1400" strike="sngStrike" dirty="0"/>
          </a:p>
          <a:p>
            <a:pPr>
              <a:lnSpc>
                <a:spcPct val="100000"/>
              </a:lnSpc>
              <a:spcBef>
                <a:spcPts val="0"/>
              </a:spcBef>
              <a:spcAft>
                <a:spcPts val="1200"/>
              </a:spcAft>
            </a:pPr>
            <a:r>
              <a:rPr lang="en-US" sz="1400" dirty="0"/>
              <a:t>Parallel strategy is to consider early extension of local option gas taxes before December 2025 capitalizing on low interest rates, greater coverage ratios, and an extended repayment horizon to finance strategic transportation network road assets deemed poor in the inventory as well as certain capacity improvements. </a:t>
            </a:r>
          </a:p>
          <a:p>
            <a:pPr>
              <a:lnSpc>
                <a:spcPct val="100000"/>
              </a:lnSpc>
              <a:spcBef>
                <a:spcPts val="0"/>
              </a:spcBef>
              <a:spcAft>
                <a:spcPts val="1200"/>
              </a:spcAft>
            </a:pPr>
            <a:endParaRPr lang="en-US" sz="1800" dirty="0"/>
          </a:p>
          <a:p>
            <a:pPr>
              <a:lnSpc>
                <a:spcPct val="100000"/>
              </a:lnSpc>
              <a:spcBef>
                <a:spcPts val="0"/>
              </a:spcBef>
              <a:spcAft>
                <a:spcPts val="600"/>
              </a:spcAft>
            </a:pPr>
            <a:endParaRPr lang="en-US" sz="2400"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21</a:t>
            </a:fld>
            <a:endParaRPr lang="en-US" dirty="0"/>
          </a:p>
        </p:txBody>
      </p:sp>
      <p:pic>
        <p:nvPicPr>
          <p:cNvPr id="6" name="chart">
            <a:extLst>
              <a:ext uri="{FF2B5EF4-FFF2-40B4-BE49-F238E27FC236}">
                <a16:creationId xmlns:a16="http://schemas.microsoft.com/office/drawing/2014/main" id="{198C7F81-A595-4BF5-9EF6-6B7BBB55DF1C}"/>
              </a:ext>
            </a:extLst>
          </p:cNvPr>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1905000"/>
          </a:xfrm>
        </p:spPr>
        <p:txBody>
          <a:bodyPr anchor="t">
            <a:noAutofit/>
          </a:bodyPr>
          <a:lstStyle/>
          <a:p>
            <a:r>
              <a:rPr lang="en-US" sz="4000" dirty="0">
                <a:solidFill>
                  <a:schemeClr val="accent6">
                    <a:lumMod val="75000"/>
                  </a:schemeClr>
                </a:solidFill>
              </a:rPr>
              <a:t>General Fund General Capital/Debt Service and Debt Management</a:t>
            </a:r>
            <a:br>
              <a:rPr lang="en-US" sz="4000" dirty="0">
                <a:solidFill>
                  <a:schemeClr val="accent6">
                    <a:lumMod val="75000"/>
                  </a:schemeClr>
                </a:solidFill>
              </a:rPr>
            </a:br>
            <a:r>
              <a:rPr lang="en-US" sz="2400" dirty="0">
                <a:solidFill>
                  <a:schemeClr val="accent6">
                    <a:lumMod val="75000"/>
                  </a:schemeClr>
                </a:solidFill>
              </a:rPr>
              <a:t>	</a:t>
            </a:r>
          </a:p>
        </p:txBody>
      </p:sp>
      <p:sp>
        <p:nvSpPr>
          <p:cNvPr id="5" name="Rectangle 4"/>
          <p:cNvSpPr>
            <a:spLocks noGrp="1"/>
          </p:cNvSpPr>
          <p:nvPr>
            <p:ph sz="half" idx="4294967295"/>
          </p:nvPr>
        </p:nvSpPr>
        <p:spPr>
          <a:xfrm>
            <a:off x="1219200" y="1905000"/>
            <a:ext cx="7696200" cy="4572000"/>
          </a:xfrm>
        </p:spPr>
        <p:txBody>
          <a:bodyPr>
            <a:noAutofit/>
          </a:bodyPr>
          <a:lstStyle/>
          <a:p>
            <a:pPr>
              <a:lnSpc>
                <a:spcPct val="100000"/>
              </a:lnSpc>
              <a:spcBef>
                <a:spcPts val="0"/>
              </a:spcBef>
              <a:spcAft>
                <a:spcPts val="1200"/>
              </a:spcAft>
            </a:pPr>
            <a:r>
              <a:rPr lang="en-US" sz="2800" dirty="0"/>
              <a:t>Transfer dollars for county-wide capital purposes;  paying non-growth related revenue bond debt; provide impact fee trust fund loans to cover growth related debt obligations and to fund much needed general governmental priority replacement capital projects within the parks system and general governmental facilities.</a:t>
            </a:r>
          </a:p>
          <a:p>
            <a:pPr>
              <a:lnSpc>
                <a:spcPct val="100000"/>
              </a:lnSpc>
              <a:spcBef>
                <a:spcPts val="0"/>
              </a:spcBef>
              <a:spcAft>
                <a:spcPts val="1200"/>
              </a:spcAft>
            </a:pPr>
            <a:endParaRPr lang="en-US" sz="2800" dirty="0"/>
          </a:p>
          <a:p>
            <a:pPr>
              <a:lnSpc>
                <a:spcPct val="100000"/>
              </a:lnSpc>
              <a:spcBef>
                <a:spcPts val="0"/>
              </a:spcBef>
              <a:spcAft>
                <a:spcPts val="1200"/>
              </a:spcAft>
            </a:pPr>
            <a:endParaRPr lang="en-US" sz="2800" dirty="0"/>
          </a:p>
          <a:p>
            <a:pPr>
              <a:lnSpc>
                <a:spcPct val="100000"/>
              </a:lnSpc>
              <a:spcBef>
                <a:spcPts val="0"/>
              </a:spcBef>
              <a:spcAft>
                <a:spcPts val="1200"/>
              </a:spcAft>
            </a:pPr>
            <a:endParaRPr lang="en-US" sz="2800" dirty="0"/>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990600" y="152400"/>
            <a:ext cx="8153400" cy="1752600"/>
          </a:xfrm>
        </p:spPr>
        <p:txBody>
          <a:bodyPr anchor="t">
            <a:noAutofit/>
          </a:bodyPr>
          <a:lstStyle/>
          <a:p>
            <a:r>
              <a:rPr lang="en-US" dirty="0">
                <a:solidFill>
                  <a:schemeClr val="accent6">
                    <a:lumMod val="75000"/>
                  </a:schemeClr>
                </a:solidFill>
              </a:rPr>
              <a:t>General Governmental, Enterprise Fund and Other Reserve Policies</a:t>
            </a:r>
            <a:br>
              <a:rPr lang="en-US" dirty="0">
                <a:solidFill>
                  <a:schemeClr val="accent6">
                    <a:lumMod val="75000"/>
                  </a:schemeClr>
                </a:solidFill>
              </a:rPr>
            </a:br>
            <a:r>
              <a:rPr lang="en-US" sz="2400" dirty="0">
                <a:solidFill>
                  <a:schemeClr val="accent3"/>
                </a:solidFill>
              </a:rPr>
              <a:t> </a:t>
            </a:r>
          </a:p>
        </p:txBody>
      </p:sp>
      <p:sp>
        <p:nvSpPr>
          <p:cNvPr id="5" name="Rectangle 4"/>
          <p:cNvSpPr>
            <a:spLocks noGrp="1"/>
          </p:cNvSpPr>
          <p:nvPr>
            <p:ph sz="half" idx="4294967295"/>
          </p:nvPr>
        </p:nvSpPr>
        <p:spPr>
          <a:xfrm>
            <a:off x="1066800" y="1752600"/>
            <a:ext cx="7924800" cy="4876800"/>
          </a:xfrm>
        </p:spPr>
        <p:txBody>
          <a:bodyPr>
            <a:noAutofit/>
          </a:bodyPr>
          <a:lstStyle/>
          <a:p>
            <a:pPr>
              <a:lnSpc>
                <a:spcPct val="100000"/>
              </a:lnSpc>
              <a:spcBef>
                <a:spcPts val="0"/>
              </a:spcBef>
              <a:spcAft>
                <a:spcPts val="600"/>
              </a:spcAft>
            </a:pPr>
            <a:r>
              <a:rPr lang="en-US" sz="1500" dirty="0"/>
              <a:t>GF – floor; 8% of operating expenses or $35.3 million – Ceiling; 16% of operating expenses or $70.7 million; current planning reserve for FY 2022 is $63.7 million an increase of $6.9 million.</a:t>
            </a:r>
          </a:p>
          <a:p>
            <a:pPr>
              <a:lnSpc>
                <a:spcPct val="100000"/>
              </a:lnSpc>
              <a:spcBef>
                <a:spcPts val="0"/>
              </a:spcBef>
              <a:spcAft>
                <a:spcPts val="600"/>
              </a:spcAft>
            </a:pPr>
            <a:r>
              <a:rPr lang="en-US" sz="1500" dirty="0"/>
              <a:t>Other Gen. Govt. Funds – Generally 2.5% of operating expenses with a ceiling of no more than one month of expenses. Ceiling for the Unincorporated Area GF is $5.11 million;  current planning reserve for FY 2022 is $2.46 million.</a:t>
            </a:r>
          </a:p>
          <a:p>
            <a:pPr>
              <a:lnSpc>
                <a:spcPct val="100000"/>
              </a:lnSpc>
              <a:spcBef>
                <a:spcPts val="0"/>
              </a:spcBef>
              <a:spcAft>
                <a:spcPts val="600"/>
              </a:spcAft>
            </a:pPr>
            <a:r>
              <a:rPr lang="en-US" sz="1500" dirty="0"/>
              <a:t>Other general governmental funds that receive transfer revenue from the GF will have reserves sized to cover the first month of operations or until the first GF transfer is scheduled.</a:t>
            </a:r>
          </a:p>
          <a:p>
            <a:pPr>
              <a:lnSpc>
                <a:spcPct val="100000"/>
              </a:lnSpc>
              <a:spcBef>
                <a:spcPts val="0"/>
              </a:spcBef>
              <a:spcAft>
                <a:spcPts val="600"/>
              </a:spcAft>
            </a:pPr>
            <a:r>
              <a:rPr lang="en-US" sz="1500" dirty="0"/>
              <a:t>Reserve policy for Pelican Bay Services Division (PBSD) operating fund (109) set between 15-30 percent of operating expenses given the districts coastal nature, level of infrastructure investment, natural assets and commitment to maintenance and resource protection.</a:t>
            </a:r>
          </a:p>
          <a:p>
            <a:pPr>
              <a:lnSpc>
                <a:spcPct val="100000"/>
              </a:lnSpc>
              <a:spcBef>
                <a:spcPts val="0"/>
              </a:spcBef>
              <a:spcAft>
                <a:spcPts val="600"/>
              </a:spcAft>
            </a:pPr>
            <a:r>
              <a:rPr lang="en-US" sz="1500" dirty="0"/>
              <a:t>CCWSD user fee reserves established minimally between 5% and 15% of revenues with working capital resources set between 45 days and 90 days. Within the family of CCWSD family of user fee operating and capital funds reserves will range between $22.0 and $44.0 million while working capital resources will total roughly $32.8 million or 67 days of reserves. </a:t>
            </a:r>
          </a:p>
          <a:p>
            <a:pPr>
              <a:lnSpc>
                <a:spcPct val="100000"/>
              </a:lnSpc>
              <a:spcBef>
                <a:spcPts val="0"/>
              </a:spcBef>
              <a:spcAft>
                <a:spcPts val="600"/>
              </a:spcAft>
            </a:pPr>
            <a:r>
              <a:rPr lang="en-US" sz="1500" dirty="0"/>
              <a:t>Establish over a three to five year period, a solid waste restricted reserve of ten (10) percent of the FY 2021 budgeted charges or $5.4 million. </a:t>
            </a:r>
          </a:p>
          <a:p>
            <a:pPr>
              <a:lnSpc>
                <a:spcPct val="100000"/>
              </a:lnSpc>
              <a:spcBef>
                <a:spcPts val="0"/>
              </a:spcBef>
              <a:spcAft>
                <a:spcPts val="600"/>
              </a:spcAft>
            </a:pPr>
            <a:r>
              <a:rPr lang="en-US" sz="1500" dirty="0"/>
              <a:t>Targeted reserves within the GMD building permit fund (113) and planning fund (131) set at 18 months and 24 months of total budget appropriations respectively.</a:t>
            </a:r>
          </a:p>
          <a:p>
            <a:pPr>
              <a:lnSpc>
                <a:spcPct val="100000"/>
              </a:lnSpc>
              <a:spcBef>
                <a:spcPts val="0"/>
              </a:spcBef>
              <a:spcAft>
                <a:spcPts val="600"/>
              </a:spcAft>
            </a:pPr>
            <a:endParaRPr lang="en-US" sz="1400"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23</a:t>
            </a:fld>
            <a:endParaRPr lang="en-US" dirty="0"/>
          </a:p>
        </p:txBody>
      </p:sp>
      <p:pic>
        <p:nvPicPr>
          <p:cNvPr id="6" name="chart">
            <a:extLst>
              <a:ext uri="{FF2B5EF4-FFF2-40B4-BE49-F238E27FC236}">
                <a16:creationId xmlns:a16="http://schemas.microsoft.com/office/drawing/2014/main" id="{D74C8472-B74D-458B-814E-6008C17C0366}"/>
              </a:ext>
            </a:extLst>
          </p:cNvPr>
          <p:cNvPicPr>
            <a:picLocks noChangeAspect="1"/>
          </p:cNvPicPr>
          <p:nvPr/>
        </p:nvPicPr>
        <p:blipFill>
          <a:blip r:embed="rId3" cstate="print"/>
          <a:stretch>
            <a:fillRect/>
          </a:stretch>
        </p:blipFill>
        <p:spPr>
          <a:xfrm>
            <a:off x="318921" y="6391275"/>
            <a:ext cx="1400325" cy="304800"/>
          </a:xfrm>
          <a:prstGeom prst="rect">
            <a:avLst/>
          </a:prstGeom>
          <a:ln>
            <a:solidFill>
              <a:schemeClr val="accent1"/>
            </a:solid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43000" y="0"/>
            <a:ext cx="8001000" cy="1676400"/>
          </a:xfrm>
        </p:spPr>
        <p:txBody>
          <a:bodyPr>
            <a:normAutofit fontScale="90000"/>
          </a:bodyPr>
          <a:lstStyle/>
          <a:p>
            <a:r>
              <a:rPr lang="en-US" sz="4000" dirty="0">
                <a:solidFill>
                  <a:schemeClr val="accent6">
                    <a:lumMod val="75000"/>
                  </a:schemeClr>
                </a:solidFill>
              </a:rPr>
              <a:t>Financing New and Replacement Capital Infrastructure</a:t>
            </a:r>
            <a:br>
              <a:rPr lang="en-US" sz="4000" dirty="0"/>
            </a:br>
            <a:r>
              <a:rPr lang="en-US" sz="2800" dirty="0">
                <a:solidFill>
                  <a:schemeClr val="accent3"/>
                </a:solidFill>
              </a:rPr>
              <a:t> </a:t>
            </a:r>
            <a:endParaRPr lang="en-US" sz="2700" dirty="0">
              <a:solidFill>
                <a:schemeClr val="accent3"/>
              </a:solidFill>
            </a:endParaRPr>
          </a:p>
        </p:txBody>
      </p:sp>
      <p:sp>
        <p:nvSpPr>
          <p:cNvPr id="9" name="Content Placeholder 8"/>
          <p:cNvSpPr>
            <a:spLocks noGrp="1"/>
          </p:cNvSpPr>
          <p:nvPr>
            <p:ph idx="1"/>
          </p:nvPr>
        </p:nvSpPr>
        <p:spPr>
          <a:xfrm>
            <a:off x="1295400" y="1371600"/>
            <a:ext cx="7696200" cy="5410200"/>
          </a:xfrm>
        </p:spPr>
        <p:txBody>
          <a:bodyPr>
            <a:noAutofit/>
          </a:bodyPr>
          <a:lstStyle/>
          <a:p>
            <a:pPr>
              <a:lnSpc>
                <a:spcPct val="100000"/>
              </a:lnSpc>
              <a:spcBef>
                <a:spcPts val="1200"/>
              </a:spcBef>
            </a:pPr>
            <a:r>
              <a:rPr lang="en-US" sz="1800" dirty="0"/>
              <a:t>Finance Committee is engaged and continually reviewing all appropriate capital financing options. </a:t>
            </a:r>
          </a:p>
          <a:p>
            <a:pPr>
              <a:lnSpc>
                <a:spcPct val="100000"/>
              </a:lnSpc>
              <a:spcBef>
                <a:spcPts val="1200"/>
              </a:spcBef>
            </a:pPr>
            <a:r>
              <a:rPr lang="en-US" sz="1800" dirty="0"/>
              <a:t>FY 2022 budget planning does not program issuance of debt as part of the adopted budget.</a:t>
            </a:r>
          </a:p>
          <a:p>
            <a:pPr>
              <a:lnSpc>
                <a:spcPct val="100000"/>
              </a:lnSpc>
              <a:spcBef>
                <a:spcPts val="1200"/>
              </a:spcBef>
            </a:pPr>
            <a:r>
              <a:rPr lang="en-US" sz="1800" dirty="0"/>
              <a:t>Any new debt issue recommendation will include a consolidated financing plan based upon the number of current and future capital projects and initiatives to be financed, the timing of project implementation, expected payout schedule,  the appropriate type of debt and existing market conditions. </a:t>
            </a:r>
          </a:p>
          <a:p>
            <a:pPr>
              <a:lnSpc>
                <a:spcPct val="100000"/>
              </a:lnSpc>
              <a:spcBef>
                <a:spcPts val="1200"/>
              </a:spcBef>
            </a:pPr>
            <a:r>
              <a:rPr lang="en-US" sz="1800" dirty="0"/>
              <a:t>Issuance of debt in the areas financed would reduce the cash and carry component by the amount of debt service.</a:t>
            </a:r>
          </a:p>
          <a:p>
            <a:pPr>
              <a:lnSpc>
                <a:spcPct val="100000"/>
              </a:lnSpc>
              <a:spcBef>
                <a:spcPts val="1200"/>
              </a:spcBef>
            </a:pPr>
            <a:r>
              <a:rPr lang="en-US" sz="1800" dirty="0"/>
              <a:t>Cost to finance always a concern, but County’s credit rating will reduce the interest expense. </a:t>
            </a:r>
          </a:p>
          <a:p>
            <a:pPr>
              <a:lnSpc>
                <a:spcPct val="100000"/>
              </a:lnSpc>
              <a:spcBef>
                <a:spcPts val="1200"/>
              </a:spcBef>
            </a:pPr>
            <a:r>
              <a:rPr lang="en-US" sz="1800" dirty="0"/>
              <a:t>Long term debt means that future users of capital facilities and infrastructure and not just current users will participate in paying for facilities.</a:t>
            </a:r>
          </a:p>
          <a:p>
            <a:pPr>
              <a:lnSpc>
                <a:spcPct val="100000"/>
              </a:lnSpc>
              <a:spcBef>
                <a:spcPts val="1200"/>
              </a:spcBef>
            </a:pPr>
            <a:endParaRPr lang="en-US" sz="1800" dirty="0"/>
          </a:p>
          <a:p>
            <a:pPr>
              <a:spcBef>
                <a:spcPts val="1200"/>
              </a:spcBef>
            </a:pPr>
            <a:endParaRPr lang="en-US" sz="1800" dirty="0"/>
          </a:p>
          <a:p>
            <a:pPr>
              <a:spcBef>
                <a:spcPts val="1200"/>
              </a:spcBef>
            </a:pPr>
            <a:endParaRPr lang="en-US" sz="1800" dirty="0"/>
          </a:p>
        </p:txBody>
      </p:sp>
      <p:sp>
        <p:nvSpPr>
          <p:cNvPr id="2" name="Slide Number Placeholder 1"/>
          <p:cNvSpPr>
            <a:spLocks noGrp="1"/>
          </p:cNvSpPr>
          <p:nvPr>
            <p:ph type="sldNum" sz="quarter" idx="12"/>
          </p:nvPr>
        </p:nvSpPr>
        <p:spPr/>
        <p:txBody>
          <a:bodyPr/>
          <a:lstStyle/>
          <a:p>
            <a:fld id="{E6EC331D-CB6E-4CAE-BD7D-1FD11E1F29F1}" type="slidenum">
              <a:rPr lang="en-US" smtClean="0"/>
              <a:pPr/>
              <a:t>24</a:t>
            </a:fld>
            <a:endParaRPr lang="en-US" dirty="0"/>
          </a:p>
        </p:txBody>
      </p:sp>
      <p:pic>
        <p:nvPicPr>
          <p:cNvPr id="6" name="chart">
            <a:extLst>
              <a:ext uri="{FF2B5EF4-FFF2-40B4-BE49-F238E27FC236}">
                <a16:creationId xmlns:a16="http://schemas.microsoft.com/office/drawing/2014/main" id="{7F308AAD-44F3-4215-BC87-F13435460AA4}"/>
              </a:ext>
            </a:extLst>
          </p:cNvPr>
          <p:cNvPicPr>
            <a:picLocks noChangeAspect="1"/>
          </p:cNvPicPr>
          <p:nvPr/>
        </p:nvPicPr>
        <p:blipFill>
          <a:blip r:embed="rId2" cstate="print"/>
          <a:stretch>
            <a:fillRect/>
          </a:stretch>
        </p:blipFill>
        <p:spPr>
          <a:xfrm>
            <a:off x="304800" y="6324600"/>
            <a:ext cx="1400325" cy="304800"/>
          </a:xfrm>
          <a:prstGeom prst="rect">
            <a:avLst/>
          </a:prstGeom>
          <a:ln>
            <a:solidFill>
              <a:schemeClr val="accent1"/>
            </a:solid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D060C9-89DC-47A2-B53C-40E21782130F}"/>
              </a:ext>
            </a:extLst>
          </p:cNvPr>
          <p:cNvSpPr>
            <a:spLocks noGrp="1"/>
          </p:cNvSpPr>
          <p:nvPr>
            <p:ph type="ctrTitle"/>
          </p:nvPr>
        </p:nvSpPr>
        <p:spPr>
          <a:xfrm>
            <a:off x="1295400" y="359736"/>
            <a:ext cx="7543800" cy="554664"/>
          </a:xfrm>
        </p:spPr>
        <p:txBody>
          <a:bodyPr>
            <a:noAutofit/>
          </a:bodyPr>
          <a:lstStyle/>
          <a:p>
            <a:pPr algn="ctr"/>
            <a:r>
              <a:rPr lang="en-US" sz="3600" dirty="0">
                <a:solidFill>
                  <a:schemeClr val="accent6">
                    <a:lumMod val="75000"/>
                  </a:schemeClr>
                </a:solidFill>
              </a:rPr>
              <a:t>Conservation Collier Budget Policy  </a:t>
            </a:r>
            <a:endParaRPr lang="en-US" sz="3600" dirty="0">
              <a:highlight>
                <a:srgbClr val="FFFF00"/>
              </a:highlight>
            </a:endParaRPr>
          </a:p>
        </p:txBody>
      </p:sp>
      <p:sp>
        <p:nvSpPr>
          <p:cNvPr id="5" name="Subtitle 4">
            <a:extLst>
              <a:ext uri="{FF2B5EF4-FFF2-40B4-BE49-F238E27FC236}">
                <a16:creationId xmlns:a16="http://schemas.microsoft.com/office/drawing/2014/main" id="{6BAE1DE9-2B3C-4048-AE52-219AB0506C3B}"/>
              </a:ext>
            </a:extLst>
          </p:cNvPr>
          <p:cNvSpPr>
            <a:spLocks noGrp="1"/>
          </p:cNvSpPr>
          <p:nvPr>
            <p:ph type="subTitle" idx="1"/>
          </p:nvPr>
        </p:nvSpPr>
        <p:spPr>
          <a:xfrm>
            <a:off x="1432560" y="914400"/>
            <a:ext cx="7101840" cy="5391150"/>
          </a:xfrm>
        </p:spPr>
        <p:txBody>
          <a:bodyPr>
            <a:normAutofit fontScale="25000" lnSpcReduction="20000"/>
          </a:bodyPr>
          <a:lstStyle/>
          <a:p>
            <a:pPr>
              <a:lnSpc>
                <a:spcPct val="100000"/>
              </a:lnSpc>
              <a:spcBef>
                <a:spcPts val="0"/>
              </a:spcBef>
              <a:spcAft>
                <a:spcPts val="600"/>
              </a:spcAft>
            </a:pPr>
            <a:endParaRPr lang="en-US" sz="1800" dirty="0">
              <a:effectLst/>
              <a:latin typeface="Times New Roman" panose="02020603050405020304" pitchFamily="18" charset="0"/>
              <a:ea typeface="Times New Roman" panose="02020603050405020304" pitchFamily="18" charset="0"/>
            </a:endParaRPr>
          </a:p>
          <a:p>
            <a:pPr algn="just">
              <a:lnSpc>
                <a:spcPct val="100000"/>
              </a:lnSpc>
              <a:spcBef>
                <a:spcPts val="0"/>
              </a:spcBef>
              <a:spcAft>
                <a:spcPts val="600"/>
              </a:spcAft>
            </a:pPr>
            <a:r>
              <a:rPr lang="en-US" sz="8000" dirty="0">
                <a:effectLst/>
                <a:latin typeface="Times New Roman" panose="02020603050405020304" pitchFamily="18" charset="0"/>
                <a:ea typeface="Times New Roman" panose="02020603050405020304" pitchFamily="18" charset="0"/>
              </a:rPr>
              <a:t>On November 3, 2020, the Collier County electors, with a 76.5% majority, approved re-establishing a not to exceed .25 mil ad valorem levy for ten (10) years to fund Conservation Collier.</a:t>
            </a:r>
          </a:p>
          <a:p>
            <a:pPr algn="just">
              <a:lnSpc>
                <a:spcPct val="100000"/>
              </a:lnSpc>
              <a:spcBef>
                <a:spcPts val="0"/>
              </a:spcBef>
              <a:spcAft>
                <a:spcPts val="600"/>
              </a:spcAft>
            </a:pPr>
            <a:endParaRPr lang="en-US" sz="4800" dirty="0">
              <a:effectLst/>
              <a:latin typeface="Times New Roman" panose="02020603050405020304" pitchFamily="18" charset="0"/>
              <a:ea typeface="Times New Roman" panose="02020603050405020304" pitchFamily="18" charset="0"/>
            </a:endParaRPr>
          </a:p>
          <a:p>
            <a:pPr marL="339725" indent="-266700">
              <a:lnSpc>
                <a:spcPct val="100000"/>
              </a:lnSpc>
              <a:spcBef>
                <a:spcPts val="0"/>
              </a:spcBef>
              <a:spcAft>
                <a:spcPts val="600"/>
              </a:spcAft>
              <a:buFont typeface="Arial" panose="020B0604020202020204" pitchFamily="34" charset="0"/>
              <a:buChar char="•"/>
            </a:pPr>
            <a:r>
              <a:rPr lang="en-US" sz="6400" dirty="0">
                <a:effectLst/>
                <a:latin typeface="Times New Roman" panose="02020603050405020304" pitchFamily="18" charset="0"/>
                <a:ea typeface="Times New Roman" panose="02020603050405020304" pitchFamily="18" charset="0"/>
              </a:rPr>
              <a:t>FY22 budget to include a </a:t>
            </a:r>
            <a:r>
              <a:rPr lang="en-US" sz="6400" b="1" dirty="0">
                <a:effectLst/>
                <a:latin typeface="Times New Roman" panose="02020603050405020304" pitchFamily="18" charset="0"/>
                <a:ea typeface="Times New Roman" panose="02020603050405020304" pitchFamily="18" charset="0"/>
              </a:rPr>
              <a:t>County-wide Conservation Collier tax levy of .2500 mil</a:t>
            </a:r>
            <a:r>
              <a:rPr lang="en-US" sz="6400" dirty="0">
                <a:effectLst/>
                <a:latin typeface="Times New Roman" panose="02020603050405020304" pitchFamily="18" charset="0"/>
                <a:ea typeface="Times New Roman" panose="02020603050405020304" pitchFamily="18" charset="0"/>
              </a:rPr>
              <a:t> that will generate approximately $25,287,900.</a:t>
            </a:r>
          </a:p>
          <a:p>
            <a:pPr>
              <a:lnSpc>
                <a:spcPct val="100000"/>
              </a:lnSpc>
              <a:spcBef>
                <a:spcPts val="0"/>
              </a:spcBef>
              <a:spcAft>
                <a:spcPts val="600"/>
              </a:spcAft>
            </a:pPr>
            <a:endParaRPr lang="en-US" sz="4800" dirty="0">
              <a:latin typeface="Times New Roman" panose="02020603050405020304" pitchFamily="18" charset="0"/>
              <a:ea typeface="Times New Roman" panose="02020603050405020304" pitchFamily="18" charset="0"/>
            </a:endParaRPr>
          </a:p>
          <a:p>
            <a:pPr marL="339725" indent="-266700">
              <a:lnSpc>
                <a:spcPct val="100000"/>
              </a:lnSpc>
              <a:spcBef>
                <a:spcPts val="0"/>
              </a:spcBef>
              <a:spcAft>
                <a:spcPts val="600"/>
              </a:spcAft>
              <a:buFont typeface="Arial" panose="020B0604020202020204" pitchFamily="34" charset="0"/>
              <a:buChar char="•"/>
            </a:pPr>
            <a:r>
              <a:rPr lang="en-US" sz="6400" b="1" dirty="0">
                <a:effectLst/>
                <a:latin typeface="Times New Roman" panose="02020603050405020304" pitchFamily="18" charset="0"/>
                <a:ea typeface="Times New Roman" panose="02020603050405020304" pitchFamily="18" charset="0"/>
              </a:rPr>
              <a:t>Repay approximately $3,700,000 </a:t>
            </a:r>
            <a:r>
              <a:rPr lang="en-US" sz="6400" dirty="0">
                <a:effectLst/>
                <a:latin typeface="Times New Roman" panose="02020603050405020304" pitchFamily="18" charset="0"/>
                <a:ea typeface="Times New Roman" panose="02020603050405020304" pitchFamily="18" charset="0"/>
              </a:rPr>
              <a:t>to the Conservation Collier Management Trust Fund for monies advanced to acquire properties</a:t>
            </a:r>
          </a:p>
          <a:p>
            <a:pPr>
              <a:lnSpc>
                <a:spcPct val="100000"/>
              </a:lnSpc>
              <a:spcBef>
                <a:spcPts val="0"/>
              </a:spcBef>
              <a:spcAft>
                <a:spcPts val="600"/>
              </a:spcAft>
            </a:pPr>
            <a:endParaRPr lang="en-US" sz="4800" dirty="0">
              <a:effectLst/>
              <a:latin typeface="Times New Roman" panose="02020603050405020304" pitchFamily="18" charset="0"/>
              <a:ea typeface="Times New Roman" panose="02020603050405020304" pitchFamily="18" charset="0"/>
            </a:endParaRPr>
          </a:p>
          <a:p>
            <a:pPr marL="339725" indent="-266700">
              <a:lnSpc>
                <a:spcPct val="100000"/>
              </a:lnSpc>
              <a:spcBef>
                <a:spcPts val="0"/>
              </a:spcBef>
              <a:spcAft>
                <a:spcPts val="600"/>
              </a:spcAft>
              <a:buFont typeface="Arial" panose="020B0604020202020204" pitchFamily="34" charset="0"/>
              <a:buChar char="•"/>
            </a:pPr>
            <a:r>
              <a:rPr lang="en-US" sz="6400" b="1" dirty="0">
                <a:effectLst/>
                <a:latin typeface="Times New Roman" panose="02020603050405020304" pitchFamily="18" charset="0"/>
                <a:ea typeface="Times New Roman" panose="02020603050405020304" pitchFamily="18" charset="0"/>
              </a:rPr>
              <a:t>Twenty-five percent </a:t>
            </a:r>
            <a:r>
              <a:rPr lang="en-US" sz="6400" b="1" dirty="0">
                <a:latin typeface="Times New Roman" panose="02020603050405020304" pitchFamily="18" charset="0"/>
                <a:ea typeface="Times New Roman" panose="02020603050405020304" pitchFamily="18" charset="0"/>
              </a:rPr>
              <a:t>(25%) </a:t>
            </a:r>
            <a:r>
              <a:rPr lang="en-US" sz="6400" dirty="0">
                <a:latin typeface="Times New Roman" panose="02020603050405020304" pitchFamily="18" charset="0"/>
                <a:ea typeface="Times New Roman" panose="02020603050405020304" pitchFamily="18" charset="0"/>
              </a:rPr>
              <a:t>of  </a:t>
            </a:r>
            <a:r>
              <a:rPr lang="en-US" sz="6400" dirty="0">
                <a:effectLst/>
                <a:latin typeface="Times New Roman" panose="02020603050405020304" pitchFamily="18" charset="0"/>
                <a:ea typeface="Times New Roman" panose="02020603050405020304" pitchFamily="18" charset="0"/>
              </a:rPr>
              <a:t>tax receipts will be deposited into the Conservation Collier Management Trust Fund</a:t>
            </a:r>
          </a:p>
          <a:p>
            <a:pPr marL="930402" indent="-857250">
              <a:lnSpc>
                <a:spcPct val="100000"/>
              </a:lnSpc>
              <a:spcBef>
                <a:spcPts val="0"/>
              </a:spcBef>
              <a:spcAft>
                <a:spcPts val="600"/>
              </a:spcAft>
              <a:buFont typeface="Arial" panose="020B0604020202020204" pitchFamily="34" charset="0"/>
              <a:buChar char="•"/>
            </a:pPr>
            <a:endParaRPr lang="en-US" sz="4800" dirty="0">
              <a:effectLst/>
              <a:latin typeface="Times New Roman" panose="02020603050405020304" pitchFamily="18" charset="0"/>
              <a:ea typeface="Times New Roman" panose="02020603050405020304" pitchFamily="18" charset="0"/>
            </a:endParaRPr>
          </a:p>
          <a:p>
            <a:pPr marL="339725" indent="-266700">
              <a:lnSpc>
                <a:spcPct val="100000"/>
              </a:lnSpc>
              <a:spcBef>
                <a:spcPts val="0"/>
              </a:spcBef>
              <a:spcAft>
                <a:spcPts val="600"/>
              </a:spcAft>
              <a:buFont typeface="Arial" panose="020B0604020202020204" pitchFamily="34" charset="0"/>
              <a:buChar char="•"/>
            </a:pPr>
            <a:r>
              <a:rPr lang="en-US" sz="6400" b="1" dirty="0">
                <a:effectLst/>
                <a:latin typeface="Times New Roman" panose="02020603050405020304" pitchFamily="18" charset="0"/>
                <a:ea typeface="Times New Roman" panose="02020603050405020304" pitchFamily="18" charset="0"/>
              </a:rPr>
              <a:t>The balance of tax receipts will be used to acquire environmentally sensitive lands</a:t>
            </a:r>
          </a:p>
          <a:p>
            <a:pPr>
              <a:lnSpc>
                <a:spcPct val="100000"/>
              </a:lnSpc>
              <a:spcBef>
                <a:spcPts val="0"/>
              </a:spcBef>
              <a:spcAft>
                <a:spcPts val="600"/>
              </a:spcAft>
            </a:pPr>
            <a:endParaRPr lang="en-US" sz="4800" dirty="0">
              <a:effectLst/>
              <a:latin typeface="Times New Roman" panose="02020603050405020304" pitchFamily="18" charset="0"/>
              <a:ea typeface="Times New Roman" panose="02020603050405020304" pitchFamily="18" charset="0"/>
            </a:endParaRPr>
          </a:p>
          <a:p>
            <a:pPr marL="339725" indent="-266700">
              <a:lnSpc>
                <a:spcPct val="100000"/>
              </a:lnSpc>
              <a:spcBef>
                <a:spcPts val="0"/>
              </a:spcBef>
              <a:spcAft>
                <a:spcPts val="600"/>
              </a:spcAft>
              <a:buFont typeface="Arial" panose="020B0604020202020204" pitchFamily="34" charset="0"/>
              <a:buChar char="•"/>
            </a:pPr>
            <a:r>
              <a:rPr lang="en-US" sz="6400" b="1" dirty="0">
                <a:effectLst/>
                <a:latin typeface="Times New Roman" panose="02020603050405020304" pitchFamily="18" charset="0"/>
                <a:ea typeface="Times New Roman" panose="02020603050405020304" pitchFamily="18" charset="0"/>
              </a:rPr>
              <a:t>Authorize Conservation Collier Acquisition Cycle </a:t>
            </a:r>
            <a:r>
              <a:rPr lang="en-US" sz="6400" dirty="0">
                <a:effectLst/>
                <a:latin typeface="Times New Roman" panose="02020603050405020304" pitchFamily="18" charset="0"/>
                <a:ea typeface="Times New Roman" panose="02020603050405020304" pitchFamily="18" charset="0"/>
              </a:rPr>
              <a:t>to start in March 2021 for properties to be ranked by the Board in January 2022 to be acquired in FY2022.</a:t>
            </a:r>
          </a:p>
          <a:p>
            <a:pPr>
              <a:lnSpc>
                <a:spcPct val="100000"/>
              </a:lnSpc>
              <a:spcBef>
                <a:spcPts val="0"/>
              </a:spcBef>
              <a:spcAft>
                <a:spcPts val="600"/>
              </a:spcAft>
            </a:pPr>
            <a:endParaRPr lang="en-US" sz="1800" dirty="0">
              <a:latin typeface="Times New Roman" panose="02020603050405020304" pitchFamily="18" charset="0"/>
              <a:ea typeface="Times New Roman" panose="02020603050405020304" pitchFamily="18" charset="0"/>
            </a:endParaRPr>
          </a:p>
          <a:p>
            <a:pPr>
              <a:lnSpc>
                <a:spcPct val="100000"/>
              </a:lnSpc>
              <a:spcBef>
                <a:spcPts val="0"/>
              </a:spcBef>
              <a:spcAft>
                <a:spcPts val="600"/>
              </a:spcAft>
            </a:pPr>
            <a:endParaRPr lang="en-US" sz="1800" dirty="0">
              <a:latin typeface="Times New Roman" panose="02020603050405020304" pitchFamily="18" charset="0"/>
              <a:ea typeface="Times New Roman" panose="02020603050405020304" pitchFamily="18" charset="0"/>
            </a:endParaRPr>
          </a:p>
          <a:p>
            <a:pPr>
              <a:lnSpc>
                <a:spcPct val="100000"/>
              </a:lnSpc>
              <a:spcBef>
                <a:spcPts val="0"/>
              </a:spcBef>
              <a:spcAft>
                <a:spcPts val="600"/>
              </a:spcAft>
            </a:pPr>
            <a:endParaRPr lang="en-US" sz="1800" dirty="0">
              <a:latin typeface="Times New Roman" panose="02020603050405020304" pitchFamily="18" charset="0"/>
              <a:ea typeface="Times New Roman" panose="02020603050405020304" pitchFamily="18" charset="0"/>
            </a:endParaRPr>
          </a:p>
          <a:p>
            <a:pPr>
              <a:lnSpc>
                <a:spcPct val="100000"/>
              </a:lnSpc>
              <a:spcBef>
                <a:spcPts val="0"/>
              </a:spcBef>
              <a:spcAft>
                <a:spcPts val="600"/>
              </a:spcAft>
            </a:pPr>
            <a:endParaRPr lang="en-US" sz="1800" dirty="0">
              <a:effectLst/>
              <a:latin typeface="Times New Roman" panose="02020603050405020304" pitchFamily="18" charset="0"/>
              <a:ea typeface="Times New Roman" panose="02020603050405020304" pitchFamily="18" charset="0"/>
            </a:endParaRPr>
          </a:p>
          <a:p>
            <a:pPr>
              <a:lnSpc>
                <a:spcPct val="100000"/>
              </a:lnSpc>
              <a:spcBef>
                <a:spcPts val="0"/>
              </a:spcBef>
              <a:spcAft>
                <a:spcPts val="600"/>
              </a:spcAft>
            </a:pPr>
            <a:endParaRPr lang="en-US" sz="2200" dirty="0"/>
          </a:p>
          <a:p>
            <a:endParaRPr lang="en-US" dirty="0"/>
          </a:p>
        </p:txBody>
      </p:sp>
      <p:sp>
        <p:nvSpPr>
          <p:cNvPr id="2" name="Slide Number Placeholder 1">
            <a:extLst>
              <a:ext uri="{FF2B5EF4-FFF2-40B4-BE49-F238E27FC236}">
                <a16:creationId xmlns:a16="http://schemas.microsoft.com/office/drawing/2014/main" id="{84829BB4-BF16-4CAF-9C1E-86815F707DB4}"/>
              </a:ext>
            </a:extLst>
          </p:cNvPr>
          <p:cNvSpPr>
            <a:spLocks noGrp="1"/>
          </p:cNvSpPr>
          <p:nvPr>
            <p:ph type="sldNum" sz="quarter" idx="12"/>
          </p:nvPr>
        </p:nvSpPr>
        <p:spPr/>
        <p:txBody>
          <a:bodyPr/>
          <a:lstStyle/>
          <a:p>
            <a:fld id="{E6EC331D-CB6E-4CAE-BD7D-1FD11E1F29F1}" type="slidenum">
              <a:rPr lang="en-US" smtClean="0"/>
              <a:pPr/>
              <a:t>25</a:t>
            </a:fld>
            <a:endParaRPr lang="en-US" dirty="0"/>
          </a:p>
        </p:txBody>
      </p:sp>
      <p:pic>
        <p:nvPicPr>
          <p:cNvPr id="6" name="chart">
            <a:extLst>
              <a:ext uri="{FF2B5EF4-FFF2-40B4-BE49-F238E27FC236}">
                <a16:creationId xmlns:a16="http://schemas.microsoft.com/office/drawing/2014/main" id="{EBC96B04-E372-44B1-89EE-E45AE1C9FCA9}"/>
              </a:ext>
            </a:extLst>
          </p:cNvPr>
          <p:cNvPicPr>
            <a:picLocks noChangeAspect="1"/>
          </p:cNvPicPr>
          <p:nvPr/>
        </p:nvPicPr>
        <p:blipFill>
          <a:blip r:embed="rId2" cstate="print"/>
          <a:stretch>
            <a:fillRect/>
          </a:stretch>
        </p:blipFill>
        <p:spPr>
          <a:xfrm>
            <a:off x="304800" y="6324600"/>
            <a:ext cx="1400325" cy="304800"/>
          </a:xfrm>
          <a:prstGeom prst="rect">
            <a:avLst/>
          </a:prstGeom>
          <a:ln>
            <a:solidFill>
              <a:schemeClr val="accent1"/>
            </a:solidFill>
          </a:ln>
        </p:spPr>
      </p:pic>
    </p:spTree>
    <p:extLst>
      <p:ext uri="{BB962C8B-B14F-4D97-AF65-F5344CB8AC3E}">
        <p14:creationId xmlns:p14="http://schemas.microsoft.com/office/powerpoint/2010/main" val="3443412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FF109-A33B-4B97-8A16-4B440DBB9E7D}"/>
              </a:ext>
            </a:extLst>
          </p:cNvPr>
          <p:cNvSpPr>
            <a:spLocks noGrp="1"/>
          </p:cNvSpPr>
          <p:nvPr>
            <p:ph type="title"/>
          </p:nvPr>
        </p:nvSpPr>
        <p:spPr>
          <a:xfrm>
            <a:off x="1219200" y="274638"/>
            <a:ext cx="7714488" cy="1143000"/>
          </a:xfrm>
        </p:spPr>
        <p:txBody>
          <a:bodyPr>
            <a:noAutofit/>
          </a:bodyPr>
          <a:lstStyle/>
          <a:p>
            <a:r>
              <a:rPr lang="en-US" dirty="0"/>
              <a:t>School Resource Officer Funding</a:t>
            </a:r>
          </a:p>
        </p:txBody>
      </p:sp>
      <p:sp>
        <p:nvSpPr>
          <p:cNvPr id="3" name="Content Placeholder 2">
            <a:extLst>
              <a:ext uri="{FF2B5EF4-FFF2-40B4-BE49-F238E27FC236}">
                <a16:creationId xmlns:a16="http://schemas.microsoft.com/office/drawing/2014/main" id="{AC92D0F5-9077-4D7B-AB17-674656E3B44C}"/>
              </a:ext>
            </a:extLst>
          </p:cNvPr>
          <p:cNvSpPr>
            <a:spLocks noGrp="1"/>
          </p:cNvSpPr>
          <p:nvPr>
            <p:ph idx="1"/>
          </p:nvPr>
        </p:nvSpPr>
        <p:spPr>
          <a:xfrm>
            <a:off x="1435608" y="1295400"/>
            <a:ext cx="7498080" cy="4953000"/>
          </a:xfrm>
        </p:spPr>
        <p:txBody>
          <a:bodyPr>
            <a:normAutofit fontScale="25000" lnSpcReduction="20000"/>
          </a:bodyPr>
          <a:lstStyle/>
          <a:p>
            <a:pPr>
              <a:lnSpc>
                <a:spcPct val="120000"/>
              </a:lnSpc>
              <a:spcBef>
                <a:spcPts val="0"/>
              </a:spcBef>
              <a:spcAft>
                <a:spcPts val="600"/>
              </a:spcAft>
            </a:pPr>
            <a:r>
              <a:rPr lang="en-US" sz="7200" dirty="0"/>
              <a:t>County Commission through the Sheriff's Agency has funded a program providing coverage in many schools for years.  </a:t>
            </a:r>
          </a:p>
          <a:p>
            <a:pPr>
              <a:lnSpc>
                <a:spcPct val="120000"/>
              </a:lnSpc>
              <a:spcBef>
                <a:spcPts val="0"/>
              </a:spcBef>
              <a:spcAft>
                <a:spcPts val="600"/>
              </a:spcAft>
            </a:pPr>
            <a:r>
              <a:rPr lang="en-US" sz="7200" dirty="0"/>
              <a:t>SB 7026 passed in 2018</a:t>
            </a:r>
          </a:p>
          <a:p>
            <a:pPr>
              <a:lnSpc>
                <a:spcPct val="120000"/>
              </a:lnSpc>
              <a:spcBef>
                <a:spcPts val="0"/>
              </a:spcBef>
              <a:spcAft>
                <a:spcPts val="600"/>
              </a:spcAft>
            </a:pPr>
            <a:r>
              <a:rPr lang="en-US" sz="7200" dirty="0"/>
              <a:t>Legal responsibility to comply with SB 7026, including funding is the responsibility of the Collier County School District</a:t>
            </a:r>
          </a:p>
          <a:p>
            <a:pPr>
              <a:lnSpc>
                <a:spcPct val="120000"/>
              </a:lnSpc>
              <a:spcBef>
                <a:spcPts val="0"/>
              </a:spcBef>
              <a:spcAft>
                <a:spcPts val="600"/>
              </a:spcAft>
            </a:pPr>
            <a:r>
              <a:rPr lang="en-US" sz="7200" dirty="0"/>
              <a:t>Current program costs are approximately $13 million annually and the Sheriff has a presence in every County public school facility and charter school in compliance with the current State law.</a:t>
            </a:r>
          </a:p>
          <a:p>
            <a:pPr>
              <a:lnSpc>
                <a:spcPct val="120000"/>
              </a:lnSpc>
              <a:spcBef>
                <a:spcPts val="0"/>
              </a:spcBef>
              <a:spcAft>
                <a:spcPts val="600"/>
              </a:spcAft>
            </a:pPr>
            <a:r>
              <a:rPr lang="en-US" sz="7200" dirty="0"/>
              <a:t>FY 2022 is the final year of a four-year program providing the Sheriff with recurring funding of $3,000,000 to fund an additional 10 deputies (Total of 40 sworn deputies).  </a:t>
            </a:r>
          </a:p>
          <a:p>
            <a:pPr>
              <a:lnSpc>
                <a:spcPct val="120000"/>
              </a:lnSpc>
              <a:spcBef>
                <a:spcPts val="0"/>
              </a:spcBef>
              <a:spcAft>
                <a:spcPts val="600"/>
              </a:spcAft>
            </a:pPr>
            <a:r>
              <a:rPr lang="en-US" sz="7200" dirty="0"/>
              <a:t>For FY 2022, a new Immokalee charter school is schedules to be operational.</a:t>
            </a:r>
          </a:p>
          <a:p>
            <a:pPr>
              <a:lnSpc>
                <a:spcPct val="120000"/>
              </a:lnSpc>
              <a:spcBef>
                <a:spcPts val="0"/>
              </a:spcBef>
              <a:spcAft>
                <a:spcPts val="600"/>
              </a:spcAft>
            </a:pPr>
            <a:r>
              <a:rPr lang="en-US" sz="7200" dirty="0"/>
              <a:t>The School District returns to the County net dollars received from the State ( after deduction for district expenses) which totaled $1.8 million in FY 2020.</a:t>
            </a:r>
          </a:p>
          <a:p>
            <a:endParaRPr lang="en-US" sz="1800" dirty="0"/>
          </a:p>
          <a:p>
            <a:pPr marL="82296" indent="0">
              <a:buNone/>
            </a:pPr>
            <a:endParaRPr lang="en-US" sz="1800" dirty="0"/>
          </a:p>
        </p:txBody>
      </p:sp>
      <p:sp>
        <p:nvSpPr>
          <p:cNvPr id="4" name="Slide Number Placeholder 3">
            <a:extLst>
              <a:ext uri="{FF2B5EF4-FFF2-40B4-BE49-F238E27FC236}">
                <a16:creationId xmlns:a16="http://schemas.microsoft.com/office/drawing/2014/main" id="{59E9A404-ECBF-45D3-A97D-6ADA5EDEE5E5}"/>
              </a:ext>
            </a:extLst>
          </p:cNvPr>
          <p:cNvSpPr>
            <a:spLocks noGrp="1"/>
          </p:cNvSpPr>
          <p:nvPr>
            <p:ph type="sldNum" sz="quarter" idx="12"/>
          </p:nvPr>
        </p:nvSpPr>
        <p:spPr/>
        <p:txBody>
          <a:bodyPr/>
          <a:lstStyle/>
          <a:p>
            <a:fld id="{E6EC331D-CB6E-4CAE-BD7D-1FD11E1F29F1}" type="slidenum">
              <a:rPr lang="en-US" smtClean="0"/>
              <a:pPr/>
              <a:t>26</a:t>
            </a:fld>
            <a:endParaRPr lang="en-US" dirty="0"/>
          </a:p>
        </p:txBody>
      </p:sp>
      <p:pic>
        <p:nvPicPr>
          <p:cNvPr id="5" name="chart">
            <a:extLst>
              <a:ext uri="{FF2B5EF4-FFF2-40B4-BE49-F238E27FC236}">
                <a16:creationId xmlns:a16="http://schemas.microsoft.com/office/drawing/2014/main" id="{0E66961B-73A3-4586-9AD9-E68B5619E966}"/>
              </a:ext>
            </a:extLst>
          </p:cNvPr>
          <p:cNvPicPr>
            <a:picLocks noChangeAspect="1"/>
          </p:cNvPicPr>
          <p:nvPr/>
        </p:nvPicPr>
        <p:blipFill>
          <a:blip r:embed="rId2" cstate="print"/>
          <a:stretch>
            <a:fillRect/>
          </a:stretch>
        </p:blipFill>
        <p:spPr>
          <a:xfrm>
            <a:off x="304800" y="6324600"/>
            <a:ext cx="1400325" cy="304800"/>
          </a:xfrm>
          <a:prstGeom prst="rect">
            <a:avLst/>
          </a:prstGeom>
          <a:ln>
            <a:solidFill>
              <a:schemeClr val="accent1"/>
            </a:solidFill>
          </a:ln>
        </p:spPr>
      </p:pic>
    </p:spTree>
    <p:extLst>
      <p:ext uri="{BB962C8B-B14F-4D97-AF65-F5344CB8AC3E}">
        <p14:creationId xmlns:p14="http://schemas.microsoft.com/office/powerpoint/2010/main" val="3886582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95400" y="228600"/>
            <a:ext cx="7848600" cy="1371600"/>
          </a:xfrm>
        </p:spPr>
        <p:txBody>
          <a:bodyPr anchor="t">
            <a:noAutofit/>
          </a:bodyPr>
          <a:lstStyle/>
          <a:p>
            <a:r>
              <a:rPr lang="en-US" dirty="0">
                <a:solidFill>
                  <a:schemeClr val="accent6">
                    <a:lumMod val="75000"/>
                  </a:schemeClr>
                </a:solidFill>
              </a:rPr>
              <a:t>Schedule</a:t>
            </a:r>
            <a:br>
              <a:rPr lang="en-US" dirty="0">
                <a:solidFill>
                  <a:schemeClr val="accent6">
                    <a:lumMod val="75000"/>
                  </a:schemeClr>
                </a:solidFill>
              </a:rPr>
            </a:br>
            <a:r>
              <a:rPr lang="en-US" sz="2400" dirty="0">
                <a:solidFill>
                  <a:schemeClr val="accent3"/>
                </a:solidFill>
              </a:rPr>
              <a:t> </a:t>
            </a:r>
            <a:br>
              <a:rPr lang="en-US" sz="2400" dirty="0">
                <a:solidFill>
                  <a:schemeClr val="accent3"/>
                </a:solidFill>
              </a:rPr>
            </a:br>
            <a:endParaRPr lang="en-US" sz="2400" dirty="0">
              <a:solidFill>
                <a:schemeClr val="accent3"/>
              </a:solidFill>
            </a:endParaRPr>
          </a:p>
        </p:txBody>
      </p:sp>
      <p:sp>
        <p:nvSpPr>
          <p:cNvPr id="5" name="Rectangle 4"/>
          <p:cNvSpPr>
            <a:spLocks noGrp="1"/>
          </p:cNvSpPr>
          <p:nvPr>
            <p:ph sz="half" idx="4294967295"/>
          </p:nvPr>
        </p:nvSpPr>
        <p:spPr>
          <a:xfrm>
            <a:off x="1295400" y="1143000"/>
            <a:ext cx="7696200" cy="5486400"/>
          </a:xfrm>
        </p:spPr>
        <p:txBody>
          <a:bodyPr>
            <a:noAutofit/>
          </a:bodyPr>
          <a:lstStyle/>
          <a:p>
            <a:pPr>
              <a:lnSpc>
                <a:spcPct val="100000"/>
              </a:lnSpc>
              <a:spcBef>
                <a:spcPts val="0"/>
              </a:spcBef>
              <a:spcAft>
                <a:spcPts val="600"/>
              </a:spcAft>
            </a:pPr>
            <a:r>
              <a:rPr lang="en-US" sz="2300" dirty="0"/>
              <a:t>Resolution requiring FY 2022 budget submittals by the Sheriff; Supervisor of Elections and Clerk of Courts on May 1</a:t>
            </a:r>
            <a:r>
              <a:rPr lang="en-US" sz="2300" baseline="30000" dirty="0"/>
              <a:t>st.</a:t>
            </a:r>
            <a:endParaRPr lang="en-US" sz="2300" dirty="0"/>
          </a:p>
          <a:p>
            <a:pPr>
              <a:lnSpc>
                <a:spcPct val="100000"/>
              </a:lnSpc>
              <a:spcBef>
                <a:spcPts val="0"/>
              </a:spcBef>
              <a:spcAft>
                <a:spcPts val="600"/>
              </a:spcAft>
            </a:pPr>
            <a:r>
              <a:rPr lang="en-US" sz="2300" dirty="0"/>
              <a:t>FY 2022 June Budget Workshop Dates – Thursday June 17th and if necessary, Friday June 18th</a:t>
            </a:r>
            <a:endParaRPr lang="en-US" sz="2300" baseline="30000" dirty="0"/>
          </a:p>
          <a:p>
            <a:pPr>
              <a:lnSpc>
                <a:spcPct val="100000"/>
              </a:lnSpc>
              <a:spcBef>
                <a:spcPts val="0"/>
              </a:spcBef>
              <a:spcAft>
                <a:spcPts val="600"/>
              </a:spcAft>
            </a:pPr>
            <a:r>
              <a:rPr lang="en-US" sz="2300" dirty="0"/>
              <a:t>Adopt Tentative Maximum FY 2022 Millage Rates on Tuesday July 13, 2021</a:t>
            </a:r>
          </a:p>
          <a:p>
            <a:pPr>
              <a:lnSpc>
                <a:spcPct val="100000"/>
              </a:lnSpc>
              <a:spcBef>
                <a:spcPts val="0"/>
              </a:spcBef>
              <a:spcAft>
                <a:spcPts val="600"/>
              </a:spcAft>
            </a:pPr>
            <a:r>
              <a:rPr lang="en-US" sz="2300" dirty="0"/>
              <a:t>Board Receives Tentative FY 2022 Budget Document on Friday July 16, 2021 </a:t>
            </a:r>
          </a:p>
          <a:p>
            <a:pPr>
              <a:lnSpc>
                <a:spcPct val="100000"/>
              </a:lnSpc>
              <a:spcBef>
                <a:spcPts val="0"/>
              </a:spcBef>
              <a:spcAft>
                <a:spcPts val="600"/>
              </a:spcAft>
            </a:pPr>
            <a:r>
              <a:rPr lang="en-US" sz="2300" dirty="0"/>
              <a:t>First FY 2022 Public Budget Hearing on Thursday September 9th with the Final FY 2022 Budget Hearing on Thursday September 23</a:t>
            </a:r>
            <a:r>
              <a:rPr lang="en-US" sz="2300" baseline="30000" dirty="0"/>
              <a:t>rd</a:t>
            </a:r>
            <a:endParaRPr lang="en-US" sz="2300" dirty="0"/>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27</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143000" y="419100"/>
            <a:ext cx="8077200" cy="838200"/>
          </a:xfrm>
        </p:spPr>
        <p:txBody>
          <a:bodyPr anchor="t">
            <a:noAutofit/>
          </a:bodyPr>
          <a:lstStyle/>
          <a:p>
            <a:r>
              <a:rPr lang="en-US" sz="3500" dirty="0">
                <a:solidFill>
                  <a:schemeClr val="accent6">
                    <a:lumMod val="75000"/>
                  </a:schemeClr>
                </a:solidFill>
              </a:rPr>
              <a:t>Suggested Board Budget Guidance Action</a:t>
            </a:r>
            <a:br>
              <a:rPr lang="en-US" sz="3500" dirty="0">
                <a:solidFill>
                  <a:schemeClr val="accent6">
                    <a:lumMod val="75000"/>
                  </a:schemeClr>
                </a:solidFill>
              </a:rPr>
            </a:br>
            <a:br>
              <a:rPr lang="en-US" sz="3500" dirty="0">
                <a:solidFill>
                  <a:schemeClr val="accent6">
                    <a:lumMod val="75000"/>
                  </a:schemeClr>
                </a:solidFill>
              </a:rPr>
            </a:br>
            <a:r>
              <a:rPr lang="en-US" sz="3500" dirty="0">
                <a:solidFill>
                  <a:schemeClr val="accent6">
                    <a:lumMod val="75000"/>
                  </a:schemeClr>
                </a:solidFill>
              </a:rPr>
              <a:t> </a:t>
            </a:r>
            <a:br>
              <a:rPr lang="en-US" sz="3500" dirty="0">
                <a:solidFill>
                  <a:schemeClr val="accent6">
                    <a:lumMod val="75000"/>
                  </a:schemeClr>
                </a:solidFill>
              </a:rPr>
            </a:br>
            <a:br>
              <a:rPr lang="en-US" sz="3500" dirty="0">
                <a:solidFill>
                  <a:schemeClr val="accent6">
                    <a:lumMod val="75000"/>
                  </a:schemeClr>
                </a:solidFill>
              </a:rPr>
            </a:br>
            <a:br>
              <a:rPr lang="en-US" sz="3500" dirty="0">
                <a:solidFill>
                  <a:schemeClr val="accent6">
                    <a:lumMod val="75000"/>
                  </a:schemeClr>
                </a:solidFill>
              </a:rPr>
            </a:br>
            <a:br>
              <a:rPr lang="en-US" sz="3500" dirty="0">
                <a:solidFill>
                  <a:schemeClr val="accent6">
                    <a:lumMod val="75000"/>
                  </a:schemeClr>
                </a:solidFill>
              </a:rPr>
            </a:br>
            <a:endParaRPr lang="en-US" sz="3500" dirty="0">
              <a:solidFill>
                <a:schemeClr val="accent6">
                  <a:lumMod val="75000"/>
                </a:schemeClr>
              </a:solidFill>
            </a:endParaRPr>
          </a:p>
        </p:txBody>
      </p:sp>
      <p:sp>
        <p:nvSpPr>
          <p:cNvPr id="5" name="Rectangle 4"/>
          <p:cNvSpPr>
            <a:spLocks noGrp="1"/>
          </p:cNvSpPr>
          <p:nvPr>
            <p:ph sz="half" idx="4294967295"/>
          </p:nvPr>
        </p:nvSpPr>
        <p:spPr>
          <a:xfrm>
            <a:off x="1245833" y="1447800"/>
            <a:ext cx="7696200" cy="4495800"/>
          </a:xfrm>
        </p:spPr>
        <p:txBody>
          <a:bodyPr>
            <a:noAutofit/>
          </a:bodyPr>
          <a:lstStyle/>
          <a:p>
            <a:pPr marL="82296" indent="0">
              <a:lnSpc>
                <a:spcPct val="100000"/>
              </a:lnSpc>
              <a:spcBef>
                <a:spcPts val="0"/>
              </a:spcBef>
              <a:spcAft>
                <a:spcPts val="1200"/>
              </a:spcAft>
              <a:buClr>
                <a:schemeClr val="tx1"/>
              </a:buClr>
              <a:buNone/>
            </a:pPr>
            <a:r>
              <a:rPr lang="en-US" sz="2800" dirty="0"/>
              <a:t>After due consideration it is recommended that;</a:t>
            </a:r>
          </a:p>
          <a:p>
            <a:pPr marL="82296" indent="0">
              <a:lnSpc>
                <a:spcPct val="100000"/>
              </a:lnSpc>
              <a:spcBef>
                <a:spcPts val="0"/>
              </a:spcBef>
              <a:spcAft>
                <a:spcPts val="1200"/>
              </a:spcAft>
              <a:buClr>
                <a:schemeClr val="tx1"/>
              </a:buClr>
              <a:buNone/>
            </a:pPr>
            <a:r>
              <a:rPr lang="en-US" sz="2800" dirty="0"/>
              <a:t>The Board approve all recommended Budget Policies with any changes dealt with on an </a:t>
            </a:r>
            <a:r>
              <a:rPr lang="en-US" sz="2800" dirty="0">
                <a:highlight>
                  <a:srgbClr val="00FFFF"/>
                </a:highlight>
              </a:rPr>
              <a:t>exception basis.</a:t>
            </a:r>
          </a:p>
          <a:p>
            <a:pPr lvl="1">
              <a:lnSpc>
                <a:spcPct val="100000"/>
              </a:lnSpc>
              <a:spcBef>
                <a:spcPts val="0"/>
              </a:spcBef>
              <a:spcAft>
                <a:spcPts val="600"/>
              </a:spcAft>
            </a:pPr>
            <a:endParaRPr lang="en-US" sz="2400" dirty="0"/>
          </a:p>
        </p:txBody>
      </p:sp>
      <p:pic>
        <p:nvPicPr>
          <p:cNvPr id="8" name="chart"/>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
        <p:nvSpPr>
          <p:cNvPr id="7" name="Slide Number Placeholder 6"/>
          <p:cNvSpPr>
            <a:spLocks noGrp="1"/>
          </p:cNvSpPr>
          <p:nvPr>
            <p:ph type="sldNum" sz="quarter" idx="12"/>
          </p:nvPr>
        </p:nvSpPr>
        <p:spPr/>
        <p:txBody>
          <a:bodyPr/>
          <a:lstStyle/>
          <a:p>
            <a:fld id="{E6EC331D-CB6E-4CAE-BD7D-1FD11E1F29F1}"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838200"/>
          </a:xfrm>
        </p:spPr>
        <p:txBody>
          <a:bodyPr anchor="t">
            <a:noAutofit/>
          </a:bodyPr>
          <a:lstStyle/>
          <a:p>
            <a:r>
              <a:rPr lang="en-US" sz="3600" dirty="0">
                <a:solidFill>
                  <a:schemeClr val="accent6">
                    <a:lumMod val="75000"/>
                  </a:schemeClr>
                </a:solidFill>
              </a:rPr>
              <a:t>Millage Rate Policy  </a:t>
            </a:r>
            <a:br>
              <a:rPr lang="en-US" sz="2200" dirty="0">
                <a:solidFill>
                  <a:schemeClr val="accent6">
                    <a:lumMod val="75000"/>
                  </a:schemeClr>
                </a:solidFill>
              </a:rPr>
            </a:br>
            <a:br>
              <a:rPr lang="en-US" sz="3600" dirty="0">
                <a:solidFill>
                  <a:schemeClr val="accent6">
                    <a:lumMod val="75000"/>
                  </a:schemeClr>
                </a:solidFill>
              </a:rPr>
            </a:br>
            <a:br>
              <a:rPr lang="en-US" dirty="0">
                <a:solidFill>
                  <a:schemeClr val="accent6">
                    <a:lumMod val="75000"/>
                  </a:schemeClr>
                </a:solidFill>
              </a:rPr>
            </a:br>
            <a:br>
              <a:rPr lang="en-US" dirty="0">
                <a:solidFill>
                  <a:schemeClr val="accent6">
                    <a:lumMod val="75000"/>
                  </a:schemeClr>
                </a:solidFill>
              </a:rPr>
            </a:br>
            <a:br>
              <a:rPr lang="en-US" dirty="0">
                <a:solidFill>
                  <a:schemeClr val="accent6">
                    <a:lumMod val="75000"/>
                  </a:schemeClr>
                </a:solidFill>
              </a:rPr>
            </a:br>
            <a:endParaRPr lang="en-US" dirty="0">
              <a:solidFill>
                <a:schemeClr val="accent6">
                  <a:lumMod val="75000"/>
                </a:schemeClr>
              </a:solidFill>
            </a:endParaRPr>
          </a:p>
        </p:txBody>
      </p:sp>
      <p:sp>
        <p:nvSpPr>
          <p:cNvPr id="5" name="Rectangle 4"/>
          <p:cNvSpPr>
            <a:spLocks noGrp="1"/>
          </p:cNvSpPr>
          <p:nvPr>
            <p:ph sz="half" idx="4294967295"/>
          </p:nvPr>
        </p:nvSpPr>
        <p:spPr>
          <a:xfrm>
            <a:off x="1069848" y="981075"/>
            <a:ext cx="8001000" cy="5410200"/>
          </a:xfrm>
        </p:spPr>
        <p:txBody>
          <a:bodyPr>
            <a:noAutofit/>
          </a:bodyPr>
          <a:lstStyle/>
          <a:p>
            <a:pPr>
              <a:lnSpc>
                <a:spcPct val="100000"/>
              </a:lnSpc>
              <a:spcBef>
                <a:spcPts val="0"/>
              </a:spcBef>
              <a:spcAft>
                <a:spcPts val="600"/>
              </a:spcAft>
            </a:pPr>
            <a:r>
              <a:rPr lang="en-US" sz="1500" b="1" dirty="0"/>
              <a:t>Taxable Value! </a:t>
            </a:r>
            <a:r>
              <a:rPr lang="en-US" sz="1500" dirty="0"/>
              <a:t>Budget Planning Around a 2% TV Increase</a:t>
            </a:r>
          </a:p>
          <a:p>
            <a:pPr>
              <a:lnSpc>
                <a:spcPct val="100000"/>
              </a:lnSpc>
              <a:spcBef>
                <a:spcPts val="0"/>
              </a:spcBef>
              <a:spcAft>
                <a:spcPts val="600"/>
              </a:spcAft>
            </a:pPr>
            <a:r>
              <a:rPr lang="en-US" sz="1500" dirty="0"/>
              <a:t>General Fund </a:t>
            </a:r>
            <a:r>
              <a:rPr lang="en-US" sz="1500" b="1" dirty="0"/>
              <a:t>Millage Neutral </a:t>
            </a:r>
            <a:r>
              <a:rPr lang="en-US" sz="1500" dirty="0"/>
              <a:t>Rate of $3.5645 per $1,000 of Taxable Value; </a:t>
            </a:r>
            <a:r>
              <a:rPr lang="en-US" sz="1500" b="1" dirty="0"/>
              <a:t>Why?</a:t>
            </a:r>
          </a:p>
          <a:p>
            <a:pPr lvl="1">
              <a:lnSpc>
                <a:spcPct val="100000"/>
              </a:lnSpc>
              <a:spcBef>
                <a:spcPts val="0"/>
              </a:spcBef>
              <a:spcAft>
                <a:spcPts val="600"/>
              </a:spcAft>
              <a:buFont typeface="Wingdings" panose="05000000000000000000" pitchFamily="2" charset="2"/>
              <a:buChar char="ü"/>
            </a:pPr>
            <a:r>
              <a:rPr lang="en-US" sz="1500" dirty="0"/>
              <a:t>Property taxes comprise on average 65% to 70% of general governmental revenues</a:t>
            </a:r>
          </a:p>
          <a:p>
            <a:pPr lvl="1">
              <a:lnSpc>
                <a:spcPct val="100000"/>
              </a:lnSpc>
              <a:spcBef>
                <a:spcPts val="0"/>
              </a:spcBef>
              <a:spcAft>
                <a:spcPts val="600"/>
              </a:spcAft>
              <a:buFont typeface="Wingdings" panose="05000000000000000000" pitchFamily="2" charset="2"/>
              <a:buChar char="ü"/>
            </a:pPr>
            <a:r>
              <a:rPr lang="en-US" sz="1500" dirty="0"/>
              <a:t>Relying on the rolled back rate as a measure of tax relief can be problematic when the economy softens and TV increases slow or decrease; and consistency in marginal revenue is diminished </a:t>
            </a:r>
          </a:p>
          <a:p>
            <a:pPr lvl="1">
              <a:lnSpc>
                <a:spcPct val="100000"/>
              </a:lnSpc>
              <a:spcBef>
                <a:spcPts val="0"/>
              </a:spcBef>
              <a:spcAft>
                <a:spcPts val="600"/>
              </a:spcAft>
              <a:buFont typeface="Wingdings" panose="05000000000000000000" pitchFamily="2" charset="2"/>
              <a:buChar char="ü"/>
            </a:pPr>
            <a:r>
              <a:rPr lang="en-US" sz="1500" dirty="0"/>
              <a:t>FY 2022 sample funding initiatives include additional potential BCC directed strategic land purchases; recurring industry standard funding for storm-water maintenance and capital; school safety officer mandates; back-office IT and financial management system upgrades; hurricane hardening and related grant matches; strategic main campus and satellite facility relocations and improvements; social service gap funding; any state shortfall on mile marker 63 funding</a:t>
            </a:r>
          </a:p>
          <a:p>
            <a:pPr lvl="1">
              <a:lnSpc>
                <a:spcPct val="100000"/>
              </a:lnSpc>
              <a:spcBef>
                <a:spcPts val="0"/>
              </a:spcBef>
              <a:spcAft>
                <a:spcPts val="600"/>
              </a:spcAft>
              <a:buFont typeface="Wingdings" panose="05000000000000000000" pitchFamily="2" charset="2"/>
              <a:buChar char="ü"/>
            </a:pPr>
            <a:r>
              <a:rPr lang="en-US" sz="1500" dirty="0"/>
              <a:t>Grow reserves to ensure sufficient year end cash and provide a buffer against unexpected expenses or Board policy shifts</a:t>
            </a:r>
          </a:p>
          <a:p>
            <a:pPr lvl="1">
              <a:lnSpc>
                <a:spcPct val="100000"/>
              </a:lnSpc>
              <a:spcBef>
                <a:spcPts val="0"/>
              </a:spcBef>
              <a:spcAft>
                <a:spcPts val="600"/>
              </a:spcAft>
              <a:buFont typeface="Wingdings" panose="05000000000000000000" pitchFamily="2" charset="2"/>
              <a:buChar char="ü"/>
            </a:pPr>
            <a:r>
              <a:rPr lang="en-US" sz="1500" dirty="0"/>
              <a:t>Ensure that dollars are available to cash flow any natural disaster in FY 2022 </a:t>
            </a:r>
          </a:p>
          <a:p>
            <a:pPr lvl="1">
              <a:lnSpc>
                <a:spcPct val="100000"/>
              </a:lnSpc>
              <a:spcBef>
                <a:spcPts val="0"/>
              </a:spcBef>
              <a:spcAft>
                <a:spcPts val="600"/>
              </a:spcAft>
              <a:buFont typeface="Wingdings" panose="05000000000000000000" pitchFamily="2" charset="2"/>
              <a:buChar char="ü"/>
            </a:pPr>
            <a:r>
              <a:rPr lang="en-US" sz="1500" dirty="0"/>
              <a:t>Continue investment in public safety operations and infrastructure	</a:t>
            </a:r>
          </a:p>
          <a:p>
            <a:pPr lvl="1">
              <a:lnSpc>
                <a:spcPct val="100000"/>
              </a:lnSpc>
              <a:spcBef>
                <a:spcPts val="0"/>
              </a:spcBef>
              <a:spcAft>
                <a:spcPts val="600"/>
              </a:spcAft>
              <a:buFont typeface="Wingdings" panose="05000000000000000000" pitchFamily="2" charset="2"/>
              <a:buChar char="ü"/>
            </a:pPr>
            <a:r>
              <a:rPr lang="en-US" sz="1500" dirty="0"/>
              <a:t>Continued investment in capital infrastructure including </a:t>
            </a:r>
            <a:r>
              <a:rPr lang="en-US" sz="1500" b="1" dirty="0"/>
              <a:t>strategic financing </a:t>
            </a:r>
            <a:r>
              <a:rPr lang="en-US" sz="1500" dirty="0"/>
              <a:t>for the Government Operations Business Park; and gas tax leveraged transportation network improvements; and Sheriff facility improvements</a:t>
            </a:r>
          </a:p>
          <a:p>
            <a:pPr lvl="1">
              <a:lnSpc>
                <a:spcPct val="100000"/>
              </a:lnSpc>
              <a:spcBef>
                <a:spcPts val="0"/>
              </a:spcBef>
              <a:spcAft>
                <a:spcPts val="600"/>
              </a:spcAft>
              <a:buFont typeface="Wingdings" panose="05000000000000000000" pitchFamily="2" charset="2"/>
              <a:buChar char="ü"/>
            </a:pPr>
            <a:r>
              <a:rPr lang="en-US" sz="1500" dirty="0"/>
              <a:t>Operate and maintain new capital facilities constructed like staffing new EMS facilities and the Sheriff’s Evidence Facility</a:t>
            </a:r>
          </a:p>
          <a:p>
            <a:pPr lvl="1">
              <a:lnSpc>
                <a:spcPct val="100000"/>
              </a:lnSpc>
              <a:spcBef>
                <a:spcPts val="0"/>
              </a:spcBef>
              <a:spcAft>
                <a:spcPts val="600"/>
              </a:spcAft>
              <a:buFont typeface="Wingdings" panose="05000000000000000000" pitchFamily="2" charset="2"/>
              <a:buChar char="ü"/>
            </a:pPr>
            <a:endParaRPr lang="en-US" sz="1600" dirty="0"/>
          </a:p>
          <a:p>
            <a:pPr lvl="1">
              <a:lnSpc>
                <a:spcPct val="100000"/>
              </a:lnSpc>
              <a:spcBef>
                <a:spcPts val="0"/>
              </a:spcBef>
              <a:spcAft>
                <a:spcPts val="600"/>
              </a:spcAft>
              <a:buNone/>
            </a:pPr>
            <a:endParaRPr lang="en-US" sz="2400" dirty="0"/>
          </a:p>
          <a:p>
            <a:pPr lvl="1">
              <a:lnSpc>
                <a:spcPct val="100000"/>
              </a:lnSpc>
              <a:spcBef>
                <a:spcPts val="0"/>
              </a:spcBef>
              <a:spcAft>
                <a:spcPts val="600"/>
              </a:spcAft>
            </a:pPr>
            <a:endParaRPr lang="en-US" sz="2400"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4</a:t>
            </a:fld>
            <a:endParaRPr lang="en-US" dirty="0"/>
          </a:p>
        </p:txBody>
      </p:sp>
      <p:pic>
        <p:nvPicPr>
          <p:cNvPr id="6" name="chart">
            <a:extLst>
              <a:ext uri="{FF2B5EF4-FFF2-40B4-BE49-F238E27FC236}">
                <a16:creationId xmlns:a16="http://schemas.microsoft.com/office/drawing/2014/main" id="{243A4B18-AA8C-462A-BAD7-EF53150FE002}"/>
              </a:ext>
            </a:extLst>
          </p:cNvPr>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D060C9-89DC-47A2-B53C-40E21782130F}"/>
              </a:ext>
            </a:extLst>
          </p:cNvPr>
          <p:cNvSpPr>
            <a:spLocks noGrp="1"/>
          </p:cNvSpPr>
          <p:nvPr>
            <p:ph type="ctrTitle"/>
          </p:nvPr>
        </p:nvSpPr>
        <p:spPr>
          <a:xfrm>
            <a:off x="1295400" y="359736"/>
            <a:ext cx="7543800" cy="554664"/>
          </a:xfrm>
        </p:spPr>
        <p:txBody>
          <a:bodyPr>
            <a:noAutofit/>
          </a:bodyPr>
          <a:lstStyle/>
          <a:p>
            <a:r>
              <a:rPr lang="en-US" dirty="0">
                <a:solidFill>
                  <a:schemeClr val="accent6">
                    <a:lumMod val="75000"/>
                  </a:schemeClr>
                </a:solidFill>
              </a:rPr>
              <a:t>Millage Rate Policy  </a:t>
            </a:r>
            <a:endParaRPr lang="en-US" dirty="0">
              <a:highlight>
                <a:srgbClr val="FFFF00"/>
              </a:highlight>
            </a:endParaRPr>
          </a:p>
        </p:txBody>
      </p:sp>
      <p:sp>
        <p:nvSpPr>
          <p:cNvPr id="5" name="Subtitle 4">
            <a:extLst>
              <a:ext uri="{FF2B5EF4-FFF2-40B4-BE49-F238E27FC236}">
                <a16:creationId xmlns:a16="http://schemas.microsoft.com/office/drawing/2014/main" id="{6BAE1DE9-2B3C-4048-AE52-219AB0506C3B}"/>
              </a:ext>
            </a:extLst>
          </p:cNvPr>
          <p:cNvSpPr>
            <a:spLocks noGrp="1"/>
          </p:cNvSpPr>
          <p:nvPr>
            <p:ph type="subTitle" idx="1"/>
          </p:nvPr>
        </p:nvSpPr>
        <p:spPr>
          <a:xfrm>
            <a:off x="1432560" y="914400"/>
            <a:ext cx="7406640" cy="5486400"/>
          </a:xfrm>
        </p:spPr>
        <p:txBody>
          <a:bodyPr>
            <a:normAutofit fontScale="92500" lnSpcReduction="10000"/>
          </a:bodyPr>
          <a:lstStyle/>
          <a:p>
            <a:pPr>
              <a:lnSpc>
                <a:spcPct val="100000"/>
              </a:lnSpc>
              <a:spcBef>
                <a:spcPts val="0"/>
              </a:spcBef>
              <a:spcAft>
                <a:spcPts val="600"/>
              </a:spcAft>
            </a:pPr>
            <a:r>
              <a:rPr lang="en-US" sz="2200" dirty="0"/>
              <a:t>Continue Unincorporated Area General Fund (111) Millage Neutral Rate at $0.8069 per $1,000 of Taxable Value</a:t>
            </a:r>
          </a:p>
          <a:p>
            <a:pPr marL="800100" lvl="1" indent="-342900" algn="l">
              <a:lnSpc>
                <a:spcPct val="100000"/>
              </a:lnSpc>
              <a:spcBef>
                <a:spcPts val="0"/>
              </a:spcBef>
              <a:spcAft>
                <a:spcPts val="600"/>
              </a:spcAft>
              <a:buFont typeface="Wingdings" panose="05000000000000000000" pitchFamily="2" charset="2"/>
              <a:buChar char="ü"/>
            </a:pPr>
            <a:r>
              <a:rPr lang="en-US" sz="2200" dirty="0"/>
              <a:t>Allocate $0.0908 (amount increased by) to maintain constructed median landscaping </a:t>
            </a:r>
          </a:p>
          <a:p>
            <a:pPr marL="800100" lvl="1" indent="-342900" algn="l">
              <a:lnSpc>
                <a:spcPct val="100000"/>
              </a:lnSpc>
              <a:spcBef>
                <a:spcPts val="0"/>
              </a:spcBef>
              <a:spcAft>
                <a:spcPts val="600"/>
              </a:spcAft>
              <a:buFont typeface="Wingdings" panose="05000000000000000000" pitchFamily="2" charset="2"/>
              <a:buChar char="ü"/>
            </a:pPr>
            <a:r>
              <a:rPr lang="en-US" sz="2200" dirty="0"/>
              <a:t>Capital transfer from the Unincorporated Area GF (111) to storm-water  maintenance and capital programming for projects benefitting  the unincorporated area </a:t>
            </a:r>
          </a:p>
          <a:p>
            <a:pPr marL="800100" lvl="1" indent="-342900" algn="l">
              <a:lnSpc>
                <a:spcPct val="100000"/>
              </a:lnSpc>
              <a:spcBef>
                <a:spcPts val="0"/>
              </a:spcBef>
              <a:spcAft>
                <a:spcPts val="600"/>
              </a:spcAft>
              <a:buFont typeface="Wingdings" panose="05000000000000000000" pitchFamily="2" charset="2"/>
              <a:buChar char="ü"/>
            </a:pPr>
            <a:r>
              <a:rPr lang="en-US" sz="2200" dirty="0"/>
              <a:t>Maintain commitment to community parks; code enforcement; zoning and land use; natural resources; and road maintenance;  </a:t>
            </a:r>
          </a:p>
          <a:p>
            <a:pPr marL="800100" lvl="1" indent="-342900" algn="l">
              <a:lnSpc>
                <a:spcPct val="100000"/>
              </a:lnSpc>
              <a:spcBef>
                <a:spcPts val="0"/>
              </a:spcBef>
              <a:spcAft>
                <a:spcPts val="600"/>
              </a:spcAft>
              <a:buFont typeface="Wingdings" panose="05000000000000000000" pitchFamily="2" charset="2"/>
              <a:buChar char="ü"/>
            </a:pPr>
            <a:r>
              <a:rPr lang="en-US" sz="2200" dirty="0"/>
              <a:t>Continue capital commitment to community parks;  and the transportation network; </a:t>
            </a:r>
          </a:p>
          <a:p>
            <a:r>
              <a:rPr lang="en-US" sz="2800" b="1" dirty="0">
                <a:solidFill>
                  <a:srgbClr val="FF0000"/>
                </a:solidFill>
              </a:rPr>
              <a:t>Why? Maintain Budget Flexibility; Public Health, Safety and Welfare Program Investment; Continuing Infrastructure Investment; Human Capital Investment and; Reserves</a:t>
            </a:r>
          </a:p>
          <a:p>
            <a:endParaRPr lang="en-US" dirty="0"/>
          </a:p>
        </p:txBody>
      </p:sp>
      <p:sp>
        <p:nvSpPr>
          <p:cNvPr id="2" name="Slide Number Placeholder 1">
            <a:extLst>
              <a:ext uri="{FF2B5EF4-FFF2-40B4-BE49-F238E27FC236}">
                <a16:creationId xmlns:a16="http://schemas.microsoft.com/office/drawing/2014/main" id="{84829BB4-BF16-4CAF-9C1E-86815F707DB4}"/>
              </a:ext>
            </a:extLst>
          </p:cNvPr>
          <p:cNvSpPr>
            <a:spLocks noGrp="1"/>
          </p:cNvSpPr>
          <p:nvPr>
            <p:ph type="sldNum" sz="quarter" idx="12"/>
          </p:nvPr>
        </p:nvSpPr>
        <p:spPr/>
        <p:txBody>
          <a:bodyPr/>
          <a:lstStyle/>
          <a:p>
            <a:fld id="{E6EC331D-CB6E-4CAE-BD7D-1FD11E1F29F1}" type="slidenum">
              <a:rPr lang="en-US" smtClean="0"/>
              <a:pPr/>
              <a:t>5</a:t>
            </a:fld>
            <a:endParaRPr lang="en-US" dirty="0"/>
          </a:p>
        </p:txBody>
      </p:sp>
      <p:pic>
        <p:nvPicPr>
          <p:cNvPr id="6" name="chart">
            <a:extLst>
              <a:ext uri="{FF2B5EF4-FFF2-40B4-BE49-F238E27FC236}">
                <a16:creationId xmlns:a16="http://schemas.microsoft.com/office/drawing/2014/main" id="{EBC96B04-E372-44B1-89EE-E45AE1C9FCA9}"/>
              </a:ext>
            </a:extLst>
          </p:cNvPr>
          <p:cNvPicPr>
            <a:picLocks noChangeAspect="1"/>
          </p:cNvPicPr>
          <p:nvPr/>
        </p:nvPicPr>
        <p:blipFill>
          <a:blip r:embed="rId2" cstate="print"/>
          <a:stretch>
            <a:fillRect/>
          </a:stretch>
        </p:blipFill>
        <p:spPr>
          <a:xfrm>
            <a:off x="304800" y="6324600"/>
            <a:ext cx="1400325" cy="304800"/>
          </a:xfrm>
          <a:prstGeom prst="rect">
            <a:avLst/>
          </a:prstGeom>
          <a:ln>
            <a:solidFill>
              <a:schemeClr val="accent1"/>
            </a:solidFill>
          </a:ln>
        </p:spPr>
      </p:pic>
    </p:spTree>
    <p:extLst>
      <p:ext uri="{BB962C8B-B14F-4D97-AF65-F5344CB8AC3E}">
        <p14:creationId xmlns:p14="http://schemas.microsoft.com/office/powerpoint/2010/main" val="836052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idx="4294967295"/>
          </p:nvPr>
        </p:nvSpPr>
        <p:spPr>
          <a:xfrm>
            <a:off x="1219200" y="228600"/>
            <a:ext cx="7924800" cy="838200"/>
          </a:xfrm>
        </p:spPr>
        <p:txBody>
          <a:bodyPr anchor="t">
            <a:noAutofit/>
          </a:bodyPr>
          <a:lstStyle/>
          <a:p>
            <a:r>
              <a:rPr lang="en-US" dirty="0">
                <a:solidFill>
                  <a:schemeClr val="accent6">
                    <a:lumMod val="75000"/>
                  </a:schemeClr>
                </a:solidFill>
              </a:rPr>
              <a:t>Millage Rate Policy  - MSTU’s</a:t>
            </a:r>
            <a:br>
              <a:rPr lang="en-US" sz="2200" dirty="0">
                <a:solidFill>
                  <a:schemeClr val="accent6">
                    <a:lumMod val="75000"/>
                  </a:schemeClr>
                </a:solidFill>
              </a:rPr>
            </a:br>
            <a:r>
              <a:rPr lang="en-US" sz="2200" dirty="0">
                <a:solidFill>
                  <a:schemeClr val="accent3"/>
                </a:solidFill>
              </a:rPr>
              <a:t> </a:t>
            </a:r>
            <a:br>
              <a:rPr lang="en-US" sz="3600" dirty="0">
                <a:solidFill>
                  <a:schemeClr val="accent6">
                    <a:lumMod val="75000"/>
                  </a:schemeClr>
                </a:solidFill>
              </a:rPr>
            </a:br>
            <a:br>
              <a:rPr lang="en-US" dirty="0">
                <a:solidFill>
                  <a:schemeClr val="accent6">
                    <a:lumMod val="75000"/>
                  </a:schemeClr>
                </a:solidFill>
              </a:rPr>
            </a:br>
            <a:br>
              <a:rPr lang="en-US" dirty="0">
                <a:solidFill>
                  <a:schemeClr val="accent6">
                    <a:lumMod val="75000"/>
                  </a:schemeClr>
                </a:solidFill>
              </a:rPr>
            </a:br>
            <a:br>
              <a:rPr lang="en-US" dirty="0">
                <a:solidFill>
                  <a:schemeClr val="accent6">
                    <a:lumMod val="75000"/>
                  </a:schemeClr>
                </a:solidFill>
              </a:rPr>
            </a:br>
            <a:endParaRPr lang="en-US" dirty="0">
              <a:solidFill>
                <a:schemeClr val="accent6">
                  <a:lumMod val="75000"/>
                </a:schemeClr>
              </a:solidFill>
            </a:endParaRPr>
          </a:p>
        </p:txBody>
      </p:sp>
      <p:sp>
        <p:nvSpPr>
          <p:cNvPr id="5" name="Rectangle 4"/>
          <p:cNvSpPr>
            <a:spLocks noGrp="1"/>
          </p:cNvSpPr>
          <p:nvPr>
            <p:ph sz="half" idx="4294967295"/>
          </p:nvPr>
        </p:nvSpPr>
        <p:spPr>
          <a:xfrm>
            <a:off x="1371600" y="1371600"/>
            <a:ext cx="7242048" cy="5105400"/>
          </a:xfrm>
        </p:spPr>
        <p:txBody>
          <a:bodyPr>
            <a:noAutofit/>
          </a:bodyPr>
          <a:lstStyle/>
          <a:p>
            <a:pPr marL="82296" indent="0">
              <a:lnSpc>
                <a:spcPct val="100000"/>
              </a:lnSpc>
              <a:spcBef>
                <a:spcPts val="0"/>
              </a:spcBef>
              <a:spcAft>
                <a:spcPts val="600"/>
              </a:spcAft>
              <a:buNone/>
            </a:pPr>
            <a:r>
              <a:rPr lang="en-US" sz="2800" dirty="0"/>
              <a:t>MSTU’s – Assuming Increasing Taxable Value</a:t>
            </a:r>
          </a:p>
          <a:p>
            <a:pPr marL="82296" indent="0">
              <a:lnSpc>
                <a:spcPct val="100000"/>
              </a:lnSpc>
              <a:spcBef>
                <a:spcPts val="0"/>
              </a:spcBef>
              <a:spcAft>
                <a:spcPts val="600"/>
              </a:spcAft>
              <a:buNone/>
            </a:pPr>
            <a:endParaRPr lang="en-US" sz="1100" dirty="0"/>
          </a:p>
          <a:p>
            <a:pPr lvl="1">
              <a:lnSpc>
                <a:spcPct val="100000"/>
              </a:lnSpc>
              <a:spcBef>
                <a:spcPts val="0"/>
              </a:spcBef>
              <a:spcAft>
                <a:spcPts val="1200"/>
              </a:spcAft>
            </a:pPr>
            <a:r>
              <a:rPr lang="en-US" sz="2400" dirty="0"/>
              <a:t>With Advisory Board Oversight – Tax Neutral (Rolled Back Rate – same revenue as last year) or other rate upon Advisory Board recommendation and BCC approval</a:t>
            </a:r>
          </a:p>
          <a:p>
            <a:pPr lvl="1">
              <a:lnSpc>
                <a:spcPct val="100000"/>
              </a:lnSpc>
              <a:spcBef>
                <a:spcPts val="0"/>
              </a:spcBef>
              <a:spcAft>
                <a:spcPts val="1200"/>
              </a:spcAft>
            </a:pPr>
            <a:r>
              <a:rPr lang="en-US" sz="2400" dirty="0"/>
              <a:t>No Advisory Board – Rolled Back Rate or lower</a:t>
            </a:r>
          </a:p>
          <a:p>
            <a:pPr lvl="1">
              <a:lnSpc>
                <a:spcPct val="100000"/>
              </a:lnSpc>
              <a:spcBef>
                <a:spcPts val="0"/>
              </a:spcBef>
              <a:spcAft>
                <a:spcPts val="600"/>
              </a:spcAft>
              <a:buNone/>
            </a:pPr>
            <a:endParaRPr lang="en-US" sz="2400" dirty="0"/>
          </a:p>
          <a:p>
            <a:pPr lvl="1">
              <a:lnSpc>
                <a:spcPct val="100000"/>
              </a:lnSpc>
              <a:spcBef>
                <a:spcPts val="0"/>
              </a:spcBef>
              <a:spcAft>
                <a:spcPts val="600"/>
              </a:spcAft>
            </a:pPr>
            <a:endParaRPr lang="en-US" sz="2400" dirty="0"/>
          </a:p>
        </p:txBody>
      </p:sp>
      <p:sp>
        <p:nvSpPr>
          <p:cNvPr id="7" name="Slide Number Placeholder 6"/>
          <p:cNvSpPr>
            <a:spLocks noGrp="1"/>
          </p:cNvSpPr>
          <p:nvPr>
            <p:ph type="sldNum" sz="quarter" idx="12"/>
          </p:nvPr>
        </p:nvSpPr>
        <p:spPr/>
        <p:txBody>
          <a:bodyPr/>
          <a:lstStyle/>
          <a:p>
            <a:fld id="{E6EC331D-CB6E-4CAE-BD7D-1FD11E1F29F1}" type="slidenum">
              <a:rPr lang="en-US" smtClean="0"/>
              <a:pPr/>
              <a:t>6</a:t>
            </a:fld>
            <a:endParaRPr lang="en-US" dirty="0"/>
          </a:p>
        </p:txBody>
      </p:sp>
      <p:pic>
        <p:nvPicPr>
          <p:cNvPr id="6" name="chart">
            <a:extLst>
              <a:ext uri="{FF2B5EF4-FFF2-40B4-BE49-F238E27FC236}">
                <a16:creationId xmlns:a16="http://schemas.microsoft.com/office/drawing/2014/main" id="{F01CE775-3257-4538-B3D5-F681A9593DD8}"/>
              </a:ext>
            </a:extLst>
          </p:cNvPr>
          <p:cNvPicPr>
            <a:picLocks noChangeAspect="1"/>
          </p:cNvPicPr>
          <p:nvPr/>
        </p:nvPicPr>
        <p:blipFill>
          <a:blip r:embed="rId3" cstate="print"/>
          <a:stretch>
            <a:fillRect/>
          </a:stretch>
        </p:blipFill>
        <p:spPr>
          <a:xfrm>
            <a:off x="304800" y="6324600"/>
            <a:ext cx="1400325" cy="304800"/>
          </a:xfrm>
          <a:prstGeom prst="rect">
            <a:avLst/>
          </a:prstGeom>
          <a:ln>
            <a:solidFill>
              <a:schemeClr val="accent1"/>
            </a:solid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191906-7D83-48A2-896B-69EDEA2B7400}"/>
              </a:ext>
            </a:extLst>
          </p:cNvPr>
          <p:cNvSpPr>
            <a:spLocks noGrp="1"/>
          </p:cNvSpPr>
          <p:nvPr>
            <p:ph type="ctrTitle"/>
          </p:nvPr>
        </p:nvSpPr>
        <p:spPr>
          <a:xfrm>
            <a:off x="1435608" y="228600"/>
            <a:ext cx="7406640" cy="762000"/>
          </a:xfrm>
        </p:spPr>
        <p:txBody>
          <a:bodyPr>
            <a:noAutofit/>
          </a:bodyPr>
          <a:lstStyle/>
          <a:p>
            <a:r>
              <a:rPr lang="en-US" sz="2800" dirty="0"/>
              <a:t>Unincorporated Area Property Tax Impact                         (Homestead Property)</a:t>
            </a:r>
          </a:p>
        </p:txBody>
      </p:sp>
      <p:sp>
        <p:nvSpPr>
          <p:cNvPr id="2" name="Slide Number Placeholder 1">
            <a:extLst>
              <a:ext uri="{FF2B5EF4-FFF2-40B4-BE49-F238E27FC236}">
                <a16:creationId xmlns:a16="http://schemas.microsoft.com/office/drawing/2014/main" id="{D9E143DA-6E82-4C4C-91C5-A0BECD033BDF}"/>
              </a:ext>
            </a:extLst>
          </p:cNvPr>
          <p:cNvSpPr>
            <a:spLocks noGrp="1"/>
          </p:cNvSpPr>
          <p:nvPr>
            <p:ph type="sldNum" sz="quarter" idx="12"/>
          </p:nvPr>
        </p:nvSpPr>
        <p:spPr/>
        <p:txBody>
          <a:bodyPr/>
          <a:lstStyle/>
          <a:p>
            <a:fld id="{E6EC331D-CB6E-4CAE-BD7D-1FD11E1F29F1}" type="slidenum">
              <a:rPr lang="en-US" smtClean="0"/>
              <a:pPr/>
              <a:t>7</a:t>
            </a:fld>
            <a:endParaRPr lang="en-US" dirty="0"/>
          </a:p>
        </p:txBody>
      </p:sp>
      <p:graphicFrame>
        <p:nvGraphicFramePr>
          <p:cNvPr id="5" name="Table 4">
            <a:extLst>
              <a:ext uri="{FF2B5EF4-FFF2-40B4-BE49-F238E27FC236}">
                <a16:creationId xmlns:a16="http://schemas.microsoft.com/office/drawing/2014/main" id="{51685310-5985-4B1E-9398-0ED0DC43D45B}"/>
              </a:ext>
            </a:extLst>
          </p:cNvPr>
          <p:cNvGraphicFramePr>
            <a:graphicFrameLocks noGrp="1"/>
          </p:cNvGraphicFramePr>
          <p:nvPr>
            <p:extLst>
              <p:ext uri="{D42A27DB-BD31-4B8C-83A1-F6EECF244321}">
                <p14:modId xmlns:p14="http://schemas.microsoft.com/office/powerpoint/2010/main" val="402613125"/>
              </p:ext>
            </p:extLst>
          </p:nvPr>
        </p:nvGraphicFramePr>
        <p:xfrm>
          <a:off x="1435608" y="1072610"/>
          <a:ext cx="7327393" cy="5322558"/>
        </p:xfrm>
        <a:graphic>
          <a:graphicData uri="http://schemas.openxmlformats.org/drawingml/2006/table">
            <a:tbl>
              <a:tblPr firstRow="1" bandRow="1">
                <a:tableStyleId>{5C22544A-7EE6-4342-B048-85BDC9FD1C3A}</a:tableStyleId>
              </a:tblPr>
              <a:tblGrid>
                <a:gridCol w="903157">
                  <a:extLst>
                    <a:ext uri="{9D8B030D-6E8A-4147-A177-3AD203B41FA5}">
                      <a16:colId xmlns:a16="http://schemas.microsoft.com/office/drawing/2014/main" val="787636892"/>
                    </a:ext>
                  </a:extLst>
                </a:gridCol>
                <a:gridCol w="917748">
                  <a:extLst>
                    <a:ext uri="{9D8B030D-6E8A-4147-A177-3AD203B41FA5}">
                      <a16:colId xmlns:a16="http://schemas.microsoft.com/office/drawing/2014/main" val="1707411272"/>
                    </a:ext>
                  </a:extLst>
                </a:gridCol>
                <a:gridCol w="917748">
                  <a:extLst>
                    <a:ext uri="{9D8B030D-6E8A-4147-A177-3AD203B41FA5}">
                      <a16:colId xmlns:a16="http://schemas.microsoft.com/office/drawing/2014/main" val="4225729825"/>
                    </a:ext>
                  </a:extLst>
                </a:gridCol>
                <a:gridCol w="917748">
                  <a:extLst>
                    <a:ext uri="{9D8B030D-6E8A-4147-A177-3AD203B41FA5}">
                      <a16:colId xmlns:a16="http://schemas.microsoft.com/office/drawing/2014/main" val="165625623"/>
                    </a:ext>
                  </a:extLst>
                </a:gridCol>
                <a:gridCol w="917748">
                  <a:extLst>
                    <a:ext uri="{9D8B030D-6E8A-4147-A177-3AD203B41FA5}">
                      <a16:colId xmlns:a16="http://schemas.microsoft.com/office/drawing/2014/main" val="3224512368"/>
                    </a:ext>
                  </a:extLst>
                </a:gridCol>
                <a:gridCol w="917748">
                  <a:extLst>
                    <a:ext uri="{9D8B030D-6E8A-4147-A177-3AD203B41FA5}">
                      <a16:colId xmlns:a16="http://schemas.microsoft.com/office/drawing/2014/main" val="2185990541"/>
                    </a:ext>
                  </a:extLst>
                </a:gridCol>
                <a:gridCol w="917748">
                  <a:extLst>
                    <a:ext uri="{9D8B030D-6E8A-4147-A177-3AD203B41FA5}">
                      <a16:colId xmlns:a16="http://schemas.microsoft.com/office/drawing/2014/main" val="1917092749"/>
                    </a:ext>
                  </a:extLst>
                </a:gridCol>
                <a:gridCol w="917748">
                  <a:extLst>
                    <a:ext uri="{9D8B030D-6E8A-4147-A177-3AD203B41FA5}">
                      <a16:colId xmlns:a16="http://schemas.microsoft.com/office/drawing/2014/main" val="3134577208"/>
                    </a:ext>
                  </a:extLst>
                </a:gridCol>
              </a:tblGrid>
              <a:tr h="1138073">
                <a:tc>
                  <a:txBody>
                    <a:bodyPr/>
                    <a:lstStyle/>
                    <a:p>
                      <a:pPr algn="l" fontAlgn="b"/>
                      <a:r>
                        <a:rPr lang="en-US" sz="1200" u="none" strike="noStrike" dirty="0">
                          <a:effectLst/>
                        </a:rPr>
                        <a:t>FY 21</a:t>
                      </a:r>
                    </a:p>
                    <a:p>
                      <a:pPr algn="l" fontAlgn="b"/>
                      <a:r>
                        <a:rPr lang="en-US" sz="1200" u="none" strike="noStrike" dirty="0">
                          <a:effectLst/>
                        </a:rPr>
                        <a:t>Parcel Taxable Value Example</a:t>
                      </a:r>
                      <a:endParaRPr lang="en-US" sz="1200" b="0" i="0" u="none" strike="noStrike" dirty="0">
                        <a:solidFill>
                          <a:srgbClr val="000000"/>
                        </a:solidFill>
                        <a:effectLst/>
                        <a:latin typeface="Calibri" panose="020F0502020204030204" pitchFamily="34" charset="0"/>
                      </a:endParaRPr>
                    </a:p>
                  </a:txBody>
                  <a:tcPr marL="9525" marR="9525" marT="9620" marB="0" anchor="b"/>
                </a:tc>
                <a:tc>
                  <a:txBody>
                    <a:bodyPr/>
                    <a:lstStyle/>
                    <a:p>
                      <a:pPr algn="l" fontAlgn="b"/>
                      <a:r>
                        <a:rPr lang="en-US" sz="1200" u="none" strike="noStrike" dirty="0">
                          <a:effectLst/>
                        </a:rPr>
                        <a:t>FY 22 </a:t>
                      </a:r>
                    </a:p>
                    <a:p>
                      <a:pPr algn="l" fontAlgn="b"/>
                      <a:r>
                        <a:rPr lang="en-US" sz="1200" u="none" strike="noStrike" dirty="0">
                          <a:effectLst/>
                        </a:rPr>
                        <a:t>Tax Base Esc. Proj.        </a:t>
                      </a:r>
                    </a:p>
                    <a:p>
                      <a:pPr algn="l" fontAlgn="b"/>
                      <a:r>
                        <a:rPr lang="en-US" sz="1200" u="none" strike="noStrike" dirty="0">
                          <a:effectLst/>
                        </a:rPr>
                        <a:t>(Cap 3%)</a:t>
                      </a:r>
                      <a:endParaRPr lang="en-US" sz="1200" b="0" i="0" u="none" strike="noStrike" dirty="0">
                        <a:solidFill>
                          <a:srgbClr val="000000"/>
                        </a:solidFill>
                        <a:effectLst/>
                        <a:latin typeface="Calibri" panose="020F0502020204030204" pitchFamily="34" charset="0"/>
                      </a:endParaRPr>
                    </a:p>
                  </a:txBody>
                  <a:tcPr marL="9525" marR="9525" marT="9620" marB="0" anchor="b"/>
                </a:tc>
                <a:tc>
                  <a:txBody>
                    <a:bodyPr/>
                    <a:lstStyle/>
                    <a:p>
                      <a:pPr algn="l" fontAlgn="b"/>
                      <a:r>
                        <a:rPr lang="en-US" sz="1200" u="none" strike="noStrike" dirty="0">
                          <a:effectLst/>
                        </a:rPr>
                        <a:t>FY 22   Parcel Taxable Value Example</a:t>
                      </a:r>
                      <a:endParaRPr lang="en-US" sz="1200" b="0" i="0" u="none" strike="noStrike" dirty="0">
                        <a:solidFill>
                          <a:srgbClr val="000000"/>
                        </a:solidFill>
                        <a:effectLst/>
                        <a:latin typeface="Calibri" panose="020F0502020204030204" pitchFamily="34" charset="0"/>
                      </a:endParaRPr>
                    </a:p>
                  </a:txBody>
                  <a:tcPr marL="9525" marR="9525" marT="9620" marB="0" anchor="b"/>
                </a:tc>
                <a:tc>
                  <a:txBody>
                    <a:bodyPr/>
                    <a:lstStyle/>
                    <a:p>
                      <a:pPr algn="l" fontAlgn="b"/>
                      <a:r>
                        <a:rPr lang="en-US" sz="1200" u="none" strike="noStrike" dirty="0">
                          <a:effectLst/>
                        </a:rPr>
                        <a:t>General Fund         Tax Rate</a:t>
                      </a:r>
                      <a:endParaRPr lang="en-US" sz="1200" b="0" i="0" u="none" strike="noStrike" dirty="0">
                        <a:solidFill>
                          <a:srgbClr val="000000"/>
                        </a:solidFill>
                        <a:effectLst/>
                        <a:latin typeface="Calibri" panose="020F0502020204030204" pitchFamily="34" charset="0"/>
                      </a:endParaRPr>
                    </a:p>
                  </a:txBody>
                  <a:tcPr marL="9525" marR="9525" marT="9620" marB="0" anchor="b"/>
                </a:tc>
                <a:tc>
                  <a:txBody>
                    <a:bodyPr/>
                    <a:lstStyle/>
                    <a:p>
                      <a:pPr algn="l" fontAlgn="b"/>
                      <a:r>
                        <a:rPr lang="en-US" sz="1200" u="none" strike="noStrike" dirty="0">
                          <a:effectLst/>
                        </a:rPr>
                        <a:t>Unincorp. Area GF  Tax Rate</a:t>
                      </a:r>
                      <a:endParaRPr lang="en-US" sz="1200" b="0" i="0" u="none" strike="noStrike" dirty="0">
                        <a:solidFill>
                          <a:srgbClr val="000000"/>
                        </a:solidFill>
                        <a:effectLst/>
                        <a:latin typeface="Calibri" panose="020F0502020204030204" pitchFamily="34" charset="0"/>
                      </a:endParaRPr>
                    </a:p>
                  </a:txBody>
                  <a:tcPr marL="9525" marR="9525" marT="9620" marB="0" anchor="b"/>
                </a:tc>
                <a:tc>
                  <a:txBody>
                    <a:bodyPr/>
                    <a:lstStyle/>
                    <a:p>
                      <a:pPr algn="l" fontAlgn="b"/>
                      <a:r>
                        <a:rPr lang="en-US" sz="1200" u="none" strike="noStrike" dirty="0">
                          <a:effectLst/>
                        </a:rPr>
                        <a:t>FY 21 County GF and Unincorp.  GF Tax Example</a:t>
                      </a:r>
                      <a:endParaRPr lang="en-US" sz="1200" b="0" i="0" u="none" strike="noStrike" dirty="0">
                        <a:solidFill>
                          <a:srgbClr val="000000"/>
                        </a:solidFill>
                        <a:effectLst/>
                        <a:latin typeface="Calibri" panose="020F0502020204030204" pitchFamily="34" charset="0"/>
                      </a:endParaRPr>
                    </a:p>
                  </a:txBody>
                  <a:tcPr marL="9525" marR="9525" marT="9620" marB="0" anchor="b"/>
                </a:tc>
                <a:tc>
                  <a:txBody>
                    <a:bodyPr/>
                    <a:lstStyle/>
                    <a:p>
                      <a:pPr algn="l" fontAlgn="b"/>
                      <a:r>
                        <a:rPr lang="en-US" sz="1200" u="none" strike="noStrike" dirty="0">
                          <a:effectLst/>
                        </a:rPr>
                        <a:t>FY 22 County GF and Unincorp.  GF Tax Example</a:t>
                      </a:r>
                      <a:endParaRPr lang="en-US" sz="1200" b="0" i="0" u="none" strike="noStrike" dirty="0">
                        <a:solidFill>
                          <a:srgbClr val="000000"/>
                        </a:solidFill>
                        <a:effectLst/>
                        <a:latin typeface="Calibri" panose="020F0502020204030204" pitchFamily="34" charset="0"/>
                      </a:endParaRPr>
                    </a:p>
                  </a:txBody>
                  <a:tcPr marL="9525" marR="9525" marT="9620" marB="0" anchor="b"/>
                </a:tc>
                <a:tc>
                  <a:txBody>
                    <a:bodyPr/>
                    <a:lstStyle/>
                    <a:p>
                      <a:pPr algn="l" fontAlgn="b"/>
                      <a:r>
                        <a:rPr lang="en-US" sz="1200" u="none" strike="noStrike" dirty="0">
                          <a:effectLst/>
                        </a:rPr>
                        <a:t>Difference Between     FY21 &amp; FY22</a:t>
                      </a:r>
                      <a:endParaRPr lang="en-US" sz="1200" b="0" i="0" u="none" strike="noStrike" dirty="0">
                        <a:solidFill>
                          <a:srgbClr val="000000"/>
                        </a:solidFill>
                        <a:effectLst/>
                        <a:latin typeface="Calibri" panose="020F0502020204030204" pitchFamily="34" charset="0"/>
                      </a:endParaRPr>
                    </a:p>
                  </a:txBody>
                  <a:tcPr marL="9525" marR="9525" marT="9620" marB="0" anchor="b"/>
                </a:tc>
                <a:extLst>
                  <a:ext uri="{0D108BD9-81ED-4DB2-BD59-A6C34878D82A}">
                    <a16:rowId xmlns:a16="http://schemas.microsoft.com/office/drawing/2014/main" val="3109000374"/>
                  </a:ext>
                </a:extLst>
              </a:tr>
              <a:tr h="116264">
                <a:tc>
                  <a:txBody>
                    <a:bodyPr/>
                    <a:lstStyle/>
                    <a:p>
                      <a:pPr marL="0" algn="r" rtl="0" eaLnBrk="1" fontAlgn="b" hangingPunct="1"/>
                      <a:endParaRPr lang="en-US" sz="1200" b="0" i="0" u="none" strike="noStrike" kern="1200" dirty="0">
                        <a:solidFill>
                          <a:srgbClr val="000000"/>
                        </a:solidFill>
                        <a:effectLst/>
                        <a:latin typeface="+mn-lt"/>
                        <a:ea typeface="+mn-ea"/>
                        <a:cs typeface="Calibri" panose="020F0502020204030204" pitchFamily="34" charset="0"/>
                      </a:endParaRPr>
                    </a:p>
                    <a:p>
                      <a:pPr marL="0" algn="r" rtl="0" eaLnBrk="1" fontAlgn="b" hangingPunct="1"/>
                      <a:r>
                        <a:rPr lang="en-US" sz="1200" b="0" i="0" u="none" strike="noStrike" kern="1200" dirty="0">
                          <a:solidFill>
                            <a:srgbClr val="000000"/>
                          </a:solidFill>
                          <a:effectLst/>
                          <a:latin typeface="+mn-lt"/>
                          <a:ea typeface="+mn-ea"/>
                          <a:cs typeface="Calibri" panose="020F0502020204030204" pitchFamily="34" charset="0"/>
                        </a:rPr>
                        <a:t>100,000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Calibri" panose="020F0502020204030204" pitchFamily="34" charset="0"/>
                        </a:rPr>
                        <a:t>1.020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Calibri" panose="020F0502020204030204" pitchFamily="34" charset="0"/>
                        </a:rPr>
                        <a:t>102,000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Calibri" panose="020F0502020204030204" pitchFamily="34" charset="0"/>
                        </a:rPr>
                        <a:t>3.5645</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Calibri" panose="020F0502020204030204" pitchFamily="34" charset="0"/>
                        </a:rPr>
                        <a:t>0.8069</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Calibri" panose="020F0502020204030204" pitchFamily="34" charset="0"/>
                        </a:rPr>
                        <a:t>437.14</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Calibri" panose="020F0502020204030204" pitchFamily="34" charset="0"/>
                        </a:rPr>
                        <a:t>445.88</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Calibri" panose="020F0502020204030204" pitchFamily="34" charset="0"/>
                        </a:rPr>
                        <a:t>8.74</a:t>
                      </a:r>
                    </a:p>
                  </a:txBody>
                  <a:tcPr marL="9525" marR="9525" marT="9525" marB="0" anchor="b"/>
                </a:tc>
                <a:extLst>
                  <a:ext uri="{0D108BD9-81ED-4DB2-BD59-A6C34878D82A}">
                    <a16:rowId xmlns:a16="http://schemas.microsoft.com/office/drawing/2014/main" val="2393611180"/>
                  </a:ext>
                </a:extLst>
              </a:tr>
              <a:tr h="380920">
                <a:tc>
                  <a:txBody>
                    <a:bodyPr/>
                    <a:lstStyle/>
                    <a:p>
                      <a:pPr algn="r" fontAlgn="b"/>
                      <a:r>
                        <a:rPr lang="en-US" sz="1200" b="0" i="0" u="none" strike="noStrike" dirty="0">
                          <a:solidFill>
                            <a:srgbClr val="000000"/>
                          </a:solidFill>
                          <a:effectLst/>
                          <a:latin typeface="+mn-lt"/>
                        </a:rPr>
                        <a:t>125,000</a:t>
                      </a:r>
                    </a:p>
                  </a:txBody>
                  <a:tcPr marL="9525" marR="9525" marT="9525" marB="0" anchor="b"/>
                </a:tc>
                <a:tc>
                  <a:txBody>
                    <a:bodyPr/>
                    <a:lstStyle/>
                    <a:p>
                      <a:pPr algn="r" fontAlgn="b"/>
                      <a:r>
                        <a:rPr lang="en-US" sz="1200" b="0" i="0" u="none" strike="noStrike" dirty="0">
                          <a:solidFill>
                            <a:srgbClr val="000000"/>
                          </a:solidFill>
                          <a:effectLst/>
                          <a:latin typeface="+mn-lt"/>
                        </a:rPr>
                        <a:t>1.020</a:t>
                      </a:r>
                    </a:p>
                  </a:txBody>
                  <a:tcPr marL="9525" marR="9525" marT="9525" marB="0" anchor="b"/>
                </a:tc>
                <a:tc>
                  <a:txBody>
                    <a:bodyPr/>
                    <a:lstStyle/>
                    <a:p>
                      <a:pPr algn="r" fontAlgn="b"/>
                      <a:r>
                        <a:rPr lang="en-US" sz="1200" b="0" i="0" u="none" strike="noStrike" dirty="0">
                          <a:solidFill>
                            <a:srgbClr val="000000"/>
                          </a:solidFill>
                          <a:effectLst/>
                          <a:latin typeface="+mn-lt"/>
                        </a:rPr>
                        <a:t>127,500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546.43</a:t>
                      </a:r>
                    </a:p>
                  </a:txBody>
                  <a:tcPr marL="9525" marR="9525" marT="9525" marB="0" anchor="b"/>
                </a:tc>
                <a:tc>
                  <a:txBody>
                    <a:bodyPr/>
                    <a:lstStyle/>
                    <a:p>
                      <a:pPr algn="r" fontAlgn="b"/>
                      <a:r>
                        <a:rPr lang="en-US" sz="1200" b="0" i="0" u="none" strike="noStrike" dirty="0">
                          <a:solidFill>
                            <a:srgbClr val="000000"/>
                          </a:solidFill>
                          <a:effectLst/>
                          <a:latin typeface="+mn-lt"/>
                        </a:rPr>
                        <a:t>557.35</a:t>
                      </a:r>
                    </a:p>
                  </a:txBody>
                  <a:tcPr marL="9525" marR="9525" marT="9525" marB="0" anchor="b"/>
                </a:tc>
                <a:tc>
                  <a:txBody>
                    <a:bodyPr/>
                    <a:lstStyle/>
                    <a:p>
                      <a:pPr algn="r" fontAlgn="b"/>
                      <a:r>
                        <a:rPr lang="en-US" sz="1200" b="1" i="0" u="none" strike="noStrike" dirty="0">
                          <a:solidFill>
                            <a:srgbClr val="000000"/>
                          </a:solidFill>
                          <a:effectLst/>
                          <a:latin typeface="+mn-lt"/>
                        </a:rPr>
                        <a:t>10.93</a:t>
                      </a:r>
                    </a:p>
                  </a:txBody>
                  <a:tcPr marL="9525" marR="9525" marT="9525" marB="0" anchor="b"/>
                </a:tc>
                <a:extLst>
                  <a:ext uri="{0D108BD9-81ED-4DB2-BD59-A6C34878D82A}">
                    <a16:rowId xmlns:a16="http://schemas.microsoft.com/office/drawing/2014/main" val="2579412620"/>
                  </a:ext>
                </a:extLst>
              </a:tr>
              <a:tr h="380920">
                <a:tc>
                  <a:txBody>
                    <a:bodyPr/>
                    <a:lstStyle/>
                    <a:p>
                      <a:pPr algn="r" fontAlgn="b"/>
                      <a:r>
                        <a:rPr lang="en-US" sz="1200" b="0" i="0" u="none" strike="noStrike" dirty="0">
                          <a:solidFill>
                            <a:srgbClr val="000000"/>
                          </a:solidFill>
                          <a:effectLst/>
                          <a:latin typeface="+mn-lt"/>
                        </a:rPr>
                        <a:t>175,000</a:t>
                      </a:r>
                    </a:p>
                  </a:txBody>
                  <a:tcPr marL="9525" marR="9525" marT="9525" marB="0" anchor="b"/>
                </a:tc>
                <a:tc>
                  <a:txBody>
                    <a:bodyPr/>
                    <a:lstStyle/>
                    <a:p>
                      <a:pPr algn="r" fontAlgn="b"/>
                      <a:r>
                        <a:rPr lang="en-US" sz="1200" b="0" i="0" u="none" strike="noStrike" dirty="0">
                          <a:solidFill>
                            <a:srgbClr val="000000"/>
                          </a:solidFill>
                          <a:effectLst/>
                          <a:latin typeface="+mn-lt"/>
                        </a:rPr>
                        <a:t>1.020</a:t>
                      </a:r>
                    </a:p>
                  </a:txBody>
                  <a:tcPr marL="9525" marR="9525" marT="9525" marB="0" anchor="b"/>
                </a:tc>
                <a:tc>
                  <a:txBody>
                    <a:bodyPr/>
                    <a:lstStyle/>
                    <a:p>
                      <a:pPr algn="r" fontAlgn="b"/>
                      <a:r>
                        <a:rPr lang="en-US" sz="1200" b="0" i="0" u="none" strike="noStrike" dirty="0">
                          <a:solidFill>
                            <a:srgbClr val="000000"/>
                          </a:solidFill>
                          <a:effectLst/>
                          <a:latin typeface="+mn-lt"/>
                        </a:rPr>
                        <a:t>178,500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765.00</a:t>
                      </a:r>
                    </a:p>
                  </a:txBody>
                  <a:tcPr marL="9525" marR="9525" marT="9525" marB="0" anchor="b"/>
                </a:tc>
                <a:tc>
                  <a:txBody>
                    <a:bodyPr/>
                    <a:lstStyle/>
                    <a:p>
                      <a:pPr algn="r" fontAlgn="b"/>
                      <a:r>
                        <a:rPr lang="en-US" sz="1200" b="0" i="0" u="none" strike="noStrike" dirty="0">
                          <a:solidFill>
                            <a:srgbClr val="000000"/>
                          </a:solidFill>
                          <a:effectLst/>
                          <a:latin typeface="+mn-lt"/>
                        </a:rPr>
                        <a:t>780.29</a:t>
                      </a:r>
                    </a:p>
                  </a:txBody>
                  <a:tcPr marL="9525" marR="9525" marT="9525" marB="0" anchor="b"/>
                </a:tc>
                <a:tc>
                  <a:txBody>
                    <a:bodyPr/>
                    <a:lstStyle/>
                    <a:p>
                      <a:pPr algn="r" fontAlgn="b"/>
                      <a:r>
                        <a:rPr lang="en-US" sz="1200" b="1" i="0" u="none" strike="noStrike" dirty="0">
                          <a:solidFill>
                            <a:srgbClr val="000000"/>
                          </a:solidFill>
                          <a:effectLst/>
                          <a:latin typeface="+mn-lt"/>
                        </a:rPr>
                        <a:t>15.30</a:t>
                      </a:r>
                    </a:p>
                  </a:txBody>
                  <a:tcPr marL="9525" marR="9525" marT="9525" marB="0" anchor="b"/>
                </a:tc>
                <a:extLst>
                  <a:ext uri="{0D108BD9-81ED-4DB2-BD59-A6C34878D82A}">
                    <a16:rowId xmlns:a16="http://schemas.microsoft.com/office/drawing/2014/main" val="4225459389"/>
                  </a:ext>
                </a:extLst>
              </a:tr>
              <a:tr h="380920">
                <a:tc>
                  <a:txBody>
                    <a:bodyPr/>
                    <a:lstStyle/>
                    <a:p>
                      <a:pPr algn="r" fontAlgn="b"/>
                      <a:r>
                        <a:rPr lang="en-US" sz="1200" b="0" i="0" u="none" strike="noStrike" dirty="0">
                          <a:solidFill>
                            <a:srgbClr val="000000"/>
                          </a:solidFill>
                          <a:effectLst/>
                          <a:latin typeface="+mn-lt"/>
                        </a:rPr>
                        <a:t>225,000</a:t>
                      </a:r>
                    </a:p>
                  </a:txBody>
                  <a:tcPr marL="9525" marR="9525" marT="9525" marB="0" anchor="b"/>
                </a:tc>
                <a:tc>
                  <a:txBody>
                    <a:bodyPr/>
                    <a:lstStyle/>
                    <a:p>
                      <a:pPr algn="r" fontAlgn="b"/>
                      <a:r>
                        <a:rPr lang="en-US" sz="1200" b="0" i="0" u="none" strike="noStrike" dirty="0">
                          <a:solidFill>
                            <a:srgbClr val="000000"/>
                          </a:solidFill>
                          <a:effectLst/>
                          <a:latin typeface="+mn-lt"/>
                        </a:rPr>
                        <a:t>1.020</a:t>
                      </a:r>
                    </a:p>
                  </a:txBody>
                  <a:tcPr marL="9525" marR="9525" marT="9525" marB="0" anchor="b"/>
                </a:tc>
                <a:tc>
                  <a:txBody>
                    <a:bodyPr/>
                    <a:lstStyle/>
                    <a:p>
                      <a:pPr algn="r" fontAlgn="b"/>
                      <a:r>
                        <a:rPr lang="en-US" sz="1200" b="0" i="0" u="none" strike="noStrike" dirty="0">
                          <a:solidFill>
                            <a:srgbClr val="000000"/>
                          </a:solidFill>
                          <a:effectLst/>
                          <a:latin typeface="+mn-lt"/>
                        </a:rPr>
                        <a:t>229,500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983.57</a:t>
                      </a:r>
                    </a:p>
                  </a:txBody>
                  <a:tcPr marL="9525" marR="9525" marT="9525" marB="0" anchor="b"/>
                </a:tc>
                <a:tc>
                  <a:txBody>
                    <a:bodyPr/>
                    <a:lstStyle/>
                    <a:p>
                      <a:pPr algn="r" fontAlgn="b"/>
                      <a:r>
                        <a:rPr lang="en-US" sz="1200" b="0" i="0" u="none" strike="noStrike" dirty="0">
                          <a:solidFill>
                            <a:srgbClr val="000000"/>
                          </a:solidFill>
                          <a:effectLst/>
                          <a:latin typeface="+mn-lt"/>
                        </a:rPr>
                        <a:t>1,003.24</a:t>
                      </a:r>
                    </a:p>
                  </a:txBody>
                  <a:tcPr marL="9525" marR="9525" marT="9525" marB="0" anchor="b"/>
                </a:tc>
                <a:tc>
                  <a:txBody>
                    <a:bodyPr/>
                    <a:lstStyle/>
                    <a:p>
                      <a:pPr algn="r" fontAlgn="b"/>
                      <a:r>
                        <a:rPr lang="en-US" sz="1200" b="1" i="0" u="none" strike="noStrike" dirty="0">
                          <a:solidFill>
                            <a:srgbClr val="000000"/>
                          </a:solidFill>
                          <a:effectLst/>
                          <a:latin typeface="+mn-lt"/>
                        </a:rPr>
                        <a:t>19.67</a:t>
                      </a:r>
                    </a:p>
                  </a:txBody>
                  <a:tcPr marL="9525" marR="9525" marT="9525" marB="0" anchor="b"/>
                </a:tc>
                <a:extLst>
                  <a:ext uri="{0D108BD9-81ED-4DB2-BD59-A6C34878D82A}">
                    <a16:rowId xmlns:a16="http://schemas.microsoft.com/office/drawing/2014/main" val="3193245508"/>
                  </a:ext>
                </a:extLst>
              </a:tr>
              <a:tr h="380920">
                <a:tc>
                  <a:txBody>
                    <a:bodyPr/>
                    <a:lstStyle/>
                    <a:p>
                      <a:pPr algn="r" fontAlgn="b"/>
                      <a:r>
                        <a:rPr lang="en-US" sz="1200" b="0" i="0" u="none" strike="noStrike" dirty="0">
                          <a:solidFill>
                            <a:srgbClr val="000000"/>
                          </a:solidFill>
                          <a:effectLst/>
                          <a:latin typeface="+mn-lt"/>
                        </a:rPr>
                        <a:t>250,000</a:t>
                      </a:r>
                    </a:p>
                  </a:txBody>
                  <a:tcPr marL="9525" marR="9525" marT="9525" marB="0" anchor="b"/>
                </a:tc>
                <a:tc>
                  <a:txBody>
                    <a:bodyPr/>
                    <a:lstStyle/>
                    <a:p>
                      <a:pPr algn="r" fontAlgn="b"/>
                      <a:r>
                        <a:rPr lang="en-US" sz="1200" b="0" i="0" u="none" strike="noStrike" dirty="0">
                          <a:solidFill>
                            <a:srgbClr val="000000"/>
                          </a:solidFill>
                          <a:effectLst/>
                          <a:latin typeface="+mn-lt"/>
                        </a:rPr>
                        <a:t>1.020</a:t>
                      </a:r>
                    </a:p>
                  </a:txBody>
                  <a:tcPr marL="9525" marR="9525" marT="9525" marB="0" anchor="b"/>
                </a:tc>
                <a:tc>
                  <a:txBody>
                    <a:bodyPr/>
                    <a:lstStyle/>
                    <a:p>
                      <a:pPr algn="r" fontAlgn="b"/>
                      <a:r>
                        <a:rPr lang="en-US" sz="1200" b="0" i="0" u="none" strike="noStrike" dirty="0">
                          <a:solidFill>
                            <a:srgbClr val="000000"/>
                          </a:solidFill>
                          <a:effectLst/>
                          <a:latin typeface="+mn-lt"/>
                        </a:rPr>
                        <a:t>255,000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1,092.85</a:t>
                      </a:r>
                    </a:p>
                  </a:txBody>
                  <a:tcPr marL="9525" marR="9525" marT="9525" marB="0" anchor="b"/>
                </a:tc>
                <a:tc>
                  <a:txBody>
                    <a:bodyPr/>
                    <a:lstStyle/>
                    <a:p>
                      <a:pPr algn="r" fontAlgn="b"/>
                      <a:r>
                        <a:rPr lang="en-US" sz="1200" b="0" i="0" u="none" strike="noStrike" dirty="0">
                          <a:solidFill>
                            <a:srgbClr val="000000"/>
                          </a:solidFill>
                          <a:effectLst/>
                          <a:latin typeface="+mn-lt"/>
                        </a:rPr>
                        <a:t>1,114.71</a:t>
                      </a:r>
                    </a:p>
                  </a:txBody>
                  <a:tcPr marL="9525" marR="9525" marT="9525" marB="0" anchor="b"/>
                </a:tc>
                <a:tc>
                  <a:txBody>
                    <a:bodyPr/>
                    <a:lstStyle/>
                    <a:p>
                      <a:pPr algn="r" fontAlgn="b"/>
                      <a:r>
                        <a:rPr lang="en-US" sz="1200" b="1" i="0" u="none" strike="noStrike" dirty="0">
                          <a:solidFill>
                            <a:srgbClr val="000000"/>
                          </a:solidFill>
                          <a:effectLst/>
                          <a:latin typeface="+mn-lt"/>
                        </a:rPr>
                        <a:t>21.86</a:t>
                      </a:r>
                    </a:p>
                  </a:txBody>
                  <a:tcPr marL="9525" marR="9525" marT="9525" marB="0" anchor="b"/>
                </a:tc>
                <a:extLst>
                  <a:ext uri="{0D108BD9-81ED-4DB2-BD59-A6C34878D82A}">
                    <a16:rowId xmlns:a16="http://schemas.microsoft.com/office/drawing/2014/main" val="4108657143"/>
                  </a:ext>
                </a:extLst>
              </a:tr>
              <a:tr h="380920">
                <a:tc>
                  <a:txBody>
                    <a:bodyPr/>
                    <a:lstStyle/>
                    <a:p>
                      <a:pPr algn="r" fontAlgn="b"/>
                      <a:r>
                        <a:rPr lang="en-US" sz="1200" b="0" i="0" u="none" strike="noStrike" dirty="0">
                          <a:solidFill>
                            <a:srgbClr val="000000"/>
                          </a:solidFill>
                          <a:effectLst/>
                          <a:latin typeface="+mn-lt"/>
                        </a:rPr>
                        <a:t>275,000</a:t>
                      </a:r>
                    </a:p>
                  </a:txBody>
                  <a:tcPr marL="9525" marR="9525" marT="9525" marB="0" anchor="b"/>
                </a:tc>
                <a:tc>
                  <a:txBody>
                    <a:bodyPr/>
                    <a:lstStyle/>
                    <a:p>
                      <a:pPr algn="r" fontAlgn="b"/>
                      <a:r>
                        <a:rPr lang="en-US" sz="1200" b="0" i="0" u="none" strike="noStrike" dirty="0">
                          <a:solidFill>
                            <a:srgbClr val="000000"/>
                          </a:solidFill>
                          <a:effectLst/>
                          <a:latin typeface="+mn-lt"/>
                        </a:rPr>
                        <a:t>1.020</a:t>
                      </a:r>
                    </a:p>
                  </a:txBody>
                  <a:tcPr marL="9525" marR="9525" marT="9525" marB="0" anchor="b"/>
                </a:tc>
                <a:tc>
                  <a:txBody>
                    <a:bodyPr/>
                    <a:lstStyle/>
                    <a:p>
                      <a:pPr algn="r" fontAlgn="b"/>
                      <a:r>
                        <a:rPr lang="en-US" sz="1200" b="0" i="0" u="none" strike="noStrike" dirty="0">
                          <a:solidFill>
                            <a:srgbClr val="000000"/>
                          </a:solidFill>
                          <a:effectLst/>
                          <a:latin typeface="+mn-lt"/>
                        </a:rPr>
                        <a:t>280,500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1,202.14</a:t>
                      </a:r>
                    </a:p>
                  </a:txBody>
                  <a:tcPr marL="9525" marR="9525" marT="9525" marB="0" anchor="b"/>
                </a:tc>
                <a:tc>
                  <a:txBody>
                    <a:bodyPr/>
                    <a:lstStyle/>
                    <a:p>
                      <a:pPr algn="r" fontAlgn="b"/>
                      <a:r>
                        <a:rPr lang="en-US" sz="1200" b="0" i="0" u="none" strike="noStrike" dirty="0">
                          <a:solidFill>
                            <a:srgbClr val="000000"/>
                          </a:solidFill>
                          <a:effectLst/>
                          <a:latin typeface="+mn-lt"/>
                        </a:rPr>
                        <a:t>1,226.18</a:t>
                      </a:r>
                    </a:p>
                  </a:txBody>
                  <a:tcPr marL="9525" marR="9525" marT="9525" marB="0" anchor="b"/>
                </a:tc>
                <a:tc>
                  <a:txBody>
                    <a:bodyPr/>
                    <a:lstStyle/>
                    <a:p>
                      <a:pPr algn="r" fontAlgn="b"/>
                      <a:r>
                        <a:rPr lang="en-US" sz="1200" b="1" i="0" u="none" strike="noStrike" dirty="0">
                          <a:solidFill>
                            <a:srgbClr val="000000"/>
                          </a:solidFill>
                          <a:effectLst/>
                          <a:latin typeface="+mn-lt"/>
                        </a:rPr>
                        <a:t>24.04</a:t>
                      </a:r>
                    </a:p>
                  </a:txBody>
                  <a:tcPr marL="9525" marR="9525" marT="9525" marB="0" anchor="b"/>
                </a:tc>
                <a:extLst>
                  <a:ext uri="{0D108BD9-81ED-4DB2-BD59-A6C34878D82A}">
                    <a16:rowId xmlns:a16="http://schemas.microsoft.com/office/drawing/2014/main" val="427316995"/>
                  </a:ext>
                </a:extLst>
              </a:tr>
              <a:tr h="380920">
                <a:tc>
                  <a:txBody>
                    <a:bodyPr/>
                    <a:lstStyle/>
                    <a:p>
                      <a:pPr algn="r" fontAlgn="b"/>
                      <a:r>
                        <a:rPr lang="en-US" sz="1200" b="0" i="0" u="none" strike="noStrike" dirty="0">
                          <a:solidFill>
                            <a:srgbClr val="000000"/>
                          </a:solidFill>
                          <a:effectLst/>
                          <a:latin typeface="+mn-lt"/>
                        </a:rPr>
                        <a:t>300,000</a:t>
                      </a:r>
                    </a:p>
                  </a:txBody>
                  <a:tcPr marL="9525" marR="9525" marT="9525" marB="0" anchor="b"/>
                </a:tc>
                <a:tc>
                  <a:txBody>
                    <a:bodyPr/>
                    <a:lstStyle/>
                    <a:p>
                      <a:pPr algn="r" fontAlgn="b"/>
                      <a:r>
                        <a:rPr lang="en-US" sz="1200" b="0" i="0" u="none" strike="noStrike" dirty="0">
                          <a:solidFill>
                            <a:srgbClr val="000000"/>
                          </a:solidFill>
                          <a:effectLst/>
                          <a:latin typeface="+mn-lt"/>
                        </a:rPr>
                        <a:t>1.020</a:t>
                      </a:r>
                    </a:p>
                  </a:txBody>
                  <a:tcPr marL="9525" marR="9525" marT="9525" marB="0" anchor="b"/>
                </a:tc>
                <a:tc>
                  <a:txBody>
                    <a:bodyPr/>
                    <a:lstStyle/>
                    <a:p>
                      <a:pPr algn="r" fontAlgn="b"/>
                      <a:r>
                        <a:rPr lang="en-US" sz="1200" b="0" i="0" u="none" strike="noStrike" dirty="0">
                          <a:solidFill>
                            <a:srgbClr val="000000"/>
                          </a:solidFill>
                          <a:effectLst/>
                          <a:latin typeface="+mn-lt"/>
                        </a:rPr>
                        <a:t>306,000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1,311.42</a:t>
                      </a:r>
                    </a:p>
                  </a:txBody>
                  <a:tcPr marL="9525" marR="9525" marT="9525" marB="0" anchor="b"/>
                </a:tc>
                <a:tc>
                  <a:txBody>
                    <a:bodyPr/>
                    <a:lstStyle/>
                    <a:p>
                      <a:pPr algn="r" fontAlgn="b"/>
                      <a:r>
                        <a:rPr lang="en-US" sz="1200" b="0" i="0" u="none" strike="noStrike" dirty="0">
                          <a:solidFill>
                            <a:srgbClr val="000000"/>
                          </a:solidFill>
                          <a:effectLst/>
                          <a:latin typeface="+mn-lt"/>
                        </a:rPr>
                        <a:t>1,337.65</a:t>
                      </a:r>
                    </a:p>
                  </a:txBody>
                  <a:tcPr marL="9525" marR="9525" marT="9525" marB="0" anchor="b"/>
                </a:tc>
                <a:tc>
                  <a:txBody>
                    <a:bodyPr/>
                    <a:lstStyle/>
                    <a:p>
                      <a:pPr algn="r" fontAlgn="b"/>
                      <a:r>
                        <a:rPr lang="en-US" sz="1200" b="1" i="0" u="none" strike="noStrike" dirty="0">
                          <a:solidFill>
                            <a:srgbClr val="000000"/>
                          </a:solidFill>
                          <a:effectLst/>
                          <a:latin typeface="+mn-lt"/>
                        </a:rPr>
                        <a:t>26.23</a:t>
                      </a:r>
                    </a:p>
                  </a:txBody>
                  <a:tcPr marL="9525" marR="9525" marT="9525" marB="0" anchor="b"/>
                </a:tc>
                <a:extLst>
                  <a:ext uri="{0D108BD9-81ED-4DB2-BD59-A6C34878D82A}">
                    <a16:rowId xmlns:a16="http://schemas.microsoft.com/office/drawing/2014/main" val="165252711"/>
                  </a:ext>
                </a:extLst>
              </a:tr>
              <a:tr h="380920">
                <a:tc>
                  <a:txBody>
                    <a:bodyPr/>
                    <a:lstStyle/>
                    <a:p>
                      <a:pPr algn="r" fontAlgn="b"/>
                      <a:r>
                        <a:rPr lang="en-US" sz="1200" b="0" i="0" u="none" strike="noStrike" dirty="0">
                          <a:solidFill>
                            <a:srgbClr val="000000"/>
                          </a:solidFill>
                          <a:effectLst/>
                          <a:latin typeface="+mn-lt"/>
                        </a:rPr>
                        <a:t>325,000</a:t>
                      </a:r>
                    </a:p>
                  </a:txBody>
                  <a:tcPr marL="9525" marR="9525" marT="9525" marB="0" anchor="b"/>
                </a:tc>
                <a:tc>
                  <a:txBody>
                    <a:bodyPr/>
                    <a:lstStyle/>
                    <a:p>
                      <a:pPr algn="r" fontAlgn="b"/>
                      <a:r>
                        <a:rPr lang="en-US" sz="1200" b="0" i="0" u="none" strike="noStrike" dirty="0">
                          <a:solidFill>
                            <a:srgbClr val="000000"/>
                          </a:solidFill>
                          <a:effectLst/>
                          <a:latin typeface="+mn-lt"/>
                        </a:rPr>
                        <a:t>1.020</a:t>
                      </a:r>
                    </a:p>
                  </a:txBody>
                  <a:tcPr marL="9525" marR="9525" marT="9525" marB="0" anchor="b"/>
                </a:tc>
                <a:tc>
                  <a:txBody>
                    <a:bodyPr/>
                    <a:lstStyle/>
                    <a:p>
                      <a:pPr algn="r" fontAlgn="b"/>
                      <a:r>
                        <a:rPr lang="en-US" sz="1200" b="0" i="0" u="none" strike="noStrike" dirty="0">
                          <a:solidFill>
                            <a:srgbClr val="000000"/>
                          </a:solidFill>
                          <a:effectLst/>
                          <a:latin typeface="+mn-lt"/>
                        </a:rPr>
                        <a:t>331,500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1,420.71</a:t>
                      </a:r>
                    </a:p>
                  </a:txBody>
                  <a:tcPr marL="9525" marR="9525" marT="9525" marB="0" anchor="b"/>
                </a:tc>
                <a:tc>
                  <a:txBody>
                    <a:bodyPr/>
                    <a:lstStyle/>
                    <a:p>
                      <a:pPr algn="r" fontAlgn="b"/>
                      <a:r>
                        <a:rPr lang="en-US" sz="1200" b="0" i="0" u="none" strike="noStrike" dirty="0">
                          <a:solidFill>
                            <a:srgbClr val="000000"/>
                          </a:solidFill>
                          <a:effectLst/>
                          <a:latin typeface="+mn-lt"/>
                        </a:rPr>
                        <a:t>1,449.12</a:t>
                      </a:r>
                    </a:p>
                  </a:txBody>
                  <a:tcPr marL="9525" marR="9525" marT="9525" marB="0" anchor="b"/>
                </a:tc>
                <a:tc>
                  <a:txBody>
                    <a:bodyPr/>
                    <a:lstStyle/>
                    <a:p>
                      <a:pPr algn="r" fontAlgn="b"/>
                      <a:r>
                        <a:rPr lang="en-US" sz="1200" b="1" i="0" u="none" strike="noStrike" dirty="0">
                          <a:solidFill>
                            <a:srgbClr val="000000"/>
                          </a:solidFill>
                          <a:effectLst/>
                          <a:latin typeface="+mn-lt"/>
                        </a:rPr>
                        <a:t>28.41</a:t>
                      </a:r>
                    </a:p>
                  </a:txBody>
                  <a:tcPr marL="9525" marR="9525" marT="9525" marB="0" anchor="b"/>
                </a:tc>
                <a:extLst>
                  <a:ext uri="{0D108BD9-81ED-4DB2-BD59-A6C34878D82A}">
                    <a16:rowId xmlns:a16="http://schemas.microsoft.com/office/drawing/2014/main" val="1664363992"/>
                  </a:ext>
                </a:extLst>
              </a:tr>
              <a:tr h="380920">
                <a:tc>
                  <a:txBody>
                    <a:bodyPr/>
                    <a:lstStyle/>
                    <a:p>
                      <a:pPr algn="r" fontAlgn="b"/>
                      <a:r>
                        <a:rPr lang="en-US" sz="1200" b="0" i="0" u="none" strike="noStrike" dirty="0">
                          <a:solidFill>
                            <a:srgbClr val="000000"/>
                          </a:solidFill>
                          <a:effectLst/>
                          <a:latin typeface="+mn-lt"/>
                        </a:rPr>
                        <a:t>500,000</a:t>
                      </a:r>
                    </a:p>
                  </a:txBody>
                  <a:tcPr marL="9525" marR="9525" marT="9525" marB="0" anchor="b"/>
                </a:tc>
                <a:tc>
                  <a:txBody>
                    <a:bodyPr/>
                    <a:lstStyle/>
                    <a:p>
                      <a:pPr algn="r" fontAlgn="b"/>
                      <a:r>
                        <a:rPr lang="en-US" sz="1200" b="0" i="0" u="none" strike="noStrike" dirty="0">
                          <a:solidFill>
                            <a:srgbClr val="000000"/>
                          </a:solidFill>
                          <a:effectLst/>
                          <a:latin typeface="+mn-lt"/>
                        </a:rPr>
                        <a:t>1.020</a:t>
                      </a:r>
                    </a:p>
                  </a:txBody>
                  <a:tcPr marL="9525" marR="9525" marT="9525" marB="0" anchor="b"/>
                </a:tc>
                <a:tc>
                  <a:txBody>
                    <a:bodyPr/>
                    <a:lstStyle/>
                    <a:p>
                      <a:pPr algn="r" fontAlgn="b"/>
                      <a:r>
                        <a:rPr lang="en-US" sz="1200" b="0" i="0" u="none" strike="noStrike" dirty="0">
                          <a:solidFill>
                            <a:srgbClr val="000000"/>
                          </a:solidFill>
                          <a:effectLst/>
                          <a:latin typeface="+mn-lt"/>
                        </a:rPr>
                        <a:t>510,000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2,185.70</a:t>
                      </a:r>
                    </a:p>
                  </a:txBody>
                  <a:tcPr marL="9525" marR="9525" marT="9525" marB="0" anchor="b"/>
                </a:tc>
                <a:tc>
                  <a:txBody>
                    <a:bodyPr/>
                    <a:lstStyle/>
                    <a:p>
                      <a:pPr algn="r" fontAlgn="b"/>
                      <a:r>
                        <a:rPr lang="en-US" sz="1200" b="0" i="0" u="none" strike="noStrike" dirty="0">
                          <a:solidFill>
                            <a:srgbClr val="000000"/>
                          </a:solidFill>
                          <a:effectLst/>
                          <a:latin typeface="+mn-lt"/>
                        </a:rPr>
                        <a:t>2,229.41</a:t>
                      </a:r>
                    </a:p>
                  </a:txBody>
                  <a:tcPr marL="9525" marR="9525" marT="9525" marB="0" anchor="b"/>
                </a:tc>
                <a:tc>
                  <a:txBody>
                    <a:bodyPr/>
                    <a:lstStyle/>
                    <a:p>
                      <a:pPr algn="r" fontAlgn="b"/>
                      <a:r>
                        <a:rPr lang="en-US" sz="1200" b="1" i="0" u="none" strike="noStrike" dirty="0">
                          <a:solidFill>
                            <a:srgbClr val="000000"/>
                          </a:solidFill>
                          <a:effectLst/>
                          <a:latin typeface="+mn-lt"/>
                        </a:rPr>
                        <a:t>43.71</a:t>
                      </a:r>
                    </a:p>
                  </a:txBody>
                  <a:tcPr marL="9525" marR="9525" marT="9525" marB="0" anchor="b"/>
                </a:tc>
                <a:extLst>
                  <a:ext uri="{0D108BD9-81ED-4DB2-BD59-A6C34878D82A}">
                    <a16:rowId xmlns:a16="http://schemas.microsoft.com/office/drawing/2014/main" val="1804634120"/>
                  </a:ext>
                </a:extLst>
              </a:tr>
              <a:tr h="380920">
                <a:tc>
                  <a:txBody>
                    <a:bodyPr/>
                    <a:lstStyle/>
                    <a:p>
                      <a:pPr algn="r" fontAlgn="b"/>
                      <a:r>
                        <a:rPr lang="en-US" sz="1200" b="0" i="0" u="none" strike="noStrike" dirty="0">
                          <a:solidFill>
                            <a:srgbClr val="000000"/>
                          </a:solidFill>
                          <a:effectLst/>
                          <a:latin typeface="+mn-lt"/>
                        </a:rPr>
                        <a:t>600,000</a:t>
                      </a:r>
                    </a:p>
                  </a:txBody>
                  <a:tcPr marL="9525" marR="9525" marT="9525" marB="0" anchor="b"/>
                </a:tc>
                <a:tc>
                  <a:txBody>
                    <a:bodyPr/>
                    <a:lstStyle/>
                    <a:p>
                      <a:pPr algn="r" fontAlgn="b"/>
                      <a:r>
                        <a:rPr lang="en-US" sz="1200" b="0" i="0" u="none" strike="noStrike" dirty="0">
                          <a:solidFill>
                            <a:srgbClr val="000000"/>
                          </a:solidFill>
                          <a:effectLst/>
                          <a:latin typeface="+mn-lt"/>
                        </a:rPr>
                        <a:t>1.020</a:t>
                      </a:r>
                    </a:p>
                  </a:txBody>
                  <a:tcPr marL="9525" marR="9525" marT="9525" marB="0" anchor="b"/>
                </a:tc>
                <a:tc>
                  <a:txBody>
                    <a:bodyPr/>
                    <a:lstStyle/>
                    <a:p>
                      <a:pPr algn="r" fontAlgn="b"/>
                      <a:r>
                        <a:rPr lang="en-US" sz="1200" b="0" i="0" u="none" strike="noStrike" dirty="0">
                          <a:solidFill>
                            <a:srgbClr val="000000"/>
                          </a:solidFill>
                          <a:effectLst/>
                          <a:latin typeface="+mn-lt"/>
                        </a:rPr>
                        <a:t>612,000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2,622.84</a:t>
                      </a:r>
                    </a:p>
                  </a:txBody>
                  <a:tcPr marL="9525" marR="9525" marT="9525" marB="0" anchor="b"/>
                </a:tc>
                <a:tc>
                  <a:txBody>
                    <a:bodyPr/>
                    <a:lstStyle/>
                    <a:p>
                      <a:pPr algn="r" fontAlgn="b"/>
                      <a:r>
                        <a:rPr lang="en-US" sz="1200" b="0" i="0" u="none" strike="noStrike" dirty="0">
                          <a:solidFill>
                            <a:srgbClr val="000000"/>
                          </a:solidFill>
                          <a:effectLst/>
                          <a:latin typeface="+mn-lt"/>
                        </a:rPr>
                        <a:t>2,675.30</a:t>
                      </a:r>
                    </a:p>
                  </a:txBody>
                  <a:tcPr marL="9525" marR="9525" marT="9525" marB="0" anchor="b"/>
                </a:tc>
                <a:tc>
                  <a:txBody>
                    <a:bodyPr/>
                    <a:lstStyle/>
                    <a:p>
                      <a:pPr algn="r" fontAlgn="b"/>
                      <a:r>
                        <a:rPr lang="en-US" sz="1200" b="1" i="0" u="none" strike="noStrike" dirty="0">
                          <a:solidFill>
                            <a:srgbClr val="000000"/>
                          </a:solidFill>
                          <a:effectLst/>
                          <a:latin typeface="+mn-lt"/>
                        </a:rPr>
                        <a:t>52.46</a:t>
                      </a:r>
                    </a:p>
                  </a:txBody>
                  <a:tcPr marL="9525" marR="9525" marT="9525" marB="0" anchor="b"/>
                </a:tc>
                <a:extLst>
                  <a:ext uri="{0D108BD9-81ED-4DB2-BD59-A6C34878D82A}">
                    <a16:rowId xmlns:a16="http://schemas.microsoft.com/office/drawing/2014/main" val="3015617397"/>
                  </a:ext>
                </a:extLst>
              </a:tr>
              <a:tr h="380920">
                <a:tc>
                  <a:txBody>
                    <a:bodyPr/>
                    <a:lstStyle/>
                    <a:p>
                      <a:pPr algn="r" fontAlgn="b"/>
                      <a:r>
                        <a:rPr lang="en-US" sz="1200" b="1" i="0" u="none" strike="noStrike" dirty="0">
                          <a:solidFill>
                            <a:srgbClr val="000000"/>
                          </a:solidFill>
                          <a:effectLst/>
                          <a:latin typeface="+mn-lt"/>
                        </a:rPr>
                        <a:t>287,500</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1.020</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293,250</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3.5645</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0.8069</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1,256.78</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1,281.91</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25.14</a:t>
                      </a:r>
                    </a:p>
                  </a:txBody>
                  <a:tcPr marL="9525" marR="9525" marT="9525" marB="0" anchor="b">
                    <a:solidFill>
                      <a:schemeClr val="accent1">
                        <a:lumMod val="60000"/>
                        <a:lumOff val="40000"/>
                      </a:schemeClr>
                    </a:solidFill>
                  </a:tcPr>
                </a:tc>
                <a:extLst>
                  <a:ext uri="{0D108BD9-81ED-4DB2-BD59-A6C34878D82A}">
                    <a16:rowId xmlns:a16="http://schemas.microsoft.com/office/drawing/2014/main" val="767144669"/>
                  </a:ext>
                </a:extLst>
              </a:tr>
            </a:tbl>
          </a:graphicData>
        </a:graphic>
      </p:graphicFrame>
      <p:pic>
        <p:nvPicPr>
          <p:cNvPr id="11" name="chart">
            <a:extLst>
              <a:ext uri="{FF2B5EF4-FFF2-40B4-BE49-F238E27FC236}">
                <a16:creationId xmlns:a16="http://schemas.microsoft.com/office/drawing/2014/main" id="{7129B220-94A9-422F-8B35-09D5BA3A8B31}"/>
              </a:ext>
            </a:extLst>
          </p:cNvPr>
          <p:cNvPicPr>
            <a:picLocks noChangeAspect="1"/>
          </p:cNvPicPr>
          <p:nvPr/>
        </p:nvPicPr>
        <p:blipFill>
          <a:blip r:embed="rId2" cstate="print"/>
          <a:stretch>
            <a:fillRect/>
          </a:stretch>
        </p:blipFill>
        <p:spPr>
          <a:xfrm>
            <a:off x="304800" y="6477000"/>
            <a:ext cx="1400325" cy="304800"/>
          </a:xfrm>
          <a:prstGeom prst="rect">
            <a:avLst/>
          </a:prstGeom>
          <a:ln>
            <a:solidFill>
              <a:schemeClr val="accent1"/>
            </a:solidFill>
          </a:ln>
        </p:spPr>
      </p:pic>
      <p:sp>
        <p:nvSpPr>
          <p:cNvPr id="8" name="Rectangle 7">
            <a:extLst>
              <a:ext uri="{FF2B5EF4-FFF2-40B4-BE49-F238E27FC236}">
                <a16:creationId xmlns:a16="http://schemas.microsoft.com/office/drawing/2014/main" id="{99720C1E-EDCF-4618-8ECF-33694371D65E}"/>
              </a:ext>
            </a:extLst>
          </p:cNvPr>
          <p:cNvSpPr/>
          <p:nvPr/>
        </p:nvSpPr>
        <p:spPr>
          <a:xfrm>
            <a:off x="914400" y="6069568"/>
            <a:ext cx="656142" cy="369332"/>
          </a:xfrm>
          <a:prstGeom prst="rect">
            <a:avLst/>
          </a:prstGeom>
        </p:spPr>
        <p:txBody>
          <a:bodyPr wrap="square">
            <a:spAutoFit/>
          </a:bodyPr>
          <a:lstStyle/>
          <a:p>
            <a:r>
              <a:rPr lang="en-US" dirty="0">
                <a:solidFill>
                  <a:srgbClr val="000000"/>
                </a:solidFill>
              </a:rPr>
              <a:t>AVG</a:t>
            </a:r>
            <a:r>
              <a:rPr lang="en-US" dirty="0"/>
              <a:t> </a:t>
            </a:r>
          </a:p>
        </p:txBody>
      </p:sp>
    </p:spTree>
    <p:extLst>
      <p:ext uri="{BB962C8B-B14F-4D97-AF65-F5344CB8AC3E}">
        <p14:creationId xmlns:p14="http://schemas.microsoft.com/office/powerpoint/2010/main" val="138966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191906-7D83-48A2-896B-69EDEA2B7400}"/>
              </a:ext>
            </a:extLst>
          </p:cNvPr>
          <p:cNvSpPr>
            <a:spLocks noGrp="1"/>
          </p:cNvSpPr>
          <p:nvPr>
            <p:ph type="ctrTitle"/>
          </p:nvPr>
        </p:nvSpPr>
        <p:spPr>
          <a:xfrm>
            <a:off x="1435608" y="304800"/>
            <a:ext cx="7406640" cy="685800"/>
          </a:xfrm>
        </p:spPr>
        <p:txBody>
          <a:bodyPr>
            <a:noAutofit/>
          </a:bodyPr>
          <a:lstStyle/>
          <a:p>
            <a:r>
              <a:rPr lang="en-US" sz="2800" dirty="0"/>
              <a:t>Unincorporated Area Property Tax Impact                             (Non-Homestead Property)</a:t>
            </a:r>
          </a:p>
        </p:txBody>
      </p:sp>
      <p:sp>
        <p:nvSpPr>
          <p:cNvPr id="2" name="Slide Number Placeholder 1">
            <a:extLst>
              <a:ext uri="{FF2B5EF4-FFF2-40B4-BE49-F238E27FC236}">
                <a16:creationId xmlns:a16="http://schemas.microsoft.com/office/drawing/2014/main" id="{D9E143DA-6E82-4C4C-91C5-A0BECD033BDF}"/>
              </a:ext>
            </a:extLst>
          </p:cNvPr>
          <p:cNvSpPr>
            <a:spLocks noGrp="1"/>
          </p:cNvSpPr>
          <p:nvPr>
            <p:ph type="sldNum" sz="quarter" idx="12"/>
          </p:nvPr>
        </p:nvSpPr>
        <p:spPr/>
        <p:txBody>
          <a:bodyPr/>
          <a:lstStyle/>
          <a:p>
            <a:fld id="{E6EC331D-CB6E-4CAE-BD7D-1FD11E1F29F1}" type="slidenum">
              <a:rPr lang="en-US" smtClean="0"/>
              <a:pPr/>
              <a:t>8</a:t>
            </a:fld>
            <a:endParaRPr lang="en-US" dirty="0"/>
          </a:p>
        </p:txBody>
      </p:sp>
      <p:graphicFrame>
        <p:nvGraphicFramePr>
          <p:cNvPr id="5" name="Table 4">
            <a:extLst>
              <a:ext uri="{FF2B5EF4-FFF2-40B4-BE49-F238E27FC236}">
                <a16:creationId xmlns:a16="http://schemas.microsoft.com/office/drawing/2014/main" id="{51685310-5985-4B1E-9398-0ED0DC43D45B}"/>
              </a:ext>
            </a:extLst>
          </p:cNvPr>
          <p:cNvGraphicFramePr>
            <a:graphicFrameLocks noGrp="1"/>
          </p:cNvGraphicFramePr>
          <p:nvPr>
            <p:extLst>
              <p:ext uri="{D42A27DB-BD31-4B8C-83A1-F6EECF244321}">
                <p14:modId xmlns:p14="http://schemas.microsoft.com/office/powerpoint/2010/main" val="1279845499"/>
              </p:ext>
            </p:extLst>
          </p:nvPr>
        </p:nvGraphicFramePr>
        <p:xfrm>
          <a:off x="1472273" y="1052926"/>
          <a:ext cx="7333308" cy="5361745"/>
        </p:xfrm>
        <a:graphic>
          <a:graphicData uri="http://schemas.openxmlformats.org/drawingml/2006/table">
            <a:tbl>
              <a:tblPr firstRow="1" bandRow="1">
                <a:tableStyleId>{5C22544A-7EE6-4342-B048-85BDC9FD1C3A}</a:tableStyleId>
              </a:tblPr>
              <a:tblGrid>
                <a:gridCol w="903885">
                  <a:extLst>
                    <a:ext uri="{9D8B030D-6E8A-4147-A177-3AD203B41FA5}">
                      <a16:colId xmlns:a16="http://schemas.microsoft.com/office/drawing/2014/main" val="787636892"/>
                    </a:ext>
                  </a:extLst>
                </a:gridCol>
                <a:gridCol w="918489">
                  <a:extLst>
                    <a:ext uri="{9D8B030D-6E8A-4147-A177-3AD203B41FA5}">
                      <a16:colId xmlns:a16="http://schemas.microsoft.com/office/drawing/2014/main" val="1707411272"/>
                    </a:ext>
                  </a:extLst>
                </a:gridCol>
                <a:gridCol w="918489">
                  <a:extLst>
                    <a:ext uri="{9D8B030D-6E8A-4147-A177-3AD203B41FA5}">
                      <a16:colId xmlns:a16="http://schemas.microsoft.com/office/drawing/2014/main" val="4225729825"/>
                    </a:ext>
                  </a:extLst>
                </a:gridCol>
                <a:gridCol w="918489">
                  <a:extLst>
                    <a:ext uri="{9D8B030D-6E8A-4147-A177-3AD203B41FA5}">
                      <a16:colId xmlns:a16="http://schemas.microsoft.com/office/drawing/2014/main" val="165625623"/>
                    </a:ext>
                  </a:extLst>
                </a:gridCol>
                <a:gridCol w="918489">
                  <a:extLst>
                    <a:ext uri="{9D8B030D-6E8A-4147-A177-3AD203B41FA5}">
                      <a16:colId xmlns:a16="http://schemas.microsoft.com/office/drawing/2014/main" val="3224512368"/>
                    </a:ext>
                  </a:extLst>
                </a:gridCol>
                <a:gridCol w="918489">
                  <a:extLst>
                    <a:ext uri="{9D8B030D-6E8A-4147-A177-3AD203B41FA5}">
                      <a16:colId xmlns:a16="http://schemas.microsoft.com/office/drawing/2014/main" val="2185990541"/>
                    </a:ext>
                  </a:extLst>
                </a:gridCol>
                <a:gridCol w="918489">
                  <a:extLst>
                    <a:ext uri="{9D8B030D-6E8A-4147-A177-3AD203B41FA5}">
                      <a16:colId xmlns:a16="http://schemas.microsoft.com/office/drawing/2014/main" val="1917092749"/>
                    </a:ext>
                  </a:extLst>
                </a:gridCol>
                <a:gridCol w="918489">
                  <a:extLst>
                    <a:ext uri="{9D8B030D-6E8A-4147-A177-3AD203B41FA5}">
                      <a16:colId xmlns:a16="http://schemas.microsoft.com/office/drawing/2014/main" val="3134577208"/>
                    </a:ext>
                  </a:extLst>
                </a:gridCol>
              </a:tblGrid>
              <a:tr h="1110509">
                <a:tc>
                  <a:txBody>
                    <a:bodyPr/>
                    <a:lstStyle/>
                    <a:p>
                      <a:pPr algn="l" fontAlgn="b"/>
                      <a:r>
                        <a:rPr lang="en-US" sz="1200" u="none" strike="noStrike" dirty="0">
                          <a:effectLst/>
                        </a:rPr>
                        <a:t>FY 21</a:t>
                      </a:r>
                    </a:p>
                    <a:p>
                      <a:pPr algn="l" fontAlgn="b"/>
                      <a:r>
                        <a:rPr lang="en-US" sz="1200" u="none" strike="noStrike" dirty="0">
                          <a:effectLst/>
                        </a:rPr>
                        <a:t>Parcel Taxable Value Example</a:t>
                      </a:r>
                      <a:endParaRPr lang="en-US" sz="1200" b="0" i="0" u="none" strike="noStrike" dirty="0">
                        <a:solidFill>
                          <a:srgbClr val="000000"/>
                        </a:solidFill>
                        <a:effectLst/>
                        <a:latin typeface="Calibri" panose="020F0502020204030204" pitchFamily="34" charset="0"/>
                      </a:endParaRPr>
                    </a:p>
                  </a:txBody>
                  <a:tcPr marL="9431" marR="9431" marT="9525" marB="0" anchor="b"/>
                </a:tc>
                <a:tc>
                  <a:txBody>
                    <a:bodyPr/>
                    <a:lstStyle/>
                    <a:p>
                      <a:pPr algn="l" fontAlgn="b"/>
                      <a:r>
                        <a:rPr lang="en-US" sz="1200" u="none" strike="noStrike" dirty="0">
                          <a:effectLst/>
                        </a:rPr>
                        <a:t>FY 22 </a:t>
                      </a:r>
                    </a:p>
                    <a:p>
                      <a:pPr algn="l" fontAlgn="b"/>
                      <a:r>
                        <a:rPr lang="en-US" sz="1200" u="none" strike="noStrike" dirty="0">
                          <a:effectLst/>
                        </a:rPr>
                        <a:t>Tax Base Esc. Proj.        </a:t>
                      </a:r>
                    </a:p>
                    <a:p>
                      <a:pPr algn="l" fontAlgn="b"/>
                      <a:r>
                        <a:rPr lang="en-US" sz="1200" u="none" strike="noStrike" dirty="0">
                          <a:effectLst/>
                        </a:rPr>
                        <a:t>(Cap 10%)</a:t>
                      </a:r>
                      <a:endParaRPr lang="en-US" sz="1200" b="0" i="0" u="none" strike="noStrike" dirty="0">
                        <a:solidFill>
                          <a:srgbClr val="000000"/>
                        </a:solidFill>
                        <a:effectLst/>
                        <a:latin typeface="Calibri" panose="020F0502020204030204" pitchFamily="34" charset="0"/>
                      </a:endParaRPr>
                    </a:p>
                  </a:txBody>
                  <a:tcPr marL="9431" marR="9431" marT="9525" marB="0" anchor="b"/>
                </a:tc>
                <a:tc>
                  <a:txBody>
                    <a:bodyPr/>
                    <a:lstStyle/>
                    <a:p>
                      <a:pPr algn="l" fontAlgn="b"/>
                      <a:r>
                        <a:rPr lang="en-US" sz="1200" u="none" strike="noStrike" dirty="0">
                          <a:effectLst/>
                        </a:rPr>
                        <a:t>FY 22   Parcel Taxable Value Example</a:t>
                      </a:r>
                      <a:endParaRPr lang="en-US" sz="1200" b="0" i="0" u="none" strike="noStrike" dirty="0">
                        <a:solidFill>
                          <a:srgbClr val="000000"/>
                        </a:solidFill>
                        <a:effectLst/>
                        <a:latin typeface="Calibri" panose="020F0502020204030204" pitchFamily="34" charset="0"/>
                      </a:endParaRPr>
                    </a:p>
                  </a:txBody>
                  <a:tcPr marL="9431" marR="9431" marT="9525" marB="0" anchor="b"/>
                </a:tc>
                <a:tc>
                  <a:txBody>
                    <a:bodyPr/>
                    <a:lstStyle/>
                    <a:p>
                      <a:pPr algn="l" fontAlgn="b"/>
                      <a:r>
                        <a:rPr lang="en-US" sz="1200" u="none" strike="noStrike" dirty="0">
                          <a:effectLst/>
                        </a:rPr>
                        <a:t>General Fund         Tax Rate</a:t>
                      </a:r>
                      <a:endParaRPr lang="en-US" sz="1200" b="0" i="0" u="none" strike="noStrike" dirty="0">
                        <a:solidFill>
                          <a:srgbClr val="000000"/>
                        </a:solidFill>
                        <a:effectLst/>
                        <a:latin typeface="Calibri" panose="020F0502020204030204" pitchFamily="34" charset="0"/>
                      </a:endParaRPr>
                    </a:p>
                  </a:txBody>
                  <a:tcPr marL="9431" marR="9431" marT="9525" marB="0" anchor="b"/>
                </a:tc>
                <a:tc>
                  <a:txBody>
                    <a:bodyPr/>
                    <a:lstStyle/>
                    <a:p>
                      <a:pPr algn="l" fontAlgn="b"/>
                      <a:r>
                        <a:rPr lang="en-US" sz="1200" u="none" strike="noStrike" dirty="0">
                          <a:effectLst/>
                        </a:rPr>
                        <a:t>Unincorp. Area GF  Tax Rate</a:t>
                      </a:r>
                      <a:endParaRPr lang="en-US" sz="1200" b="0" i="0" u="none" strike="noStrike" dirty="0">
                        <a:solidFill>
                          <a:srgbClr val="000000"/>
                        </a:solidFill>
                        <a:effectLst/>
                        <a:latin typeface="Calibri" panose="020F0502020204030204" pitchFamily="34" charset="0"/>
                      </a:endParaRPr>
                    </a:p>
                  </a:txBody>
                  <a:tcPr marL="9431" marR="9431" marT="9525" marB="0" anchor="b"/>
                </a:tc>
                <a:tc>
                  <a:txBody>
                    <a:bodyPr/>
                    <a:lstStyle/>
                    <a:p>
                      <a:pPr algn="l" fontAlgn="b"/>
                      <a:r>
                        <a:rPr lang="en-US" sz="1200" u="none" strike="noStrike" dirty="0">
                          <a:effectLst/>
                        </a:rPr>
                        <a:t>FY 21 County GF and Unincorp.  GF Tax Example</a:t>
                      </a:r>
                      <a:endParaRPr lang="en-US" sz="1200" b="0" i="0" u="none" strike="noStrike" dirty="0">
                        <a:solidFill>
                          <a:srgbClr val="000000"/>
                        </a:solidFill>
                        <a:effectLst/>
                        <a:latin typeface="Calibri" panose="020F0502020204030204" pitchFamily="34" charset="0"/>
                      </a:endParaRPr>
                    </a:p>
                  </a:txBody>
                  <a:tcPr marL="9431" marR="9431" marT="9525" marB="0" anchor="b"/>
                </a:tc>
                <a:tc>
                  <a:txBody>
                    <a:bodyPr/>
                    <a:lstStyle/>
                    <a:p>
                      <a:pPr algn="l" fontAlgn="b"/>
                      <a:r>
                        <a:rPr lang="en-US" sz="1200" u="none" strike="noStrike" dirty="0">
                          <a:effectLst/>
                        </a:rPr>
                        <a:t>FY 22 County GF and Unincorp.  GF Tax Example</a:t>
                      </a:r>
                      <a:endParaRPr lang="en-US" sz="1200" b="0" i="0" u="none" strike="noStrike" dirty="0">
                        <a:solidFill>
                          <a:srgbClr val="000000"/>
                        </a:solidFill>
                        <a:effectLst/>
                        <a:latin typeface="Calibri" panose="020F0502020204030204" pitchFamily="34" charset="0"/>
                      </a:endParaRPr>
                    </a:p>
                  </a:txBody>
                  <a:tcPr marL="9431" marR="9431" marT="9525" marB="0" anchor="b"/>
                </a:tc>
                <a:tc>
                  <a:txBody>
                    <a:bodyPr/>
                    <a:lstStyle/>
                    <a:p>
                      <a:pPr algn="l" fontAlgn="b"/>
                      <a:r>
                        <a:rPr lang="en-US" sz="1200" u="none" strike="noStrike" dirty="0">
                          <a:effectLst/>
                        </a:rPr>
                        <a:t>Difference Between     FY21 &amp; FY22</a:t>
                      </a:r>
                      <a:endParaRPr lang="en-US" sz="1200" b="0" i="0" u="none" strike="noStrike" dirty="0">
                        <a:solidFill>
                          <a:srgbClr val="000000"/>
                        </a:solidFill>
                        <a:effectLst/>
                        <a:latin typeface="Calibri" panose="020F0502020204030204" pitchFamily="34" charset="0"/>
                      </a:endParaRPr>
                    </a:p>
                  </a:txBody>
                  <a:tcPr marL="9431" marR="9431" marT="9525" marB="0" anchor="b"/>
                </a:tc>
                <a:extLst>
                  <a:ext uri="{0D108BD9-81ED-4DB2-BD59-A6C34878D82A}">
                    <a16:rowId xmlns:a16="http://schemas.microsoft.com/office/drawing/2014/main" val="3109000374"/>
                  </a:ext>
                </a:extLst>
              </a:tr>
              <a:tr h="386476">
                <a:tc>
                  <a:txBody>
                    <a:bodyPr/>
                    <a:lstStyle/>
                    <a:p>
                      <a:pPr algn="r" fontAlgn="b"/>
                      <a:r>
                        <a:rPr lang="en-US" sz="1200" b="0" i="0" u="none" strike="noStrike" dirty="0">
                          <a:solidFill>
                            <a:srgbClr val="000000"/>
                          </a:solidFill>
                          <a:effectLst/>
                          <a:latin typeface="+mn-lt"/>
                        </a:rPr>
                        <a:t>100,000</a:t>
                      </a:r>
                    </a:p>
                  </a:txBody>
                  <a:tcPr marL="9525" marR="9525" marT="9525" marB="0" anchor="b"/>
                </a:tc>
                <a:tc>
                  <a:txBody>
                    <a:bodyPr/>
                    <a:lstStyle/>
                    <a:p>
                      <a:pPr algn="r" fontAlgn="b"/>
                      <a:r>
                        <a:rPr lang="en-US" sz="1200" b="0" i="0" u="none" strike="noStrike" dirty="0">
                          <a:solidFill>
                            <a:srgbClr val="000000"/>
                          </a:solidFill>
                          <a:effectLst/>
                          <a:latin typeface="+mn-lt"/>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105,000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437.14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459.00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21.86</a:t>
                      </a:r>
                    </a:p>
                  </a:txBody>
                  <a:tcPr marL="9525" marR="9525" marT="9525" marB="0" anchor="b"/>
                </a:tc>
                <a:extLst>
                  <a:ext uri="{0D108BD9-81ED-4DB2-BD59-A6C34878D82A}">
                    <a16:rowId xmlns:a16="http://schemas.microsoft.com/office/drawing/2014/main" val="2393611180"/>
                  </a:ext>
                </a:extLst>
              </a:tr>
              <a:tr h="386476">
                <a:tc>
                  <a:txBody>
                    <a:bodyPr/>
                    <a:lstStyle/>
                    <a:p>
                      <a:pPr algn="r" fontAlgn="b"/>
                      <a:r>
                        <a:rPr lang="en-US" sz="1200" b="0" i="0" u="none" strike="noStrike" dirty="0">
                          <a:solidFill>
                            <a:srgbClr val="000000"/>
                          </a:solidFill>
                          <a:effectLst/>
                          <a:latin typeface="+mn-lt"/>
                        </a:rPr>
                        <a:t>125,000</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Gill Sans MT"/>
                          <a:ea typeface="+mn-ea"/>
                          <a:cs typeface="+mn-cs"/>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131,300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546.43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573.96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27.54</a:t>
                      </a:r>
                    </a:p>
                  </a:txBody>
                  <a:tcPr marL="9525" marR="9525" marT="9525" marB="0" anchor="b"/>
                </a:tc>
                <a:extLst>
                  <a:ext uri="{0D108BD9-81ED-4DB2-BD59-A6C34878D82A}">
                    <a16:rowId xmlns:a16="http://schemas.microsoft.com/office/drawing/2014/main" val="2579412620"/>
                  </a:ext>
                </a:extLst>
              </a:tr>
              <a:tr h="386476">
                <a:tc>
                  <a:txBody>
                    <a:bodyPr/>
                    <a:lstStyle/>
                    <a:p>
                      <a:pPr algn="r" fontAlgn="b"/>
                      <a:r>
                        <a:rPr lang="en-US" sz="1200" b="0" i="0" u="none" strike="noStrike" dirty="0">
                          <a:solidFill>
                            <a:srgbClr val="000000"/>
                          </a:solidFill>
                          <a:effectLst/>
                          <a:latin typeface="+mn-lt"/>
                        </a:rPr>
                        <a:t>175,000</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Gill Sans MT"/>
                          <a:ea typeface="+mn-ea"/>
                          <a:cs typeface="+mn-cs"/>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183,800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765.00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803.46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38.47</a:t>
                      </a:r>
                    </a:p>
                  </a:txBody>
                  <a:tcPr marL="9525" marR="9525" marT="9525" marB="0" anchor="b"/>
                </a:tc>
                <a:extLst>
                  <a:ext uri="{0D108BD9-81ED-4DB2-BD59-A6C34878D82A}">
                    <a16:rowId xmlns:a16="http://schemas.microsoft.com/office/drawing/2014/main" val="4225459389"/>
                  </a:ext>
                </a:extLst>
              </a:tr>
              <a:tr h="386476">
                <a:tc>
                  <a:txBody>
                    <a:bodyPr/>
                    <a:lstStyle/>
                    <a:p>
                      <a:pPr algn="r" fontAlgn="b"/>
                      <a:r>
                        <a:rPr lang="en-US" sz="1200" b="0" i="0" u="none" strike="noStrike" dirty="0">
                          <a:solidFill>
                            <a:srgbClr val="000000"/>
                          </a:solidFill>
                          <a:effectLst/>
                          <a:latin typeface="+mn-lt"/>
                        </a:rPr>
                        <a:t>225,000</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Gill Sans MT"/>
                          <a:ea typeface="+mn-ea"/>
                          <a:cs typeface="+mn-cs"/>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236,300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983.57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1,032.96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49.40</a:t>
                      </a:r>
                    </a:p>
                  </a:txBody>
                  <a:tcPr marL="9525" marR="9525" marT="9525" marB="0" anchor="b"/>
                </a:tc>
                <a:extLst>
                  <a:ext uri="{0D108BD9-81ED-4DB2-BD59-A6C34878D82A}">
                    <a16:rowId xmlns:a16="http://schemas.microsoft.com/office/drawing/2014/main" val="3193245508"/>
                  </a:ext>
                </a:extLst>
              </a:tr>
              <a:tr h="386476">
                <a:tc>
                  <a:txBody>
                    <a:bodyPr/>
                    <a:lstStyle/>
                    <a:p>
                      <a:pPr algn="r" fontAlgn="b"/>
                      <a:r>
                        <a:rPr lang="en-US" sz="1200" b="0" i="0" u="none" strike="noStrike" dirty="0">
                          <a:solidFill>
                            <a:srgbClr val="000000"/>
                          </a:solidFill>
                          <a:effectLst/>
                          <a:latin typeface="+mn-lt"/>
                        </a:rPr>
                        <a:t>250,000</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Gill Sans MT"/>
                          <a:ea typeface="+mn-ea"/>
                          <a:cs typeface="+mn-cs"/>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262,500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1,092.85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1,147.49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54.64</a:t>
                      </a:r>
                    </a:p>
                  </a:txBody>
                  <a:tcPr marL="9525" marR="9525" marT="9525" marB="0" anchor="b"/>
                </a:tc>
                <a:extLst>
                  <a:ext uri="{0D108BD9-81ED-4DB2-BD59-A6C34878D82A}">
                    <a16:rowId xmlns:a16="http://schemas.microsoft.com/office/drawing/2014/main" val="4108657143"/>
                  </a:ext>
                </a:extLst>
              </a:tr>
              <a:tr h="386476">
                <a:tc>
                  <a:txBody>
                    <a:bodyPr/>
                    <a:lstStyle/>
                    <a:p>
                      <a:pPr algn="r" fontAlgn="b"/>
                      <a:r>
                        <a:rPr lang="en-US" sz="1200" b="0" i="0" u="none" strike="noStrike" dirty="0">
                          <a:solidFill>
                            <a:srgbClr val="000000"/>
                          </a:solidFill>
                          <a:effectLst/>
                          <a:latin typeface="+mn-lt"/>
                        </a:rPr>
                        <a:t>275,000</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Gill Sans MT"/>
                          <a:ea typeface="+mn-ea"/>
                          <a:cs typeface="+mn-cs"/>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288,800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1,202.14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1,262.46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60.33</a:t>
                      </a:r>
                    </a:p>
                  </a:txBody>
                  <a:tcPr marL="9525" marR="9525" marT="9525" marB="0" anchor="b"/>
                </a:tc>
                <a:extLst>
                  <a:ext uri="{0D108BD9-81ED-4DB2-BD59-A6C34878D82A}">
                    <a16:rowId xmlns:a16="http://schemas.microsoft.com/office/drawing/2014/main" val="427316995"/>
                  </a:ext>
                </a:extLst>
              </a:tr>
              <a:tr h="386476">
                <a:tc>
                  <a:txBody>
                    <a:bodyPr/>
                    <a:lstStyle/>
                    <a:p>
                      <a:pPr algn="r" fontAlgn="b"/>
                      <a:r>
                        <a:rPr lang="en-US" sz="1200" b="0" i="0" u="none" strike="noStrike" dirty="0">
                          <a:solidFill>
                            <a:srgbClr val="000000"/>
                          </a:solidFill>
                          <a:effectLst/>
                          <a:latin typeface="+mn-lt"/>
                        </a:rPr>
                        <a:t>300,000</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Gill Sans MT"/>
                          <a:ea typeface="+mn-ea"/>
                          <a:cs typeface="+mn-cs"/>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315,000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1,311.42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1,376.99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65.57</a:t>
                      </a:r>
                    </a:p>
                  </a:txBody>
                  <a:tcPr marL="9525" marR="9525" marT="9525" marB="0" anchor="b"/>
                </a:tc>
                <a:extLst>
                  <a:ext uri="{0D108BD9-81ED-4DB2-BD59-A6C34878D82A}">
                    <a16:rowId xmlns:a16="http://schemas.microsoft.com/office/drawing/2014/main" val="165252711"/>
                  </a:ext>
                </a:extLst>
              </a:tr>
              <a:tr h="386476">
                <a:tc>
                  <a:txBody>
                    <a:bodyPr/>
                    <a:lstStyle/>
                    <a:p>
                      <a:pPr algn="r" fontAlgn="b"/>
                      <a:r>
                        <a:rPr lang="en-US" sz="1200" b="0" i="0" u="none" strike="noStrike" dirty="0">
                          <a:solidFill>
                            <a:srgbClr val="000000"/>
                          </a:solidFill>
                          <a:effectLst/>
                          <a:latin typeface="+mn-lt"/>
                        </a:rPr>
                        <a:t>325,000</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Gill Sans MT"/>
                          <a:ea typeface="+mn-ea"/>
                          <a:cs typeface="+mn-cs"/>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341,300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1,420.71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1,491.96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71.25</a:t>
                      </a:r>
                    </a:p>
                  </a:txBody>
                  <a:tcPr marL="9525" marR="9525" marT="9525" marB="0" anchor="b"/>
                </a:tc>
                <a:extLst>
                  <a:ext uri="{0D108BD9-81ED-4DB2-BD59-A6C34878D82A}">
                    <a16:rowId xmlns:a16="http://schemas.microsoft.com/office/drawing/2014/main" val="1664363992"/>
                  </a:ext>
                </a:extLst>
              </a:tr>
              <a:tr h="386476">
                <a:tc>
                  <a:txBody>
                    <a:bodyPr/>
                    <a:lstStyle/>
                    <a:p>
                      <a:pPr algn="r" fontAlgn="b"/>
                      <a:r>
                        <a:rPr lang="en-US" sz="1200" b="0" i="0" u="none" strike="noStrike" dirty="0">
                          <a:solidFill>
                            <a:srgbClr val="000000"/>
                          </a:solidFill>
                          <a:effectLst/>
                          <a:latin typeface="+mn-lt"/>
                        </a:rPr>
                        <a:t>500,000</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Gill Sans MT"/>
                          <a:ea typeface="+mn-ea"/>
                          <a:cs typeface="+mn-cs"/>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525,000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2,185.70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2,294.99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109.29</a:t>
                      </a:r>
                    </a:p>
                  </a:txBody>
                  <a:tcPr marL="9525" marR="9525" marT="9525" marB="0" anchor="b"/>
                </a:tc>
                <a:extLst>
                  <a:ext uri="{0D108BD9-81ED-4DB2-BD59-A6C34878D82A}">
                    <a16:rowId xmlns:a16="http://schemas.microsoft.com/office/drawing/2014/main" val="1804634120"/>
                  </a:ext>
                </a:extLst>
              </a:tr>
              <a:tr h="386476">
                <a:tc>
                  <a:txBody>
                    <a:bodyPr/>
                    <a:lstStyle/>
                    <a:p>
                      <a:pPr algn="r" fontAlgn="b"/>
                      <a:r>
                        <a:rPr lang="en-US" sz="1200" b="0" i="0" u="none" strike="noStrike" dirty="0">
                          <a:solidFill>
                            <a:srgbClr val="000000"/>
                          </a:solidFill>
                          <a:effectLst/>
                          <a:latin typeface="+mn-lt"/>
                        </a:rPr>
                        <a:t>600,000</a:t>
                      </a:r>
                    </a:p>
                  </a:txBody>
                  <a:tcPr marL="9525" marR="9525" marT="9525" marB="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Gill Sans MT"/>
                          <a:ea typeface="+mn-ea"/>
                          <a:cs typeface="+mn-cs"/>
                        </a:rPr>
                        <a:t>1.050</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630,000</a:t>
                      </a:r>
                    </a:p>
                  </a:txBody>
                  <a:tcPr marL="9525" marR="9525" marT="9525" marB="0" anchor="b"/>
                </a:tc>
                <a:tc>
                  <a:txBody>
                    <a:bodyPr/>
                    <a:lstStyle/>
                    <a:p>
                      <a:pPr algn="r" fontAlgn="b"/>
                      <a:r>
                        <a:rPr lang="en-US" sz="1200" b="0" i="0" u="none" strike="noStrike" dirty="0">
                          <a:solidFill>
                            <a:srgbClr val="000000"/>
                          </a:solidFill>
                          <a:effectLst/>
                          <a:latin typeface="+mn-lt"/>
                        </a:rPr>
                        <a:t>3.5645</a:t>
                      </a:r>
                    </a:p>
                  </a:txBody>
                  <a:tcPr marL="9525" marR="9525" marT="9525" marB="0" anchor="b"/>
                </a:tc>
                <a:tc>
                  <a:txBody>
                    <a:bodyPr/>
                    <a:lstStyle/>
                    <a:p>
                      <a:pPr algn="r" fontAlgn="b"/>
                      <a:r>
                        <a:rPr lang="en-US" sz="1200" b="0" i="0" u="none" strike="noStrike" dirty="0">
                          <a:solidFill>
                            <a:srgbClr val="000000"/>
                          </a:solidFill>
                          <a:effectLst/>
                          <a:latin typeface="+mn-lt"/>
                        </a:rPr>
                        <a:t>0.8069</a:t>
                      </a:r>
                    </a:p>
                  </a:txBody>
                  <a:tcPr marL="9525" marR="9525" marT="9525" marB="0" anchor="b"/>
                </a:tc>
                <a:tc>
                  <a:txBody>
                    <a:bodyPr/>
                    <a:lstStyle/>
                    <a:p>
                      <a:pPr algn="r" fontAlgn="b"/>
                      <a:r>
                        <a:rPr lang="en-US" sz="1200" b="0" i="0" u="none" strike="noStrike" dirty="0">
                          <a:solidFill>
                            <a:srgbClr val="000000"/>
                          </a:solidFill>
                          <a:effectLst/>
                          <a:latin typeface="+mn-lt"/>
                        </a:rPr>
                        <a:t>              2,622.84 </a:t>
                      </a:r>
                    </a:p>
                  </a:txBody>
                  <a:tcPr marL="9525" marR="9525" marT="9525" marB="0" anchor="b"/>
                </a:tc>
                <a:tc>
                  <a:txBody>
                    <a:bodyPr/>
                    <a:lstStyle/>
                    <a:p>
                      <a:pPr marL="0" algn="r" rtl="0" eaLnBrk="1" fontAlgn="b" hangingPunct="1"/>
                      <a:r>
                        <a:rPr lang="en-US" sz="1200" b="0" i="0" u="none" strike="noStrike" kern="1200" dirty="0">
                          <a:solidFill>
                            <a:srgbClr val="000000"/>
                          </a:solidFill>
                          <a:effectLst/>
                          <a:latin typeface="+mn-lt"/>
                          <a:ea typeface="+mn-ea"/>
                          <a:cs typeface="+mn-cs"/>
                        </a:rPr>
                        <a:t>         2,753.98 </a:t>
                      </a:r>
                    </a:p>
                  </a:txBody>
                  <a:tcPr marL="9525" marR="9525" marT="9525" marB="0" anchor="b"/>
                </a:tc>
                <a:tc>
                  <a:txBody>
                    <a:bodyPr/>
                    <a:lstStyle/>
                    <a:p>
                      <a:pPr marL="0" algn="r" rtl="0" eaLnBrk="1" fontAlgn="b" hangingPunct="1"/>
                      <a:r>
                        <a:rPr lang="en-US" sz="1200" b="1" i="0" u="none" strike="noStrike" kern="1200" dirty="0">
                          <a:solidFill>
                            <a:srgbClr val="000000"/>
                          </a:solidFill>
                          <a:effectLst/>
                          <a:latin typeface="+mn-lt"/>
                          <a:ea typeface="+mn-ea"/>
                          <a:cs typeface="+mn-cs"/>
                        </a:rPr>
                        <a:t>131.14</a:t>
                      </a:r>
                    </a:p>
                  </a:txBody>
                  <a:tcPr marL="9525" marR="9525" marT="9525" marB="0" anchor="b"/>
                </a:tc>
                <a:extLst>
                  <a:ext uri="{0D108BD9-81ED-4DB2-BD59-A6C34878D82A}">
                    <a16:rowId xmlns:a16="http://schemas.microsoft.com/office/drawing/2014/main" val="3015617397"/>
                  </a:ext>
                </a:extLst>
              </a:tr>
              <a:tr h="386476">
                <a:tc>
                  <a:txBody>
                    <a:bodyPr/>
                    <a:lstStyle/>
                    <a:p>
                      <a:pPr algn="r" fontAlgn="b"/>
                      <a:r>
                        <a:rPr lang="en-US" sz="1200" b="1" i="0" u="none" strike="noStrike" dirty="0">
                          <a:solidFill>
                            <a:srgbClr val="000000"/>
                          </a:solidFill>
                          <a:effectLst/>
                          <a:latin typeface="+mn-lt"/>
                        </a:rPr>
                        <a:t>287,500</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1.050</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301,900</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3.5645</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0.8069</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              1,256.78 </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         1,319.73 </a:t>
                      </a:r>
                    </a:p>
                  </a:txBody>
                  <a:tcPr marL="9525" marR="9525" marT="9525" marB="0" anchor="b">
                    <a:solidFill>
                      <a:schemeClr val="accent1">
                        <a:lumMod val="60000"/>
                        <a:lumOff val="40000"/>
                      </a:schemeClr>
                    </a:solidFill>
                  </a:tcPr>
                </a:tc>
                <a:tc>
                  <a:txBody>
                    <a:bodyPr/>
                    <a:lstStyle/>
                    <a:p>
                      <a:pPr algn="r" fontAlgn="b"/>
                      <a:r>
                        <a:rPr lang="en-US" sz="1200" b="1" i="0" u="none" strike="noStrike" dirty="0">
                          <a:solidFill>
                            <a:srgbClr val="000000"/>
                          </a:solidFill>
                          <a:effectLst/>
                          <a:latin typeface="+mn-lt"/>
                        </a:rPr>
                        <a:t>62.95</a:t>
                      </a:r>
                    </a:p>
                  </a:txBody>
                  <a:tcPr marL="9525" marR="9525" marT="9525" marB="0" anchor="b">
                    <a:solidFill>
                      <a:schemeClr val="accent1">
                        <a:lumMod val="60000"/>
                        <a:lumOff val="40000"/>
                      </a:schemeClr>
                    </a:solidFill>
                  </a:tcPr>
                </a:tc>
                <a:extLst>
                  <a:ext uri="{0D108BD9-81ED-4DB2-BD59-A6C34878D82A}">
                    <a16:rowId xmlns:a16="http://schemas.microsoft.com/office/drawing/2014/main" val="706617776"/>
                  </a:ext>
                </a:extLst>
              </a:tr>
            </a:tbl>
          </a:graphicData>
        </a:graphic>
      </p:graphicFrame>
      <p:pic>
        <p:nvPicPr>
          <p:cNvPr id="6" name="chart">
            <a:extLst>
              <a:ext uri="{FF2B5EF4-FFF2-40B4-BE49-F238E27FC236}">
                <a16:creationId xmlns:a16="http://schemas.microsoft.com/office/drawing/2014/main" id="{26DFB2EF-70A4-4715-8ABA-1D132ECB40D6}"/>
              </a:ext>
            </a:extLst>
          </p:cNvPr>
          <p:cNvPicPr>
            <a:picLocks noChangeAspect="1"/>
          </p:cNvPicPr>
          <p:nvPr/>
        </p:nvPicPr>
        <p:blipFill>
          <a:blip r:embed="rId2" cstate="print"/>
          <a:stretch>
            <a:fillRect/>
          </a:stretch>
        </p:blipFill>
        <p:spPr>
          <a:xfrm>
            <a:off x="304800" y="6468423"/>
            <a:ext cx="1400325" cy="304800"/>
          </a:xfrm>
          <a:prstGeom prst="rect">
            <a:avLst/>
          </a:prstGeom>
          <a:ln>
            <a:solidFill>
              <a:schemeClr val="accent1"/>
            </a:solidFill>
          </a:ln>
        </p:spPr>
      </p:pic>
      <p:sp>
        <p:nvSpPr>
          <p:cNvPr id="8" name="Rectangle 7">
            <a:extLst>
              <a:ext uri="{FF2B5EF4-FFF2-40B4-BE49-F238E27FC236}">
                <a16:creationId xmlns:a16="http://schemas.microsoft.com/office/drawing/2014/main" id="{4FE213D7-74CD-4719-9A37-DA24CA177270}"/>
              </a:ext>
            </a:extLst>
          </p:cNvPr>
          <p:cNvSpPr/>
          <p:nvPr/>
        </p:nvSpPr>
        <p:spPr>
          <a:xfrm>
            <a:off x="914400" y="6069568"/>
            <a:ext cx="656142" cy="369332"/>
          </a:xfrm>
          <a:prstGeom prst="rect">
            <a:avLst/>
          </a:prstGeom>
        </p:spPr>
        <p:txBody>
          <a:bodyPr wrap="square">
            <a:spAutoFit/>
          </a:bodyPr>
          <a:lstStyle/>
          <a:p>
            <a:r>
              <a:rPr lang="en-US" dirty="0">
                <a:solidFill>
                  <a:srgbClr val="000000"/>
                </a:solidFill>
              </a:rPr>
              <a:t>AVG</a:t>
            </a:r>
            <a:r>
              <a:rPr lang="en-US" dirty="0"/>
              <a:t> </a:t>
            </a:r>
          </a:p>
        </p:txBody>
      </p:sp>
    </p:spTree>
    <p:extLst>
      <p:ext uri="{BB962C8B-B14F-4D97-AF65-F5344CB8AC3E}">
        <p14:creationId xmlns:p14="http://schemas.microsoft.com/office/powerpoint/2010/main" val="407893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D6C19-76EF-40CD-81BF-B552676C63B2}"/>
              </a:ext>
            </a:extLst>
          </p:cNvPr>
          <p:cNvSpPr>
            <a:spLocks noGrp="1"/>
          </p:cNvSpPr>
          <p:nvPr>
            <p:ph type="title"/>
          </p:nvPr>
        </p:nvSpPr>
        <p:spPr>
          <a:xfrm>
            <a:off x="1046480" y="274638"/>
            <a:ext cx="7943088" cy="639762"/>
          </a:xfrm>
        </p:spPr>
        <p:txBody>
          <a:bodyPr>
            <a:normAutofit fontScale="90000"/>
          </a:bodyPr>
          <a:lstStyle/>
          <a:p>
            <a:pPr algn="ctr"/>
            <a:r>
              <a:rPr lang="en-US" sz="2400" dirty="0">
                <a:solidFill>
                  <a:schemeClr val="accent6">
                    <a:lumMod val="75000"/>
                  </a:schemeClr>
                </a:solidFill>
              </a:rPr>
              <a:t>Sample of FY 2022 General Governmental New or Recurring Funding Initiatives/Requirements</a:t>
            </a:r>
          </a:p>
        </p:txBody>
      </p:sp>
      <p:graphicFrame>
        <p:nvGraphicFramePr>
          <p:cNvPr id="5" name="Content Placeholder 4">
            <a:extLst>
              <a:ext uri="{FF2B5EF4-FFF2-40B4-BE49-F238E27FC236}">
                <a16:creationId xmlns:a16="http://schemas.microsoft.com/office/drawing/2014/main" id="{6E2527D3-B954-4580-A394-6386CD04A601}"/>
              </a:ext>
            </a:extLst>
          </p:cNvPr>
          <p:cNvGraphicFramePr>
            <a:graphicFrameLocks noGrp="1"/>
          </p:cNvGraphicFramePr>
          <p:nvPr>
            <p:ph idx="1"/>
            <p:extLst>
              <p:ext uri="{D42A27DB-BD31-4B8C-83A1-F6EECF244321}">
                <p14:modId xmlns:p14="http://schemas.microsoft.com/office/powerpoint/2010/main" val="1912448394"/>
              </p:ext>
            </p:extLst>
          </p:nvPr>
        </p:nvGraphicFramePr>
        <p:xfrm>
          <a:off x="1371600" y="1085940"/>
          <a:ext cx="7242048" cy="5718629"/>
        </p:xfrm>
        <a:graphic>
          <a:graphicData uri="http://schemas.openxmlformats.org/drawingml/2006/table">
            <a:tbl>
              <a:tblPr firstRow="1" bandRow="1">
                <a:tableStyleId>{5C22544A-7EE6-4342-B048-85BDC9FD1C3A}</a:tableStyleId>
              </a:tblPr>
              <a:tblGrid>
                <a:gridCol w="5448660">
                  <a:extLst>
                    <a:ext uri="{9D8B030D-6E8A-4147-A177-3AD203B41FA5}">
                      <a16:colId xmlns:a16="http://schemas.microsoft.com/office/drawing/2014/main" val="3144019748"/>
                    </a:ext>
                  </a:extLst>
                </a:gridCol>
                <a:gridCol w="1793388">
                  <a:extLst>
                    <a:ext uri="{9D8B030D-6E8A-4147-A177-3AD203B41FA5}">
                      <a16:colId xmlns:a16="http://schemas.microsoft.com/office/drawing/2014/main" val="3291285857"/>
                    </a:ext>
                  </a:extLst>
                </a:gridCol>
              </a:tblGrid>
              <a:tr h="304800">
                <a:tc>
                  <a:txBody>
                    <a:bodyPr/>
                    <a:lstStyle/>
                    <a:p>
                      <a:endParaRPr lang="en-US" sz="1200" dirty="0"/>
                    </a:p>
                  </a:txBody>
                  <a:tcPr/>
                </a:tc>
                <a:tc>
                  <a:txBody>
                    <a:bodyPr/>
                    <a:lstStyle/>
                    <a:p>
                      <a:pPr algn="r"/>
                      <a:r>
                        <a:rPr lang="en-US" sz="1250" dirty="0"/>
                        <a:t>General Government Funding</a:t>
                      </a:r>
                    </a:p>
                  </a:txBody>
                  <a:tcPr/>
                </a:tc>
                <a:extLst>
                  <a:ext uri="{0D108BD9-81ED-4DB2-BD59-A6C34878D82A}">
                    <a16:rowId xmlns:a16="http://schemas.microsoft.com/office/drawing/2014/main" val="2409669729"/>
                  </a:ext>
                </a:extLst>
              </a:tr>
              <a:tr h="228600">
                <a:tc>
                  <a:txBody>
                    <a:bodyPr/>
                    <a:lstStyle/>
                    <a:p>
                      <a:r>
                        <a:rPr lang="en-US" sz="1250" dirty="0"/>
                        <a:t>Golden Gate Golf Course Bank Loan (FY 2022 Debt Service)</a:t>
                      </a:r>
                    </a:p>
                  </a:txBody>
                  <a:tcPr/>
                </a:tc>
                <a:tc>
                  <a:txBody>
                    <a:bodyPr/>
                    <a:lstStyle/>
                    <a:p>
                      <a:pPr algn="r"/>
                      <a:r>
                        <a:rPr lang="en-US" sz="1250" dirty="0"/>
                        <a:t>     $     768,800</a:t>
                      </a:r>
                    </a:p>
                  </a:txBody>
                  <a:tcPr/>
                </a:tc>
                <a:extLst>
                  <a:ext uri="{0D108BD9-81ED-4DB2-BD59-A6C34878D82A}">
                    <a16:rowId xmlns:a16="http://schemas.microsoft.com/office/drawing/2014/main" val="2421435274"/>
                  </a:ext>
                </a:extLst>
              </a:tr>
              <a:tr h="0">
                <a:tc>
                  <a:txBody>
                    <a:bodyPr/>
                    <a:lstStyle/>
                    <a:p>
                      <a:r>
                        <a:rPr lang="en-US" sz="1250" dirty="0"/>
                        <a:t>Golden Gate Golf Course Development Planning &amp; Maintenance (2</a:t>
                      </a:r>
                      <a:r>
                        <a:rPr lang="en-US" sz="1250" baseline="30000" dirty="0"/>
                        <a:t>nd</a:t>
                      </a:r>
                      <a:r>
                        <a:rPr lang="en-US" sz="1250" dirty="0"/>
                        <a:t> year allocation)</a:t>
                      </a:r>
                    </a:p>
                  </a:txBody>
                  <a:tcPr/>
                </a:tc>
                <a:tc>
                  <a:txBody>
                    <a:bodyPr/>
                    <a:lstStyle/>
                    <a:p>
                      <a:pPr algn="r"/>
                      <a:r>
                        <a:rPr lang="en-US" sz="1250" dirty="0"/>
                        <a:t>1,000,000</a:t>
                      </a:r>
                    </a:p>
                  </a:txBody>
                  <a:tcPr/>
                </a:tc>
                <a:extLst>
                  <a:ext uri="{0D108BD9-81ED-4DB2-BD59-A6C34878D82A}">
                    <a16:rowId xmlns:a16="http://schemas.microsoft.com/office/drawing/2014/main" val="3290909770"/>
                  </a:ext>
                </a:extLst>
              </a:tr>
              <a:tr h="137160">
                <a:tc>
                  <a:txBody>
                    <a:bodyPr/>
                    <a:lstStyle/>
                    <a:p>
                      <a:r>
                        <a:rPr lang="en-US" sz="1250" dirty="0"/>
                        <a:t>School Safety Officer Program (final catch up year)</a:t>
                      </a:r>
                    </a:p>
                  </a:txBody>
                  <a:tcPr/>
                </a:tc>
                <a:tc>
                  <a:txBody>
                    <a:bodyPr/>
                    <a:lstStyle/>
                    <a:p>
                      <a:pPr algn="r"/>
                      <a:r>
                        <a:rPr lang="en-US" sz="1250" dirty="0"/>
                        <a:t>3,000,000</a:t>
                      </a:r>
                    </a:p>
                  </a:txBody>
                  <a:tcPr/>
                </a:tc>
                <a:extLst>
                  <a:ext uri="{0D108BD9-81ED-4DB2-BD59-A6C34878D82A}">
                    <a16:rowId xmlns:a16="http://schemas.microsoft.com/office/drawing/2014/main" val="1857223623"/>
                  </a:ext>
                </a:extLst>
              </a:tr>
              <a:tr h="0">
                <a:tc>
                  <a:txBody>
                    <a:bodyPr/>
                    <a:lstStyle/>
                    <a:p>
                      <a:r>
                        <a:rPr lang="en-US" sz="1250" dirty="0"/>
                        <a:t>Big Corkscrew Regional Park (Phase 1A &amp; 1B) Recurring Operations &amp; Maintenance </a:t>
                      </a:r>
                    </a:p>
                  </a:txBody>
                  <a:tcPr/>
                </a:tc>
                <a:tc>
                  <a:txBody>
                    <a:bodyPr/>
                    <a:lstStyle/>
                    <a:p>
                      <a:pPr algn="r"/>
                      <a:r>
                        <a:rPr lang="en-US" sz="1250" dirty="0"/>
                        <a:t>3,300,000</a:t>
                      </a:r>
                    </a:p>
                  </a:txBody>
                  <a:tcPr/>
                </a:tc>
                <a:extLst>
                  <a:ext uri="{0D108BD9-81ED-4DB2-BD59-A6C34878D82A}">
                    <a16:rowId xmlns:a16="http://schemas.microsoft.com/office/drawing/2014/main" val="2678119272"/>
                  </a:ext>
                </a:extLst>
              </a:tr>
              <a:tr h="121920">
                <a:tc>
                  <a:txBody>
                    <a:bodyPr/>
                    <a:lstStyle/>
                    <a:p>
                      <a:r>
                        <a:rPr lang="en-US" sz="1250" dirty="0"/>
                        <a:t>Amateur Sports Complex Operations</a:t>
                      </a:r>
                    </a:p>
                  </a:txBody>
                  <a:tcPr/>
                </a:tc>
                <a:tc>
                  <a:txBody>
                    <a:bodyPr/>
                    <a:lstStyle/>
                    <a:p>
                      <a:pPr algn="r"/>
                      <a:r>
                        <a:rPr lang="en-US" sz="1250" dirty="0"/>
                        <a:t>3,000,000</a:t>
                      </a:r>
                    </a:p>
                  </a:txBody>
                  <a:tcPr/>
                </a:tc>
                <a:extLst>
                  <a:ext uri="{0D108BD9-81ED-4DB2-BD59-A6C34878D82A}">
                    <a16:rowId xmlns:a16="http://schemas.microsoft.com/office/drawing/2014/main" val="2307119188"/>
                  </a:ext>
                </a:extLst>
              </a:tr>
              <a:tr h="152400">
                <a:tc>
                  <a:txBody>
                    <a:bodyPr/>
                    <a:lstStyle/>
                    <a:p>
                      <a:r>
                        <a:rPr lang="en-US" sz="1250" dirty="0"/>
                        <a:t>Sheriff Cash and Carry Helicopter Replacement (year 2 of 3)</a:t>
                      </a:r>
                    </a:p>
                  </a:txBody>
                  <a:tcPr/>
                </a:tc>
                <a:tc>
                  <a:txBody>
                    <a:bodyPr/>
                    <a:lstStyle/>
                    <a:p>
                      <a:pPr algn="r"/>
                      <a:r>
                        <a:rPr lang="en-US" sz="1250" dirty="0"/>
                        <a:t>4,000,000</a:t>
                      </a:r>
                    </a:p>
                  </a:txBody>
                  <a:tcPr/>
                </a:tc>
                <a:extLst>
                  <a:ext uri="{0D108BD9-81ED-4DB2-BD59-A6C34878D82A}">
                    <a16:rowId xmlns:a16="http://schemas.microsoft.com/office/drawing/2014/main" val="2535281686"/>
                  </a:ext>
                </a:extLst>
              </a:tr>
              <a:tr h="0">
                <a:tc>
                  <a:txBody>
                    <a:bodyPr/>
                    <a:lstStyle/>
                    <a:p>
                      <a:r>
                        <a:rPr lang="en-US" sz="1250" dirty="0"/>
                        <a:t>Jail / Sheriff Facility Repairs</a:t>
                      </a:r>
                    </a:p>
                  </a:txBody>
                  <a:tcPr/>
                </a:tc>
                <a:tc>
                  <a:txBody>
                    <a:bodyPr/>
                    <a:lstStyle/>
                    <a:p>
                      <a:pPr algn="r"/>
                      <a:r>
                        <a:rPr lang="en-US" sz="1250" dirty="0"/>
                        <a:t>1,000,000</a:t>
                      </a:r>
                    </a:p>
                  </a:txBody>
                  <a:tcPr/>
                </a:tc>
                <a:extLst>
                  <a:ext uri="{0D108BD9-81ED-4DB2-BD59-A6C34878D82A}">
                    <a16:rowId xmlns:a16="http://schemas.microsoft.com/office/drawing/2014/main" val="3528533425"/>
                  </a:ext>
                </a:extLst>
              </a:tr>
              <a:tr h="137160">
                <a:tc>
                  <a:txBody>
                    <a:bodyPr/>
                    <a:lstStyle/>
                    <a:p>
                      <a:r>
                        <a:rPr lang="en-US" sz="1250" dirty="0"/>
                        <a:t>General Building, Roofs, and HVAC Repairs</a:t>
                      </a:r>
                    </a:p>
                  </a:txBody>
                  <a:tcPr/>
                </a:tc>
                <a:tc>
                  <a:txBody>
                    <a:bodyPr/>
                    <a:lstStyle/>
                    <a:p>
                      <a:pPr algn="r"/>
                      <a:r>
                        <a:rPr lang="en-US" sz="1250" dirty="0"/>
                        <a:t>5,000,000</a:t>
                      </a:r>
                    </a:p>
                  </a:txBody>
                  <a:tcPr/>
                </a:tc>
                <a:extLst>
                  <a:ext uri="{0D108BD9-81ED-4DB2-BD59-A6C34878D82A}">
                    <a16:rowId xmlns:a16="http://schemas.microsoft.com/office/drawing/2014/main" val="317610285"/>
                  </a:ext>
                </a:extLst>
              </a:tr>
              <a:tr h="0">
                <a:tc>
                  <a:txBody>
                    <a:bodyPr/>
                    <a:lstStyle/>
                    <a:p>
                      <a:r>
                        <a:rPr lang="en-US" sz="1250" dirty="0"/>
                        <a:t>Major Roof Replacement</a:t>
                      </a:r>
                    </a:p>
                  </a:txBody>
                  <a:tcPr/>
                </a:tc>
                <a:tc>
                  <a:txBody>
                    <a:bodyPr/>
                    <a:lstStyle/>
                    <a:p>
                      <a:pPr algn="r"/>
                      <a:r>
                        <a:rPr lang="en-US" sz="1250" dirty="0"/>
                        <a:t>5,000,000</a:t>
                      </a:r>
                    </a:p>
                  </a:txBody>
                  <a:tcPr/>
                </a:tc>
                <a:extLst>
                  <a:ext uri="{0D108BD9-81ED-4DB2-BD59-A6C34878D82A}">
                    <a16:rowId xmlns:a16="http://schemas.microsoft.com/office/drawing/2014/main" val="1052757905"/>
                  </a:ext>
                </a:extLst>
              </a:tr>
              <a:tr h="121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50" dirty="0"/>
                        <a:t>General Grant Matches including Hurricane Hardening</a:t>
                      </a:r>
                    </a:p>
                  </a:txBody>
                  <a:tcPr/>
                </a:tc>
                <a:tc>
                  <a:txBody>
                    <a:bodyPr/>
                    <a:lstStyle/>
                    <a:p>
                      <a:pPr algn="r"/>
                      <a:r>
                        <a:rPr lang="en-US" sz="1250" dirty="0"/>
                        <a:t>2,000,000</a:t>
                      </a:r>
                    </a:p>
                  </a:txBody>
                  <a:tcPr/>
                </a:tc>
                <a:extLst>
                  <a:ext uri="{0D108BD9-81ED-4DB2-BD59-A6C34878D82A}">
                    <a16:rowId xmlns:a16="http://schemas.microsoft.com/office/drawing/2014/main" val="1104369164"/>
                  </a:ext>
                </a:extLst>
              </a:tr>
              <a:tr h="152400">
                <a:tc>
                  <a:txBody>
                    <a:bodyPr/>
                    <a:lstStyle/>
                    <a:p>
                      <a:r>
                        <a:rPr lang="en-US" sz="1250" dirty="0"/>
                        <a:t>Information Tech Hardening &amp; Accounting Mgt Software Upgrades</a:t>
                      </a:r>
                    </a:p>
                  </a:txBody>
                  <a:tcPr/>
                </a:tc>
                <a:tc>
                  <a:txBody>
                    <a:bodyPr/>
                    <a:lstStyle/>
                    <a:p>
                      <a:pPr algn="r"/>
                      <a:r>
                        <a:rPr lang="en-US" sz="1250" dirty="0"/>
                        <a:t>2,270,000</a:t>
                      </a:r>
                    </a:p>
                  </a:txBody>
                  <a:tcPr/>
                </a:tc>
                <a:extLst>
                  <a:ext uri="{0D108BD9-81ED-4DB2-BD59-A6C34878D82A}">
                    <a16:rowId xmlns:a16="http://schemas.microsoft.com/office/drawing/2014/main" val="296350070"/>
                  </a:ext>
                </a:extLst>
              </a:tr>
              <a:tr h="0">
                <a:tc>
                  <a:txBody>
                    <a:bodyPr/>
                    <a:lstStyle/>
                    <a:p>
                      <a:r>
                        <a:rPr lang="en-US" sz="1250" dirty="0"/>
                        <a:t>Future Long-Term Asset Maintenance Reserve (Total thru FY 2021 - $10m)</a:t>
                      </a:r>
                    </a:p>
                  </a:txBody>
                  <a:tcPr/>
                </a:tc>
                <a:tc>
                  <a:txBody>
                    <a:bodyPr/>
                    <a:lstStyle/>
                    <a:p>
                      <a:pPr algn="r"/>
                      <a:r>
                        <a:rPr lang="en-US" sz="1250" dirty="0"/>
                        <a:t>5,000,000</a:t>
                      </a:r>
                    </a:p>
                  </a:txBody>
                  <a:tcPr/>
                </a:tc>
                <a:extLst>
                  <a:ext uri="{0D108BD9-81ED-4DB2-BD59-A6C34878D82A}">
                    <a16:rowId xmlns:a16="http://schemas.microsoft.com/office/drawing/2014/main" val="69676662"/>
                  </a:ext>
                </a:extLst>
              </a:tr>
              <a:tr h="198120">
                <a:tc>
                  <a:txBody>
                    <a:bodyPr/>
                    <a:lstStyle/>
                    <a:p>
                      <a:r>
                        <a:rPr lang="en-US" sz="1250" dirty="0"/>
                        <a:t>Facility Relocation/Expansion/Upgrades (Constitutional/CM Agency)</a:t>
                      </a:r>
                    </a:p>
                  </a:txBody>
                  <a:tcPr/>
                </a:tc>
                <a:tc>
                  <a:txBody>
                    <a:bodyPr/>
                    <a:lstStyle/>
                    <a:p>
                      <a:pPr algn="r"/>
                      <a:r>
                        <a:rPr lang="en-US" sz="1250" dirty="0"/>
                        <a:t>1,230,900</a:t>
                      </a:r>
                    </a:p>
                  </a:txBody>
                  <a:tcPr/>
                </a:tc>
                <a:extLst>
                  <a:ext uri="{0D108BD9-81ED-4DB2-BD59-A6C34878D82A}">
                    <a16:rowId xmlns:a16="http://schemas.microsoft.com/office/drawing/2014/main" val="4205161431"/>
                  </a:ext>
                </a:extLst>
              </a:tr>
              <a:tr h="152400">
                <a:tc>
                  <a:txBody>
                    <a:bodyPr/>
                    <a:lstStyle/>
                    <a:p>
                      <a:r>
                        <a:rPr lang="en-US" sz="1250" dirty="0"/>
                        <a:t>Operating New Public Safety (EMS) Capital Facilities</a:t>
                      </a:r>
                    </a:p>
                  </a:txBody>
                  <a:tcPr/>
                </a:tc>
                <a:tc>
                  <a:txBody>
                    <a:bodyPr/>
                    <a:lstStyle/>
                    <a:p>
                      <a:pPr algn="r"/>
                      <a:r>
                        <a:rPr lang="en-US" sz="1250" dirty="0"/>
                        <a:t>600,000</a:t>
                      </a:r>
                    </a:p>
                  </a:txBody>
                  <a:tcPr/>
                </a:tc>
                <a:extLst>
                  <a:ext uri="{0D108BD9-81ED-4DB2-BD59-A6C34878D82A}">
                    <a16:rowId xmlns:a16="http://schemas.microsoft.com/office/drawing/2014/main" val="1756663108"/>
                  </a:ext>
                </a:extLst>
              </a:tr>
              <a:tr h="0">
                <a:tc>
                  <a:txBody>
                    <a:bodyPr/>
                    <a:lstStyle/>
                    <a:p>
                      <a:r>
                        <a:rPr lang="en-US" sz="1250" dirty="0"/>
                        <a:t>Library Replacement Books </a:t>
                      </a:r>
                    </a:p>
                  </a:txBody>
                  <a:tcPr/>
                </a:tc>
                <a:tc>
                  <a:txBody>
                    <a:bodyPr/>
                    <a:lstStyle/>
                    <a:p>
                      <a:pPr algn="r"/>
                      <a:r>
                        <a:rPr lang="en-US" sz="1250" dirty="0"/>
                        <a:t>950,000</a:t>
                      </a:r>
                    </a:p>
                  </a:txBody>
                  <a:tcPr/>
                </a:tc>
                <a:extLst>
                  <a:ext uri="{0D108BD9-81ED-4DB2-BD59-A6C34878D82A}">
                    <a16:rowId xmlns:a16="http://schemas.microsoft.com/office/drawing/2014/main" val="3406254482"/>
                  </a:ext>
                </a:extLst>
              </a:tr>
              <a:tr h="0">
                <a:tc>
                  <a:txBody>
                    <a:bodyPr/>
                    <a:lstStyle/>
                    <a:p>
                      <a:r>
                        <a:rPr lang="en-US" sz="1250" dirty="0"/>
                        <a:t>Museum Capital</a:t>
                      </a:r>
                    </a:p>
                  </a:txBody>
                  <a:tcPr/>
                </a:tc>
                <a:tc>
                  <a:txBody>
                    <a:bodyPr/>
                    <a:lstStyle/>
                    <a:p>
                      <a:pPr algn="r"/>
                      <a:r>
                        <a:rPr lang="en-US" sz="1250" dirty="0"/>
                        <a:t>200,000</a:t>
                      </a:r>
                    </a:p>
                  </a:txBody>
                  <a:tcPr/>
                </a:tc>
                <a:extLst>
                  <a:ext uri="{0D108BD9-81ED-4DB2-BD59-A6C34878D82A}">
                    <a16:rowId xmlns:a16="http://schemas.microsoft.com/office/drawing/2014/main" val="4087538594"/>
                  </a:ext>
                </a:extLst>
              </a:tr>
              <a:tr h="354149">
                <a:tc>
                  <a:txBody>
                    <a:bodyPr/>
                    <a:lstStyle/>
                    <a:p>
                      <a:pPr algn="ctr"/>
                      <a:r>
                        <a:rPr lang="en-US" sz="1250" b="1" dirty="0"/>
                        <a:t>Total</a:t>
                      </a:r>
                    </a:p>
                  </a:txBody>
                  <a:tcPr/>
                </a:tc>
                <a:tc>
                  <a:txBody>
                    <a:bodyPr/>
                    <a:lstStyle/>
                    <a:p>
                      <a:pPr algn="r"/>
                      <a:r>
                        <a:rPr lang="en-US" sz="1250" dirty="0"/>
                        <a:t>$  38,319,700</a:t>
                      </a:r>
                    </a:p>
                  </a:txBody>
                  <a:tcPr/>
                </a:tc>
                <a:extLst>
                  <a:ext uri="{0D108BD9-81ED-4DB2-BD59-A6C34878D82A}">
                    <a16:rowId xmlns:a16="http://schemas.microsoft.com/office/drawing/2014/main" val="1459207944"/>
                  </a:ext>
                </a:extLst>
              </a:tr>
            </a:tbl>
          </a:graphicData>
        </a:graphic>
      </p:graphicFrame>
      <p:sp>
        <p:nvSpPr>
          <p:cNvPr id="4" name="Slide Number Placeholder 3">
            <a:extLst>
              <a:ext uri="{FF2B5EF4-FFF2-40B4-BE49-F238E27FC236}">
                <a16:creationId xmlns:a16="http://schemas.microsoft.com/office/drawing/2014/main" id="{8C600E1E-4EEA-45A8-9B9E-AB18DBF99A6E}"/>
              </a:ext>
            </a:extLst>
          </p:cNvPr>
          <p:cNvSpPr>
            <a:spLocks noGrp="1"/>
          </p:cNvSpPr>
          <p:nvPr>
            <p:ph type="sldNum" sz="quarter" idx="12"/>
          </p:nvPr>
        </p:nvSpPr>
        <p:spPr/>
        <p:txBody>
          <a:bodyPr/>
          <a:lstStyle/>
          <a:p>
            <a:fld id="{E6EC331D-CB6E-4CAE-BD7D-1FD11E1F29F1}" type="slidenum">
              <a:rPr lang="en-US" smtClean="0"/>
              <a:pPr/>
              <a:t>9</a:t>
            </a:fld>
            <a:endParaRPr lang="en-US" dirty="0"/>
          </a:p>
        </p:txBody>
      </p:sp>
      <p:pic>
        <p:nvPicPr>
          <p:cNvPr id="6" name="chart">
            <a:extLst>
              <a:ext uri="{FF2B5EF4-FFF2-40B4-BE49-F238E27FC236}">
                <a16:creationId xmlns:a16="http://schemas.microsoft.com/office/drawing/2014/main" id="{F56C1F01-B895-4C69-8F78-856E15D8B715}"/>
              </a:ext>
            </a:extLst>
          </p:cNvPr>
          <p:cNvPicPr>
            <a:picLocks noChangeAspect="1"/>
          </p:cNvPicPr>
          <p:nvPr/>
        </p:nvPicPr>
        <p:blipFill>
          <a:blip r:embed="rId2" cstate="print"/>
          <a:stretch>
            <a:fillRect/>
          </a:stretch>
        </p:blipFill>
        <p:spPr>
          <a:xfrm>
            <a:off x="147501" y="6417855"/>
            <a:ext cx="1400325" cy="304800"/>
          </a:xfrm>
          <a:prstGeom prst="rect">
            <a:avLst/>
          </a:prstGeom>
          <a:ln>
            <a:solidFill>
              <a:schemeClr val="accent1"/>
            </a:solidFill>
          </a:ln>
        </p:spPr>
      </p:pic>
    </p:spTree>
    <p:extLst>
      <p:ext uri="{BB962C8B-B14F-4D97-AF65-F5344CB8AC3E}">
        <p14:creationId xmlns:p14="http://schemas.microsoft.com/office/powerpoint/2010/main" val="2649413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P030001432">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21873A"/>
      </a:hlink>
      <a:folHlink>
        <a:srgbClr val="717E00"/>
      </a:folHlink>
    </a:clrScheme>
    <a:fontScheme name="Solstice">
      <a:majorFont>
        <a:latin typeface="Gill Sans MT"/>
        <a:ea typeface=""/>
        <a:cs typeface=""/>
        <a:font script="Grek" typeface="Arial"/>
        <a:font script="Cyrl" typeface="Arial"/>
        <a:font script="Jpan" typeface="HGｺﾞｼｯｸE"/>
        <a:font script="Hang" typeface="휴먼매직체"/>
        <a:font script="Hans" typeface="黑体"/>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Arial"/>
        <a:font script="Cyrl" typeface="Arial"/>
        <a:font script="Jpan" typeface="HGｺﾞｼｯｸE"/>
        <a:font script="Hang" typeface="HY엽서L"/>
        <a:font script="Hans" typeface="宋体"/>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6350"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50000"/>
              </a:schemeClr>
              <a:schemeClr val="phClr">
                <a:tint val="90000"/>
                <a:satMod val="225000"/>
              </a:schemeClr>
            </a:duotone>
          </a:blip>
          <a:tile tx="0" ty="0" sx="120000" sy="120000" flip="xy"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4" ma:contentTypeDescription="Create a new document." ma:contentTypeScope="" ma:versionID="e4b7918f6d70a6bbd3ae09fdaae93119"/>
</file>

<file path=customXml/itemProps1.xml><?xml version="1.0" encoding="utf-8"?>
<ds:datastoreItem xmlns:ds="http://schemas.openxmlformats.org/officeDocument/2006/customXml" ds:itemID="{2D2BCD6B-EC53-46F4-BB60-87087E52924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C265969-BD79-4C75-982E-438D974A2772}">
  <ds:schemaRefs>
    <ds:schemaRef ds:uri="http://schemas.microsoft.com/sharepoint/v3/contenttype/forms"/>
  </ds:schemaRefs>
</ds:datastoreItem>
</file>

<file path=customXml/itemProps3.xml><?xml version="1.0" encoding="utf-8"?>
<ds:datastoreItem xmlns:ds="http://schemas.openxmlformats.org/officeDocument/2006/customXml" ds:itemID="{D9A1F5D0-C480-4784-B570-AEBCBC015522}">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TP030001432</Template>
  <TotalTime>32228</TotalTime>
  <Words>3416</Words>
  <Application>Microsoft Office PowerPoint</Application>
  <PresentationFormat>On-screen Show (4:3)</PresentationFormat>
  <Paragraphs>468</Paragraphs>
  <Slides>27</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Gill Sans MT</vt:lpstr>
      <vt:lpstr>Times New Roman</vt:lpstr>
      <vt:lpstr>Verdana</vt:lpstr>
      <vt:lpstr>Wingdings</vt:lpstr>
      <vt:lpstr>Wingdings 2</vt:lpstr>
      <vt:lpstr>TP030001432</vt:lpstr>
      <vt:lpstr>PowerPoint Presentation</vt:lpstr>
      <vt:lpstr>FY 2022 Budget Policy Highlights     </vt:lpstr>
      <vt:lpstr>Suggested Board Budget Guidance Action       </vt:lpstr>
      <vt:lpstr>Millage Rate Policy       </vt:lpstr>
      <vt:lpstr>Millage Rate Policy  </vt:lpstr>
      <vt:lpstr>Millage Rate Policy  - MSTU’s      </vt:lpstr>
      <vt:lpstr>Unincorporated Area Property Tax Impact                         (Homestead Property)</vt:lpstr>
      <vt:lpstr>Unincorporated Area Property Tax Impact                             (Non-Homestead Property)</vt:lpstr>
      <vt:lpstr>Sample of FY 2022 General Governmental New or Recurring Funding Initiatives/Requirements</vt:lpstr>
      <vt:lpstr>Sample of Certain Ongoing &amp; Planned Capital Initiatives Not Funded from the Local Option Infrastructure Sales Tax</vt:lpstr>
      <vt:lpstr>FY 2021 Adopted Gross Budget  by Fund Type Total Budget $2,204,425,700</vt:lpstr>
      <vt:lpstr>General Fund Expense Slide  by Category</vt:lpstr>
      <vt:lpstr>General Fund Cash Planning and Observations</vt:lpstr>
      <vt:lpstr>Agency Allocations   </vt:lpstr>
      <vt:lpstr>Revenue Centric  </vt:lpstr>
      <vt:lpstr>Agency Positions    </vt:lpstr>
      <vt:lpstr>Compensation   </vt:lpstr>
      <vt:lpstr>Health Care  </vt:lpstr>
      <vt:lpstr>Retirement Rates   </vt:lpstr>
      <vt:lpstr>Storm-Water Funding  </vt:lpstr>
      <vt:lpstr>Uses of Gas Taxes  </vt:lpstr>
      <vt:lpstr>General Fund General Capital/Debt Service and Debt Management  </vt:lpstr>
      <vt:lpstr>General Governmental, Enterprise Fund and Other Reserve Policies  </vt:lpstr>
      <vt:lpstr>Financing New and Replacement Capital Infrastructure  </vt:lpstr>
      <vt:lpstr>Conservation Collier Budget Policy  </vt:lpstr>
      <vt:lpstr>School Resource Officer Funding</vt:lpstr>
      <vt:lpstr>Schedule   </vt:lpstr>
    </vt:vector>
  </TitlesOfParts>
  <Company>BCC Collier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FY 2011 Budget Highlights</dc:title>
  <dc:creator>IT Department</dc:creator>
  <cp:lastModifiedBy>IsacksonMark</cp:lastModifiedBy>
  <cp:revision>1099</cp:revision>
  <cp:lastPrinted>2021-02-12T19:22:16Z</cp:lastPrinted>
  <dcterms:created xsi:type="dcterms:W3CDTF">2010-06-21T13:40:06Z</dcterms:created>
  <dcterms:modified xsi:type="dcterms:W3CDTF">2021-02-12T19:22:31Z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TC300014329990</vt:lpwstr>
  </property>
</Properties>
</file>