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76" r:id="rId2"/>
    <p:sldMasterId id="2147483663" r:id="rId3"/>
  </p:sldMasterIdLst>
  <p:notesMasterIdLst>
    <p:notesMasterId r:id="rId20"/>
  </p:notesMasterIdLst>
  <p:handoutMasterIdLst>
    <p:handoutMasterId r:id="rId21"/>
  </p:handoutMasterIdLst>
  <p:sldIdLst>
    <p:sldId id="726" r:id="rId4"/>
    <p:sldId id="748" r:id="rId5"/>
    <p:sldId id="749" r:id="rId6"/>
    <p:sldId id="750" r:id="rId7"/>
    <p:sldId id="733" r:id="rId8"/>
    <p:sldId id="738" r:id="rId9"/>
    <p:sldId id="742" r:id="rId10"/>
    <p:sldId id="743" r:id="rId11"/>
    <p:sldId id="729" r:id="rId12"/>
    <p:sldId id="739" r:id="rId13"/>
    <p:sldId id="735" r:id="rId14"/>
    <p:sldId id="736" r:id="rId15"/>
    <p:sldId id="746" r:id="rId16"/>
    <p:sldId id="745" r:id="rId17"/>
    <p:sldId id="744" r:id="rId18"/>
    <p:sldId id="740" r:id="rId19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pos="13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A1"/>
    <a:srgbClr val="E9FDA1"/>
    <a:srgbClr val="FFFFCC"/>
    <a:srgbClr val="FFFF99"/>
    <a:srgbClr val="E5C68F"/>
    <a:srgbClr val="4E6498"/>
    <a:srgbClr val="044ABC"/>
    <a:srgbClr val="993300"/>
    <a:srgbClr val="FFFF66"/>
    <a:srgbClr val="C8A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0" autoAdjust="0"/>
    <p:restoredTop sz="96605" autoAdjust="0"/>
  </p:normalViewPr>
  <p:slideViewPr>
    <p:cSldViewPr snapToGrid="0">
      <p:cViewPr varScale="1">
        <p:scale>
          <a:sx n="97" d="100"/>
          <a:sy n="97" d="100"/>
        </p:scale>
        <p:origin x="1542" y="72"/>
      </p:cViewPr>
      <p:guideLst>
        <p:guide orient="horz" pos="720"/>
        <p:guide pos="1392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1536" y="-84"/>
      </p:cViewPr>
      <p:guideLst>
        <p:guide orient="horz" pos="2904"/>
        <p:guide pos="218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7" rIns="92372" bIns="46187" numCol="1" anchor="t" anchorCtr="0" compatLnSpc="1">
            <a:prstTxWarp prst="textNoShape">
              <a:avLst/>
            </a:prstTxWarp>
          </a:bodyPr>
          <a:lstStyle>
            <a:lvl1pPr defTabSz="925007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7" rIns="92372" bIns="46187" numCol="1" anchor="t" anchorCtr="0" compatLnSpc="1">
            <a:prstTxWarp prst="textNoShape">
              <a:avLst/>
            </a:prstTxWarp>
          </a:bodyPr>
          <a:lstStyle>
            <a:lvl1pPr algn="r" defTabSz="925007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7" rIns="92372" bIns="46187" numCol="1" anchor="b" anchorCtr="0" compatLnSpc="1">
            <a:prstTxWarp prst="textNoShape">
              <a:avLst/>
            </a:prstTxWarp>
          </a:bodyPr>
          <a:lstStyle>
            <a:lvl1pPr defTabSz="925007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7" rIns="92372" bIns="46187" numCol="1" anchor="b" anchorCtr="0" compatLnSpc="1">
            <a:prstTxWarp prst="textNoShape">
              <a:avLst/>
            </a:prstTxWarp>
          </a:bodyPr>
          <a:lstStyle>
            <a:lvl1pPr algn="r" defTabSz="925007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2F06A63-58CA-4B45-ACAD-9387EDE705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1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7" rIns="92372" bIns="46187" numCol="1" anchor="t" anchorCtr="0" compatLnSpc="1">
            <a:prstTxWarp prst="textNoShape">
              <a:avLst/>
            </a:prstTxWarp>
          </a:bodyPr>
          <a:lstStyle>
            <a:lvl1pPr defTabSz="925007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7" rIns="92372" bIns="46187" numCol="1" anchor="t" anchorCtr="0" compatLnSpc="1">
            <a:prstTxWarp prst="textNoShape">
              <a:avLst/>
            </a:prstTxWarp>
          </a:bodyPr>
          <a:lstStyle>
            <a:lvl1pPr algn="r" defTabSz="925007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3638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79913"/>
            <a:ext cx="508317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7" rIns="92372" bIns="461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7" rIns="92372" bIns="46187" numCol="1" anchor="b" anchorCtr="0" compatLnSpc="1">
            <a:prstTxWarp prst="textNoShape">
              <a:avLst/>
            </a:prstTxWarp>
          </a:bodyPr>
          <a:lstStyle>
            <a:lvl1pPr defTabSz="925007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7" rIns="92372" bIns="46187" numCol="1" anchor="b" anchorCtr="0" compatLnSpc="1">
            <a:prstTxWarp prst="textNoShape">
              <a:avLst/>
            </a:prstTxWarp>
          </a:bodyPr>
          <a:lstStyle>
            <a:lvl1pPr algn="r" defTabSz="925007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FB16A6F-D6FA-45F6-A072-08B40FDDCF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82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634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409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188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61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38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78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7526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199" y="1600200"/>
            <a:ext cx="793432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8683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200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3664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, and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199" y="1600202"/>
            <a:ext cx="793432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5667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3061-8E0C-400F-B132-DB1848AD93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07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81AFE-C125-4AF5-A161-80B7A4DE1B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1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745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7EAED-A5DA-4FD2-8E24-A84D9893F9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16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E75B-C72C-4C34-9426-3A7B9CD85B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80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FBF26-775E-4DD4-BEF5-A51CCE720E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3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2CC9D-0357-4234-A5BF-61FACF4BE0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35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D30D-6D68-421E-B942-8235E91C5A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98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CFCA3-791E-4046-86BB-6622C34E1D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42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4FAA1-B73F-4147-B181-2D918560F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882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E184E-7C16-46E1-B415-20DBD21621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44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72384-310F-4513-839B-D39F7048C8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0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E6A24-7751-462B-9E7F-E3E1600EC9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9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658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05F7-EE1B-49E4-B1A9-3508FBE10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5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F2439-7F5F-4E84-92D5-4F4905CDD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73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75098-8F4F-4AAB-BDBA-75317C928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1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9C8CB-193D-434A-A434-0E49FBBF0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68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FF262-228F-4E63-B6AE-D7ACF24592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05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73718-41A1-4338-A3F7-A96DDDAAAC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73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11FB2-7D23-48CD-9DBF-4164C3D00E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42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B7426-0B7F-4B8A-9180-EAFDFE6E8A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07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1D41C-5A90-4317-8858-4D34FA3040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87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111D2-658F-4197-BCFE-5ABCE02C2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3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193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A6903-DFD6-4C9A-9533-10348F25ED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8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112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490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860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03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41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998308" y="6557319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sz="1200" b="1" dirty="0">
                <a:solidFill>
                  <a:schemeClr val="tx1"/>
                </a:solidFill>
              </a:rPr>
              <a:t>Collier County, Feb 2020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52400" y="6553200"/>
            <a:ext cx="3068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>
                <a:solidFill>
                  <a:schemeClr val="tx1"/>
                </a:solidFill>
              </a:rPr>
              <a:t>NOAA /NOS Coastal Ocean Science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5379308" y="6553200"/>
            <a:ext cx="3581400" cy="0"/>
          </a:xfrm>
          <a:prstGeom prst="line">
            <a:avLst/>
          </a:prstGeom>
          <a:noFill/>
          <a:ln w="2222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28599" y="6553200"/>
            <a:ext cx="2599441" cy="0"/>
          </a:xfrm>
          <a:prstGeom prst="line">
            <a:avLst/>
          </a:prstGeom>
          <a:noFill/>
          <a:ln w="2222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2" name="Text Box 9"/>
          <p:cNvSpPr txBox="1">
            <a:spLocks noChangeArrowheads="1"/>
          </p:cNvSpPr>
          <p:nvPr userDrawn="1"/>
        </p:nvSpPr>
        <p:spPr bwMode="auto">
          <a:xfrm>
            <a:off x="1828800" y="1655763"/>
            <a:ext cx="5683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72" r:id="rId15"/>
    <p:sldLayoutId id="2147483871" r:id="rId16"/>
    <p:sldLayoutId id="2147483873" r:id="rId1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FF07772B-BDE7-422B-8021-39C2AF93B9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F691261-E3BB-4B01-83F4-B7C8D21760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7.jpeg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40.png"/><Relationship Id="rId10" Type="http://schemas.openxmlformats.org/officeDocument/2006/relationships/hyperlink" Target="https://habscope.gcoos.org/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talscience.noaa.gov/research/stressor-impacts-mitigation/hab-monitoring-system/red-tide-from-satellite-for-southwest-florida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hyperlink" Target="https://habscope.gcoos.org/" TargetMode="Externa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8" y="1375974"/>
            <a:ext cx="9069782" cy="5100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729" y="96945"/>
            <a:ext cx="8229600" cy="1279299"/>
          </a:xfrm>
        </p:spPr>
        <p:txBody>
          <a:bodyPr/>
          <a:lstStyle/>
          <a:p>
            <a:r>
              <a:rPr lang="en-US" dirty="0"/>
              <a:t>Forecasting Respiratory Irritation from 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 err="1"/>
              <a:t>Karenia</a:t>
            </a:r>
            <a:r>
              <a:rPr lang="en-US" i="1" dirty="0"/>
              <a:t> brevis</a:t>
            </a:r>
            <a:r>
              <a:rPr lang="en-US" dirty="0"/>
              <a:t>) Red Tide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3328" y="1622752"/>
            <a:ext cx="6016752" cy="4330085"/>
          </a:xfrm>
        </p:spPr>
        <p:txBody>
          <a:bodyPr/>
          <a:lstStyle/>
          <a:p>
            <a:pPr algn="ctr"/>
            <a:r>
              <a:rPr lang="en-US" sz="2800" b="1" dirty="0"/>
              <a:t>Rick Stumpf, Ph.D.</a:t>
            </a:r>
          </a:p>
          <a:p>
            <a:pPr algn="ctr"/>
            <a:r>
              <a:rPr lang="en-US" sz="2800" b="1" dirty="0"/>
              <a:t>Oceanographer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National Ocean Service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7" name="Picture 6" descr="http://www.asp.ucar.edu/colloquium/2011/images/NOAA-Transparent-Logo.png">
            <a:extLst>
              <a:ext uri="{FF2B5EF4-FFF2-40B4-BE49-F238E27FC236}">
                <a16:creationId xmlns:a16="http://schemas.microsoft.com/office/drawing/2014/main" id="{AC70D906-D6C6-43F4-94E0-062BC9EEB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638" y="294901"/>
            <a:ext cx="883389" cy="8833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44377" y="6068089"/>
            <a:ext cx="2871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Photo taken Oct 03, 2018</a:t>
            </a:r>
          </a:p>
        </p:txBody>
      </p:sp>
      <p:pic>
        <p:nvPicPr>
          <p:cNvPr id="1026" name="Picture 2" descr="NCCOS Coastal Science Webs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8" y="5301252"/>
            <a:ext cx="5990751" cy="6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28" y="205190"/>
            <a:ext cx="3540372" cy="6293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7" y="205190"/>
            <a:ext cx="3540372" cy="629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727" y="513177"/>
            <a:ext cx="8229600" cy="63976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Afternoon and Evening, wind matters</a:t>
            </a:r>
          </a:p>
        </p:txBody>
      </p:sp>
    </p:spTree>
    <p:extLst>
      <p:ext uri="{BB962C8B-B14F-4D97-AF65-F5344CB8AC3E}">
        <p14:creationId xmlns:p14="http://schemas.microsoft.com/office/powerpoint/2010/main" val="219938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7932" r="8468" b="7093"/>
          <a:stretch/>
        </p:blipFill>
        <p:spPr>
          <a:xfrm>
            <a:off x="8513686" y="6267884"/>
            <a:ext cx="488272" cy="485081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71591"/>
            <a:ext cx="5497975" cy="904738"/>
          </a:xfrm>
        </p:spPr>
        <p:txBody>
          <a:bodyPr/>
          <a:lstStyle/>
          <a:p>
            <a:r>
              <a:rPr lang="en-US" sz="3600" dirty="0"/>
              <a:t>Respiratory Forecast “</a:t>
            </a:r>
            <a:r>
              <a:rPr lang="en-US" sz="3600" dirty="0" err="1"/>
              <a:t>HABscope</a:t>
            </a:r>
            <a:r>
              <a:rPr lang="en-US" sz="3600" dirty="0"/>
              <a:t>”</a:t>
            </a: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044" y="808007"/>
            <a:ext cx="4610155" cy="345740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Picture 4" descr="Image result for mote marine logo site:mote.o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378" y="3922200"/>
            <a:ext cx="1401644" cy="135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1" y="831231"/>
            <a:ext cx="1808538" cy="1816556"/>
          </a:xfrm>
          <a:prstGeom prst="rect">
            <a:avLst/>
          </a:prstGeom>
        </p:spPr>
      </p:pic>
      <p:pic>
        <p:nvPicPr>
          <p:cNvPr id="16" name="Picture 2" descr="Image result for TAMU oceanography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6" y="4120022"/>
            <a:ext cx="1133537" cy="11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WC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8" y="2612047"/>
            <a:ext cx="1348037" cy="149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UTRG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6" y="5499957"/>
            <a:ext cx="1904316" cy="51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4577" y="2805030"/>
            <a:ext cx="1637714" cy="1031631"/>
          </a:xfrm>
          <a:prstGeom prst="rect">
            <a:avLst/>
          </a:prstGeom>
        </p:spPr>
      </p:pic>
      <p:pic>
        <p:nvPicPr>
          <p:cNvPr id="2052" name="Picture 4" descr="Image result for lee county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12" y="5414154"/>
            <a:ext cx="1584631" cy="5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58" y="5424837"/>
            <a:ext cx="2535387" cy="59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res.cloudinary.com/sanibel-captiva-conservation-foundation-recon/image/upload/v1477510061/syyowfpft5iptmkt1iif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6" r="1166" b="21835"/>
          <a:stretch/>
        </p:blipFill>
        <p:spPr bwMode="auto">
          <a:xfrm>
            <a:off x="7147161" y="5365594"/>
            <a:ext cx="1696906" cy="6417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10" y="1305413"/>
            <a:ext cx="3097036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5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78" y="933891"/>
            <a:ext cx="4728659" cy="5227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microscope video of water sample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6" y="1088534"/>
            <a:ext cx="4479454" cy="3359590"/>
          </a:xfr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420" y="2750886"/>
            <a:ext cx="3542400" cy="2656636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8511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90" y="0"/>
            <a:ext cx="8229600" cy="639762"/>
          </a:xfrm>
        </p:spPr>
        <p:txBody>
          <a:bodyPr/>
          <a:lstStyle/>
          <a:p>
            <a:r>
              <a:rPr lang="en-US" dirty="0"/>
              <a:t>Two different cases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70390" y="897252"/>
            <a:ext cx="4004138" cy="5367527"/>
            <a:chOff x="370390" y="897252"/>
            <a:chExt cx="4004138" cy="5367527"/>
          </a:xfrm>
        </p:grpSpPr>
        <p:pic>
          <p:nvPicPr>
            <p:cNvPr id="5" name="pro_rot_1542120937_linda.powers1@gmail.com (1) (1)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370390" y="925928"/>
              <a:ext cx="4004138" cy="53388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0390" y="897252"/>
              <a:ext cx="3113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Moderate concentration</a:t>
              </a:r>
            </a:p>
            <a:p>
              <a:r>
                <a:rPr lang="en-US" dirty="0"/>
                <a:t>Some respiratory impact likely with onshore winds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69472" y="925928"/>
            <a:ext cx="4004138" cy="5338851"/>
            <a:chOff x="4769472" y="925928"/>
            <a:chExt cx="4004138" cy="5338851"/>
          </a:xfrm>
        </p:grpSpPr>
        <p:pic>
          <p:nvPicPr>
            <p:cNvPr id="4" name="pro_rot_1574429388_emilbran@sccf.org (1)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4769472" y="925928"/>
              <a:ext cx="4004138" cy="53388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69472" y="925928"/>
              <a:ext cx="38058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Extremely high  concentration</a:t>
              </a:r>
            </a:p>
            <a:p>
              <a:r>
                <a:rPr lang="en-US" dirty="0"/>
                <a:t>Strong respiratory impact with onshore winds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117382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758" y="3540574"/>
            <a:ext cx="3354257" cy="286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0711" y="704744"/>
            <a:ext cx="2565372" cy="283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0033" y="888938"/>
            <a:ext cx="2885947" cy="246744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>
            <a:spLocks noGrp="1"/>
          </p:cNvSpPr>
          <p:nvPr>
            <p:ph type="title"/>
          </p:nvPr>
        </p:nvSpPr>
        <p:spPr>
          <a:xfrm>
            <a:off x="0" y="224922"/>
            <a:ext cx="9016678" cy="4798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err="1"/>
              <a:t>HABscope</a:t>
            </a:r>
            <a:r>
              <a:rPr lang="en-US" dirty="0"/>
              <a:t> Upload to GCOOS computer for counting</a:t>
            </a:r>
            <a:endParaRPr dirty="0"/>
          </a:p>
        </p:txBody>
      </p:sp>
      <p:pic>
        <p:nvPicPr>
          <p:cNvPr id="241" name="Google Shape;24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111572" y="3424420"/>
            <a:ext cx="3514829" cy="2635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8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229"/>
            <a:ext cx="1880756" cy="1227967"/>
          </a:xfrm>
        </p:spPr>
        <p:txBody>
          <a:bodyPr/>
          <a:lstStyle/>
          <a:p>
            <a:r>
              <a:rPr lang="en-US" dirty="0" err="1"/>
              <a:t>HABscope</a:t>
            </a:r>
            <a:r>
              <a:rPr lang="en-US" dirty="0"/>
              <a:t> based forecast, Sanibel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55" y="857251"/>
            <a:ext cx="6494318" cy="4773968"/>
          </a:xfrm>
          <a:prstGeom prst="rect">
            <a:avLst/>
          </a:prstGeom>
        </p:spPr>
      </p:pic>
      <p:pic>
        <p:nvPicPr>
          <p:cNvPr id="2050" name="Picture 2" descr="https://files.constantcontact.com/a59c1baf301/2f94243e-e3d8-48b5-ae31-0adb8ce25a8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7174"/>
            <a:ext cx="1651258" cy="73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iles.constantcontact.com/a59c1baf301/4755978a-cb3e-41d5-9451-f2bcfb32dc5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79" y="3417559"/>
            <a:ext cx="1964099" cy="5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files.constantcontact.com/a59c1baf301/09e4df99-fa6b-4d6b-a00c-b4241af83d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11" y="4152729"/>
            <a:ext cx="1614488" cy="15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4837" r="46784" b="41158"/>
          <a:stretch/>
        </p:blipFill>
        <p:spPr>
          <a:xfrm rot="5400000">
            <a:off x="43997" y="718981"/>
            <a:ext cx="3200401" cy="295147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38960" y="1147022"/>
            <a:ext cx="3026521" cy="4547790"/>
            <a:chOff x="838960" y="1147022"/>
            <a:chExt cx="3026521" cy="4547790"/>
          </a:xfrm>
        </p:grpSpPr>
        <p:pic>
          <p:nvPicPr>
            <p:cNvPr id="14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60" y="1147022"/>
              <a:ext cx="3026521" cy="4525963"/>
            </a:xfrm>
            <a:prstGeom prst="rect">
              <a:avLst/>
            </a:prstGeom>
          </p:spPr>
        </p:pic>
        <p:pic>
          <p:nvPicPr>
            <p:cNvPr id="15" name="Picture 14" descr="Image result for mote marine logo site:mote.or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726" y="5063817"/>
              <a:ext cx="652558" cy="630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54" y="113911"/>
            <a:ext cx="8229600" cy="480607"/>
          </a:xfrm>
        </p:spPr>
        <p:txBody>
          <a:bodyPr/>
          <a:lstStyle/>
          <a:p>
            <a:r>
              <a:rPr lang="en-US" dirty="0"/>
              <a:t>Concept for </a:t>
            </a:r>
            <a:r>
              <a:rPr lang="en-US" dirty="0" err="1"/>
              <a:t>HABscope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49" y="1736466"/>
            <a:ext cx="3081919" cy="340683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177703" y="2311857"/>
            <a:ext cx="3322621" cy="3420887"/>
            <a:chOff x="3177703" y="2311857"/>
            <a:chExt cx="3322621" cy="34208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7703" y="2311857"/>
              <a:ext cx="3322621" cy="342088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610" y="5294840"/>
              <a:ext cx="421799" cy="42179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79" y="2524741"/>
            <a:ext cx="3879956" cy="3871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/>
          <a:stretch/>
        </p:blipFill>
        <p:spPr>
          <a:xfrm>
            <a:off x="5266827" y="548640"/>
            <a:ext cx="3540372" cy="60083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9BFF36-FD14-4B7C-A409-37A7547C0DCD}"/>
              </a:ext>
            </a:extLst>
          </p:cNvPr>
          <p:cNvGrpSpPr/>
          <p:nvPr/>
        </p:nvGrpSpPr>
        <p:grpSpPr>
          <a:xfrm>
            <a:off x="268941" y="2186523"/>
            <a:ext cx="8269317" cy="3477875"/>
            <a:chOff x="268941" y="2186523"/>
            <a:chExt cx="8269317" cy="3477875"/>
          </a:xfrm>
        </p:grpSpPr>
        <p:sp>
          <p:nvSpPr>
            <p:cNvPr id="3" name="TextBox 2"/>
            <p:cNvSpPr txBox="1"/>
            <p:nvPr/>
          </p:nvSpPr>
          <p:spPr>
            <a:xfrm>
              <a:off x="268941" y="2186523"/>
              <a:ext cx="8269317" cy="3477875"/>
            </a:xfrm>
            <a:prstGeom prst="rect">
              <a:avLst/>
            </a:prstGeom>
            <a:solidFill>
              <a:srgbClr val="FFFDA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Our goal is to forecast </a:t>
              </a:r>
            </a:p>
            <a:p>
              <a:pPr algn="ctr"/>
              <a:r>
                <a:rPr lang="en-US" sz="5400" i="1" dirty="0"/>
                <a:t>“Every beach, </a:t>
              </a:r>
            </a:p>
            <a:p>
              <a:pPr algn="ctr"/>
              <a:r>
                <a:rPr lang="en-US" sz="5400" i="1" dirty="0"/>
                <a:t>every day”</a:t>
              </a:r>
            </a:p>
            <a:p>
              <a:pPr algn="ctr"/>
              <a:r>
                <a:rPr lang="en-US" sz="3200" dirty="0">
                  <a:hlinkClick r:id="rId10"/>
                </a:rPr>
                <a:t>habscope.gcoos.org</a:t>
              </a:r>
              <a:endParaRPr lang="en-US" sz="3200" dirty="0"/>
            </a:p>
            <a:p>
              <a:pPr algn="ctr"/>
              <a:endParaRPr lang="en-US" i="1" dirty="0"/>
            </a:p>
            <a:p>
              <a:pPr algn="ctr"/>
              <a:r>
                <a:rPr lang="en-US" i="1" dirty="0"/>
                <a:t>Richard.stumpf@noaa.gov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4D4DA3-27DC-49BA-9B1D-D535BB50B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95" y="4067468"/>
              <a:ext cx="1166361" cy="117153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4ABDB1-D21E-4557-9E13-52B294FA3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9548" y="4386186"/>
              <a:ext cx="1792899" cy="677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5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06;p47" descr="brevetoxin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2953" y="211809"/>
            <a:ext cx="3162300" cy="114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 descr="spi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8491" y="1485543"/>
            <a:ext cx="2274094" cy="170616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202969" y="114784"/>
            <a:ext cx="6172200" cy="4798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Effect of Exposure to </a:t>
            </a:r>
            <a:r>
              <a:rPr lang="en-US" dirty="0" err="1"/>
              <a:t>brevetoxins</a:t>
            </a:r>
            <a:endParaRPr dirty="0"/>
          </a:p>
        </p:txBody>
      </p:sp>
      <p:pic>
        <p:nvPicPr>
          <p:cNvPr id="6" name="Google Shape;104;p19" descr="C:\Users\Wayne.Litaker\Downloads\philmask_filter_lifeguard.jpg"/>
          <p:cNvPicPr preferRelativeResize="0"/>
          <p:nvPr/>
        </p:nvPicPr>
        <p:blipFill rotWithShape="1">
          <a:blip r:embed="rId5">
            <a:alphaModFix/>
          </a:blip>
          <a:srcRect l="9649" t="857" r="4475"/>
          <a:stretch/>
        </p:blipFill>
        <p:spPr>
          <a:xfrm>
            <a:off x="5734878" y="3612839"/>
            <a:ext cx="3214231" cy="278170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202969" y="1252262"/>
            <a:ext cx="5723269" cy="522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Asthmatics  9% of population</a:t>
            </a:r>
            <a:endParaRPr sz="2000" dirty="0">
              <a:solidFill>
                <a:schemeClr val="tx1"/>
              </a:solidFill>
            </a:endParaRPr>
          </a:p>
          <a:p>
            <a:pPr marL="257175" indent="-257175">
              <a:spcBef>
                <a:spcPts val="300"/>
              </a:spcBef>
            </a:pPr>
            <a:r>
              <a:rPr lang="en-US" sz="2000" dirty="0">
                <a:solidFill>
                  <a:schemeClr val="tx1"/>
                </a:solidFill>
              </a:rPr>
              <a:t>    Asthmatic: one hour walk on the beach during a red tide;  5 days for pulmonary function to return to baseline</a:t>
            </a:r>
          </a:p>
          <a:p>
            <a:pPr marL="257175" indent="-257175">
              <a:spcBef>
                <a:spcPts val="300"/>
              </a:spcBef>
            </a:pPr>
            <a:r>
              <a:rPr lang="en-US" sz="2000" dirty="0">
                <a:solidFill>
                  <a:schemeClr val="tx1"/>
                </a:solidFill>
              </a:rPr>
              <a:t>Lifeguards (occupational healthy group) – no impact on pulmonary function. </a:t>
            </a:r>
          </a:p>
          <a:p>
            <a:pPr marL="257175" indent="-257175">
              <a:spcBef>
                <a:spcPts val="300"/>
              </a:spcBef>
            </a:pPr>
            <a:endParaRPr sz="2000" dirty="0">
              <a:solidFill>
                <a:schemeClr val="tx1"/>
              </a:solidFill>
            </a:endParaRPr>
          </a:p>
          <a:p>
            <a:pPr marL="257175" indent="-257175">
              <a:spcBef>
                <a:spcPts val="300"/>
              </a:spcBef>
            </a:pPr>
            <a:r>
              <a:rPr lang="en-US" sz="2000" dirty="0">
                <a:solidFill>
                  <a:schemeClr val="tx1"/>
                </a:solidFill>
              </a:rPr>
              <a:t>54% increase in ER respiratory (asthma, pneumonia, bronchitis)</a:t>
            </a:r>
          </a:p>
          <a:p>
            <a:pPr marL="257175" indent="-257175"/>
            <a:r>
              <a:rPr lang="en-US" sz="2000" dirty="0">
                <a:solidFill>
                  <a:schemeClr val="tx1"/>
                </a:solidFill>
              </a:rPr>
              <a:t>19% increase in pneumonia</a:t>
            </a:r>
          </a:p>
          <a:p>
            <a:pPr marL="257175" indent="-257175"/>
            <a:r>
              <a:rPr lang="en-US" sz="2000" dirty="0">
                <a:solidFill>
                  <a:schemeClr val="tx1"/>
                </a:solidFill>
              </a:rPr>
              <a:t>40% increase in GI ER admissions</a:t>
            </a:r>
            <a:endParaRPr sz="2000" dirty="0">
              <a:solidFill>
                <a:schemeClr val="tx1"/>
              </a:solidFill>
            </a:endParaRPr>
          </a:p>
          <a:p>
            <a:pPr marL="257175" indent="-257175">
              <a:spcBef>
                <a:spcPts val="300"/>
              </a:spcBef>
            </a:pPr>
            <a:r>
              <a:rPr lang="en-US" sz="2000" dirty="0">
                <a:solidFill>
                  <a:schemeClr val="tx1"/>
                </a:solidFill>
              </a:rPr>
              <a:t>Sarasota County alone, ER costs increase up to $4 million, depending on bloom severity</a:t>
            </a:r>
            <a:endParaRPr sz="2000" dirty="0">
              <a:solidFill>
                <a:schemeClr val="tx1"/>
              </a:solidFill>
            </a:endParaRPr>
          </a:p>
          <a:p>
            <a:pPr marL="257175" indent="-257175">
              <a:spcBef>
                <a:spcPts val="300"/>
              </a:spcBef>
            </a:pPr>
            <a:r>
              <a:rPr lang="en-US" sz="2000" dirty="0">
                <a:solidFill>
                  <a:schemeClr val="tx1"/>
                </a:solidFill>
              </a:rPr>
              <a:t>Loss revenue to businesses</a:t>
            </a:r>
          </a:p>
          <a:p>
            <a:pPr marL="257175" indent="-257175">
              <a:spcBef>
                <a:spcPts val="300"/>
              </a:spcBef>
            </a:pPr>
            <a:r>
              <a:rPr lang="en-US" sz="2000" dirty="0">
                <a:solidFill>
                  <a:schemeClr val="tx1"/>
                </a:solidFill>
              </a:rPr>
              <a:t>      (in Panhandle $6 million/month per county)</a:t>
            </a:r>
            <a:endParaRPr sz="2000" dirty="0">
              <a:solidFill>
                <a:schemeClr val="tx1"/>
              </a:solidFill>
            </a:endParaRPr>
          </a:p>
          <a:p>
            <a:pPr marL="257175" indent="-257175">
              <a:spcBef>
                <a:spcPts val="300"/>
              </a:spcBef>
            </a:pP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 on where the bloom 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8722" y="1113183"/>
            <a:ext cx="4343400" cy="5245375"/>
          </a:xfrm>
        </p:spPr>
        <p:txBody>
          <a:bodyPr/>
          <a:lstStyle/>
          <a:p>
            <a:r>
              <a:rPr lang="en-US" sz="2400" dirty="0"/>
              <a:t>New satellites</a:t>
            </a:r>
          </a:p>
          <a:p>
            <a:r>
              <a:rPr lang="en-US" sz="2400" dirty="0"/>
              <a:t>Sentinel-3a/3b European Space Agency</a:t>
            </a:r>
          </a:p>
          <a:p>
            <a:endParaRPr lang="en-US" sz="2400" dirty="0"/>
          </a:p>
          <a:p>
            <a:r>
              <a:rPr lang="en-US" sz="2400" dirty="0"/>
              <a:t>More sensitive than our eye. </a:t>
            </a:r>
          </a:p>
          <a:p>
            <a:endParaRPr lang="en-US" sz="2400" dirty="0"/>
          </a:p>
          <a:p>
            <a:r>
              <a:rPr lang="en-US" sz="2400" dirty="0"/>
              <a:t>Can see many more colors.</a:t>
            </a:r>
          </a:p>
          <a:p>
            <a:endParaRPr lang="en-US" sz="2400" dirty="0"/>
          </a:p>
          <a:p>
            <a:r>
              <a:rPr lang="en-US" sz="2400" dirty="0"/>
              <a:t>300 m pixel (small stadium size),  </a:t>
            </a:r>
          </a:p>
          <a:p>
            <a:r>
              <a:rPr lang="en-US" sz="2400" dirty="0"/>
              <a:t>Nearly daily (but can’t see through clouds)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993" y="914400"/>
            <a:ext cx="4058259" cy="54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13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3"/>
          <a:stretch/>
        </p:blipFill>
        <p:spPr>
          <a:xfrm>
            <a:off x="1172817" y="0"/>
            <a:ext cx="7971183" cy="6599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65" y="148571"/>
            <a:ext cx="6629400" cy="63976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Example satellite image, Oct 30, 2019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965" y="5102976"/>
            <a:ext cx="406510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coastalscience.noaa.gov/research/stressor-impacts-mitigation/</a:t>
            </a:r>
          </a:p>
          <a:p>
            <a:r>
              <a:rPr lang="en-US" dirty="0" err="1">
                <a:hlinkClick r:id="rId3"/>
              </a:rPr>
              <a:t>hab</a:t>
            </a:r>
            <a:r>
              <a:rPr lang="en-US" dirty="0">
                <a:hlinkClick r:id="rId3"/>
              </a:rPr>
              <a:t>-monitoring-system/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286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95985" y="1125634"/>
            <a:ext cx="4595800" cy="5453978"/>
            <a:chOff x="4479374" y="899432"/>
            <a:chExt cx="4595800" cy="54539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1096" r="14076" b="1"/>
            <a:stretch/>
          </p:blipFill>
          <p:spPr>
            <a:xfrm>
              <a:off x="4479374" y="899432"/>
              <a:ext cx="4595800" cy="545397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4479374" y="4147228"/>
              <a:ext cx="1155612" cy="393290"/>
            </a:xfrm>
            <a:prstGeom prst="rect">
              <a:avLst/>
            </a:prstGeom>
            <a:solidFill>
              <a:srgbClr val="4E649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479374" y="3822370"/>
              <a:ext cx="215222" cy="440468"/>
            </a:xfrm>
            <a:prstGeom prst="rect">
              <a:avLst/>
            </a:prstGeom>
            <a:solidFill>
              <a:srgbClr val="4E649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28" y="117322"/>
            <a:ext cx="8568813" cy="639762"/>
          </a:xfrm>
        </p:spPr>
        <p:txBody>
          <a:bodyPr/>
          <a:lstStyle/>
          <a:p>
            <a:r>
              <a:rPr lang="en-US" sz="2400" i="1" dirty="0" err="1"/>
              <a:t>Karenia</a:t>
            </a:r>
            <a:r>
              <a:rPr lang="en-US" sz="2400" dirty="0"/>
              <a:t> “red tide” bloom comparison July and Sep 2018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3799" y="1105908"/>
            <a:ext cx="4306529" cy="5493431"/>
            <a:chOff x="98322" y="899432"/>
            <a:chExt cx="4306529" cy="54934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r="13903"/>
            <a:stretch/>
          </p:blipFill>
          <p:spPr>
            <a:xfrm>
              <a:off x="98322" y="899432"/>
              <a:ext cx="4306529" cy="549343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98322" y="4100053"/>
              <a:ext cx="1155612" cy="393290"/>
            </a:xfrm>
            <a:prstGeom prst="rect">
              <a:avLst/>
            </a:prstGeom>
            <a:solidFill>
              <a:srgbClr val="4E649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98322" y="3706760"/>
              <a:ext cx="195327" cy="440468"/>
            </a:xfrm>
            <a:prstGeom prst="rect">
              <a:avLst/>
            </a:prstGeom>
            <a:solidFill>
              <a:srgbClr val="4E649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630" y="978090"/>
            <a:ext cx="2526408" cy="1316794"/>
          </a:xfrm>
          <a:prstGeom prst="rect">
            <a:avLst/>
          </a:prstGeom>
        </p:spPr>
      </p:pic>
      <p:pic>
        <p:nvPicPr>
          <p:cNvPr id="1026" name="Picture 2" descr="FWC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9" y="899432"/>
            <a:ext cx="1144019" cy="13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45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1204" r="6550" b="30189"/>
          <a:stretch/>
        </p:blipFill>
        <p:spPr>
          <a:xfrm>
            <a:off x="336747" y="704882"/>
            <a:ext cx="4134472" cy="5694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11589" r="7080" b="29596"/>
          <a:stretch/>
        </p:blipFill>
        <p:spPr>
          <a:xfrm>
            <a:off x="4977338" y="704882"/>
            <a:ext cx="4119941" cy="569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42" y="65120"/>
            <a:ext cx="8490155" cy="639762"/>
          </a:xfrm>
        </p:spPr>
        <p:txBody>
          <a:bodyPr/>
          <a:lstStyle/>
          <a:p>
            <a:r>
              <a:rPr lang="en-US" sz="2400" i="1" dirty="0" err="1"/>
              <a:t>Karenia</a:t>
            </a:r>
            <a:r>
              <a:rPr lang="en-US" sz="2400" dirty="0"/>
              <a:t> </a:t>
            </a:r>
            <a:r>
              <a:rPr lang="en-US" sz="2400" i="1" dirty="0"/>
              <a:t>brevis</a:t>
            </a:r>
            <a:r>
              <a:rPr lang="en-US" sz="2400" dirty="0"/>
              <a:t> “red tide” satellite </a:t>
            </a:r>
            <a:br>
              <a:rPr lang="en-US" sz="2400" dirty="0"/>
            </a:br>
            <a:r>
              <a:rPr lang="en-US" sz="2400" dirty="0"/>
              <a:t>bloom comparison July and Sep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50365" y="6290789"/>
            <a:ext cx="43869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Products derived from Copernicus Sentinel-3 data</a:t>
            </a:r>
          </a:p>
        </p:txBody>
      </p:sp>
    </p:spTree>
    <p:extLst>
      <p:ext uri="{BB962C8B-B14F-4D97-AF65-F5344CB8AC3E}">
        <p14:creationId xmlns:p14="http://schemas.microsoft.com/office/powerpoint/2010/main" val="2589091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04" y="90169"/>
            <a:ext cx="7495656" cy="682907"/>
          </a:xfrm>
        </p:spPr>
        <p:txBody>
          <a:bodyPr/>
          <a:lstStyle/>
          <a:p>
            <a:r>
              <a:rPr lang="en-US" i="1" dirty="0" err="1"/>
              <a:t>Karenia</a:t>
            </a:r>
            <a:r>
              <a:rPr lang="en-US" i="1" dirty="0"/>
              <a:t> brevis </a:t>
            </a:r>
            <a:r>
              <a:rPr lang="en-US" dirty="0"/>
              <a:t>“Red tide” Oct 2019; Patchy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05954" y="951426"/>
            <a:ext cx="3294646" cy="5823510"/>
            <a:chOff x="1505954" y="951426"/>
            <a:chExt cx="3294646" cy="58235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54" y="951426"/>
              <a:ext cx="3294646" cy="582351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370634" y="2218184"/>
              <a:ext cx="1221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Oct 17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96878" y="951426"/>
            <a:ext cx="3294646" cy="5823510"/>
            <a:chOff x="5096878" y="951426"/>
            <a:chExt cx="3294646" cy="58235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6878" y="951426"/>
              <a:ext cx="3294646" cy="58235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170394" y="2218184"/>
              <a:ext cx="1221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Oct 30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4914" y="951426"/>
            <a:ext cx="8866911" cy="5198217"/>
            <a:chOff x="214914" y="951426"/>
            <a:chExt cx="8866911" cy="5198217"/>
          </a:xfrm>
        </p:grpSpPr>
        <p:grpSp>
          <p:nvGrpSpPr>
            <p:cNvPr id="15" name="Group 14"/>
            <p:cNvGrpSpPr/>
            <p:nvPr/>
          </p:nvGrpSpPr>
          <p:grpSpPr>
            <a:xfrm>
              <a:off x="4810267" y="951427"/>
              <a:ext cx="4271558" cy="5198215"/>
              <a:chOff x="4753236" y="2218184"/>
              <a:chExt cx="3182322" cy="387268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835" t="41280" r="8791" b="26719"/>
              <a:stretch/>
            </p:blipFill>
            <p:spPr>
              <a:xfrm>
                <a:off x="4753236" y="2218184"/>
                <a:ext cx="3175120" cy="3872684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064253" y="2805685"/>
                <a:ext cx="871305" cy="343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Oct 30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14914" y="951426"/>
              <a:ext cx="4358752" cy="5198217"/>
              <a:chOff x="326193" y="2825042"/>
              <a:chExt cx="3247282" cy="387268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18" t="41469" r="7653" b="26532"/>
              <a:stretch/>
            </p:blipFill>
            <p:spPr>
              <a:xfrm>
                <a:off x="326193" y="2825042"/>
                <a:ext cx="3247282" cy="38726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554883" y="3341659"/>
                <a:ext cx="836265" cy="343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Oct 17</a:t>
                </a:r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3767682" y="6327992"/>
            <a:ext cx="319423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https://go.usa.gov/xd5nu</a:t>
            </a:r>
          </a:p>
        </p:txBody>
      </p:sp>
    </p:spTree>
    <p:extLst>
      <p:ext uri="{BB962C8B-B14F-4D97-AF65-F5344CB8AC3E}">
        <p14:creationId xmlns:p14="http://schemas.microsoft.com/office/powerpoint/2010/main" val="33709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313" y="1425030"/>
            <a:ext cx="4276681" cy="4825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85" y="134647"/>
            <a:ext cx="8704039" cy="870988"/>
          </a:xfrm>
        </p:spPr>
        <p:txBody>
          <a:bodyPr/>
          <a:lstStyle/>
          <a:p>
            <a:r>
              <a:rPr lang="en-US" sz="2400" dirty="0"/>
              <a:t>Detailed Respiratory Forecast  </a:t>
            </a:r>
            <a:br>
              <a:rPr lang="en-US" sz="2400" dirty="0"/>
            </a:br>
            <a:r>
              <a:rPr lang="en-US" sz="2000" dirty="0"/>
              <a:t>Started during 2018 bloom in Pinellas Co. </a:t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17873" y="1676892"/>
            <a:ext cx="3297620" cy="4321880"/>
            <a:chOff x="113111" y="841226"/>
            <a:chExt cx="4396826" cy="57625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11" y="841226"/>
              <a:ext cx="4396826" cy="57625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095" y="953239"/>
              <a:ext cx="1059233" cy="667233"/>
            </a:xfrm>
            <a:prstGeom prst="rect">
              <a:avLst/>
            </a:prstGeom>
          </p:spPr>
        </p:pic>
        <p:pic>
          <p:nvPicPr>
            <p:cNvPr id="12" name="Picture 2" descr="Water She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95" y="1620472"/>
              <a:ext cx="1059233" cy="2871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180683" y="83768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Combine 3-6 day/week cell counts with weather models,  3 hour update</a:t>
            </a:r>
          </a:p>
        </p:txBody>
      </p:sp>
    </p:spTree>
    <p:extLst>
      <p:ext uri="{BB962C8B-B14F-4D97-AF65-F5344CB8AC3E}">
        <p14:creationId xmlns:p14="http://schemas.microsoft.com/office/powerpoint/2010/main" val="2077325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260529" y="748860"/>
            <a:ext cx="3768456" cy="5287094"/>
            <a:chOff x="5260529" y="748860"/>
            <a:chExt cx="3768456" cy="5287094"/>
          </a:xfrm>
        </p:grpSpPr>
        <p:grpSp>
          <p:nvGrpSpPr>
            <p:cNvPr id="18" name="Group 17"/>
            <p:cNvGrpSpPr/>
            <p:nvPr/>
          </p:nvGrpSpPr>
          <p:grpSpPr>
            <a:xfrm>
              <a:off x="5260529" y="1409003"/>
              <a:ext cx="3768456" cy="4626951"/>
              <a:chOff x="5159770" y="1088049"/>
              <a:chExt cx="3768456" cy="462695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59770" y="1088049"/>
                <a:ext cx="3768456" cy="4626951"/>
              </a:xfrm>
              <a:prstGeom prst="rect">
                <a:avLst/>
              </a:prstGeom>
            </p:spPr>
          </p:pic>
          <p:pic>
            <p:nvPicPr>
              <p:cNvPr id="2052" name="Picture 4" descr="National Weather Service Log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2241" y="4998961"/>
                <a:ext cx="668845" cy="6688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5907682" y="748860"/>
              <a:ext cx="2474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Forecast winds and </a:t>
              </a:r>
            </a:p>
            <a:p>
              <a:r>
                <a:rPr lang="en-US" dirty="0"/>
                <a:t>Respiratory model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11" y="0"/>
            <a:ext cx="5975173" cy="914400"/>
          </a:xfrm>
        </p:spPr>
        <p:txBody>
          <a:bodyPr/>
          <a:lstStyle/>
          <a:p>
            <a:pPr algn="l"/>
            <a:r>
              <a:rPr lang="en-US" sz="2400" dirty="0"/>
              <a:t>Experimental respiratory forecast </a:t>
            </a:r>
            <a:r>
              <a:rPr lang="en-US" sz="2400" dirty="0">
                <a:hlinkClick r:id="rId4"/>
              </a:rPr>
              <a:t>https://habscope.gcoos.org/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95921" y="96456"/>
            <a:ext cx="4342408" cy="6429659"/>
            <a:chOff x="4719398" y="63800"/>
            <a:chExt cx="4342408" cy="64296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098" y="63800"/>
              <a:ext cx="3848708" cy="64296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7250" y="4584715"/>
              <a:ext cx="1372478" cy="190874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398" y="2730701"/>
              <a:ext cx="987400" cy="9917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498" y="3786279"/>
              <a:ext cx="1383391" cy="52285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13111" y="841226"/>
            <a:ext cx="4396826" cy="5762506"/>
            <a:chOff x="113111" y="841226"/>
            <a:chExt cx="4396826" cy="57625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111" y="841226"/>
              <a:ext cx="4396826" cy="57625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095" y="953239"/>
              <a:ext cx="1059233" cy="667233"/>
            </a:xfrm>
            <a:prstGeom prst="rect">
              <a:avLst/>
            </a:prstGeom>
          </p:spPr>
        </p:pic>
        <p:pic>
          <p:nvPicPr>
            <p:cNvPr id="12" name="Picture 2" descr="Water She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95" y="1620472"/>
              <a:ext cx="1059233" cy="28710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16450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57584</TotalTime>
  <Words>350</Words>
  <Application>Microsoft Office PowerPoint</Application>
  <PresentationFormat>On-screen Show (4:3)</PresentationFormat>
  <Paragraphs>63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1_Custom Design</vt:lpstr>
      <vt:lpstr>2_Custom Design</vt:lpstr>
      <vt:lpstr>Custom Design</vt:lpstr>
      <vt:lpstr>Forecasting Respiratory Irritation from  (Karenia brevis) Red Tide </vt:lpstr>
      <vt:lpstr>Effect of Exposure to brevetoxins</vt:lpstr>
      <vt:lpstr>Big picture on where the bloom is</vt:lpstr>
      <vt:lpstr>Example satellite image, Oct 30, 2019</vt:lpstr>
      <vt:lpstr>Karenia “red tide” bloom comparison July and Sep 2018</vt:lpstr>
      <vt:lpstr>Karenia brevis “red tide” satellite  bloom comparison July and Sep 2018</vt:lpstr>
      <vt:lpstr>Karenia brevis “Red tide” Oct 2019; Patchy</vt:lpstr>
      <vt:lpstr>Detailed Respiratory Forecast   Started during 2018 bloom in Pinellas Co.  </vt:lpstr>
      <vt:lpstr>Experimental respiratory forecast https://habscope.gcoos.org/</vt:lpstr>
      <vt:lpstr>Afternoon and Evening, wind matters</vt:lpstr>
      <vt:lpstr>Respiratory Forecast “HABscope”</vt:lpstr>
      <vt:lpstr>Collect microscope video of water sample</vt:lpstr>
      <vt:lpstr>Two different cases </vt:lpstr>
      <vt:lpstr>HABscope Upload to GCOOS computer for counting</vt:lpstr>
      <vt:lpstr>HABscope based forecast, Sanibel </vt:lpstr>
      <vt:lpstr>Concept for HABscope</vt:lpstr>
    </vt:vector>
  </TitlesOfParts>
  <Company>DOC/NOAA/CSC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fruopoli</dc:creator>
  <cp:lastModifiedBy>bccmeeting</cp:lastModifiedBy>
  <cp:revision>2340</cp:revision>
  <cp:lastPrinted>2012-07-02T15:31:27Z</cp:lastPrinted>
  <dcterms:created xsi:type="dcterms:W3CDTF">1998-11-05T20:54:43Z</dcterms:created>
  <dcterms:modified xsi:type="dcterms:W3CDTF">2020-02-18T21:24:45Z</dcterms:modified>
</cp:coreProperties>
</file>