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1"/>
  </p:notesMasterIdLst>
  <p:handoutMasterIdLst>
    <p:handoutMasterId r:id="rId22"/>
  </p:handoutMasterIdLst>
  <p:sldIdLst>
    <p:sldId id="517" r:id="rId2"/>
    <p:sldId id="518" r:id="rId3"/>
    <p:sldId id="519" r:id="rId4"/>
    <p:sldId id="520" r:id="rId5"/>
    <p:sldId id="509" r:id="rId6"/>
    <p:sldId id="371" r:id="rId7"/>
    <p:sldId id="516" r:id="rId8"/>
    <p:sldId id="366" r:id="rId9"/>
    <p:sldId id="373" r:id="rId10"/>
    <p:sldId id="436" r:id="rId11"/>
    <p:sldId id="523" r:id="rId12"/>
    <p:sldId id="368" r:id="rId13"/>
    <p:sldId id="376" r:id="rId14"/>
    <p:sldId id="409" r:id="rId15"/>
    <p:sldId id="375" r:id="rId16"/>
    <p:sldId id="410" r:id="rId17"/>
    <p:sldId id="377" r:id="rId18"/>
    <p:sldId id="522" r:id="rId19"/>
    <p:sldId id="395"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78" d="100"/>
          <a:sy n="78" d="100"/>
        </p:scale>
        <p:origin x="821" y="67"/>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BCD8BE7-FC29-4AC4-BC3F-901BF9C6EE82}" type="datetimeFigureOut">
              <a:rPr lang="en-US" smtClean="0"/>
              <a:t>2/15/2020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a:t>G</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9D05128-29F9-4520-BFC2-D73C6A8F9215}" type="slidenum">
              <a:rPr lang="en-US" smtClean="0"/>
              <a:t>‹#›</a:t>
            </a:fld>
            <a:endParaRPr lang="en-US"/>
          </a:p>
        </p:txBody>
      </p:sp>
    </p:spTree>
    <p:extLst>
      <p:ext uri="{BB962C8B-B14F-4D97-AF65-F5344CB8AC3E}">
        <p14:creationId xmlns:p14="http://schemas.microsoft.com/office/powerpoint/2010/main" val="37088280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145E211-AF2D-440B-9D4B-608EB8971762}" type="datetimeFigureOut">
              <a:rPr lang="en-US" smtClean="0"/>
              <a:t>2/15/2020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G</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C1C1C98-5332-4ACB-A500-B3543B0B4DC5}" type="slidenum">
              <a:rPr lang="en-US" smtClean="0"/>
              <a:t>‹#›</a:t>
            </a:fld>
            <a:endParaRPr lang="en-US"/>
          </a:p>
        </p:txBody>
      </p:sp>
    </p:spTree>
    <p:extLst>
      <p:ext uri="{BB962C8B-B14F-4D97-AF65-F5344CB8AC3E}">
        <p14:creationId xmlns:p14="http://schemas.microsoft.com/office/powerpoint/2010/main" val="71081362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13" Type="http://schemas.openxmlformats.org/officeDocument/2006/relationships/hyperlink" Target="http://en.wikipedia.org/wiki/PH" TargetMode="External"/><Relationship Id="rId18" Type="http://schemas.openxmlformats.org/officeDocument/2006/relationships/hyperlink" Target="http://en.wikipedia.org/wiki/Anorexia_(symptom)" TargetMode="External"/><Relationship Id="rId26" Type="http://schemas.openxmlformats.org/officeDocument/2006/relationships/hyperlink" Target="http://en.wikipedia.org/wiki/Histopathology" TargetMode="External"/><Relationship Id="rId3" Type="http://schemas.openxmlformats.org/officeDocument/2006/relationships/hyperlink" Target="http://en.wikipedia.org/wiki/Toxicity" TargetMode="External"/><Relationship Id="rId21" Type="http://schemas.openxmlformats.org/officeDocument/2006/relationships/hyperlink" Target="http://en.wikipedia.org/wiki/Lungs" TargetMode="External"/><Relationship Id="rId34" Type="http://schemas.openxmlformats.org/officeDocument/2006/relationships/hyperlink" Target="#cite_note-Hawkins1985-5"/><Relationship Id="rId7" Type="http://schemas.openxmlformats.org/officeDocument/2006/relationships/hyperlink" Target="http://en.wikipedia.org/wiki/Covalent" TargetMode="External"/><Relationship Id="rId12" Type="http://schemas.openxmlformats.org/officeDocument/2006/relationships/hyperlink" Target="http://en.wikipedia.org/wiki/Sunlight" TargetMode="External"/><Relationship Id="rId17" Type="http://schemas.openxmlformats.org/officeDocument/2006/relationships/hyperlink" Target="http://en.wikipedia.org/wiki/Acute_(medicine)" TargetMode="External"/><Relationship Id="rId25" Type="http://schemas.openxmlformats.org/officeDocument/2006/relationships/hyperlink" Target="http://en.wikipedia.org/wiki/Adrenal_glands" TargetMode="External"/><Relationship Id="rId33" Type="http://schemas.openxmlformats.org/officeDocument/2006/relationships/hyperlink" Target="http://en.wikipedia.org/wiki/Epithelial_cell" TargetMode="External"/><Relationship Id="rId2" Type="http://schemas.openxmlformats.org/officeDocument/2006/relationships/slide" Target="../slides/slide13.xml"/><Relationship Id="rId16" Type="http://schemas.openxmlformats.org/officeDocument/2006/relationships/hyperlink" Target="#cite_note-Chiswell1999-14"/><Relationship Id="rId20" Type="http://schemas.openxmlformats.org/officeDocument/2006/relationships/hyperlink" Target="http://en.wikipedia.org/wiki/Breathing" TargetMode="External"/><Relationship Id="rId29" Type="http://schemas.openxmlformats.org/officeDocument/2006/relationships/hyperlink" Target="http://en.wikipedia.org/wiki/Lipid" TargetMode="External"/><Relationship Id="rId1" Type="http://schemas.openxmlformats.org/officeDocument/2006/relationships/notesMaster" Target="../notesMasters/notesMaster1.xml"/><Relationship Id="rId6" Type="http://schemas.openxmlformats.org/officeDocument/2006/relationships/hyperlink" Target="http://en.wikipedia.org/wiki/Protein_biosynthesis" TargetMode="External"/><Relationship Id="rId11" Type="http://schemas.openxmlformats.org/officeDocument/2006/relationships/hyperlink" Target="http://en.wikipedia.org/wiki/Chemical_decomposition" TargetMode="External"/><Relationship Id="rId24" Type="http://schemas.openxmlformats.org/officeDocument/2006/relationships/hyperlink" Target="http://en.wikipedia.org/wiki/Small_intestines" TargetMode="External"/><Relationship Id="rId32" Type="http://schemas.openxmlformats.org/officeDocument/2006/relationships/hyperlink" Target="http://en.wikipedia.org/wiki/Blood_vessels" TargetMode="External"/><Relationship Id="rId5" Type="http://schemas.openxmlformats.org/officeDocument/2006/relationships/hyperlink" Target="http://en.wikipedia.org/wiki/Kidney" TargetMode="External"/><Relationship Id="rId15" Type="http://schemas.openxmlformats.org/officeDocument/2006/relationships/hyperlink" Target="http://en.wikipedia.org/wiki/Turbidity" TargetMode="External"/><Relationship Id="rId23" Type="http://schemas.openxmlformats.org/officeDocument/2006/relationships/hyperlink" Target="http://en.wikipedia.org/wiki/Kidneys" TargetMode="External"/><Relationship Id="rId28" Type="http://schemas.openxmlformats.org/officeDocument/2006/relationships/hyperlink" Target="http://en.wikipedia.org/wiki/Hepatocytes" TargetMode="External"/><Relationship Id="rId10" Type="http://schemas.openxmlformats.org/officeDocument/2006/relationships/hyperlink" Target="http://en.wikipedia.org/wiki/Chemical_stability" TargetMode="External"/><Relationship Id="rId19" Type="http://schemas.openxmlformats.org/officeDocument/2006/relationships/hyperlink" Target="http://en.wikipedia.org/wiki/Diarrhoea" TargetMode="External"/><Relationship Id="rId31" Type="http://schemas.openxmlformats.org/officeDocument/2006/relationships/hyperlink" Target="http://en.wikipedia.org/wiki/Thrombi" TargetMode="External"/><Relationship Id="rId4" Type="http://schemas.openxmlformats.org/officeDocument/2006/relationships/hyperlink" Target="http://en.wikipedia.org/wiki/Liver" TargetMode="External"/><Relationship Id="rId9" Type="http://schemas.openxmlformats.org/officeDocument/2006/relationships/hyperlink" Target="http://en.wikipedia.org/wiki/RNA" TargetMode="External"/><Relationship Id="rId14" Type="http://schemas.openxmlformats.org/officeDocument/2006/relationships/hyperlink" Target="http://en.wikipedia.org/wiki/Temperature" TargetMode="External"/><Relationship Id="rId22" Type="http://schemas.openxmlformats.org/officeDocument/2006/relationships/hyperlink" Target="http://en.wikipedia.org/wiki/Livers" TargetMode="External"/><Relationship Id="rId27" Type="http://schemas.openxmlformats.org/officeDocument/2006/relationships/hyperlink" Target="http://en.wikipedia.org/wiki/Necrosis" TargetMode="External"/><Relationship Id="rId30" Type="http://schemas.openxmlformats.org/officeDocument/2006/relationships/hyperlink" Target="http://en.wikipedia.org/wiki/Fibri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C2A4CFE-B514-4FDD-90E0-0288429B4CD4}"/>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F52319A-C3EE-4154-BA37-F5CDF7EB94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Hollow and Protein, filled with air or collapse, cross and long sections.</a:t>
            </a:r>
          </a:p>
        </p:txBody>
      </p:sp>
      <p:sp>
        <p:nvSpPr>
          <p:cNvPr id="10244" name="Slide Number Placeholder 3">
            <a:extLst>
              <a:ext uri="{FF2B5EF4-FFF2-40B4-BE49-F238E27FC236}">
                <a16:creationId xmlns:a16="http://schemas.microsoft.com/office/drawing/2014/main" id="{F2BEF2AB-D735-43A3-99C1-30C0F1CD2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B8FCD6-2079-4F27-9370-9D529A006085}" type="slidenum">
              <a:rPr lang="en-US" altLang="en-US" sz="1200" smtClean="0"/>
              <a:pPr/>
              <a:t>3</a:t>
            </a:fld>
            <a:endParaRPr lang="en-US" altLang="en-US" sz="1200"/>
          </a:p>
        </p:txBody>
      </p:sp>
    </p:spTree>
    <p:extLst>
      <p:ext uri="{BB962C8B-B14F-4D97-AF65-F5344CB8AC3E}">
        <p14:creationId xmlns:p14="http://schemas.microsoft.com/office/powerpoint/2010/main" val="69397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G</a:t>
            </a:r>
          </a:p>
        </p:txBody>
      </p:sp>
      <p:sp>
        <p:nvSpPr>
          <p:cNvPr id="5" name="Slide Number Placeholder 4"/>
          <p:cNvSpPr>
            <a:spLocks noGrp="1"/>
          </p:cNvSpPr>
          <p:nvPr>
            <p:ph type="sldNum" sz="quarter" idx="5"/>
          </p:nvPr>
        </p:nvSpPr>
        <p:spPr/>
        <p:txBody>
          <a:bodyPr/>
          <a:lstStyle/>
          <a:p>
            <a:fld id="{9C1C1C98-5332-4ACB-A500-B3543B0B4DC5}" type="slidenum">
              <a:rPr lang="en-US" smtClean="0"/>
              <a:t>4</a:t>
            </a:fld>
            <a:endParaRPr lang="en-US"/>
          </a:p>
        </p:txBody>
      </p:sp>
    </p:spTree>
    <p:extLst>
      <p:ext uri="{BB962C8B-B14F-4D97-AF65-F5344CB8AC3E}">
        <p14:creationId xmlns:p14="http://schemas.microsoft.com/office/powerpoint/2010/main" val="346660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5CAEE45-4CE6-457F-9B93-2FD445BA01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178510-94D5-42DC-9B43-2B1C18C62B29}" type="slidenum">
              <a:rPr lang="en-US" altLang="en-US" sz="1200" smtClean="0"/>
              <a:pPr/>
              <a:t>8</a:t>
            </a:fld>
            <a:endParaRPr lang="en-US" altLang="en-US" sz="1200"/>
          </a:p>
        </p:txBody>
      </p:sp>
      <p:sp>
        <p:nvSpPr>
          <p:cNvPr id="36867" name="Rectangle 2">
            <a:extLst>
              <a:ext uri="{FF2B5EF4-FFF2-40B4-BE49-F238E27FC236}">
                <a16:creationId xmlns:a16="http://schemas.microsoft.com/office/drawing/2014/main" id="{F9F64A66-D499-4485-A571-AC1C1C055595}"/>
              </a:ext>
            </a:extLst>
          </p:cNvPr>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F33C62B2-B901-4DCB-BE91-47FD9A83A5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3290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AA0E529-75AE-47F6-AE93-DC4921F894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D85245-7D10-4644-90D9-3B15DAB31420}" type="slidenum">
              <a:rPr lang="en-US" altLang="en-US" sz="1200" smtClean="0"/>
              <a:pPr/>
              <a:t>9</a:t>
            </a:fld>
            <a:endParaRPr lang="en-US" altLang="en-US" sz="1200"/>
          </a:p>
        </p:txBody>
      </p:sp>
      <p:sp>
        <p:nvSpPr>
          <p:cNvPr id="38915" name="Rectangle 2">
            <a:extLst>
              <a:ext uri="{FF2B5EF4-FFF2-40B4-BE49-F238E27FC236}">
                <a16:creationId xmlns:a16="http://schemas.microsoft.com/office/drawing/2014/main" id="{A0F48DC6-704F-482F-88D7-E4C675D97E10}"/>
              </a:ext>
            </a:extLst>
          </p:cNvPr>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F12E97BD-DCF9-45C2-AC06-D18B3D237F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3963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9923606-4213-4BA3-9F85-35B9C336DF86}"/>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ACF4B1A-9B27-4C16-B63A-66BB6853F3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CYN is </a:t>
            </a:r>
            <a:r>
              <a:rPr lang="en-US" altLang="en-US">
                <a:hlinkClick r:id="rId3" action="ppaction://hlinkfile" tooltip="Toxicity"/>
              </a:rPr>
              <a:t>toxic</a:t>
            </a:r>
            <a:r>
              <a:rPr lang="en-US" altLang="en-US"/>
              <a:t> to </a:t>
            </a:r>
            <a:r>
              <a:rPr lang="en-US" altLang="en-US">
                <a:hlinkClick r:id="rId4" action="ppaction://hlinkfile" tooltip="Liver"/>
              </a:rPr>
              <a:t>liver</a:t>
            </a:r>
            <a:r>
              <a:rPr lang="en-US" altLang="en-US"/>
              <a:t> and </a:t>
            </a:r>
            <a:r>
              <a:rPr lang="en-US" altLang="en-US">
                <a:hlinkClick r:id="rId5" action="ppaction://hlinkfile" tooltip="Kidney"/>
              </a:rPr>
              <a:t>kidney</a:t>
            </a:r>
            <a:r>
              <a:rPr lang="en-US" altLang="en-US"/>
              <a:t> tissue and is thought to inhibit </a:t>
            </a:r>
            <a:r>
              <a:rPr lang="en-US" altLang="en-US">
                <a:hlinkClick r:id="rId6" action="ppaction://hlinkfile" tooltip="Protein biosynthesis"/>
              </a:rPr>
              <a:t>protein synthesis</a:t>
            </a:r>
            <a:r>
              <a:rPr lang="en-US" altLang="en-US"/>
              <a:t> and to </a:t>
            </a:r>
            <a:r>
              <a:rPr lang="en-US" altLang="en-US">
                <a:hlinkClick r:id="rId7" action="ppaction://hlinkfile" tooltip="Covalent"/>
              </a:rPr>
              <a:t>covalently</a:t>
            </a:r>
            <a:r>
              <a:rPr lang="en-US" altLang="en-US"/>
              <a:t> modify </a:t>
            </a:r>
            <a:r>
              <a:rPr lang="en-US" altLang="en-US">
                <a:hlinkClick r:id="rId8" action="ppaction://hlinkfile" tooltip="DNA"/>
              </a:rPr>
              <a:t>DNA</a:t>
            </a:r>
            <a:r>
              <a:rPr lang="en-US" altLang="en-US"/>
              <a:t> and/or </a:t>
            </a:r>
            <a:r>
              <a:rPr lang="en-US" altLang="en-US">
                <a:hlinkClick r:id="rId9" action="ppaction://hlinkfile" tooltip="RNA"/>
              </a:rPr>
              <a:t>RNA</a:t>
            </a:r>
            <a:r>
              <a:rPr lang="en-US" altLang="en-US"/>
              <a:t>. One of the key factors associated with the </a:t>
            </a:r>
            <a:r>
              <a:rPr lang="en-US" altLang="en-US">
                <a:hlinkClick r:id="rId3" action="ppaction://hlinkfile" tooltip="Toxicity"/>
              </a:rPr>
              <a:t>toxicity</a:t>
            </a:r>
            <a:r>
              <a:rPr lang="en-US" altLang="en-US"/>
              <a:t> of CYN is its </a:t>
            </a:r>
            <a:r>
              <a:rPr lang="en-US" altLang="en-US">
                <a:hlinkClick r:id="rId10" action="ppaction://hlinkfile" tooltip="Chemical stability"/>
              </a:rPr>
              <a:t>stability</a:t>
            </a:r>
            <a:r>
              <a:rPr lang="en-US" altLang="en-US"/>
              <a:t>. Although the toxin has been found to </a:t>
            </a:r>
            <a:r>
              <a:rPr lang="en-US" altLang="en-US">
                <a:hlinkClick r:id="rId11" action="ppaction://hlinkfile" tooltip="Chemical decomposition"/>
              </a:rPr>
              <a:t>degrade</a:t>
            </a:r>
            <a:r>
              <a:rPr lang="en-US" altLang="en-US"/>
              <a:t> rapidly in an algal extract when exposed to </a:t>
            </a:r>
            <a:r>
              <a:rPr lang="en-US" altLang="en-US">
                <a:hlinkClick r:id="rId12" action="ppaction://hlinkfile" tooltip="Sunlight"/>
              </a:rPr>
              <a:t>sunlight</a:t>
            </a:r>
            <a:r>
              <a:rPr lang="en-US" altLang="en-US"/>
              <a:t>, it is resistant to degradation by changes in </a:t>
            </a:r>
            <a:r>
              <a:rPr lang="en-US" altLang="en-US">
                <a:hlinkClick r:id="rId13" action="ppaction://hlinkfile" tooltip="PH"/>
              </a:rPr>
              <a:t>pH</a:t>
            </a:r>
            <a:r>
              <a:rPr lang="en-US" altLang="en-US"/>
              <a:t> and </a:t>
            </a:r>
            <a:r>
              <a:rPr lang="en-US" altLang="en-US">
                <a:hlinkClick r:id="rId14" action="ppaction://hlinkfile" tooltip="Temperature"/>
              </a:rPr>
              <a:t>temperature</a:t>
            </a:r>
            <a:r>
              <a:rPr lang="en-US" altLang="en-US"/>
              <a:t>, and shows no degradation in either the pure solid form or in pure water. As a result, in </a:t>
            </a:r>
            <a:r>
              <a:rPr lang="en-US" altLang="en-US">
                <a:hlinkClick r:id="rId15" action="ppaction://hlinkfile" tooltip="Turbidity"/>
              </a:rPr>
              <a:t>turbid</a:t>
            </a:r>
            <a:r>
              <a:rPr lang="en-US" altLang="en-US"/>
              <a:t> and unmoving water the toxin can persist for long periods, and although boiling water will kill the algae, it may not remove the toxin.</a:t>
            </a:r>
            <a:r>
              <a:rPr lang="en-US" altLang="en-US" baseline="30000">
                <a:hlinkClick r:id="rId16" action="ppaction://hlinkfile"/>
              </a:rPr>
              <a:t>[15]</a:t>
            </a:r>
            <a:endParaRPr lang="en-US" altLang="en-US" baseline="30000"/>
          </a:p>
          <a:p>
            <a:endParaRPr lang="en-US" altLang="en-US" baseline="30000"/>
          </a:p>
          <a:p>
            <a:r>
              <a:rPr lang="en-US" altLang="en-US">
                <a:hlinkClick r:id="rId17" action="ppaction://hlinkfile" tooltip="Acute (medicine)"/>
              </a:rPr>
              <a:t>Acutely</a:t>
            </a:r>
            <a:r>
              <a:rPr lang="en-US" altLang="en-US"/>
              <a:t> poisoned mice displayed </a:t>
            </a:r>
            <a:r>
              <a:rPr lang="en-US" altLang="en-US">
                <a:hlinkClick r:id="rId18" action="ppaction://hlinkfile" tooltip="Anorexia (symptom)"/>
              </a:rPr>
              <a:t>anorexia</a:t>
            </a:r>
            <a:r>
              <a:rPr lang="en-US" altLang="en-US"/>
              <a:t>, </a:t>
            </a:r>
            <a:r>
              <a:rPr lang="en-US" altLang="en-US">
                <a:hlinkClick r:id="rId19" action="ppaction://hlinkfile" tooltip="Diarrhoea"/>
              </a:rPr>
              <a:t>diarrhoea</a:t>
            </a:r>
            <a:r>
              <a:rPr lang="en-US" altLang="en-US"/>
              <a:t> and gasping </a:t>
            </a:r>
            <a:r>
              <a:rPr lang="en-US" altLang="en-US">
                <a:hlinkClick r:id="rId20" action="ppaction://hlinkfile" tooltip="Breathing"/>
              </a:rPr>
              <a:t>respiration</a:t>
            </a:r>
            <a:r>
              <a:rPr lang="en-US" altLang="en-US"/>
              <a:t>. Autopsy results revealed haemorrhages in the </a:t>
            </a:r>
            <a:r>
              <a:rPr lang="en-US" altLang="en-US">
                <a:hlinkClick r:id="rId21" action="ppaction://hlinkfile" tooltip="Lungs"/>
              </a:rPr>
              <a:t>lungs</a:t>
            </a:r>
            <a:r>
              <a:rPr lang="en-US" altLang="en-US"/>
              <a:t>, </a:t>
            </a:r>
            <a:r>
              <a:rPr lang="en-US" altLang="en-US">
                <a:hlinkClick r:id="rId22" action="ppaction://hlinkfile" tooltip="Livers"/>
              </a:rPr>
              <a:t>livers</a:t>
            </a:r>
            <a:r>
              <a:rPr lang="en-US" altLang="en-US"/>
              <a:t>, </a:t>
            </a:r>
            <a:r>
              <a:rPr lang="en-US" altLang="en-US">
                <a:hlinkClick r:id="rId23" action="ppaction://hlinkfile" tooltip="Kidneys"/>
              </a:rPr>
              <a:t>kidneys</a:t>
            </a:r>
            <a:r>
              <a:rPr lang="en-US" altLang="en-US"/>
              <a:t>, </a:t>
            </a:r>
            <a:r>
              <a:rPr lang="en-US" altLang="en-US">
                <a:hlinkClick r:id="rId24" action="ppaction://hlinkfile" tooltip="Small intestines"/>
              </a:rPr>
              <a:t>small intestines</a:t>
            </a:r>
            <a:r>
              <a:rPr lang="en-US" altLang="en-US"/>
              <a:t> and </a:t>
            </a:r>
            <a:r>
              <a:rPr lang="en-US" altLang="en-US">
                <a:hlinkClick r:id="rId25" action="ppaction://hlinkfile" tooltip="Adrenal glands"/>
              </a:rPr>
              <a:t>adrenal glands</a:t>
            </a:r>
            <a:r>
              <a:rPr lang="en-US" altLang="en-US"/>
              <a:t>. </a:t>
            </a:r>
            <a:r>
              <a:rPr lang="en-US" altLang="en-US">
                <a:hlinkClick r:id="rId26" action="ppaction://hlinkfile" tooltip="Histopathology"/>
              </a:rPr>
              <a:t>Histopathology</a:t>
            </a:r>
            <a:r>
              <a:rPr lang="en-US" altLang="en-US"/>
              <a:t> revealed dose-related </a:t>
            </a:r>
            <a:r>
              <a:rPr lang="en-US" altLang="en-US">
                <a:hlinkClick r:id="rId27" action="ppaction://hlinkfile" tooltip="Necrosis"/>
              </a:rPr>
              <a:t>necrosis</a:t>
            </a:r>
            <a:r>
              <a:rPr lang="en-US" altLang="en-US"/>
              <a:t> of </a:t>
            </a:r>
            <a:r>
              <a:rPr lang="en-US" altLang="en-US">
                <a:hlinkClick r:id="rId28" action="ppaction://hlinkfile" tooltip="Hepatocytes"/>
              </a:rPr>
              <a:t>hepatocytes</a:t>
            </a:r>
            <a:r>
              <a:rPr lang="en-US" altLang="en-US"/>
              <a:t>, </a:t>
            </a:r>
            <a:r>
              <a:rPr lang="en-US" altLang="en-US">
                <a:hlinkClick r:id="rId29" action="ppaction://hlinkfile" tooltip="Lipid"/>
              </a:rPr>
              <a:t>lipid</a:t>
            </a:r>
            <a:r>
              <a:rPr lang="en-US" altLang="en-US"/>
              <a:t> accumulation, and </a:t>
            </a:r>
            <a:r>
              <a:rPr lang="en-US" altLang="en-US">
                <a:hlinkClick r:id="rId30" action="ppaction://hlinkfile" tooltip="Fibrin"/>
              </a:rPr>
              <a:t>fibrin</a:t>
            </a:r>
            <a:r>
              <a:rPr lang="en-US" altLang="en-US"/>
              <a:t> </a:t>
            </a:r>
            <a:r>
              <a:rPr lang="en-US" altLang="en-US">
                <a:hlinkClick r:id="rId31" action="ppaction://hlinkfile" tooltip="Thrombi"/>
              </a:rPr>
              <a:t>thrombi</a:t>
            </a:r>
            <a:r>
              <a:rPr lang="en-US" altLang="en-US"/>
              <a:t> formation in </a:t>
            </a:r>
            <a:r>
              <a:rPr lang="en-US" altLang="en-US">
                <a:hlinkClick r:id="rId32" action="ppaction://hlinkfile" tooltip="Blood vessels"/>
              </a:rPr>
              <a:t>blood vessels</a:t>
            </a:r>
            <a:r>
              <a:rPr lang="en-US" altLang="en-US"/>
              <a:t> of the liver and lungs, along with varying </a:t>
            </a:r>
            <a:r>
              <a:rPr lang="en-US" altLang="en-US">
                <a:hlinkClick r:id="rId33" action="ppaction://hlinkfile" tooltip="Epithelial cell"/>
              </a:rPr>
              <a:t>epithelial cell</a:t>
            </a:r>
            <a:r>
              <a:rPr lang="en-US" altLang="en-US"/>
              <a:t> necrosis in areas of the kidneys.</a:t>
            </a:r>
            <a:r>
              <a:rPr lang="en-US" altLang="en-US" baseline="30000">
                <a:hlinkClick r:id="rId34" action="ppaction://hlinkfile"/>
              </a:rPr>
              <a:t>[6]</a:t>
            </a:r>
            <a:endParaRPr lang="en-US" altLang="en-US"/>
          </a:p>
          <a:p>
            <a:endParaRPr lang="en-US" altLang="en-US"/>
          </a:p>
          <a:p>
            <a:endParaRPr lang="en-US" altLang="en-US"/>
          </a:p>
        </p:txBody>
      </p:sp>
      <p:sp>
        <p:nvSpPr>
          <p:cNvPr id="43012" name="Slide Number Placeholder 3">
            <a:extLst>
              <a:ext uri="{FF2B5EF4-FFF2-40B4-BE49-F238E27FC236}">
                <a16:creationId xmlns:a16="http://schemas.microsoft.com/office/drawing/2014/main" id="{71C0208B-2B36-4BF5-A0A4-20C3177AC7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AABDB8-24D5-4C2C-B2C8-B965174000B9}" type="slidenum">
              <a:rPr lang="en-US" altLang="en-US" sz="1200" smtClean="0"/>
              <a:pPr/>
              <a:t>13</a:t>
            </a:fld>
            <a:endParaRPr lang="en-US" altLang="en-US" sz="1200"/>
          </a:p>
        </p:txBody>
      </p:sp>
    </p:spTree>
    <p:extLst>
      <p:ext uri="{BB962C8B-B14F-4D97-AF65-F5344CB8AC3E}">
        <p14:creationId xmlns:p14="http://schemas.microsoft.com/office/powerpoint/2010/main" val="4009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C79CA11-E96C-4BF4-86C0-26AF2FA6E9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E3B13D-23F4-4C25-9B27-A5D7C87DDF6E}" type="slidenum">
              <a:rPr lang="en-US" altLang="en-US" sz="1200" smtClean="0"/>
              <a:pPr/>
              <a:t>14</a:t>
            </a:fld>
            <a:endParaRPr lang="en-US" altLang="en-US" sz="1200"/>
          </a:p>
        </p:txBody>
      </p:sp>
      <p:sp>
        <p:nvSpPr>
          <p:cNvPr id="45059" name="Rectangle 2">
            <a:extLst>
              <a:ext uri="{FF2B5EF4-FFF2-40B4-BE49-F238E27FC236}">
                <a16:creationId xmlns:a16="http://schemas.microsoft.com/office/drawing/2014/main" id="{B72018EA-EBB1-4A18-9042-961A832D39F7}"/>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7606B1BE-57AC-42F6-8E46-F1A07DBEA936}"/>
              </a:ext>
            </a:extLst>
          </p:cNvPr>
          <p:cNvSpPr>
            <a:spLocks noGrp="1" noChangeArrowheads="1"/>
          </p:cNvSpPr>
          <p:nvPr>
            <p:ph type="body" idx="1"/>
          </p:nvPr>
        </p:nvSpPr>
        <p:spPr bwMode="auto">
          <a:xfrm>
            <a:off x="914400" y="4343400"/>
            <a:ext cx="5029200" cy="45037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eaLnBrk="1" hangingPunct="1">
              <a:lnSpc>
                <a:spcPct val="120000"/>
              </a:lnSpc>
              <a:spcBef>
                <a:spcPct val="0"/>
              </a:spcBef>
              <a:defRPr/>
            </a:pPr>
            <a:r>
              <a:rPr lang="en-US" altLang="en-US" sz="1800"/>
              <a:t>Anatoxin A has two modes of action. It binds to the acetylcholine receptor that receives the acetylcholine impulse from the nerve ending and acts as an agonist. That is, its action parallels that of acetylcholine and it stimulates the nerve. However, it is not ejected by the receptor after binding, so the nerve impulse does not fade. In addition, it inhibits the acetylcholinesterase that inactivates the acetylcholine released by normal impulses. The result is an overstimulation of the muscle that leads to limp paralysis and death when the muscles of the chest responsible for breathing are affected. </a:t>
            </a:r>
          </a:p>
          <a:p>
            <a:pPr eaLnBrk="1" hangingPunct="1">
              <a:lnSpc>
                <a:spcPct val="120000"/>
              </a:lnSpc>
              <a:spcBef>
                <a:spcPct val="0"/>
              </a:spcBef>
              <a:defRPr/>
            </a:pPr>
            <a:endParaRPr lang="en-US" altLang="en-US" sz="1800"/>
          </a:p>
          <a:p>
            <a:pPr eaLnBrk="1" hangingPunct="1">
              <a:lnSpc>
                <a:spcPct val="120000"/>
              </a:lnSpc>
              <a:spcBef>
                <a:spcPct val="0"/>
              </a:spcBef>
              <a:defRPr/>
            </a:pPr>
            <a:r>
              <a:rPr lang="en-US" altLang="en-US" sz="1800"/>
              <a:t>Anatoxin-a(s) occurs only in the species Anabaena flos-aquae. It is an acetylcholinesterase inhibitor that binds to the enzyme and renders it unable to hydrolyze the acetylcholine. Since the acetylcholine is not deactivated, the ion channel is left open, once again destroying muscle function through exhaustion. Anatoxin-a(s) is an organic phosphonate, similar in its action to synthetic organophosphonate nerve agents, such as sarin, soman or VX , whichinhibit cholinesterases by phosphorylation their active site [5]. Anatoxin-a(s) is the only natural organophosphonate known. If given intraperitoneally to rats, it causes signs of severe cholinergic overstimulation, such as salivation, lacrimation, urinary incontinence, defecation, convulsion, fasciculation and respiratory arrest [14]. The potent toxicity of anatoxin-a(s), LD</a:t>
            </a:r>
            <a:r>
              <a:rPr lang="en-US" altLang="en-US" sz="1800" baseline="-25000"/>
              <a:t>50</a:t>
            </a:r>
            <a:r>
              <a:rPr lang="en-US" altLang="en-US" sz="1800"/>
              <a:t> from 20 to 40 µg/kg for mice via i.p., is attributed to its exceptional anticholinesterase activity. Atropine and probably oxime reactivators of cholinesterase may be used in the treatment of anatoxin-a(s) poisoning [6].</a:t>
            </a:r>
            <a:endParaRPr lang="en-US" altLang="en-US" sz="1800" b="1"/>
          </a:p>
        </p:txBody>
      </p:sp>
    </p:spTree>
    <p:extLst>
      <p:ext uri="{BB962C8B-B14F-4D97-AF65-F5344CB8AC3E}">
        <p14:creationId xmlns:p14="http://schemas.microsoft.com/office/powerpoint/2010/main" val="383445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6BBAC9C-883F-4C4C-98F4-15F896949B6F}"/>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B082B3E-A5D0-4C10-8A29-20C969FF3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9D6AF595-8783-4723-928A-C831403909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1FE326-3CFB-4A56-A984-1C1CDDC958BE}" type="slidenum">
              <a:rPr lang="en-US" altLang="en-US" sz="1200" smtClean="0"/>
              <a:pPr/>
              <a:t>16</a:t>
            </a:fld>
            <a:endParaRPr lang="en-US" altLang="en-US" sz="1200"/>
          </a:p>
        </p:txBody>
      </p:sp>
    </p:spTree>
    <p:extLst>
      <p:ext uri="{BB962C8B-B14F-4D97-AF65-F5344CB8AC3E}">
        <p14:creationId xmlns:p14="http://schemas.microsoft.com/office/powerpoint/2010/main" val="258706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722FE0-6514-4845-9E69-0F842C9F80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08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34D00-B8F0-4573-BD17-AA2FDE1F2D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62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956DFD-480E-4526-A5D0-643C09A156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861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34820-65EF-4019-B902-62F2F990A5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215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946EDE-8986-48E2-815C-A25C9FA2A10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53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BF5AA-54B0-4711-8DFF-CAF4E77D87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484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1C5992-E171-48C7-A699-1A13892EA0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20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0CFD67-04F7-4423-80B6-7C8F97D5D5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406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46CB56-DCBB-4CAB-856B-6A7A4E50E3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770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852B8A-243F-4AC5-88D2-C47E5CFC66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202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197859-94A9-4CEF-A490-D99F53D67D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107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C7C0DD-D46B-4A0B-8438-5F1FE1741B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984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141A4-CE70-434C-8D0F-5B5A08D5A1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611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171637-CD3D-48C6-BF80-3B423394E4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900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98000"/>
            <a:lum/>
          </a:blip>
          <a:srcRect/>
          <a:stretch>
            <a:fillRect l="-27000" r="-2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DC4604A8-4D61-490F-AB98-2DA8B2A843FF}"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744994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rosen@fgcu.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epa.gov/newsreleases/epa-issues-recommendations-recreational-water-quality-criteria-and-swimming-advisori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http://upload.wikimedia.org/wikipedia/commons/3/36/Anatoxin-a.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File:3-Methylamino-L-alanine.svg"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en.wikipedia.org/wiki/File:L-Alanin_-_L-Alanine.sv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brosen@fgcu.edu"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p:cNvSpPr/>
          <p:nvPr/>
        </p:nvSpPr>
        <p:spPr>
          <a:xfrm>
            <a:off x="472834" y="790575"/>
            <a:ext cx="8198331" cy="3785652"/>
          </a:xfrm>
          <a:prstGeom prst="rect">
            <a:avLst/>
          </a:prstGeom>
          <a:ln>
            <a:solidFill>
              <a:schemeClr val="accent4">
                <a:lumMod val="95000"/>
                <a:lumOff val="5000"/>
              </a:schemeClr>
            </a:solidFill>
          </a:ln>
        </p:spPr>
        <p:txBody>
          <a:bodyPr wrap="square">
            <a:spAutoFit/>
          </a:bodyPr>
          <a:lstStyle/>
          <a:p>
            <a:pPr algn="ctr"/>
            <a:r>
              <a:rPr lang="en-US" sz="3200" b="1" dirty="0">
                <a:latin typeface="Comic Sans MS" panose="030F0702030302020204" pitchFamily="66" charset="0"/>
              </a:rPr>
              <a:t>Potential Health Effects from Blue-green Algae</a:t>
            </a:r>
            <a:endParaRPr lang="en-US" sz="3200" b="1" dirty="0">
              <a:latin typeface="Comic Sans MS" panose="030F0702030302020204" pitchFamily="66" charset="0"/>
              <a:cs typeface="Times New Roman" panose="02020603050405020304" pitchFamily="18" charset="0"/>
            </a:endParaRPr>
          </a:p>
          <a:p>
            <a:pPr algn="ctr"/>
            <a:endParaRPr lang="en-US" sz="3200" b="1" dirty="0">
              <a:latin typeface="Comic Sans MS" panose="030F0702030302020204" pitchFamily="66" charset="0"/>
              <a:cs typeface="Times New Roman" panose="02020603050405020304" pitchFamily="18" charset="0"/>
            </a:endParaRPr>
          </a:p>
          <a:p>
            <a:pPr algn="ctr"/>
            <a:r>
              <a:rPr lang="en-US" sz="2400" dirty="0">
                <a:latin typeface="Comic Sans MS" panose="030F0702030302020204" pitchFamily="66" charset="0"/>
                <a:cs typeface="Times New Roman" panose="02020603050405020304" pitchFamily="18" charset="0"/>
              </a:rPr>
              <a:t>Barry H. Rosen, Ph. D.</a:t>
            </a:r>
          </a:p>
          <a:p>
            <a:pPr algn="ctr"/>
            <a:r>
              <a:rPr lang="en-US" sz="2400" b="1" dirty="0">
                <a:latin typeface="Comic Sans MS" panose="030F0702030302020204" pitchFamily="66" charset="0"/>
                <a:cs typeface="Times New Roman" panose="02020603050405020304" pitchFamily="18" charset="0"/>
              </a:rPr>
              <a:t>Florida Gulf Coast University</a:t>
            </a:r>
          </a:p>
          <a:p>
            <a:pPr algn="ctr"/>
            <a:endParaRPr lang="en-US" sz="2400" dirty="0">
              <a:latin typeface="Comic Sans MS" panose="030F0702030302020204" pitchFamily="66" charset="0"/>
              <a:cs typeface="Times New Roman" panose="02020603050405020304" pitchFamily="18" charset="0"/>
            </a:endParaRPr>
          </a:p>
          <a:p>
            <a:pPr algn="ctr"/>
            <a:r>
              <a:rPr lang="en-US" sz="2400" b="1" dirty="0">
                <a:latin typeface="Comic Sans MS" panose="030F0702030302020204" pitchFamily="66" charset="0"/>
                <a:cs typeface="Times New Roman" panose="02020603050405020304" pitchFamily="18" charset="0"/>
                <a:hlinkClick r:id="rId2">
                  <a:extLst>
                    <a:ext uri="{A12FA001-AC4F-418D-AE19-62706E023703}">
                      <ahyp:hlinkClr xmlns:ahyp="http://schemas.microsoft.com/office/drawing/2018/hyperlinkcolor" val="tx"/>
                    </a:ext>
                  </a:extLst>
                </a:hlinkClick>
              </a:rPr>
              <a:t>brosen@fgcu.edu</a:t>
            </a:r>
            <a:endParaRPr lang="en-US" sz="2400" b="1" dirty="0">
              <a:latin typeface="Comic Sans MS" panose="030F0702030302020204" pitchFamily="66" charset="0"/>
              <a:cs typeface="Times New Roman" panose="02020603050405020304" pitchFamily="18" charset="0"/>
            </a:endParaRPr>
          </a:p>
          <a:p>
            <a:pPr algn="ctr"/>
            <a:endParaRPr lang="en-US" sz="2400" dirty="0">
              <a:latin typeface="Comic Sans MS" panose="030F0702030302020204" pitchFamily="66" charset="0"/>
              <a:cs typeface="Times New Roman" panose="02020603050405020304" pitchFamily="18" charset="0"/>
            </a:endParaRPr>
          </a:p>
          <a:p>
            <a:pPr algn="ctr"/>
            <a:r>
              <a:rPr lang="en-US" sz="2400" b="1" dirty="0">
                <a:latin typeface="Comic Sans MS" panose="030F0702030302020204" pitchFamily="66" charset="0"/>
                <a:cs typeface="Times New Roman" panose="02020603050405020304" pitchFamily="18" charset="0"/>
              </a:rPr>
              <a:t>239-745-4589</a:t>
            </a:r>
          </a:p>
        </p:txBody>
      </p:sp>
      <p:pic>
        <p:nvPicPr>
          <p:cNvPr id="3" name="Picture 2">
            <a:extLst>
              <a:ext uri="{FF2B5EF4-FFF2-40B4-BE49-F238E27FC236}">
                <a16:creationId xmlns:a16="http://schemas.microsoft.com/office/drawing/2014/main" id="{6A40624A-8D8A-45EC-A668-26F53C4239F6}"/>
              </a:ext>
            </a:extLst>
          </p:cNvPr>
          <p:cNvPicPr>
            <a:picLocks noChangeAspect="1"/>
          </p:cNvPicPr>
          <p:nvPr/>
        </p:nvPicPr>
        <p:blipFill>
          <a:blip r:embed="rId3"/>
          <a:stretch>
            <a:fillRect/>
          </a:stretch>
        </p:blipFill>
        <p:spPr>
          <a:xfrm>
            <a:off x="647700" y="5410200"/>
            <a:ext cx="7848600" cy="657225"/>
          </a:xfrm>
          <a:prstGeom prst="rect">
            <a:avLst/>
          </a:prstGeom>
        </p:spPr>
      </p:pic>
    </p:spTree>
    <p:extLst>
      <p:ext uri="{BB962C8B-B14F-4D97-AF65-F5344CB8AC3E}">
        <p14:creationId xmlns:p14="http://schemas.microsoft.com/office/powerpoint/2010/main" val="10780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Text Box 2">
            <a:extLst>
              <a:ext uri="{FF2B5EF4-FFF2-40B4-BE49-F238E27FC236}">
                <a16:creationId xmlns:a16="http://schemas.microsoft.com/office/drawing/2014/main" id="{DD87364F-6ADD-40BB-A4C3-EFE4731F975F}"/>
              </a:ext>
            </a:extLst>
          </p:cNvPr>
          <p:cNvSpPr txBox="1">
            <a:spLocks noChangeArrowheads="1"/>
          </p:cNvSpPr>
          <p:nvPr/>
        </p:nvSpPr>
        <p:spPr bwMode="auto">
          <a:xfrm>
            <a:off x="1925638" y="260120"/>
            <a:ext cx="5291136" cy="584775"/>
          </a:xfrm>
          <a:prstGeom prst="rect">
            <a:avLst/>
          </a:prstGeom>
          <a:solidFill>
            <a:srgbClr val="CCFFFF"/>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i="1" dirty="0">
                <a:latin typeface="Arial" panose="020B0604020202020204" pitchFamily="34" charset="0"/>
                <a:cs typeface="Arial" panose="020B0604020202020204" pitchFamily="34" charset="0"/>
              </a:rPr>
              <a:t>Drinking Water Guidelines</a:t>
            </a:r>
          </a:p>
        </p:txBody>
      </p:sp>
      <p:sp>
        <p:nvSpPr>
          <p:cNvPr id="2" name="Rectangle 1">
            <a:extLst>
              <a:ext uri="{FF2B5EF4-FFF2-40B4-BE49-F238E27FC236}">
                <a16:creationId xmlns:a16="http://schemas.microsoft.com/office/drawing/2014/main" id="{4B0C8988-74B4-4796-B297-F99FDFB43D35}"/>
              </a:ext>
            </a:extLst>
          </p:cNvPr>
          <p:cNvSpPr/>
          <p:nvPr/>
        </p:nvSpPr>
        <p:spPr>
          <a:xfrm>
            <a:off x="614362" y="3886200"/>
            <a:ext cx="7385049" cy="415498"/>
          </a:xfrm>
          <a:prstGeom prst="rect">
            <a:avLst/>
          </a:prstGeom>
          <a:solidFill>
            <a:schemeClr val="accent1">
              <a:lumMod val="20000"/>
              <a:lumOff val="80000"/>
            </a:schemeClr>
          </a:solidFill>
          <a:ln>
            <a:solidFill>
              <a:schemeClr val="accent2"/>
            </a:solidFill>
          </a:ln>
        </p:spPr>
        <p:txBody>
          <a:bodyPr wrap="square">
            <a:spAutoFit/>
          </a:bodyPr>
          <a:lstStyle/>
          <a:p>
            <a:pPr>
              <a:defRPr/>
            </a:pPr>
            <a:endParaRPr lang="en-US" sz="2100" dirty="0">
              <a:solidFill>
                <a:srgbClr val="151515"/>
              </a:solidFill>
              <a:latin typeface="Arial" panose="020B0604020202020204" pitchFamily="34" charset="0"/>
              <a:cs typeface="Arial" panose="020B0604020202020204" pitchFamily="34" charset="0"/>
            </a:endParaRPr>
          </a:p>
        </p:txBody>
      </p:sp>
      <p:sp>
        <p:nvSpPr>
          <p:cNvPr id="39941" name="Rectangle 5">
            <a:extLst>
              <a:ext uri="{FF2B5EF4-FFF2-40B4-BE49-F238E27FC236}">
                <a16:creationId xmlns:a16="http://schemas.microsoft.com/office/drawing/2014/main" id="{406E69C7-3009-494E-B084-9E7D5E3C26F6}"/>
              </a:ext>
            </a:extLst>
          </p:cNvPr>
          <p:cNvSpPr>
            <a:spLocks noChangeArrowheads="1"/>
          </p:cNvSpPr>
          <p:nvPr/>
        </p:nvSpPr>
        <p:spPr bwMode="auto">
          <a:xfrm>
            <a:off x="615951" y="1428452"/>
            <a:ext cx="7913687" cy="4001095"/>
          </a:xfrm>
          <a:prstGeom prst="rect">
            <a:avLst/>
          </a:prstGeom>
          <a:solidFill>
            <a:schemeClr val="accent1">
              <a:lumMod val="20000"/>
              <a:lumOff val="80000"/>
            </a:schemeClr>
          </a:solidFill>
          <a:ln>
            <a:solidFill>
              <a:schemeClr val="accent2"/>
            </a:solid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latin typeface="Arial" panose="020B0604020202020204" pitchFamily="34" charset="0"/>
              </a:rPr>
              <a:t>0.3 micrograms </a:t>
            </a:r>
            <a:r>
              <a:rPr lang="en-US" altLang="en-US" sz="2000" dirty="0">
                <a:solidFill>
                  <a:srgbClr val="151515"/>
                </a:solidFill>
                <a:latin typeface="Arial" panose="020B0604020202020204" pitchFamily="34" charset="0"/>
              </a:rPr>
              <a:t>per liter for </a:t>
            </a:r>
            <a:r>
              <a:rPr lang="en-US" altLang="en-US" sz="2800" b="1" dirty="0">
                <a:latin typeface="Arial" panose="020B0604020202020204" pitchFamily="34" charset="0"/>
              </a:rPr>
              <a:t>microcystin</a:t>
            </a:r>
            <a:r>
              <a:rPr lang="en-US" altLang="en-US" sz="2800" dirty="0">
                <a:solidFill>
                  <a:srgbClr val="151515"/>
                </a:solidFill>
                <a:latin typeface="Arial" panose="020B0604020202020204" pitchFamily="34" charset="0"/>
              </a:rPr>
              <a:t> </a:t>
            </a:r>
            <a:endParaRPr lang="en-US" altLang="en-US" sz="2000" dirty="0">
              <a:solidFill>
                <a:srgbClr val="151515"/>
              </a:solidFill>
              <a:latin typeface="Arial" panose="020B0604020202020204" pitchFamily="34" charset="0"/>
            </a:endParaRPr>
          </a:p>
          <a:p>
            <a:pPr>
              <a:spcBef>
                <a:spcPct val="0"/>
              </a:spcBef>
              <a:buFontTx/>
              <a:buNone/>
            </a:pPr>
            <a:r>
              <a:rPr lang="en-US" altLang="en-US" sz="2800" b="1" dirty="0">
                <a:latin typeface="Arial" panose="020B0604020202020204" pitchFamily="34" charset="0"/>
              </a:rPr>
              <a:t>0.7 micrograms </a:t>
            </a:r>
            <a:r>
              <a:rPr lang="en-US" altLang="en-US" sz="2000" dirty="0">
                <a:solidFill>
                  <a:srgbClr val="151515"/>
                </a:solidFill>
                <a:latin typeface="Arial" panose="020B0604020202020204" pitchFamily="34" charset="0"/>
              </a:rPr>
              <a:t>per liter for </a:t>
            </a:r>
            <a:r>
              <a:rPr lang="en-US" altLang="en-US" sz="2800" b="1" dirty="0">
                <a:latin typeface="Arial" panose="020B0604020202020204" pitchFamily="34" charset="0"/>
              </a:rPr>
              <a:t>cylindrospermopsin</a:t>
            </a:r>
            <a:r>
              <a:rPr lang="en-US" altLang="en-US" sz="2000" dirty="0">
                <a:solidFill>
                  <a:srgbClr val="151515"/>
                </a:solidFill>
                <a:latin typeface="Arial" panose="020B0604020202020204" pitchFamily="34" charset="0"/>
              </a:rPr>
              <a:t> </a:t>
            </a:r>
          </a:p>
          <a:p>
            <a:pPr lvl="1">
              <a:spcBef>
                <a:spcPct val="0"/>
              </a:spcBef>
            </a:pPr>
            <a:r>
              <a:rPr lang="en-US" altLang="en-US" sz="1800" dirty="0">
                <a:solidFill>
                  <a:srgbClr val="FF0000"/>
                </a:solidFill>
                <a:latin typeface="Arial" panose="020B0604020202020204" pitchFamily="34" charset="0"/>
              </a:rPr>
              <a:t>children younger than school age</a:t>
            </a:r>
          </a:p>
          <a:p>
            <a:pPr lvl="1">
              <a:spcBef>
                <a:spcPct val="0"/>
              </a:spcBef>
            </a:pPr>
            <a:r>
              <a:rPr lang="en-US" altLang="en-US" sz="1800" dirty="0">
                <a:latin typeface="Arial" panose="020B0604020202020204" pitchFamily="34" charset="0"/>
              </a:rPr>
              <a:t>exposure for 10 days</a:t>
            </a:r>
            <a:r>
              <a:rPr lang="en-US" altLang="en-US" sz="1800" dirty="0">
                <a:solidFill>
                  <a:srgbClr val="151515"/>
                </a:solidFill>
                <a:latin typeface="Arial" panose="020B0604020202020204" pitchFamily="34" charset="0"/>
              </a:rPr>
              <a:t>.</a:t>
            </a:r>
          </a:p>
          <a:p>
            <a:pPr marL="457200" lvl="1" indent="0">
              <a:spcBef>
                <a:spcPct val="0"/>
              </a:spcBef>
              <a:buNone/>
            </a:pPr>
            <a:endParaRPr lang="en-US" altLang="en-US" sz="1200" dirty="0">
              <a:solidFill>
                <a:srgbClr val="151515"/>
              </a:solidFill>
              <a:latin typeface="Arial" panose="020B0604020202020204" pitchFamily="34" charset="0"/>
            </a:endParaRPr>
          </a:p>
          <a:p>
            <a:pPr>
              <a:spcBef>
                <a:spcPct val="0"/>
              </a:spcBef>
              <a:buFontTx/>
              <a:buNone/>
            </a:pPr>
            <a:r>
              <a:rPr lang="en-US" altLang="en-US" sz="2800" b="1" dirty="0">
                <a:latin typeface="Arial" panose="020B0604020202020204" pitchFamily="34" charset="0"/>
              </a:rPr>
              <a:t>1.6 micrograms </a:t>
            </a:r>
            <a:r>
              <a:rPr lang="en-US" altLang="en-US" sz="2400" dirty="0">
                <a:latin typeface="Arial" panose="020B0604020202020204" pitchFamily="34" charset="0"/>
              </a:rPr>
              <a:t>per liter for microcystin </a:t>
            </a:r>
          </a:p>
          <a:p>
            <a:pPr>
              <a:spcBef>
                <a:spcPct val="0"/>
              </a:spcBef>
              <a:buFontTx/>
              <a:buNone/>
            </a:pPr>
            <a:r>
              <a:rPr lang="en-US" altLang="en-US" sz="2800" b="1" dirty="0">
                <a:latin typeface="Arial" panose="020B0604020202020204" pitchFamily="34" charset="0"/>
              </a:rPr>
              <a:t>3.0 micrograms </a:t>
            </a:r>
            <a:r>
              <a:rPr lang="en-US" altLang="en-US" sz="2400" dirty="0">
                <a:latin typeface="Arial" panose="020B0604020202020204" pitchFamily="34" charset="0"/>
              </a:rPr>
              <a:t>per liter for cylindrospermopsin</a:t>
            </a:r>
          </a:p>
          <a:p>
            <a:pPr lvl="1">
              <a:spcBef>
                <a:spcPct val="0"/>
              </a:spcBef>
            </a:pPr>
            <a:r>
              <a:rPr lang="en-US" altLang="en-US" sz="1800" dirty="0">
                <a:solidFill>
                  <a:srgbClr val="FF0000"/>
                </a:solidFill>
                <a:latin typeface="Arial" panose="020B0604020202020204" pitchFamily="34" charset="0"/>
              </a:rPr>
              <a:t>all other ages</a:t>
            </a:r>
          </a:p>
          <a:p>
            <a:pPr marL="457200" lvl="1" indent="0">
              <a:spcBef>
                <a:spcPct val="0"/>
              </a:spcBef>
              <a:buNone/>
            </a:pPr>
            <a:endParaRPr lang="en-US" altLang="en-US" sz="1600" dirty="0">
              <a:solidFill>
                <a:srgbClr val="FF0000"/>
              </a:solidFill>
              <a:latin typeface="Arial" panose="020B0604020202020204" pitchFamily="34" charset="0"/>
            </a:endParaRPr>
          </a:p>
          <a:p>
            <a:pPr marL="457200" lvl="1" indent="0">
              <a:spcBef>
                <a:spcPct val="0"/>
              </a:spcBef>
              <a:buNone/>
            </a:pPr>
            <a:endParaRPr lang="en-US" altLang="en-US" sz="1600" dirty="0">
              <a:solidFill>
                <a:srgbClr val="FF0000"/>
              </a:solidFill>
              <a:latin typeface="Arial" panose="020B0604020202020204" pitchFamily="34" charset="0"/>
            </a:endParaRPr>
          </a:p>
          <a:p>
            <a:pPr>
              <a:spcBef>
                <a:spcPct val="0"/>
              </a:spcBef>
              <a:buNone/>
            </a:pPr>
            <a:r>
              <a:rPr lang="en-US" sz="2200" b="1" i="1" dirty="0">
                <a:solidFill>
                  <a:srgbClr val="151515"/>
                </a:solidFill>
                <a:latin typeface="Arial" panose="020B0604020202020204" pitchFamily="34" charset="0"/>
                <a:cs typeface="Arial" panose="020B0604020202020204" pitchFamily="34" charset="0"/>
              </a:rPr>
              <a:t>EPA Issued Health Advisories for Algal Toxins in Drinking Water  </a:t>
            </a:r>
            <a:r>
              <a:rPr lang="en-US" sz="2200" i="1" dirty="0">
                <a:solidFill>
                  <a:srgbClr val="151515"/>
                </a:solidFill>
                <a:latin typeface="Arial" panose="020B0604020202020204" pitchFamily="34" charset="0"/>
                <a:cs typeface="Arial" panose="020B0604020202020204" pitchFamily="34" charset="0"/>
              </a:rPr>
              <a:t>Release Date: 05/06/2015</a:t>
            </a:r>
          </a:p>
        </p:txBody>
      </p:sp>
    </p:spTree>
    <p:extLst>
      <p:ext uri="{BB962C8B-B14F-4D97-AF65-F5344CB8AC3E}">
        <p14:creationId xmlns:p14="http://schemas.microsoft.com/office/powerpoint/2010/main" val="299055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C518989-1500-4FCD-B209-8220BD5F47D8}"/>
              </a:ext>
            </a:extLst>
          </p:cNvPr>
          <p:cNvSpPr txBox="1">
            <a:spLocks noChangeArrowheads="1"/>
          </p:cNvSpPr>
          <p:nvPr/>
        </p:nvSpPr>
        <p:spPr bwMode="auto">
          <a:xfrm>
            <a:off x="2331639" y="404525"/>
            <a:ext cx="5007770" cy="584775"/>
          </a:xfrm>
          <a:prstGeom prst="rect">
            <a:avLst/>
          </a:prstGeom>
          <a:solidFill>
            <a:srgbClr val="CCFFFF"/>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i="1" dirty="0">
                <a:latin typeface="Arial" panose="020B0604020202020204" pitchFamily="34" charset="0"/>
                <a:cs typeface="Arial" panose="020B0604020202020204" pitchFamily="34" charset="0"/>
              </a:rPr>
              <a:t>Recreational Guidelines</a:t>
            </a:r>
          </a:p>
        </p:txBody>
      </p:sp>
      <p:sp>
        <p:nvSpPr>
          <p:cNvPr id="3" name="Rectangle 5">
            <a:extLst>
              <a:ext uri="{FF2B5EF4-FFF2-40B4-BE49-F238E27FC236}">
                <a16:creationId xmlns:a16="http://schemas.microsoft.com/office/drawing/2014/main" id="{7FF44BEF-0D7F-402C-8A86-8B02E5600E50}"/>
              </a:ext>
            </a:extLst>
          </p:cNvPr>
          <p:cNvSpPr>
            <a:spLocks noChangeArrowheads="1"/>
          </p:cNvSpPr>
          <p:nvPr/>
        </p:nvSpPr>
        <p:spPr bwMode="auto">
          <a:xfrm>
            <a:off x="615156" y="1712148"/>
            <a:ext cx="7913687" cy="3077766"/>
          </a:xfrm>
          <a:prstGeom prst="rect">
            <a:avLst/>
          </a:prstGeom>
          <a:solidFill>
            <a:schemeClr val="accent1">
              <a:lumMod val="20000"/>
              <a:lumOff val="80000"/>
            </a:schemeClr>
          </a:solidFill>
          <a:ln>
            <a:solidFill>
              <a:schemeClr val="accent2"/>
            </a:solid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latin typeface="Arial" panose="020B0604020202020204" pitchFamily="34" charset="0"/>
              </a:rPr>
              <a:t>8 micrograms </a:t>
            </a:r>
            <a:r>
              <a:rPr lang="en-US" altLang="en-US" sz="2000" dirty="0">
                <a:solidFill>
                  <a:srgbClr val="151515"/>
                </a:solidFill>
                <a:latin typeface="Arial" panose="020B0604020202020204" pitchFamily="34" charset="0"/>
              </a:rPr>
              <a:t>per liter for </a:t>
            </a:r>
            <a:r>
              <a:rPr lang="en-US" altLang="en-US" sz="2800" b="1" dirty="0">
                <a:latin typeface="Arial" panose="020B0604020202020204" pitchFamily="34" charset="0"/>
              </a:rPr>
              <a:t>microcystins</a:t>
            </a:r>
            <a:r>
              <a:rPr lang="en-US" altLang="en-US" sz="2800" dirty="0">
                <a:solidFill>
                  <a:srgbClr val="151515"/>
                </a:solidFill>
                <a:latin typeface="Arial" panose="020B0604020202020204" pitchFamily="34" charset="0"/>
              </a:rPr>
              <a:t> </a:t>
            </a:r>
            <a:endParaRPr lang="en-US" altLang="en-US" sz="2000" dirty="0">
              <a:solidFill>
                <a:srgbClr val="151515"/>
              </a:solidFill>
              <a:latin typeface="Arial" panose="020B0604020202020204" pitchFamily="34" charset="0"/>
            </a:endParaRPr>
          </a:p>
          <a:p>
            <a:pPr>
              <a:spcBef>
                <a:spcPct val="0"/>
              </a:spcBef>
              <a:buFontTx/>
              <a:buNone/>
            </a:pPr>
            <a:r>
              <a:rPr lang="en-US" altLang="en-US" sz="2800" b="1" dirty="0">
                <a:latin typeface="Arial" panose="020B0604020202020204" pitchFamily="34" charset="0"/>
              </a:rPr>
              <a:t>15 micrograms </a:t>
            </a:r>
            <a:r>
              <a:rPr lang="en-US" altLang="en-US" sz="2000" dirty="0">
                <a:solidFill>
                  <a:srgbClr val="151515"/>
                </a:solidFill>
                <a:latin typeface="Arial" panose="020B0604020202020204" pitchFamily="34" charset="0"/>
              </a:rPr>
              <a:t>per liter for </a:t>
            </a:r>
            <a:r>
              <a:rPr lang="en-US" altLang="en-US" sz="2800" b="1" dirty="0">
                <a:latin typeface="Arial" panose="020B0604020202020204" pitchFamily="34" charset="0"/>
              </a:rPr>
              <a:t>cylindrospermopsin</a:t>
            </a:r>
            <a:r>
              <a:rPr lang="en-US" altLang="en-US" sz="2000" dirty="0">
                <a:solidFill>
                  <a:srgbClr val="151515"/>
                </a:solidFill>
                <a:latin typeface="Arial" panose="020B0604020202020204" pitchFamily="34" charset="0"/>
              </a:rPr>
              <a:t> </a:t>
            </a:r>
          </a:p>
          <a:p>
            <a:pPr lvl="1">
              <a:spcBef>
                <a:spcPct val="0"/>
              </a:spcBef>
            </a:pPr>
            <a:r>
              <a:rPr lang="en-US" altLang="en-US" sz="1800" dirty="0">
                <a:solidFill>
                  <a:srgbClr val="FF0000"/>
                </a:solidFill>
                <a:latin typeface="Arial" panose="020B0604020202020204" pitchFamily="34" charset="0"/>
              </a:rPr>
              <a:t>All age groups</a:t>
            </a:r>
          </a:p>
          <a:p>
            <a:pPr lvl="1">
              <a:spcBef>
                <a:spcPct val="0"/>
              </a:spcBef>
            </a:pPr>
            <a:endParaRPr lang="en-US" altLang="en-US" sz="1800" dirty="0">
              <a:solidFill>
                <a:srgbClr val="FF0000"/>
              </a:solidFill>
              <a:latin typeface="Arial" panose="020B0604020202020204" pitchFamily="34" charset="0"/>
            </a:endParaRPr>
          </a:p>
          <a:p>
            <a:pPr marL="457200" lvl="1" indent="0">
              <a:spcBef>
                <a:spcPct val="0"/>
              </a:spcBef>
              <a:buNone/>
            </a:pPr>
            <a:r>
              <a:rPr lang="en-US" b="1" dirty="0">
                <a:latin typeface="Arial" panose="020B0604020202020204" pitchFamily="34" charset="0"/>
                <a:cs typeface="Arial" panose="020B0604020202020204" pitchFamily="34" charset="0"/>
              </a:rPr>
              <a:t>EPA Issues Recommendations for Recreational Water Quality Criteria and Swimming Advisories for Cyanotoxins</a:t>
            </a:r>
          </a:p>
          <a:p>
            <a:pPr marL="457200" lvl="1" indent="0">
              <a:spcBef>
                <a:spcPct val="0"/>
              </a:spcBef>
              <a:buNone/>
            </a:pPr>
            <a:r>
              <a:rPr lang="en-US" sz="1800" b="1" dirty="0">
                <a:solidFill>
                  <a:srgbClr val="151515"/>
                </a:solidFill>
                <a:latin typeface="Arial" panose="020B0604020202020204" pitchFamily="34" charset="0"/>
                <a:cs typeface="Arial" panose="020B0604020202020204" pitchFamily="34" charset="0"/>
              </a:rPr>
              <a:t> </a:t>
            </a:r>
            <a:r>
              <a:rPr lang="en-US" sz="1800" dirty="0">
                <a:solidFill>
                  <a:srgbClr val="151515"/>
                </a:solidFill>
                <a:latin typeface="Arial" panose="020B0604020202020204" pitchFamily="34" charset="0"/>
                <a:cs typeface="Arial" panose="020B0604020202020204" pitchFamily="34" charset="0"/>
              </a:rPr>
              <a:t>Release Date: 05/22/2019</a:t>
            </a:r>
          </a:p>
        </p:txBody>
      </p:sp>
      <p:sp>
        <p:nvSpPr>
          <p:cNvPr id="5" name="Rectangle 4">
            <a:extLst>
              <a:ext uri="{FF2B5EF4-FFF2-40B4-BE49-F238E27FC236}">
                <a16:creationId xmlns:a16="http://schemas.microsoft.com/office/drawing/2014/main" id="{2178DEBD-375F-4596-A4B7-15383D9E7BEB}"/>
              </a:ext>
            </a:extLst>
          </p:cNvPr>
          <p:cNvSpPr/>
          <p:nvPr/>
        </p:nvSpPr>
        <p:spPr>
          <a:xfrm>
            <a:off x="615157" y="5029200"/>
            <a:ext cx="7913686" cy="646331"/>
          </a:xfrm>
          <a:prstGeom prst="rect">
            <a:avLst/>
          </a:prstGeom>
        </p:spPr>
        <p:txBody>
          <a:bodyPr wrap="square">
            <a:spAutoFit/>
          </a:bodyPr>
          <a:lstStyle/>
          <a:p>
            <a:r>
              <a:rPr lang="en-US" b="1" dirty="0">
                <a:hlinkClick r:id="rId2">
                  <a:extLst>
                    <a:ext uri="{A12FA001-AC4F-418D-AE19-62706E023703}">
                      <ahyp:hlinkClr xmlns:ahyp="http://schemas.microsoft.com/office/drawing/2018/hyperlinkcolor" val="tx"/>
                    </a:ext>
                  </a:extLst>
                </a:hlinkClick>
              </a:rPr>
              <a:t>https://www.epa.gov/newsreleases/epa-issues-recommendations-recreational-water-quality-criteria-and-swimming-advisories</a:t>
            </a:r>
            <a:endParaRPr lang="en-US" b="1" dirty="0"/>
          </a:p>
        </p:txBody>
      </p:sp>
    </p:spTree>
    <p:extLst>
      <p:ext uri="{BB962C8B-B14F-4D97-AF65-F5344CB8AC3E}">
        <p14:creationId xmlns:p14="http://schemas.microsoft.com/office/powerpoint/2010/main" val="44039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62" name="Group 18">
            <a:extLst>
              <a:ext uri="{FF2B5EF4-FFF2-40B4-BE49-F238E27FC236}">
                <a16:creationId xmlns:a16="http://schemas.microsoft.com/office/drawing/2014/main" id="{05F875B0-039A-4805-8532-5042DA17A368}"/>
              </a:ext>
            </a:extLst>
          </p:cNvPr>
          <p:cNvGrpSpPr>
            <a:grpSpLocks/>
          </p:cNvGrpSpPr>
          <p:nvPr/>
        </p:nvGrpSpPr>
        <p:grpSpPr bwMode="auto">
          <a:xfrm>
            <a:off x="4638986" y="1117584"/>
            <a:ext cx="4114803" cy="5119421"/>
            <a:chOff x="3732639" y="-4763"/>
            <a:chExt cx="5411361" cy="6862763"/>
          </a:xfrm>
        </p:grpSpPr>
        <p:pic>
          <p:nvPicPr>
            <p:cNvPr id="40966" name="Picture 2">
              <a:extLst>
                <a:ext uri="{FF2B5EF4-FFF2-40B4-BE49-F238E27FC236}">
                  <a16:creationId xmlns:a16="http://schemas.microsoft.com/office/drawing/2014/main" id="{C8C004B1-9D02-423A-BF8D-F04B17D894C7}"/>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l="40820"/>
            <a:stretch>
              <a:fillRect/>
            </a:stretch>
          </p:blipFill>
          <p:spPr bwMode="auto">
            <a:xfrm>
              <a:off x="3732639" y="-4763"/>
              <a:ext cx="5411361"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09-261_20X.bmp">
              <a:extLst>
                <a:ext uri="{FF2B5EF4-FFF2-40B4-BE49-F238E27FC236}">
                  <a16:creationId xmlns:a16="http://schemas.microsoft.com/office/drawing/2014/main" id="{30234452-C29C-49ED-B465-EAF501562A58}"/>
                </a:ext>
              </a:extLst>
            </p:cNvPr>
            <p:cNvPicPr>
              <a:picLocks noChangeAspect="1"/>
            </p:cNvPicPr>
            <p:nvPr/>
          </p:nvPicPr>
          <p:blipFill>
            <a:blip r:embed="rId3">
              <a:extLst>
                <a:ext uri="{28A0092B-C50C-407E-A947-70E740481C1C}">
                  <a14:useLocalDpi xmlns:a14="http://schemas.microsoft.com/office/drawing/2010/main" val="0"/>
                </a:ext>
              </a:extLst>
            </a:blip>
            <a:srcRect r="16315"/>
            <a:stretch>
              <a:fillRect/>
            </a:stretch>
          </p:blipFill>
          <p:spPr bwMode="auto">
            <a:xfrm>
              <a:off x="6634163" y="4017963"/>
              <a:ext cx="2509837"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6">
              <a:extLst>
                <a:ext uri="{FF2B5EF4-FFF2-40B4-BE49-F238E27FC236}">
                  <a16:creationId xmlns:a16="http://schemas.microsoft.com/office/drawing/2014/main" id="{7FCC8CB1-0452-4067-88AA-9DA8A780EEF9}"/>
                </a:ext>
              </a:extLst>
            </p:cNvPr>
            <p:cNvSpPr txBox="1">
              <a:spLocks noChangeArrowheads="1"/>
            </p:cNvSpPr>
            <p:nvPr/>
          </p:nvSpPr>
          <p:spPr bwMode="auto">
            <a:xfrm>
              <a:off x="5222875" y="785813"/>
              <a:ext cx="68716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no</a:t>
              </a:r>
            </a:p>
          </p:txBody>
        </p:sp>
        <p:sp>
          <p:nvSpPr>
            <p:cNvPr id="40970" name="TextBox 8">
              <a:extLst>
                <a:ext uri="{FF2B5EF4-FFF2-40B4-BE49-F238E27FC236}">
                  <a16:creationId xmlns:a16="http://schemas.microsoft.com/office/drawing/2014/main" id="{83FB048E-D4A1-4A52-B1A4-85E7086673B4}"/>
                </a:ext>
              </a:extLst>
            </p:cNvPr>
            <p:cNvSpPr txBox="1">
              <a:spLocks noChangeArrowheads="1"/>
            </p:cNvSpPr>
            <p:nvPr/>
          </p:nvSpPr>
          <p:spPr bwMode="auto">
            <a:xfrm>
              <a:off x="7640638" y="2505075"/>
              <a:ext cx="68716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no</a:t>
              </a:r>
            </a:p>
          </p:txBody>
        </p:sp>
        <p:sp>
          <p:nvSpPr>
            <p:cNvPr id="40971" name="TextBox 9">
              <a:extLst>
                <a:ext uri="{FF2B5EF4-FFF2-40B4-BE49-F238E27FC236}">
                  <a16:creationId xmlns:a16="http://schemas.microsoft.com/office/drawing/2014/main" id="{E752914E-FA1E-4E9F-A632-A8EDDB486BFE}"/>
                </a:ext>
              </a:extLst>
            </p:cNvPr>
            <p:cNvSpPr txBox="1">
              <a:spLocks noChangeArrowheads="1"/>
            </p:cNvSpPr>
            <p:nvPr/>
          </p:nvSpPr>
          <p:spPr bwMode="auto">
            <a:xfrm>
              <a:off x="8291513" y="5930901"/>
              <a:ext cx="68716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no</a:t>
              </a:r>
            </a:p>
          </p:txBody>
        </p:sp>
        <p:sp>
          <p:nvSpPr>
            <p:cNvPr id="40973" name="TextBox 11">
              <a:extLst>
                <a:ext uri="{FF2B5EF4-FFF2-40B4-BE49-F238E27FC236}">
                  <a16:creationId xmlns:a16="http://schemas.microsoft.com/office/drawing/2014/main" id="{591CC572-88D5-4889-BFDB-FDF39C2D7CCE}"/>
                </a:ext>
              </a:extLst>
            </p:cNvPr>
            <p:cNvSpPr txBox="1">
              <a:spLocks noChangeArrowheads="1"/>
            </p:cNvSpPr>
            <p:nvPr/>
          </p:nvSpPr>
          <p:spPr bwMode="auto">
            <a:xfrm>
              <a:off x="3951288" y="5435600"/>
              <a:ext cx="83032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yes</a:t>
              </a:r>
            </a:p>
          </p:txBody>
        </p:sp>
        <p:sp>
          <p:nvSpPr>
            <p:cNvPr id="40975" name="TextBox 13">
              <a:extLst>
                <a:ext uri="{FF2B5EF4-FFF2-40B4-BE49-F238E27FC236}">
                  <a16:creationId xmlns:a16="http://schemas.microsoft.com/office/drawing/2014/main" id="{3D8D4C98-A6C6-4329-BF40-0D2712D189D4}"/>
                </a:ext>
              </a:extLst>
            </p:cNvPr>
            <p:cNvSpPr txBox="1">
              <a:spLocks noChangeArrowheads="1"/>
            </p:cNvSpPr>
            <p:nvPr/>
          </p:nvSpPr>
          <p:spPr bwMode="auto">
            <a:xfrm>
              <a:off x="5145088" y="3249613"/>
              <a:ext cx="83032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yes</a:t>
              </a:r>
            </a:p>
          </p:txBody>
        </p:sp>
        <p:sp>
          <p:nvSpPr>
            <p:cNvPr id="40976" name="TextBox 14">
              <a:extLst>
                <a:ext uri="{FF2B5EF4-FFF2-40B4-BE49-F238E27FC236}">
                  <a16:creationId xmlns:a16="http://schemas.microsoft.com/office/drawing/2014/main" id="{6111CD99-0A0F-45F9-A46C-3377E528C7DF}"/>
                </a:ext>
              </a:extLst>
            </p:cNvPr>
            <p:cNvSpPr txBox="1">
              <a:spLocks noChangeArrowheads="1"/>
            </p:cNvSpPr>
            <p:nvPr/>
          </p:nvSpPr>
          <p:spPr bwMode="auto">
            <a:xfrm>
              <a:off x="6694488" y="4056064"/>
              <a:ext cx="83032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yes</a:t>
              </a:r>
            </a:p>
          </p:txBody>
        </p:sp>
        <p:sp>
          <p:nvSpPr>
            <p:cNvPr id="40977" name="TextBox 15">
              <a:extLst>
                <a:ext uri="{FF2B5EF4-FFF2-40B4-BE49-F238E27FC236}">
                  <a16:creationId xmlns:a16="http://schemas.microsoft.com/office/drawing/2014/main" id="{5BF2938D-276F-48EE-AB0B-325B362FA31E}"/>
                </a:ext>
              </a:extLst>
            </p:cNvPr>
            <p:cNvSpPr txBox="1">
              <a:spLocks noChangeArrowheads="1"/>
            </p:cNvSpPr>
            <p:nvPr/>
          </p:nvSpPr>
          <p:spPr bwMode="auto">
            <a:xfrm>
              <a:off x="8213725" y="5280025"/>
              <a:ext cx="83032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yes</a:t>
              </a:r>
            </a:p>
          </p:txBody>
        </p:sp>
        <p:sp>
          <p:nvSpPr>
            <p:cNvPr id="40978" name="TextBox 16">
              <a:extLst>
                <a:ext uri="{FF2B5EF4-FFF2-40B4-BE49-F238E27FC236}">
                  <a16:creationId xmlns:a16="http://schemas.microsoft.com/office/drawing/2014/main" id="{1327209F-F476-4645-8E06-90E440B4151A}"/>
                </a:ext>
              </a:extLst>
            </p:cNvPr>
            <p:cNvSpPr txBox="1">
              <a:spLocks noChangeArrowheads="1"/>
            </p:cNvSpPr>
            <p:nvPr/>
          </p:nvSpPr>
          <p:spPr bwMode="auto">
            <a:xfrm>
              <a:off x="7594600" y="1157288"/>
              <a:ext cx="687169" cy="5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no</a:t>
              </a:r>
            </a:p>
          </p:txBody>
        </p:sp>
      </p:grpSp>
      <p:sp>
        <p:nvSpPr>
          <p:cNvPr id="40964" name="Text Box 2">
            <a:extLst>
              <a:ext uri="{FF2B5EF4-FFF2-40B4-BE49-F238E27FC236}">
                <a16:creationId xmlns:a16="http://schemas.microsoft.com/office/drawing/2014/main" id="{394AE740-7A2E-46B8-BE5A-E7D2E5F66CEF}"/>
              </a:ext>
            </a:extLst>
          </p:cNvPr>
          <p:cNvSpPr txBox="1">
            <a:spLocks noChangeArrowheads="1"/>
          </p:cNvSpPr>
          <p:nvPr/>
        </p:nvSpPr>
        <p:spPr bwMode="auto">
          <a:xfrm>
            <a:off x="504516" y="313422"/>
            <a:ext cx="8001000" cy="584775"/>
          </a:xfrm>
          <a:prstGeom prst="rect">
            <a:avLst/>
          </a:prstGeom>
          <a:solidFill>
            <a:srgbClr val="CCFFFF"/>
          </a:solidFill>
          <a:ln w="9525">
            <a:solidFill>
              <a:schemeClr val="tx1"/>
            </a:solidFill>
            <a:miter lim="800000"/>
            <a:headEnd/>
            <a:tailEnd/>
          </a:ln>
        </p:spPr>
        <p:txBody>
          <a:bodyPr wrap="square">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i="1" dirty="0">
                <a:latin typeface="Arial" panose="020B0604020202020204" pitchFamily="34" charset="0"/>
                <a:cs typeface="Arial" panose="020B0604020202020204" pitchFamily="34" charset="0"/>
              </a:rPr>
              <a:t>Can not use visual cues to tell toxicity</a:t>
            </a:r>
          </a:p>
        </p:txBody>
      </p:sp>
      <p:pic>
        <p:nvPicPr>
          <p:cNvPr id="40965" name="Picture 2">
            <a:extLst>
              <a:ext uri="{FF2B5EF4-FFF2-40B4-BE49-F238E27FC236}">
                <a16:creationId xmlns:a16="http://schemas.microsoft.com/office/drawing/2014/main" id="{489EFC47-4598-47B4-AEF2-07A786FF0F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2684"/>
          <a:stretch>
            <a:fillRect/>
          </a:stretch>
        </p:blipFill>
        <p:spPr bwMode="auto">
          <a:xfrm>
            <a:off x="560041" y="1117585"/>
            <a:ext cx="3944975" cy="511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0894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9">
            <a:extLst>
              <a:ext uri="{FF2B5EF4-FFF2-40B4-BE49-F238E27FC236}">
                <a16:creationId xmlns:a16="http://schemas.microsoft.com/office/drawing/2014/main" id="{8E84E328-D157-41E2-928F-5DDE0E66C62F}"/>
              </a:ext>
            </a:extLst>
          </p:cNvPr>
          <p:cNvSpPr txBox="1">
            <a:spLocks noChangeArrowheads="1"/>
          </p:cNvSpPr>
          <p:nvPr/>
        </p:nvSpPr>
        <p:spPr bwMode="auto">
          <a:xfrm>
            <a:off x="5568952" y="3011488"/>
            <a:ext cx="2771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rgbClr val="A50021"/>
                </a:solidFill>
              </a:rPr>
              <a:t>Alkaloid Toxin</a:t>
            </a:r>
          </a:p>
        </p:txBody>
      </p:sp>
      <p:sp>
        <p:nvSpPr>
          <p:cNvPr id="41987" name="Text Box 17">
            <a:extLst>
              <a:ext uri="{FF2B5EF4-FFF2-40B4-BE49-F238E27FC236}">
                <a16:creationId xmlns:a16="http://schemas.microsoft.com/office/drawing/2014/main" id="{72CD720F-FAA3-4715-BC5D-975841449952}"/>
              </a:ext>
            </a:extLst>
          </p:cNvPr>
          <p:cNvSpPr txBox="1">
            <a:spLocks noChangeArrowheads="1"/>
          </p:cNvSpPr>
          <p:nvPr/>
        </p:nvSpPr>
        <p:spPr bwMode="auto">
          <a:xfrm>
            <a:off x="245806" y="3367602"/>
            <a:ext cx="4953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4488" defTabSz="396875">
              <a:spcBef>
                <a:spcPct val="20000"/>
              </a:spcBef>
              <a:buChar char="•"/>
              <a:defRPr sz="3200">
                <a:solidFill>
                  <a:schemeClr val="tx1"/>
                </a:solidFill>
                <a:latin typeface="Times New Roman" panose="02020603050405020304" pitchFamily="18" charset="0"/>
              </a:defRPr>
            </a:lvl1pPr>
            <a:lvl2pPr marL="742950" indent="-285750" defTabSz="396875">
              <a:spcBef>
                <a:spcPct val="20000"/>
              </a:spcBef>
              <a:buChar char="–"/>
              <a:defRPr sz="2800">
                <a:solidFill>
                  <a:schemeClr val="tx1"/>
                </a:solidFill>
                <a:latin typeface="Times New Roman" panose="02020603050405020304" pitchFamily="18" charset="0"/>
              </a:defRPr>
            </a:lvl2pPr>
            <a:lvl3pPr marL="1143000" indent="-228600" defTabSz="396875">
              <a:spcBef>
                <a:spcPct val="20000"/>
              </a:spcBef>
              <a:buChar char="•"/>
              <a:defRPr sz="2400">
                <a:solidFill>
                  <a:schemeClr val="tx1"/>
                </a:solidFill>
                <a:latin typeface="Times New Roman" panose="02020603050405020304" pitchFamily="18" charset="0"/>
              </a:defRPr>
            </a:lvl3pPr>
            <a:lvl4pPr marL="1600200" indent="-228600" defTabSz="396875">
              <a:spcBef>
                <a:spcPct val="20000"/>
              </a:spcBef>
              <a:buChar char="–"/>
              <a:defRPr sz="2000">
                <a:solidFill>
                  <a:schemeClr val="tx1"/>
                </a:solidFill>
                <a:latin typeface="Times New Roman" panose="02020603050405020304" pitchFamily="18" charset="0"/>
              </a:defRPr>
            </a:lvl4pPr>
            <a:lvl5pPr marL="2057400" indent="-228600" defTabSz="396875">
              <a:spcBef>
                <a:spcPct val="20000"/>
              </a:spcBef>
              <a:buChar char="»"/>
              <a:defRPr sz="2000">
                <a:solidFill>
                  <a:schemeClr val="tx1"/>
                </a:solidFill>
                <a:latin typeface="Times New Roman" panose="02020603050405020304" pitchFamily="18" charset="0"/>
              </a:defRPr>
            </a:lvl5pPr>
            <a:lvl6pPr marL="2514600" indent="-228600" defTabSz="3968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968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968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968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sz="2800" b="1" dirty="0">
                <a:latin typeface="Arial" panose="020B0604020202020204" pitchFamily="34" charset="0"/>
                <a:cs typeface="Arial" panose="020B0604020202020204" pitchFamily="34" charset="0"/>
              </a:rPr>
              <a:t> Gastrointestinal effects</a:t>
            </a:r>
          </a:p>
          <a:p>
            <a:pPr eaLnBrk="1" hangingPunct="1">
              <a:spcBef>
                <a:spcPct val="0"/>
              </a:spcBef>
              <a:buFont typeface="Wingdings" panose="05000000000000000000" pitchFamily="2" charset="2"/>
              <a:buChar char="Ø"/>
            </a:pPr>
            <a:r>
              <a:rPr lang="en-US" altLang="en-US" sz="2800" b="1" dirty="0">
                <a:latin typeface="Arial" panose="020B0604020202020204" pitchFamily="34" charset="0"/>
                <a:cs typeface="Arial" panose="020B0604020202020204" pitchFamily="34" charset="0"/>
              </a:rPr>
              <a:t> Hepatotoxicity</a:t>
            </a:r>
          </a:p>
          <a:p>
            <a:pPr eaLnBrk="1" hangingPunct="1">
              <a:spcBef>
                <a:spcPct val="0"/>
              </a:spcBef>
              <a:buFont typeface="Wingdings" panose="05000000000000000000" pitchFamily="2" charset="2"/>
              <a:buChar char="Ø"/>
            </a:pPr>
            <a:r>
              <a:rPr lang="en-US" altLang="en-US" sz="2800" b="1" dirty="0">
                <a:latin typeface="Arial" panose="020B0604020202020204" pitchFamily="34" charset="0"/>
                <a:cs typeface="Arial" panose="020B0604020202020204" pitchFamily="34" charset="0"/>
              </a:rPr>
              <a:t> Liver necrosis</a:t>
            </a:r>
          </a:p>
          <a:p>
            <a:pPr eaLnBrk="1" hangingPunct="1">
              <a:spcBef>
                <a:spcPct val="0"/>
              </a:spcBef>
              <a:buFont typeface="Wingdings" panose="05000000000000000000" pitchFamily="2" charset="2"/>
              <a:buChar char="Ø"/>
            </a:pPr>
            <a:r>
              <a:rPr lang="en-US" altLang="en-US" sz="2800" b="1" dirty="0">
                <a:latin typeface="Arial" panose="020B0604020202020204" pitchFamily="34" charset="0"/>
                <a:cs typeface="Arial" panose="020B0604020202020204" pitchFamily="34" charset="0"/>
              </a:rPr>
              <a:t> Kidney effects</a:t>
            </a:r>
          </a:p>
          <a:p>
            <a:pPr eaLnBrk="1" hangingPunct="1">
              <a:spcBef>
                <a:spcPct val="0"/>
              </a:spcBef>
              <a:buFont typeface="Wingdings" panose="05000000000000000000" pitchFamily="2" charset="2"/>
              <a:buChar char="Ø"/>
            </a:pPr>
            <a:r>
              <a:rPr lang="en-US" altLang="en-US" sz="2800" b="1" dirty="0">
                <a:latin typeface="Arial" panose="020B0604020202020204" pitchFamily="34" charset="0"/>
                <a:cs typeface="Arial" panose="020B0604020202020204" pitchFamily="34" charset="0"/>
              </a:rPr>
              <a:t> Inhibition of protein 			synthesis</a:t>
            </a:r>
          </a:p>
        </p:txBody>
      </p:sp>
      <p:sp>
        <p:nvSpPr>
          <p:cNvPr id="41988" name="Text Box 19">
            <a:extLst>
              <a:ext uri="{FF2B5EF4-FFF2-40B4-BE49-F238E27FC236}">
                <a16:creationId xmlns:a16="http://schemas.microsoft.com/office/drawing/2014/main" id="{77CA7B67-AB2D-40C6-9DFE-66127A5AE3AA}"/>
              </a:ext>
            </a:extLst>
          </p:cNvPr>
          <p:cNvSpPr txBox="1">
            <a:spLocks noChangeArrowheads="1"/>
          </p:cNvSpPr>
          <p:nvPr/>
        </p:nvSpPr>
        <p:spPr bwMode="auto">
          <a:xfrm>
            <a:off x="5257802" y="3546477"/>
            <a:ext cx="3597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sz="2400" b="1" dirty="0">
                <a:latin typeface="Arial" panose="020B0604020202020204" pitchFamily="34" charset="0"/>
                <a:cs typeface="Arial" panose="020B0604020202020204" pitchFamily="34" charset="0"/>
              </a:rPr>
              <a:t>Covalently modify DNA and/or RNA</a:t>
            </a:r>
          </a:p>
          <a:p>
            <a:pPr eaLnBrk="1" hangingPunct="1">
              <a:spcBef>
                <a:spcPct val="0"/>
              </a:spcBef>
              <a:buFont typeface="Wingdings" panose="05000000000000000000" pitchFamily="2" charset="2"/>
              <a:buChar char="Ø"/>
            </a:pPr>
            <a:r>
              <a:rPr lang="en-US" altLang="en-US" sz="2400" b="1" dirty="0">
                <a:latin typeface="Arial" panose="020B0604020202020204" pitchFamily="34" charset="0"/>
                <a:cs typeface="Arial" panose="020B0604020202020204" pitchFamily="34" charset="0"/>
              </a:rPr>
              <a:t>Resistant to degradation by pH and temp-persistent</a:t>
            </a:r>
          </a:p>
        </p:txBody>
      </p:sp>
      <p:sp>
        <p:nvSpPr>
          <p:cNvPr id="41990" name="Text Box 2">
            <a:extLst>
              <a:ext uri="{FF2B5EF4-FFF2-40B4-BE49-F238E27FC236}">
                <a16:creationId xmlns:a16="http://schemas.microsoft.com/office/drawing/2014/main" id="{A910FE81-CFAB-425D-AD4B-019563C9A7E5}"/>
              </a:ext>
            </a:extLst>
          </p:cNvPr>
          <p:cNvSpPr txBox="1">
            <a:spLocks noChangeArrowheads="1"/>
          </p:cNvSpPr>
          <p:nvPr/>
        </p:nvSpPr>
        <p:spPr bwMode="auto">
          <a:xfrm>
            <a:off x="2438400" y="101600"/>
            <a:ext cx="4267200" cy="584775"/>
          </a:xfrm>
          <a:prstGeom prst="rect">
            <a:avLst/>
          </a:prstGeom>
          <a:solidFill>
            <a:srgbClr val="CCFFFF"/>
          </a:solidFill>
          <a:ln w="9525">
            <a:solidFill>
              <a:schemeClr val="tx1"/>
            </a:solidFill>
            <a:miter lim="800000"/>
            <a:headEnd/>
            <a:tailEnd/>
          </a:ln>
        </p:spPr>
        <p:txBody>
          <a:bodyPr wrap="square">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a:latin typeface="Arial" panose="020B0604020202020204" pitchFamily="34" charset="0"/>
                <a:cs typeface="Arial" panose="020B0604020202020204" pitchFamily="34" charset="0"/>
              </a:rPr>
              <a:t>Cylindrospermopsin</a:t>
            </a:r>
          </a:p>
        </p:txBody>
      </p:sp>
      <p:pic>
        <p:nvPicPr>
          <p:cNvPr id="41991" name="Picture 2" descr="Description: File:Cylindrospermopsin structure2.png">
            <a:extLst>
              <a:ext uri="{FF2B5EF4-FFF2-40B4-BE49-F238E27FC236}">
                <a16:creationId xmlns:a16="http://schemas.microsoft.com/office/drawing/2014/main" id="{BE7FFB06-C159-4CE0-BE9B-943028A6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47" t="2869" r="2681" b="4597"/>
          <a:stretch>
            <a:fillRect/>
          </a:stretch>
        </p:blipFill>
        <p:spPr bwMode="auto">
          <a:xfrm>
            <a:off x="5181600" y="877888"/>
            <a:ext cx="35814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a:extLst>
              <a:ext uri="{FF2B5EF4-FFF2-40B4-BE49-F238E27FC236}">
                <a16:creationId xmlns:a16="http://schemas.microsoft.com/office/drawing/2014/main" id="{4EE22EE1-5656-4F54-8613-9C38958F8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2" y="819150"/>
            <a:ext cx="29606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3">
            <a:extLst>
              <a:ext uri="{FF2B5EF4-FFF2-40B4-BE49-F238E27FC236}">
                <a16:creationId xmlns:a16="http://schemas.microsoft.com/office/drawing/2014/main" id="{4A2C8692-0F04-48D1-842B-F6EF5D082E7D}"/>
              </a:ext>
            </a:extLst>
          </p:cNvPr>
          <p:cNvSpPr txBox="1">
            <a:spLocks noChangeArrowheads="1"/>
          </p:cNvSpPr>
          <p:nvPr/>
        </p:nvSpPr>
        <p:spPr bwMode="auto">
          <a:xfrm>
            <a:off x="3182940" y="1399570"/>
            <a:ext cx="20907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dirty="0">
                <a:latin typeface="Calibri" panose="020F0502020204030204" pitchFamily="34" charset="0"/>
                <a:cs typeface="Calibri" panose="020F0502020204030204" pitchFamily="34" charset="0"/>
              </a:rPr>
              <a:t>Aphanizomenon, Lyngbya Dolichospermum Cylindrospermopsis Raphidiopsis</a:t>
            </a:r>
          </a:p>
        </p:txBody>
      </p:sp>
    </p:spTree>
    <p:extLst>
      <p:ext uri="{BB962C8B-B14F-4D97-AF65-F5344CB8AC3E}">
        <p14:creationId xmlns:p14="http://schemas.microsoft.com/office/powerpoint/2010/main" val="110855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4374" name="Rectangle 6">
            <a:extLst>
              <a:ext uri="{FF2B5EF4-FFF2-40B4-BE49-F238E27FC236}">
                <a16:creationId xmlns:a16="http://schemas.microsoft.com/office/drawing/2014/main" id="{9B2D74B5-51BD-46ED-AE48-4E07A61FCD2C}"/>
              </a:ext>
            </a:extLst>
          </p:cNvPr>
          <p:cNvSpPr>
            <a:spLocks noChangeArrowheads="1"/>
          </p:cNvSpPr>
          <p:nvPr/>
        </p:nvSpPr>
        <p:spPr bwMode="auto">
          <a:xfrm>
            <a:off x="4116388" y="1303340"/>
            <a:ext cx="4919662" cy="1773237"/>
          </a:xfrm>
          <a:prstGeom prst="rect">
            <a:avLst/>
          </a:prstGeom>
          <a:noFill/>
          <a:ln w="9525">
            <a:noFill/>
            <a:miter lim="800000"/>
            <a:headEnd/>
            <a:tailEnd/>
          </a:ln>
          <a:effectLst/>
        </p:spPr>
        <p:txBody>
          <a:bodyPr/>
          <a:lstStyle/>
          <a:p>
            <a:pPr marL="342900" indent="-342900" algn="ctr">
              <a:lnSpc>
                <a:spcPct val="90000"/>
              </a:lnSpc>
              <a:spcBef>
                <a:spcPct val="20000"/>
              </a:spcBef>
              <a:defRPr/>
            </a:pPr>
            <a:r>
              <a:rPr lang="en-US" sz="2800" b="1" strike="sngStrike" dirty="0">
                <a:solidFill>
                  <a:srgbClr val="FF0000"/>
                </a:solidFill>
                <a:effectLst>
                  <a:outerShdw blurRad="38100" dist="38100" dir="2700000" algn="tl">
                    <a:srgbClr val="C0C0C0"/>
                  </a:outerShdw>
                </a:effectLst>
                <a:latin typeface="Arial Rounded MT Bold" pitchFamily="34" charset="0"/>
              </a:rPr>
              <a:t>Anatoxin-a(S)</a:t>
            </a:r>
            <a:r>
              <a:rPr lang="en-US" sz="2800" b="1" strike="sngStrike" dirty="0">
                <a:solidFill>
                  <a:srgbClr val="FF0000"/>
                </a:solidFill>
                <a:latin typeface="Arial Rounded MT Bold" pitchFamily="34" charset="0"/>
              </a:rPr>
              <a:t> </a:t>
            </a:r>
          </a:p>
          <a:p>
            <a:pPr marL="342900" indent="-342900" algn="ctr">
              <a:lnSpc>
                <a:spcPct val="90000"/>
              </a:lnSpc>
              <a:spcBef>
                <a:spcPct val="20000"/>
              </a:spcBef>
              <a:defRPr/>
            </a:pPr>
            <a:r>
              <a:rPr lang="en-US" dirty="0" err="1">
                <a:latin typeface="Arial Rounded MT Bold" pitchFamily="34" charset="0"/>
              </a:rPr>
              <a:t>acetylcholinesterase</a:t>
            </a:r>
            <a:r>
              <a:rPr lang="en-US" dirty="0">
                <a:latin typeface="Arial Rounded MT Bold" pitchFamily="34" charset="0"/>
              </a:rPr>
              <a:t> inhibitor</a:t>
            </a:r>
          </a:p>
        </p:txBody>
      </p:sp>
      <p:pic>
        <p:nvPicPr>
          <p:cNvPr id="44035" name="Picture 9">
            <a:extLst>
              <a:ext uri="{FF2B5EF4-FFF2-40B4-BE49-F238E27FC236}">
                <a16:creationId xmlns:a16="http://schemas.microsoft.com/office/drawing/2014/main" id="{2F451DCE-FFC0-46CC-9DF3-EAE85D6338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915" y="2197100"/>
            <a:ext cx="296703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C7FE891-DDEF-4EB4-A4FE-44F2E5FC750D}"/>
              </a:ext>
            </a:extLst>
          </p:cNvPr>
          <p:cNvSpPr txBox="1"/>
          <p:nvPr/>
        </p:nvSpPr>
        <p:spPr>
          <a:xfrm>
            <a:off x="185738" y="1303340"/>
            <a:ext cx="4127500" cy="800219"/>
          </a:xfrm>
          <a:prstGeom prst="rect">
            <a:avLst/>
          </a:prstGeom>
          <a:noFill/>
        </p:spPr>
        <p:txBody>
          <a:bodyPr>
            <a:spAutoFit/>
          </a:bodyPr>
          <a:lstStyle/>
          <a:p>
            <a:pPr algn="ctr">
              <a:defRPr/>
            </a:pPr>
            <a:r>
              <a:rPr lang="en-US" sz="2800" b="1" dirty="0">
                <a:solidFill>
                  <a:srgbClr val="FF0000"/>
                </a:solidFill>
                <a:effectLst>
                  <a:outerShdw blurRad="38100" dist="38100" dir="2700000" algn="tl">
                    <a:srgbClr val="C0C0C0"/>
                  </a:outerShdw>
                </a:effectLst>
                <a:latin typeface="Arial Rounded MT Bold" pitchFamily="34" charset="0"/>
              </a:rPr>
              <a:t>Anatoxin-a</a:t>
            </a:r>
            <a:r>
              <a:rPr lang="en-US" sz="2800" b="1" dirty="0">
                <a:solidFill>
                  <a:srgbClr val="FF0000"/>
                </a:solidFill>
                <a:latin typeface="Arial Rounded MT Bold" pitchFamily="34" charset="0"/>
              </a:rPr>
              <a:t> </a:t>
            </a:r>
          </a:p>
          <a:p>
            <a:pPr algn="ctr">
              <a:defRPr/>
            </a:pPr>
            <a:r>
              <a:rPr lang="en-US" dirty="0" err="1">
                <a:latin typeface="Arial Rounded MT Bold" pitchFamily="34" charset="0"/>
              </a:rPr>
              <a:t>actylcholine</a:t>
            </a:r>
            <a:r>
              <a:rPr lang="en-US" dirty="0">
                <a:latin typeface="Arial Rounded MT Bold" pitchFamily="34" charset="0"/>
              </a:rPr>
              <a:t> agonist</a:t>
            </a:r>
            <a:endParaRPr lang="en-US" dirty="0"/>
          </a:p>
        </p:txBody>
      </p:sp>
      <p:sp>
        <p:nvSpPr>
          <p:cNvPr id="44038" name="Text Box 2">
            <a:extLst>
              <a:ext uri="{FF2B5EF4-FFF2-40B4-BE49-F238E27FC236}">
                <a16:creationId xmlns:a16="http://schemas.microsoft.com/office/drawing/2014/main" id="{F81931DF-A44C-401B-B418-0C0759B7A774}"/>
              </a:ext>
            </a:extLst>
          </p:cNvPr>
          <p:cNvSpPr txBox="1">
            <a:spLocks noChangeArrowheads="1"/>
          </p:cNvSpPr>
          <p:nvPr/>
        </p:nvSpPr>
        <p:spPr bwMode="auto">
          <a:xfrm>
            <a:off x="3268662" y="353434"/>
            <a:ext cx="2606675" cy="584775"/>
          </a:xfrm>
          <a:prstGeom prst="rect">
            <a:avLst/>
          </a:prstGeom>
          <a:solidFill>
            <a:srgbClr val="CCFFFF"/>
          </a:solidFill>
          <a:ln w="9525">
            <a:solidFill>
              <a:schemeClr val="tx1"/>
            </a:solidFill>
            <a:miter lim="800000"/>
            <a:headEnd/>
            <a:tailEnd/>
          </a:ln>
        </p:spPr>
        <p:txBody>
          <a:bodyPr wrap="square">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i="1">
                <a:latin typeface="Arial" panose="020B0604020202020204" pitchFamily="34" charset="0"/>
                <a:cs typeface="Arial" panose="020B0604020202020204" pitchFamily="34" charset="0"/>
              </a:rPr>
              <a:t>Anatoxins</a:t>
            </a:r>
          </a:p>
        </p:txBody>
      </p:sp>
      <p:pic>
        <p:nvPicPr>
          <p:cNvPr id="44039" name="Picture 2" descr="File:Anatoxin-a.png">
            <a:hlinkClick r:id="rId4"/>
            <a:extLst>
              <a:ext uri="{FF2B5EF4-FFF2-40B4-BE49-F238E27FC236}">
                <a16:creationId xmlns:a16="http://schemas.microsoft.com/office/drawing/2014/main" id="{405A1D90-217A-4BD2-9F41-BDE1DB424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63" y="2157415"/>
            <a:ext cx="3735388"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B9C7B34-6538-49DD-B228-033F6066FBF6}"/>
              </a:ext>
            </a:extLst>
          </p:cNvPr>
          <p:cNvSpPr/>
          <p:nvPr/>
        </p:nvSpPr>
        <p:spPr>
          <a:xfrm>
            <a:off x="3040063" y="5300663"/>
            <a:ext cx="2743200" cy="923330"/>
          </a:xfrm>
          <a:prstGeom prst="rect">
            <a:avLst/>
          </a:prstGeom>
          <a:solidFill>
            <a:schemeClr val="accent1">
              <a:lumMod val="40000"/>
              <a:lumOff val="60000"/>
            </a:schemeClr>
          </a:solidFill>
        </p:spPr>
        <p:txBody>
          <a:bodyPr>
            <a:spAutoFit/>
          </a:bodyPr>
          <a:lstStyle/>
          <a:p>
            <a:pPr>
              <a:defRPr/>
            </a:pPr>
            <a:r>
              <a:rPr lang="en-US" i="1" dirty="0"/>
              <a:t>Dolichospermum</a:t>
            </a:r>
            <a:r>
              <a:rPr lang="en-US" dirty="0"/>
              <a:t> </a:t>
            </a:r>
            <a:r>
              <a:rPr lang="en-US" i="1" dirty="0"/>
              <a:t>flosaquae</a:t>
            </a:r>
            <a:r>
              <a:rPr lang="en-US" dirty="0"/>
              <a:t> </a:t>
            </a:r>
            <a:r>
              <a:rPr lang="en-US" i="1" dirty="0"/>
              <a:t>&amp;</a:t>
            </a:r>
          </a:p>
          <a:p>
            <a:pPr>
              <a:defRPr/>
            </a:pPr>
            <a:r>
              <a:rPr lang="en-US" i="1" dirty="0"/>
              <a:t>D. lemmermannii</a:t>
            </a:r>
            <a:endParaRPr lang="en-US" dirty="0"/>
          </a:p>
        </p:txBody>
      </p:sp>
      <p:sp>
        <p:nvSpPr>
          <p:cNvPr id="44041" name="Rectangle 4">
            <a:extLst>
              <a:ext uri="{FF2B5EF4-FFF2-40B4-BE49-F238E27FC236}">
                <a16:creationId xmlns:a16="http://schemas.microsoft.com/office/drawing/2014/main" id="{87795AA2-2162-4805-AF92-21C5549AEB72}"/>
              </a:ext>
            </a:extLst>
          </p:cNvPr>
          <p:cNvSpPr>
            <a:spLocks noChangeArrowheads="1"/>
          </p:cNvSpPr>
          <p:nvPr/>
        </p:nvSpPr>
        <p:spPr bwMode="auto">
          <a:xfrm>
            <a:off x="252289" y="4846638"/>
            <a:ext cx="217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latin typeface="Comic Sans MS" panose="030F0702030302020204" pitchFamily="66" charset="0"/>
              </a:rPr>
              <a:t>Very Fast </a:t>
            </a:r>
          </a:p>
          <a:p>
            <a:pPr>
              <a:spcBef>
                <a:spcPct val="0"/>
              </a:spcBef>
              <a:buFontTx/>
              <a:buNone/>
            </a:pPr>
            <a:r>
              <a:rPr lang="en-US" altLang="en-US" sz="2400" b="1" dirty="0">
                <a:latin typeface="Comic Sans MS" panose="030F0702030302020204" pitchFamily="66" charset="0"/>
              </a:rPr>
              <a:t>Death Factor</a:t>
            </a:r>
          </a:p>
        </p:txBody>
      </p:sp>
      <p:pic>
        <p:nvPicPr>
          <p:cNvPr id="44042" name="Picture 10">
            <a:extLst>
              <a:ext uri="{FF2B5EF4-FFF2-40B4-BE49-F238E27FC236}">
                <a16:creationId xmlns:a16="http://schemas.microsoft.com/office/drawing/2014/main" id="{ACA66C3A-7CA3-4AA3-8E9A-82C88E69B9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7729" y="4981882"/>
            <a:ext cx="25050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47AEF19-7CFF-4F8C-9194-F45058C07E97}"/>
              </a:ext>
            </a:extLst>
          </p:cNvPr>
          <p:cNvSpPr/>
          <p:nvPr/>
        </p:nvSpPr>
        <p:spPr>
          <a:xfrm>
            <a:off x="6625433" y="444500"/>
            <a:ext cx="1817036" cy="523220"/>
          </a:xfrm>
          <a:prstGeom prst="rect">
            <a:avLst/>
          </a:prstGeom>
        </p:spPr>
        <p:txBody>
          <a:bodyPr wrap="none">
            <a:spAutoFit/>
          </a:bodyPr>
          <a:lstStyle/>
          <a:p>
            <a:r>
              <a:rPr lang="en-US" sz="2800" b="1" dirty="0" err="1">
                <a:solidFill>
                  <a:srgbClr val="FF0000"/>
                </a:solidFill>
                <a:latin typeface="AdvOT596495f2"/>
              </a:rPr>
              <a:t>Guanitoxin</a:t>
            </a:r>
            <a:endParaRPr lang="en-US" sz="2800" b="1" dirty="0">
              <a:solidFill>
                <a:srgbClr val="FF0000"/>
              </a:solidFill>
            </a:endParaRPr>
          </a:p>
        </p:txBody>
      </p:sp>
      <p:sp>
        <p:nvSpPr>
          <p:cNvPr id="3" name="Arrow: Right 2">
            <a:extLst>
              <a:ext uri="{FF2B5EF4-FFF2-40B4-BE49-F238E27FC236}">
                <a16:creationId xmlns:a16="http://schemas.microsoft.com/office/drawing/2014/main" id="{46FC7CC9-8CC0-4B8A-8E3C-7E73EA2D8B0C}"/>
              </a:ext>
            </a:extLst>
          </p:cNvPr>
          <p:cNvSpPr/>
          <p:nvPr/>
        </p:nvSpPr>
        <p:spPr bwMode="auto">
          <a:xfrm rot="18385166">
            <a:off x="6593300" y="990007"/>
            <a:ext cx="492989" cy="249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504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Text Box 13">
            <a:extLst>
              <a:ext uri="{FF2B5EF4-FFF2-40B4-BE49-F238E27FC236}">
                <a16:creationId xmlns:a16="http://schemas.microsoft.com/office/drawing/2014/main" id="{A1B780FA-CA7A-4E49-809E-44D3F9217E1C}"/>
              </a:ext>
            </a:extLst>
          </p:cNvPr>
          <p:cNvSpPr txBox="1">
            <a:spLocks noChangeArrowheads="1"/>
          </p:cNvSpPr>
          <p:nvPr/>
        </p:nvSpPr>
        <p:spPr bwMode="auto">
          <a:xfrm>
            <a:off x="2390777" y="762002"/>
            <a:ext cx="57880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25425" algn="l"/>
              </a:tabLst>
              <a:defRPr sz="3200">
                <a:solidFill>
                  <a:schemeClr val="tx1"/>
                </a:solidFill>
                <a:latin typeface="Times New Roman" panose="02020603050405020304" pitchFamily="18" charset="0"/>
              </a:defRPr>
            </a:lvl1pPr>
            <a:lvl2pPr marL="742950" indent="-285750">
              <a:spcBef>
                <a:spcPct val="20000"/>
              </a:spcBef>
              <a:buChar char="–"/>
              <a:tabLst>
                <a:tab pos="225425" algn="l"/>
              </a:tabLst>
              <a:defRPr sz="2800">
                <a:solidFill>
                  <a:schemeClr val="tx1"/>
                </a:solidFill>
                <a:latin typeface="Times New Roman" panose="02020603050405020304" pitchFamily="18" charset="0"/>
              </a:defRPr>
            </a:lvl2pPr>
            <a:lvl3pPr marL="1143000" indent="-228600">
              <a:spcBef>
                <a:spcPct val="20000"/>
              </a:spcBef>
              <a:buChar char="•"/>
              <a:tabLst>
                <a:tab pos="225425" algn="l"/>
              </a:tabLst>
              <a:defRPr sz="2400">
                <a:solidFill>
                  <a:schemeClr val="tx1"/>
                </a:solidFill>
                <a:latin typeface="Times New Roman" panose="02020603050405020304" pitchFamily="18" charset="0"/>
              </a:defRPr>
            </a:lvl3pPr>
            <a:lvl4pPr marL="1600200" indent="-228600">
              <a:spcBef>
                <a:spcPct val="20000"/>
              </a:spcBef>
              <a:buChar char="–"/>
              <a:tabLst>
                <a:tab pos="225425" algn="l"/>
              </a:tabLst>
              <a:defRPr sz="2000">
                <a:solidFill>
                  <a:schemeClr val="tx1"/>
                </a:solidFill>
                <a:latin typeface="Times New Roman" panose="02020603050405020304" pitchFamily="18" charset="0"/>
              </a:defRPr>
            </a:lvl4pPr>
            <a:lvl5pPr marL="2057400" indent="-228600">
              <a:spcBef>
                <a:spcPct val="20000"/>
              </a:spcBef>
              <a:buChar char="»"/>
              <a:tabLst>
                <a:tab pos="2254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254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254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254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25425" algn="l"/>
              </a:tabLst>
              <a:defRPr sz="2000">
                <a:solidFill>
                  <a:schemeClr val="tx1"/>
                </a:solidFill>
                <a:latin typeface="Times New Roman" panose="02020603050405020304" pitchFamily="18" charset="0"/>
              </a:defRPr>
            </a:lvl9pPr>
          </a:lstStyle>
          <a:p>
            <a:pPr>
              <a:spcBef>
                <a:spcPct val="0"/>
              </a:spcBef>
              <a:buNone/>
            </a:pPr>
            <a:r>
              <a:rPr lang="en-AU" altLang="en-US" sz="1800" b="1" dirty="0">
                <a:solidFill>
                  <a:srgbClr val="A50021"/>
                </a:solidFill>
                <a:latin typeface="Comic Sans MS" panose="030F0702030302020204" pitchFamily="66" charset="0"/>
              </a:rPr>
              <a:t>Anatoxin-a: </a:t>
            </a:r>
            <a:r>
              <a:rPr lang="en-AU" altLang="en-US" sz="1800" b="1" dirty="0">
                <a:latin typeface="Comic Sans MS" panose="030F0702030302020204" pitchFamily="66" charset="0"/>
              </a:rPr>
              <a:t>Acetylcholine receptor agonist </a:t>
            </a:r>
            <a:r>
              <a:rPr lang="en-US" sz="2000" dirty="0" err="1">
                <a:solidFill>
                  <a:srgbClr val="FF0000"/>
                </a:solidFill>
                <a:latin typeface="Comic Sans MS" panose="030F0702030302020204" pitchFamily="66" charset="0"/>
              </a:rPr>
              <a:t>Guanitoxin</a:t>
            </a:r>
            <a:r>
              <a:rPr lang="en-AU" altLang="en-US" sz="1800" b="1" dirty="0">
                <a:solidFill>
                  <a:srgbClr val="A50021"/>
                </a:solidFill>
                <a:latin typeface="Comic Sans MS" panose="030F0702030302020204" pitchFamily="66" charset="0"/>
              </a:rPr>
              <a:t>: </a:t>
            </a:r>
            <a:r>
              <a:rPr lang="en-AU" altLang="en-US" sz="1800" b="1" dirty="0">
                <a:latin typeface="Comic Sans MS" panose="030F0702030302020204" pitchFamily="66" charset="0"/>
              </a:rPr>
              <a:t>Acetylcholinesterase inhibitor</a:t>
            </a:r>
            <a:endParaRPr lang="en-US" altLang="en-US" sz="2400" b="1" dirty="0">
              <a:latin typeface="Comic Sans MS" panose="030F0702030302020204" pitchFamily="66" charset="0"/>
            </a:endParaRPr>
          </a:p>
        </p:txBody>
      </p:sp>
      <p:pic>
        <p:nvPicPr>
          <p:cNvPr id="48132" name="Picture 19">
            <a:extLst>
              <a:ext uri="{FF2B5EF4-FFF2-40B4-BE49-F238E27FC236}">
                <a16:creationId xmlns:a16="http://schemas.microsoft.com/office/drawing/2014/main" id="{824E4A34-3DF9-45B3-859D-B7525EF6F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34342"/>
            <a:ext cx="85661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20">
            <a:extLst>
              <a:ext uri="{FF2B5EF4-FFF2-40B4-BE49-F238E27FC236}">
                <a16:creationId xmlns:a16="http://schemas.microsoft.com/office/drawing/2014/main" id="{C6FD27F2-FCCA-430B-A78E-2AC63C8B33F9}"/>
              </a:ext>
            </a:extLst>
          </p:cNvPr>
          <p:cNvSpPr txBox="1">
            <a:spLocks noChangeArrowheads="1"/>
          </p:cNvSpPr>
          <p:nvPr/>
        </p:nvSpPr>
        <p:spPr bwMode="auto">
          <a:xfrm>
            <a:off x="1905000" y="6197644"/>
            <a:ext cx="5799216" cy="307777"/>
          </a:xfrm>
          <a:prstGeom prst="rect">
            <a:avLst/>
          </a:prstGeom>
          <a:solidFill>
            <a:schemeClr val="accent1">
              <a:lumMod val="60000"/>
              <a:lumOff val="4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b="1" dirty="0"/>
              <a:t>Wayne Carmichael ISOC-HAB Ch. 4, Scientific American, January, 1994</a:t>
            </a:r>
          </a:p>
        </p:txBody>
      </p:sp>
      <p:sp>
        <p:nvSpPr>
          <p:cNvPr id="48134" name="Text Box 21">
            <a:extLst>
              <a:ext uri="{FF2B5EF4-FFF2-40B4-BE49-F238E27FC236}">
                <a16:creationId xmlns:a16="http://schemas.microsoft.com/office/drawing/2014/main" id="{51FD2BD8-9FD9-481A-9C6B-F8000A31CA3B}"/>
              </a:ext>
            </a:extLst>
          </p:cNvPr>
          <p:cNvSpPr txBox="1">
            <a:spLocks noChangeArrowheads="1"/>
          </p:cNvSpPr>
          <p:nvPr/>
        </p:nvSpPr>
        <p:spPr bwMode="auto">
          <a:xfrm rot="-5400000">
            <a:off x="-1401762" y="3417889"/>
            <a:ext cx="3422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b="1" dirty="0"/>
              <a:t>Neurotoxicity</a:t>
            </a:r>
          </a:p>
        </p:txBody>
      </p:sp>
      <p:pic>
        <p:nvPicPr>
          <p:cNvPr id="48135" name="Picture 231" descr="logo_wht">
            <a:extLst>
              <a:ext uri="{FF2B5EF4-FFF2-40B4-BE49-F238E27FC236}">
                <a16:creationId xmlns:a16="http://schemas.microsoft.com/office/drawing/2014/main" id="{9C979909-8D7B-4D2B-8845-5E2E0A81A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488" y="7354888"/>
            <a:ext cx="123825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2">
            <a:extLst>
              <a:ext uri="{FF2B5EF4-FFF2-40B4-BE49-F238E27FC236}">
                <a16:creationId xmlns:a16="http://schemas.microsoft.com/office/drawing/2014/main" id="{59A789D9-665C-4EFD-B42E-879A7EC3ABFE}"/>
              </a:ext>
            </a:extLst>
          </p:cNvPr>
          <p:cNvSpPr txBox="1">
            <a:spLocks noChangeArrowheads="1"/>
          </p:cNvSpPr>
          <p:nvPr/>
        </p:nvSpPr>
        <p:spPr bwMode="auto">
          <a:xfrm>
            <a:off x="2107842" y="177227"/>
            <a:ext cx="5393532" cy="584775"/>
          </a:xfrm>
          <a:prstGeom prst="rect">
            <a:avLst/>
          </a:prstGeom>
          <a:solidFill>
            <a:srgbClr val="CCFFFF"/>
          </a:solidFill>
          <a:ln w="9525">
            <a:solidFill>
              <a:schemeClr val="tx1"/>
            </a:solidFill>
            <a:miter lim="800000"/>
            <a:headEnd/>
            <a:tailEnd/>
          </a:ln>
        </p:spPr>
        <p:txBody>
          <a:bodyPr wrap="square">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dirty="0">
                <a:latin typeface="Arial" panose="020B0604020202020204" pitchFamily="34" charset="0"/>
                <a:cs typeface="Arial" panose="020B0604020202020204" pitchFamily="34" charset="0"/>
              </a:rPr>
              <a:t>Anatoxin-a and </a:t>
            </a:r>
            <a:r>
              <a:rPr lang="en-US" altLang="en-US" b="1" i="1" dirty="0" err="1">
                <a:latin typeface="Arial" panose="020B0604020202020204" pitchFamily="34" charset="0"/>
                <a:cs typeface="Arial" panose="020B0604020202020204" pitchFamily="34" charset="0"/>
              </a:rPr>
              <a:t>Gaunitoxin</a:t>
            </a:r>
            <a:endParaRPr lang="en-US" alt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84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17">
            <a:extLst>
              <a:ext uri="{FF2B5EF4-FFF2-40B4-BE49-F238E27FC236}">
                <a16:creationId xmlns:a16="http://schemas.microsoft.com/office/drawing/2014/main" id="{9A808745-435D-41C9-965D-33E54619BA40}"/>
              </a:ext>
            </a:extLst>
          </p:cNvPr>
          <p:cNvSpPr txBox="1">
            <a:spLocks noChangeArrowheads="1"/>
          </p:cNvSpPr>
          <p:nvPr/>
        </p:nvSpPr>
        <p:spPr bwMode="auto">
          <a:xfrm>
            <a:off x="228600" y="3529013"/>
            <a:ext cx="85153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4488" defTabSz="396875">
              <a:defRPr sz="2400">
                <a:solidFill>
                  <a:schemeClr val="tx1"/>
                </a:solidFill>
                <a:latin typeface="Times New Roman" pitchFamily="18" charset="0"/>
              </a:defRPr>
            </a:lvl1pPr>
            <a:lvl2pPr marL="742950" indent="-285750" defTabSz="396875">
              <a:defRPr sz="2400">
                <a:solidFill>
                  <a:schemeClr val="tx1"/>
                </a:solidFill>
                <a:latin typeface="Times New Roman" pitchFamily="18" charset="0"/>
              </a:defRPr>
            </a:lvl2pPr>
            <a:lvl3pPr marL="1143000" indent="-228600" defTabSz="396875">
              <a:defRPr sz="2400">
                <a:solidFill>
                  <a:schemeClr val="tx1"/>
                </a:solidFill>
                <a:latin typeface="Times New Roman" pitchFamily="18" charset="0"/>
              </a:defRPr>
            </a:lvl3pPr>
            <a:lvl4pPr marL="1600200" indent="-228600" defTabSz="396875">
              <a:defRPr sz="2400">
                <a:solidFill>
                  <a:schemeClr val="tx1"/>
                </a:solidFill>
                <a:latin typeface="Times New Roman" pitchFamily="18" charset="0"/>
              </a:defRPr>
            </a:lvl4pPr>
            <a:lvl5pPr marL="2057400" indent="-228600" defTabSz="396875">
              <a:defRPr sz="2400">
                <a:solidFill>
                  <a:schemeClr val="tx1"/>
                </a:solidFill>
                <a:latin typeface="Times New Roman" pitchFamily="18" charset="0"/>
              </a:defRPr>
            </a:lvl5pPr>
            <a:lvl6pPr marL="2514600" indent="-228600" defTabSz="396875" eaLnBrk="0" fontAlgn="base" hangingPunct="0">
              <a:spcBef>
                <a:spcPct val="0"/>
              </a:spcBef>
              <a:spcAft>
                <a:spcPct val="0"/>
              </a:spcAft>
              <a:defRPr sz="2400">
                <a:solidFill>
                  <a:schemeClr val="tx1"/>
                </a:solidFill>
                <a:latin typeface="Times New Roman" pitchFamily="18" charset="0"/>
              </a:defRPr>
            </a:lvl6pPr>
            <a:lvl7pPr marL="2971800" indent="-228600" defTabSz="396875" eaLnBrk="0" fontAlgn="base" hangingPunct="0">
              <a:spcBef>
                <a:spcPct val="0"/>
              </a:spcBef>
              <a:spcAft>
                <a:spcPct val="0"/>
              </a:spcAft>
              <a:defRPr sz="2400">
                <a:solidFill>
                  <a:schemeClr val="tx1"/>
                </a:solidFill>
                <a:latin typeface="Times New Roman" pitchFamily="18" charset="0"/>
              </a:defRPr>
            </a:lvl7pPr>
            <a:lvl8pPr marL="3429000" indent="-228600" defTabSz="396875" eaLnBrk="0" fontAlgn="base" hangingPunct="0">
              <a:spcBef>
                <a:spcPct val="0"/>
              </a:spcBef>
              <a:spcAft>
                <a:spcPct val="0"/>
              </a:spcAft>
              <a:defRPr sz="2400">
                <a:solidFill>
                  <a:schemeClr val="tx1"/>
                </a:solidFill>
                <a:latin typeface="Times New Roman" pitchFamily="18" charset="0"/>
              </a:defRPr>
            </a:lvl8pPr>
            <a:lvl9pPr marL="3886200" indent="-228600" defTabSz="396875"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Ø"/>
              <a:defRPr/>
            </a:pPr>
            <a:r>
              <a:rPr lang="en-US" sz="2800" b="1" dirty="0">
                <a:latin typeface="Comic Sans MS" pitchFamily="66" charset="0"/>
              </a:rPr>
              <a:t> Neurotoxin</a:t>
            </a:r>
          </a:p>
          <a:p>
            <a:pPr indent="0">
              <a:defRPr/>
            </a:pPr>
            <a:r>
              <a:rPr lang="en-US" sz="2800" b="1" dirty="0">
                <a:latin typeface="Comic Sans MS" pitchFamily="66" charset="0"/>
              </a:rPr>
              <a:t>	(voltage-gated sodium channels); respiratory</a:t>
            </a:r>
          </a:p>
          <a:p>
            <a:pPr indent="0">
              <a:defRPr/>
            </a:pPr>
            <a:r>
              <a:rPr lang="en-US" sz="2800" b="1" dirty="0">
                <a:latin typeface="Comic Sans MS" pitchFamily="66" charset="0"/>
              </a:rPr>
              <a:t>   failure</a:t>
            </a:r>
          </a:p>
          <a:p>
            <a:pPr marL="457200" indent="-457200">
              <a:buFont typeface="Wingdings" pitchFamily="2" charset="2"/>
              <a:buChar char="Ø"/>
              <a:defRPr/>
            </a:pPr>
            <a:r>
              <a:rPr lang="en-US" sz="2800" b="1" dirty="0">
                <a:latin typeface="Comic Sans MS" pitchFamily="66" charset="0"/>
              </a:rPr>
              <a:t>Paralytic Shellfish Poisoning (PSP)</a:t>
            </a:r>
          </a:p>
          <a:p>
            <a:pPr marL="457200" indent="-457200">
              <a:buFont typeface="Wingdings" pitchFamily="2" charset="2"/>
              <a:buChar char="Ø"/>
              <a:defRPr/>
            </a:pPr>
            <a:r>
              <a:rPr lang="en-US" sz="2800" b="1" dirty="0">
                <a:latin typeface="Comic Sans MS" pitchFamily="66" charset="0"/>
              </a:rPr>
              <a:t>Numerous marine </a:t>
            </a:r>
            <a:r>
              <a:rPr lang="en-US" sz="2800" b="1" dirty="0" err="1">
                <a:latin typeface="Comic Sans MS" pitchFamily="66" charset="0"/>
              </a:rPr>
              <a:t>dinoflagellates</a:t>
            </a:r>
            <a:endParaRPr lang="en-US" sz="2800" b="1" dirty="0">
              <a:latin typeface="Comic Sans MS" pitchFamily="66" charset="0"/>
            </a:endParaRPr>
          </a:p>
        </p:txBody>
      </p:sp>
      <p:sp>
        <p:nvSpPr>
          <p:cNvPr id="52228" name="Text Box 2">
            <a:extLst>
              <a:ext uri="{FF2B5EF4-FFF2-40B4-BE49-F238E27FC236}">
                <a16:creationId xmlns:a16="http://schemas.microsoft.com/office/drawing/2014/main" id="{93BC37DA-7279-4E38-8A8F-693F2F0B8941}"/>
              </a:ext>
            </a:extLst>
          </p:cNvPr>
          <p:cNvSpPr txBox="1">
            <a:spLocks noChangeArrowheads="1"/>
          </p:cNvSpPr>
          <p:nvPr/>
        </p:nvSpPr>
        <p:spPr bwMode="auto">
          <a:xfrm>
            <a:off x="3635375" y="101600"/>
            <a:ext cx="2286000" cy="584200"/>
          </a:xfrm>
          <a:prstGeom prst="rect">
            <a:avLst/>
          </a:prstGeom>
          <a:solidFill>
            <a:srgbClr val="CCFFFF"/>
          </a:solidFill>
          <a:ln w="9525">
            <a:solidFill>
              <a:schemeClr val="tx1"/>
            </a:solidFill>
            <a:miter lim="800000"/>
            <a:headEnd/>
            <a:tailEnd/>
          </a:ln>
        </p:spPr>
        <p:txBody>
          <a:bodyPr>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i="1">
                <a:latin typeface="Arial" panose="020B0604020202020204" pitchFamily="34" charset="0"/>
                <a:cs typeface="Arial" panose="020B0604020202020204" pitchFamily="34" charset="0"/>
              </a:rPr>
              <a:t>Saxitoxin</a:t>
            </a:r>
          </a:p>
        </p:txBody>
      </p:sp>
      <p:sp>
        <p:nvSpPr>
          <p:cNvPr id="52229" name="Text Box 5">
            <a:extLst>
              <a:ext uri="{FF2B5EF4-FFF2-40B4-BE49-F238E27FC236}">
                <a16:creationId xmlns:a16="http://schemas.microsoft.com/office/drawing/2014/main" id="{563A29A6-588F-4C5A-93E8-C8EEC09BBBD7}"/>
              </a:ext>
            </a:extLst>
          </p:cNvPr>
          <p:cNvSpPr txBox="1">
            <a:spLocks noChangeArrowheads="1"/>
          </p:cNvSpPr>
          <p:nvPr/>
        </p:nvSpPr>
        <p:spPr bwMode="auto">
          <a:xfrm>
            <a:off x="619125" y="1295402"/>
            <a:ext cx="31623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buNone/>
            </a:pPr>
            <a:r>
              <a:rPr lang="en-US" altLang="en-US" sz="2400" i="1">
                <a:latin typeface="Comic Sans MS" panose="030F0702030302020204" pitchFamily="66" charset="0"/>
              </a:rPr>
              <a:t>Dolichospermum</a:t>
            </a:r>
          </a:p>
          <a:p>
            <a:pPr>
              <a:spcBef>
                <a:spcPts val="600"/>
              </a:spcBef>
              <a:buNone/>
            </a:pPr>
            <a:r>
              <a:rPr lang="en-US" altLang="en-US" sz="2400" i="1">
                <a:latin typeface="Comic Sans MS" panose="030F0702030302020204" pitchFamily="66" charset="0"/>
              </a:rPr>
              <a:t>Aphanizomenon Cylindrospermopsis Lyngbya Planktothrix</a:t>
            </a:r>
            <a:endParaRPr lang="en-US" altLang="en-US" sz="1800" i="1">
              <a:latin typeface="Comic Sans MS" panose="030F0702030302020204" pitchFamily="66" charset="0"/>
            </a:endParaRPr>
          </a:p>
        </p:txBody>
      </p:sp>
      <p:pic>
        <p:nvPicPr>
          <p:cNvPr id="52230" name="Picture 2" descr="http://upload.wikimedia.org/wikipedia/commons/6/68/Saxitoxin_structure.png">
            <a:extLst>
              <a:ext uri="{FF2B5EF4-FFF2-40B4-BE49-F238E27FC236}">
                <a16:creationId xmlns:a16="http://schemas.microsoft.com/office/drawing/2014/main" id="{E1A1D981-C9EE-4115-9FA3-95A9C6CF0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477" y="1143002"/>
            <a:ext cx="367347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00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28A8E401-62E4-45A3-9B96-0B61A4A0D8F1}"/>
              </a:ext>
            </a:extLst>
          </p:cNvPr>
          <p:cNvSpPr txBox="1">
            <a:spLocks noChangeArrowheads="1"/>
          </p:cNvSpPr>
          <p:nvPr/>
        </p:nvSpPr>
        <p:spPr bwMode="auto">
          <a:xfrm>
            <a:off x="60327" y="1263650"/>
            <a:ext cx="534987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65100">
              <a:spcBef>
                <a:spcPct val="20000"/>
              </a:spcBef>
              <a:buChar char="•"/>
              <a:tabLst>
                <a:tab pos="685800" algn="l"/>
              </a:tabLst>
              <a:defRPr sz="3200">
                <a:solidFill>
                  <a:schemeClr val="tx1"/>
                </a:solidFill>
                <a:latin typeface="Times New Roman" panose="02020603050405020304" pitchFamily="18" charset="0"/>
              </a:defRPr>
            </a:lvl1pPr>
            <a:lvl2pPr marL="742950" indent="-285750" defTabSz="165100">
              <a:spcBef>
                <a:spcPct val="20000"/>
              </a:spcBef>
              <a:buChar char="–"/>
              <a:tabLst>
                <a:tab pos="685800" algn="l"/>
              </a:tabLst>
              <a:defRPr sz="2800">
                <a:solidFill>
                  <a:schemeClr val="tx1"/>
                </a:solidFill>
                <a:latin typeface="Times New Roman" panose="02020603050405020304" pitchFamily="18" charset="0"/>
              </a:defRPr>
            </a:lvl2pPr>
            <a:lvl3pPr marL="1143000" indent="-228600" defTabSz="165100">
              <a:spcBef>
                <a:spcPct val="20000"/>
              </a:spcBef>
              <a:buChar char="•"/>
              <a:tabLst>
                <a:tab pos="685800" algn="l"/>
              </a:tabLst>
              <a:defRPr sz="2400">
                <a:solidFill>
                  <a:schemeClr val="tx1"/>
                </a:solidFill>
                <a:latin typeface="Times New Roman" panose="02020603050405020304" pitchFamily="18" charset="0"/>
              </a:defRPr>
            </a:lvl3pPr>
            <a:lvl4pPr marL="1600200" indent="-228600" defTabSz="165100">
              <a:spcBef>
                <a:spcPct val="20000"/>
              </a:spcBef>
              <a:buChar char="–"/>
              <a:tabLst>
                <a:tab pos="685800" algn="l"/>
              </a:tabLst>
              <a:defRPr sz="2000">
                <a:solidFill>
                  <a:schemeClr val="tx1"/>
                </a:solidFill>
                <a:latin typeface="Times New Roman" panose="02020603050405020304" pitchFamily="18" charset="0"/>
              </a:defRPr>
            </a:lvl4pPr>
            <a:lvl5pPr marL="2057400" indent="-228600" defTabSz="165100">
              <a:spcBef>
                <a:spcPct val="20000"/>
              </a:spcBef>
              <a:buChar char="»"/>
              <a:tabLst>
                <a:tab pos="685800" algn="l"/>
              </a:tabLst>
              <a:defRPr sz="2000">
                <a:solidFill>
                  <a:schemeClr val="tx1"/>
                </a:solidFill>
                <a:latin typeface="Times New Roman" panose="02020603050405020304" pitchFamily="18" charset="0"/>
              </a:defRPr>
            </a:lvl5pPr>
            <a:lvl6pPr marL="2514600" indent="-228600" defTabSz="1651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defRPr>
            </a:lvl6pPr>
            <a:lvl7pPr marL="2971800" indent="-228600" defTabSz="1651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defRPr>
            </a:lvl7pPr>
            <a:lvl8pPr marL="3429000" indent="-228600" defTabSz="1651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defRPr>
            </a:lvl8pPr>
            <a:lvl9pPr marL="3886200" indent="-228600" defTabSz="1651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sz="2800" b="1" dirty="0"/>
              <a:t>   </a:t>
            </a:r>
            <a:r>
              <a:rPr lang="en-US" altLang="en-US" sz="2800" b="1" dirty="0">
                <a:latin typeface="Arial" panose="020B0604020202020204" pitchFamily="34" charset="0"/>
                <a:cs typeface="Arial" panose="020B0604020202020204" pitchFamily="34" charset="0"/>
              </a:rPr>
              <a:t>Non-proteinogenic </a:t>
            </a:r>
          </a:p>
          <a:p>
            <a:pPr eaLnBrk="1" hangingPunct="1">
              <a:spcBef>
                <a:spcPct val="0"/>
              </a:spcBef>
              <a:buFontTx/>
              <a:buNone/>
            </a:pPr>
            <a:r>
              <a:rPr lang="en-US" altLang="en-US" sz="2800" b="1" dirty="0">
                <a:latin typeface="Arial" panose="020B0604020202020204" pitchFamily="34" charset="0"/>
                <a:cs typeface="Arial" panose="020B0604020202020204" pitchFamily="34" charset="0"/>
              </a:rPr>
              <a:t>    amino acid</a:t>
            </a:r>
          </a:p>
          <a:p>
            <a:pPr eaLnBrk="1" hangingPunct="1">
              <a:spcBef>
                <a:spcPct val="0"/>
              </a:spcBef>
              <a:buFontTx/>
              <a:buNone/>
            </a:pPr>
            <a:endParaRPr lang="en-US" altLang="en-US" sz="8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Ø"/>
            </a:pPr>
            <a:r>
              <a:rPr lang="en-US" altLang="en-US" sz="2800" b="1" dirty="0">
                <a:latin typeface="Arial" panose="020B0604020202020204" pitchFamily="34" charset="0"/>
                <a:cs typeface="Arial" panose="020B0604020202020204" pitchFamily="34" charset="0"/>
              </a:rPr>
              <a:t>  Made by almost all    </a:t>
            </a:r>
          </a:p>
          <a:p>
            <a:pPr eaLnBrk="1" hangingPunct="1">
              <a:spcBef>
                <a:spcPct val="0"/>
              </a:spcBef>
              <a:buFontTx/>
              <a:buNone/>
            </a:pPr>
            <a:r>
              <a:rPr lang="en-US" altLang="en-US" sz="2800" b="1" dirty="0">
                <a:latin typeface="Arial" panose="020B0604020202020204" pitchFamily="34" charset="0"/>
                <a:cs typeface="Arial" panose="020B0604020202020204" pitchFamily="34" charset="0"/>
              </a:rPr>
              <a:t>    cyanobacteria</a:t>
            </a:r>
          </a:p>
          <a:p>
            <a:pPr eaLnBrk="1" hangingPunct="1">
              <a:spcBef>
                <a:spcPct val="0"/>
              </a:spcBef>
              <a:buFontTx/>
              <a:buNone/>
            </a:pPr>
            <a:endParaRPr lang="en-US" altLang="en-US" sz="2800" b="1" dirty="0">
              <a:latin typeface="Arial" panose="020B0604020202020204" pitchFamily="34" charset="0"/>
              <a:cs typeface="Arial" panose="020B0604020202020204" pitchFamily="34" charset="0"/>
            </a:endParaRPr>
          </a:p>
          <a:p>
            <a:pPr eaLnBrk="1" hangingPunct="1">
              <a:spcBef>
                <a:spcPct val="0"/>
              </a:spcBef>
              <a:buFontTx/>
              <a:buNone/>
            </a:pPr>
            <a:r>
              <a:rPr lang="en-US" altLang="en-US" sz="2400" b="1" dirty="0">
                <a:latin typeface="Arial" panose="020B0604020202020204" pitchFamily="34" charset="0"/>
                <a:cs typeface="Arial" panose="020B0604020202020204" pitchFamily="34" charset="0"/>
              </a:rPr>
              <a:t>(Cox, </a:t>
            </a:r>
            <a:r>
              <a:rPr lang="en-US" altLang="en-US" sz="2400" b="1" dirty="0" err="1">
                <a:latin typeface="Arial" panose="020B0604020202020204" pitchFamily="34" charset="0"/>
                <a:cs typeface="Arial" panose="020B0604020202020204" pitchFamily="34" charset="0"/>
              </a:rPr>
              <a:t>Banack</a:t>
            </a:r>
            <a:r>
              <a:rPr lang="en-US" altLang="en-US" sz="2400" b="1" dirty="0">
                <a:latin typeface="Arial" panose="020B0604020202020204" pitchFamily="34" charset="0"/>
                <a:cs typeface="Arial" panose="020B0604020202020204" pitchFamily="34" charset="0"/>
              </a:rPr>
              <a:t>, Murch, Rasmussen, Tien, </a:t>
            </a:r>
            <a:r>
              <a:rPr lang="en-US" altLang="en-US" sz="2400" b="1" dirty="0" err="1">
                <a:latin typeface="Arial" panose="020B0604020202020204" pitchFamily="34" charset="0"/>
                <a:cs typeface="Arial" panose="020B0604020202020204" pitchFamily="34" charset="0"/>
              </a:rPr>
              <a:t>Bidigare</a:t>
            </a:r>
            <a:r>
              <a:rPr lang="en-US" altLang="en-US" sz="2400" b="1" dirty="0">
                <a:latin typeface="Arial" panose="020B0604020202020204" pitchFamily="34" charset="0"/>
                <a:cs typeface="Arial" panose="020B0604020202020204" pitchFamily="34" charset="0"/>
              </a:rPr>
              <a:t>, Metcalf, Morrison, Codd, and Bergman. PNAS 2005)</a:t>
            </a:r>
            <a:endParaRPr lang="en-US" altLang="en-US" sz="7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None/>
            </a:pPr>
            <a:endParaRPr lang="en-US" altLang="en-US" sz="800" b="1" dirty="0"/>
          </a:p>
        </p:txBody>
      </p:sp>
      <p:sp>
        <p:nvSpPr>
          <p:cNvPr id="49156" name="Text Box 2">
            <a:extLst>
              <a:ext uri="{FF2B5EF4-FFF2-40B4-BE49-F238E27FC236}">
                <a16:creationId xmlns:a16="http://schemas.microsoft.com/office/drawing/2014/main" id="{70F187C4-A6AA-4105-8AF5-BD188C2E20A5}"/>
              </a:ext>
            </a:extLst>
          </p:cNvPr>
          <p:cNvSpPr txBox="1">
            <a:spLocks noChangeArrowheads="1"/>
          </p:cNvSpPr>
          <p:nvPr/>
        </p:nvSpPr>
        <p:spPr bwMode="auto">
          <a:xfrm>
            <a:off x="1371600" y="228602"/>
            <a:ext cx="6477000" cy="584775"/>
          </a:xfrm>
          <a:prstGeom prst="rect">
            <a:avLst/>
          </a:prstGeom>
          <a:solidFill>
            <a:srgbClr val="CCFFFF"/>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en-US" b="1" i="1">
                <a:latin typeface="Arial" panose="020B0604020202020204" pitchFamily="34" charset="0"/>
                <a:cs typeface="Arial" panose="020B0604020202020204" pitchFamily="34" charset="0"/>
              </a:rPr>
              <a:t>β-methyl amino alanine (BMAA)</a:t>
            </a:r>
          </a:p>
        </p:txBody>
      </p:sp>
      <p:pic>
        <p:nvPicPr>
          <p:cNvPr id="49157" name="Picture 14" descr="http://upload.wikimedia.org/wikipedia/commons/thumb/6/6a/3-Methylamino-L-alanine.svg/200px-3-Methylamino-L-alanine.svg.png">
            <a:hlinkClick r:id="rId2"/>
            <a:extLst>
              <a:ext uri="{FF2B5EF4-FFF2-40B4-BE49-F238E27FC236}">
                <a16:creationId xmlns:a16="http://schemas.microsoft.com/office/drawing/2014/main" id="{7715DFBD-FB20-4144-AFC6-4ED2070FD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423" y="990602"/>
            <a:ext cx="3496883" cy="1904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8" name="Picture 16" descr="http://upload.wikimedia.org/wikipedia/commons/thumb/9/90/L-Alanin_-_L-Alanine.svg/140px-L-Alanin_-_L-Alanine.svg.png">
            <a:hlinkClick r:id="rId4" tooltip="Structural formula of the L-isomer"/>
            <a:extLst>
              <a:ext uri="{FF2B5EF4-FFF2-40B4-BE49-F238E27FC236}">
                <a16:creationId xmlns:a16="http://schemas.microsoft.com/office/drawing/2014/main" id="{61FD8594-BE8D-4379-91CC-FCD636DA4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53" y="2989117"/>
            <a:ext cx="2703512" cy="200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9" name="TextBox 1">
            <a:extLst>
              <a:ext uri="{FF2B5EF4-FFF2-40B4-BE49-F238E27FC236}">
                <a16:creationId xmlns:a16="http://schemas.microsoft.com/office/drawing/2014/main" id="{723CD66F-2573-44D3-8692-EB11B97D99CB}"/>
              </a:ext>
            </a:extLst>
          </p:cNvPr>
          <p:cNvSpPr txBox="1">
            <a:spLocks noChangeArrowheads="1"/>
          </p:cNvSpPr>
          <p:nvPr/>
        </p:nvSpPr>
        <p:spPr bwMode="auto">
          <a:xfrm>
            <a:off x="7517378" y="1274438"/>
            <a:ext cx="809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dirty="0">
                <a:solidFill>
                  <a:srgbClr val="FF0000"/>
                </a:solidFill>
              </a:rPr>
              <a:t>BMAA</a:t>
            </a:r>
          </a:p>
        </p:txBody>
      </p:sp>
      <p:sp>
        <p:nvSpPr>
          <p:cNvPr id="49160" name="TextBox 15">
            <a:extLst>
              <a:ext uri="{FF2B5EF4-FFF2-40B4-BE49-F238E27FC236}">
                <a16:creationId xmlns:a16="http://schemas.microsoft.com/office/drawing/2014/main" id="{69C96D7D-FF3A-4E18-A151-732F828D7EB6}"/>
              </a:ext>
            </a:extLst>
          </p:cNvPr>
          <p:cNvSpPr txBox="1">
            <a:spLocks noChangeArrowheads="1"/>
          </p:cNvSpPr>
          <p:nvPr/>
        </p:nvSpPr>
        <p:spPr bwMode="auto">
          <a:xfrm>
            <a:off x="7543802" y="3513140"/>
            <a:ext cx="8242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dirty="0">
                <a:solidFill>
                  <a:srgbClr val="FF0000"/>
                </a:solidFill>
              </a:rPr>
              <a:t>alanine</a:t>
            </a:r>
          </a:p>
        </p:txBody>
      </p:sp>
      <p:pic>
        <p:nvPicPr>
          <p:cNvPr id="2" name="Picture 1">
            <a:extLst>
              <a:ext uri="{FF2B5EF4-FFF2-40B4-BE49-F238E27FC236}">
                <a16:creationId xmlns:a16="http://schemas.microsoft.com/office/drawing/2014/main" id="{6EA286C2-56DD-4686-82E2-9559452F0348}"/>
              </a:ext>
            </a:extLst>
          </p:cNvPr>
          <p:cNvPicPr>
            <a:picLocks noChangeAspect="1"/>
          </p:cNvPicPr>
          <p:nvPr/>
        </p:nvPicPr>
        <p:blipFill>
          <a:blip r:embed="rId6"/>
          <a:stretch>
            <a:fillRect/>
          </a:stretch>
        </p:blipFill>
        <p:spPr>
          <a:xfrm>
            <a:off x="4982370" y="5090822"/>
            <a:ext cx="3903662" cy="1476949"/>
          </a:xfrm>
          <a:prstGeom prst="rect">
            <a:avLst/>
          </a:prstGeom>
          <a:ln>
            <a:solidFill>
              <a:schemeClr val="tx1"/>
            </a:solidFill>
          </a:ln>
        </p:spPr>
      </p:pic>
    </p:spTree>
    <p:extLst>
      <p:ext uri="{BB962C8B-B14F-4D97-AF65-F5344CB8AC3E}">
        <p14:creationId xmlns:p14="http://schemas.microsoft.com/office/powerpoint/2010/main" val="257173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CA9E8412-DBEE-4E14-B15F-BC638FBA3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42902"/>
            <a:ext cx="9144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7299AB9-8353-427F-8A2F-DF06DC9F406B}"/>
              </a:ext>
            </a:extLst>
          </p:cNvPr>
          <p:cNvSpPr txBox="1"/>
          <p:nvPr/>
        </p:nvSpPr>
        <p:spPr>
          <a:xfrm rot="21320470">
            <a:off x="4318465" y="3275114"/>
            <a:ext cx="1305165" cy="276999"/>
          </a:xfrm>
          <a:prstGeom prst="rect">
            <a:avLst/>
          </a:prstGeom>
          <a:solidFill>
            <a:schemeClr val="bg1"/>
          </a:solidFill>
        </p:spPr>
        <p:txBody>
          <a:bodyPr wrap="none" rtlCol="0">
            <a:spAutoFit/>
          </a:bodyPr>
          <a:lstStyle/>
          <a:p>
            <a:r>
              <a:rPr lang="en-US" sz="1200" b="1" dirty="0">
                <a:latin typeface="Comic Sans MS" panose="030F0702030302020204" pitchFamily="66" charset="0"/>
              </a:rPr>
              <a:t>PHYCOLOGIST</a:t>
            </a:r>
          </a:p>
        </p:txBody>
      </p:sp>
    </p:spTree>
    <p:extLst>
      <p:ext uri="{BB962C8B-B14F-4D97-AF65-F5344CB8AC3E}">
        <p14:creationId xmlns:p14="http://schemas.microsoft.com/office/powerpoint/2010/main" val="390626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6553200" y="511177"/>
            <a:ext cx="1828800" cy="461963"/>
          </a:xfrm>
          <a:prstGeom prst="rect">
            <a:avLst/>
          </a:prstGeom>
          <a:solidFill>
            <a:srgbClr val="CCFFFF"/>
          </a:solidFill>
          <a:ln w="9525">
            <a:solidFill>
              <a:srgbClr val="FF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latin typeface="Comic Sans MS" panose="030F0702030302020204" pitchFamily="66" charset="0"/>
              </a:rPr>
              <a:t>Thank You!</a:t>
            </a:r>
          </a:p>
        </p:txBody>
      </p:sp>
      <p:pic>
        <p:nvPicPr>
          <p:cNvPr id="532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93840"/>
            <a:ext cx="91440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3BA2DDEC-F0D5-474D-B323-F666842C82B6}"/>
              </a:ext>
            </a:extLst>
          </p:cNvPr>
          <p:cNvSpPr txBox="1">
            <a:spLocks noChangeArrowheads="1"/>
          </p:cNvSpPr>
          <p:nvPr/>
        </p:nvSpPr>
        <p:spPr bwMode="auto">
          <a:xfrm>
            <a:off x="2667000" y="5547457"/>
            <a:ext cx="2819400" cy="830997"/>
          </a:xfrm>
          <a:prstGeom prst="rect">
            <a:avLst/>
          </a:prstGeom>
          <a:solidFill>
            <a:schemeClr val="accent2">
              <a:lumMod val="20000"/>
              <a:lumOff val="80000"/>
            </a:schemeClr>
          </a:solidFill>
          <a:ln w="9525">
            <a:solidFill>
              <a:srgbClr val="FF0000"/>
            </a:solidFill>
            <a:miter lim="800000"/>
            <a:headEnd/>
            <a:tailEnd/>
          </a:ln>
        </p:spPr>
        <p:txBody>
          <a:bodyPr wrap="square">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dirty="0">
                <a:latin typeface="Comic Sans MS" panose="030F0702030302020204" pitchFamily="66" charset="0"/>
                <a:hlinkClick r:id="rId3">
                  <a:extLst>
                    <a:ext uri="{A12FA001-AC4F-418D-AE19-62706E023703}">
                      <ahyp:hlinkClr xmlns:ahyp="http://schemas.microsoft.com/office/drawing/2018/hyperlinkcolor" val="tx"/>
                    </a:ext>
                  </a:extLst>
                </a:hlinkClick>
              </a:rPr>
              <a:t>brosen@fgcu.edu</a:t>
            </a:r>
            <a:r>
              <a:rPr lang="en-US" altLang="en-US" sz="2400" b="1" dirty="0">
                <a:latin typeface="Comic Sans MS" panose="030F0702030302020204" pitchFamily="66" charset="0"/>
              </a:rPr>
              <a:t> 239-745-4589</a:t>
            </a:r>
          </a:p>
        </p:txBody>
      </p:sp>
      <p:pic>
        <p:nvPicPr>
          <p:cNvPr id="2" name="Picture 1">
            <a:extLst>
              <a:ext uri="{FF2B5EF4-FFF2-40B4-BE49-F238E27FC236}">
                <a16:creationId xmlns:a16="http://schemas.microsoft.com/office/drawing/2014/main" id="{65702E24-A311-4F09-828E-5B9D469284B5}"/>
              </a:ext>
            </a:extLst>
          </p:cNvPr>
          <p:cNvPicPr>
            <a:picLocks noChangeAspect="1"/>
          </p:cNvPicPr>
          <p:nvPr/>
        </p:nvPicPr>
        <p:blipFill>
          <a:blip r:embed="rId4"/>
          <a:stretch>
            <a:fillRect/>
          </a:stretch>
        </p:blipFill>
        <p:spPr>
          <a:xfrm>
            <a:off x="5867400" y="5483239"/>
            <a:ext cx="2847975" cy="1104900"/>
          </a:xfrm>
          <a:prstGeom prst="rect">
            <a:avLst/>
          </a:prstGeom>
          <a:ln>
            <a:solidFill>
              <a:schemeClr val="tx1"/>
            </a:solidFill>
          </a:ln>
        </p:spPr>
      </p:pic>
    </p:spTree>
    <p:extLst>
      <p:ext uri="{BB962C8B-B14F-4D97-AF65-F5344CB8AC3E}">
        <p14:creationId xmlns:p14="http://schemas.microsoft.com/office/powerpoint/2010/main" val="6072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BBB7FC-A52D-4D92-817E-A57BC57ABEC8}"/>
              </a:ext>
            </a:extLst>
          </p:cNvPr>
          <p:cNvGrpSpPr>
            <a:grpSpLocks noChangeAspect="1"/>
          </p:cNvGrpSpPr>
          <p:nvPr/>
        </p:nvGrpSpPr>
        <p:grpSpPr>
          <a:xfrm>
            <a:off x="4754591" y="1295400"/>
            <a:ext cx="4206818" cy="4586564"/>
            <a:chOff x="5105400" y="2369628"/>
            <a:chExt cx="4038600" cy="4488372"/>
          </a:xfrm>
        </p:grpSpPr>
        <p:pic>
          <p:nvPicPr>
            <p:cNvPr id="6146" name="Picture 5" descr="D:\Users\brosen\Desktop\P85 1231.jpg"/>
            <p:cNvPicPr>
              <a:picLocks noChangeAspect="1" noChangeArrowheads="1"/>
            </p:cNvPicPr>
            <p:nvPr/>
          </p:nvPicPr>
          <p:blipFill>
            <a:blip r:embed="rId2" cstate="print">
              <a:extLst>
                <a:ext uri="{28A0092B-C50C-407E-A947-70E740481C1C}">
                  <a14:useLocalDpi xmlns:a14="http://schemas.microsoft.com/office/drawing/2010/main" val="0"/>
                </a:ext>
              </a:extLst>
            </a:blip>
            <a:srcRect t="1013" b="18005"/>
            <a:stretch>
              <a:fillRect/>
            </a:stretch>
          </p:blipFill>
          <p:spPr bwMode="auto">
            <a:xfrm>
              <a:off x="5105400" y="2369628"/>
              <a:ext cx="4038600" cy="44883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3709DCF8-9B3E-4515-9EFC-715AFAFDF8B9}"/>
                </a:ext>
              </a:extLst>
            </p:cNvPr>
            <p:cNvCxnSpPr>
              <a:cxnSpLocks/>
            </p:cNvCxnSpPr>
            <p:nvPr/>
          </p:nvCxnSpPr>
          <p:spPr bwMode="auto">
            <a:xfrm flipH="1">
              <a:off x="8183358" y="4191000"/>
              <a:ext cx="609600" cy="1219200"/>
            </a:xfrm>
            <a:prstGeom prst="straightConnector1">
              <a:avLst/>
            </a:prstGeom>
            <a:solidFill>
              <a:schemeClr val="accent1"/>
            </a:solidFill>
            <a:ln w="76200" cap="flat" cmpd="sng" algn="ctr">
              <a:solidFill>
                <a:schemeClr val="accent4">
                  <a:lumMod val="95000"/>
                  <a:lumOff val="5000"/>
                </a:schemeClr>
              </a:solidFill>
              <a:prstDash val="solid"/>
              <a:round/>
              <a:headEnd type="none" w="med" len="med"/>
              <a:tailEnd type="triangle"/>
            </a:ln>
            <a:effectLst/>
          </p:spPr>
        </p:cxnSp>
      </p:grpSp>
      <p:sp>
        <p:nvSpPr>
          <p:cNvPr id="7" name="Text Box 2">
            <a:extLst>
              <a:ext uri="{FF2B5EF4-FFF2-40B4-BE49-F238E27FC236}">
                <a16:creationId xmlns:a16="http://schemas.microsoft.com/office/drawing/2014/main" id="{8FC3E15B-33F8-4EC7-8D15-D1900E4D5FD3}"/>
              </a:ext>
            </a:extLst>
          </p:cNvPr>
          <p:cNvSpPr txBox="1">
            <a:spLocks noChangeArrowheads="1"/>
          </p:cNvSpPr>
          <p:nvPr/>
        </p:nvSpPr>
        <p:spPr bwMode="auto">
          <a:xfrm>
            <a:off x="2781300" y="381000"/>
            <a:ext cx="3581400" cy="584775"/>
          </a:xfrm>
          <a:prstGeom prst="rect">
            <a:avLst/>
          </a:prstGeom>
          <a:solidFill>
            <a:srgbClr val="CCFFFF"/>
          </a:solidFill>
          <a:ln w="9525">
            <a:solidFill>
              <a:schemeClr val="accent4">
                <a:lumMod val="95000"/>
                <a:lumOff val="5000"/>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b="1" i="1" dirty="0">
                <a:solidFill>
                  <a:schemeClr val="tx2"/>
                </a:solidFill>
                <a:latin typeface="Arial" panose="020B0604020202020204" pitchFamily="34" charset="0"/>
                <a:cs typeface="Arial" panose="020B0604020202020204" pitchFamily="34" charset="0"/>
              </a:rPr>
              <a:t>Cyanobacteria</a:t>
            </a:r>
            <a:endParaRPr lang="en-US" altLang="en-US" sz="2800" b="1" i="1" dirty="0">
              <a:solidFill>
                <a:schemeClr val="tx2"/>
              </a:solidFill>
              <a:latin typeface="Arial" panose="020B0604020202020204" pitchFamily="34" charset="0"/>
              <a:cs typeface="Arial" panose="020B0604020202020204" pitchFamily="34" charset="0"/>
            </a:endParaRPr>
          </a:p>
        </p:txBody>
      </p:sp>
      <p:sp>
        <p:nvSpPr>
          <p:cNvPr id="8" name="Text Box 2">
            <a:extLst>
              <a:ext uri="{FF2B5EF4-FFF2-40B4-BE49-F238E27FC236}">
                <a16:creationId xmlns:a16="http://schemas.microsoft.com/office/drawing/2014/main" id="{5CEB0982-A3E4-4584-97E2-524320C95735}"/>
              </a:ext>
            </a:extLst>
          </p:cNvPr>
          <p:cNvSpPr txBox="1">
            <a:spLocks noChangeArrowheads="1"/>
          </p:cNvSpPr>
          <p:nvPr/>
        </p:nvSpPr>
        <p:spPr bwMode="auto">
          <a:xfrm>
            <a:off x="304800" y="1295400"/>
            <a:ext cx="4267200" cy="2554545"/>
          </a:xfrm>
          <a:prstGeom prst="rect">
            <a:avLst/>
          </a:prstGeom>
          <a:solidFill>
            <a:srgbClr val="CCFFFF"/>
          </a:solidFill>
          <a:ln w="9525">
            <a:solidFill>
              <a:schemeClr val="accent4">
                <a:lumMod val="95000"/>
                <a:lumOff val="5000"/>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82880" indent="-182880">
              <a:spcBef>
                <a:spcPts val="0"/>
              </a:spcBef>
              <a:spcAft>
                <a:spcPts val="1200"/>
              </a:spcAft>
            </a:pPr>
            <a:r>
              <a:rPr lang="en-US" altLang="en-US" sz="2800" b="1" i="1" dirty="0">
                <a:solidFill>
                  <a:schemeClr val="tx2"/>
                </a:solidFill>
                <a:latin typeface="Arial" panose="020B0604020202020204" pitchFamily="34" charset="0"/>
                <a:cs typeface="Arial" panose="020B0604020202020204" pitchFamily="34" charset="0"/>
              </a:rPr>
              <a:t>AKA:</a:t>
            </a:r>
            <a:r>
              <a:rPr lang="en-US" altLang="en-US" sz="2800" b="1" dirty="0">
                <a:solidFill>
                  <a:schemeClr val="tx2"/>
                </a:solidFill>
                <a:latin typeface="Arial" panose="020B0604020202020204" pitchFamily="34" charset="0"/>
                <a:cs typeface="Arial" panose="020B0604020202020204" pitchFamily="34" charset="0"/>
              </a:rPr>
              <a:t> blue-green algae; cyanoHABs</a:t>
            </a:r>
          </a:p>
          <a:p>
            <a:pPr marL="182880" indent="-182880">
              <a:spcBef>
                <a:spcPts val="0"/>
              </a:spcBef>
              <a:spcAft>
                <a:spcPts val="1200"/>
              </a:spcAft>
            </a:pPr>
            <a:r>
              <a:rPr lang="en-US" altLang="en-US" sz="2800" b="1" dirty="0">
                <a:solidFill>
                  <a:schemeClr val="tx2"/>
                </a:solidFill>
                <a:latin typeface="Arial" panose="020B0604020202020204" pitchFamily="34" charset="0"/>
                <a:cs typeface="Arial" panose="020B0604020202020204" pitchFamily="34" charset="0"/>
              </a:rPr>
              <a:t>have chlorophyll </a:t>
            </a:r>
            <a:r>
              <a:rPr lang="en-US" altLang="en-US" sz="2800" b="1" i="1" dirty="0">
                <a:solidFill>
                  <a:schemeClr val="tx2"/>
                </a:solidFill>
                <a:latin typeface="Arial" panose="020B0604020202020204" pitchFamily="34" charset="0"/>
                <a:cs typeface="Arial" panose="020B0604020202020204" pitchFamily="34" charset="0"/>
              </a:rPr>
              <a:t>a </a:t>
            </a:r>
            <a:r>
              <a:rPr lang="en-US" altLang="en-US" sz="2800" b="1" dirty="0">
                <a:solidFill>
                  <a:schemeClr val="tx2"/>
                </a:solidFill>
                <a:latin typeface="Arial" panose="020B0604020202020204" pitchFamily="34" charset="0"/>
                <a:cs typeface="Arial" panose="020B0604020202020204" pitchFamily="34" charset="0"/>
              </a:rPr>
              <a:t>like “regular algae”</a:t>
            </a:r>
            <a:endParaRPr lang="en-US" altLang="en-US" sz="2800" b="1" i="1" dirty="0">
              <a:solidFill>
                <a:schemeClr val="tx2"/>
              </a:solidFill>
              <a:latin typeface="Arial" panose="020B0604020202020204" pitchFamily="34" charset="0"/>
              <a:cs typeface="Arial" panose="020B0604020202020204" pitchFamily="34" charset="0"/>
            </a:endParaRPr>
          </a:p>
          <a:p>
            <a:pPr marL="182880" indent="-182880">
              <a:spcBef>
                <a:spcPts val="0"/>
              </a:spcBef>
              <a:spcAft>
                <a:spcPts val="1200"/>
              </a:spcAft>
            </a:pPr>
            <a:r>
              <a:rPr lang="en-US" altLang="en-US" sz="2800" b="1" dirty="0">
                <a:solidFill>
                  <a:schemeClr val="tx2"/>
                </a:solidFill>
                <a:latin typeface="Arial" panose="020B0604020202020204" pitchFamily="34" charset="0"/>
                <a:cs typeface="Arial" panose="020B0604020202020204" pitchFamily="34" charset="0"/>
              </a:rPr>
              <a:t>gram negative bacteria</a:t>
            </a:r>
          </a:p>
        </p:txBody>
      </p:sp>
      <p:pic>
        <p:nvPicPr>
          <p:cNvPr id="9" name="Picture 9" descr="D:\Users\brosen\Desktop\Image14.jpg">
            <a:extLst>
              <a:ext uri="{FF2B5EF4-FFF2-40B4-BE49-F238E27FC236}">
                <a16:creationId xmlns:a16="http://schemas.microsoft.com/office/drawing/2014/main" id="{3E198F58-F988-405A-8DA4-6FD662E34CF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06" t="11382" r="9908" b="28391"/>
          <a:stretch/>
        </p:blipFill>
        <p:spPr bwMode="auto">
          <a:xfrm>
            <a:off x="2424774" y="4054929"/>
            <a:ext cx="2223426" cy="1812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67DDFAD-1126-41F9-B634-E70907121E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33" t="26000" r="29166" b="24666"/>
          <a:stretch/>
        </p:blipFill>
        <p:spPr>
          <a:xfrm>
            <a:off x="296090" y="4054929"/>
            <a:ext cx="2057400" cy="1812471"/>
          </a:xfrm>
          <a:prstGeom prst="rect">
            <a:avLst/>
          </a:prstGeom>
          <a:ln>
            <a:solidFill>
              <a:schemeClr val="accent4">
                <a:lumMod val="95000"/>
                <a:lumOff val="5000"/>
              </a:schemeClr>
            </a:solidFill>
          </a:ln>
        </p:spPr>
      </p:pic>
    </p:spTree>
    <p:extLst>
      <p:ext uri="{BB962C8B-B14F-4D97-AF65-F5344CB8AC3E}">
        <p14:creationId xmlns:p14="http://schemas.microsoft.com/office/powerpoint/2010/main" val="178660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AA87E1C-D6B8-4FC9-A427-0FD704283F87}"/>
              </a:ext>
            </a:extLst>
          </p:cNvPr>
          <p:cNvSpPr txBox="1">
            <a:spLocks noChangeArrowheads="1"/>
          </p:cNvSpPr>
          <p:nvPr/>
        </p:nvSpPr>
        <p:spPr bwMode="auto">
          <a:xfrm>
            <a:off x="851750" y="283619"/>
            <a:ext cx="7581327" cy="584775"/>
          </a:xfrm>
          <a:prstGeom prst="rect">
            <a:avLst/>
          </a:prstGeom>
          <a:solidFill>
            <a:srgbClr val="CCFFFF"/>
          </a:solidFill>
          <a:ln w="9525">
            <a:solidFill>
              <a:schemeClr val="accent4">
                <a:lumMod val="95000"/>
                <a:lumOff val="5000"/>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b="1" i="1" dirty="0">
                <a:solidFill>
                  <a:schemeClr val="tx2"/>
                </a:solidFill>
                <a:latin typeface="Arial" panose="020B0604020202020204" pitchFamily="34" charset="0"/>
                <a:cs typeface="Arial" panose="020B0604020202020204" pitchFamily="34" charset="0"/>
              </a:rPr>
              <a:t>Why are they so visible/successful?</a:t>
            </a:r>
          </a:p>
        </p:txBody>
      </p:sp>
      <p:sp>
        <p:nvSpPr>
          <p:cNvPr id="6" name="Text Box 7">
            <a:extLst>
              <a:ext uri="{FF2B5EF4-FFF2-40B4-BE49-F238E27FC236}">
                <a16:creationId xmlns:a16="http://schemas.microsoft.com/office/drawing/2014/main" id="{CCBBF2CE-6E5E-4728-8D1D-79AF096224DF}"/>
              </a:ext>
            </a:extLst>
          </p:cNvPr>
          <p:cNvSpPr txBox="1">
            <a:spLocks noChangeArrowheads="1"/>
          </p:cNvSpPr>
          <p:nvPr/>
        </p:nvSpPr>
        <p:spPr bwMode="auto">
          <a:xfrm>
            <a:off x="6650696" y="3198709"/>
            <a:ext cx="1358064" cy="369332"/>
          </a:xfrm>
          <a:prstGeom prst="rect">
            <a:avLst/>
          </a:prstGeom>
          <a:noFill/>
          <a:ln w="19050">
            <a:solidFill>
              <a:schemeClr val="accent4">
                <a:lumMod val="95000"/>
                <a:lumOff val="5000"/>
              </a:schemeClr>
            </a:solidFill>
            <a:miter lim="800000"/>
            <a:headEnd/>
            <a:tailEnd/>
          </a:ln>
          <a:effectLst/>
        </p:spPr>
        <p:txBody>
          <a:bodyPr wrap="none">
            <a:spAutoFit/>
          </a:bodyPr>
          <a:lstStyle/>
          <a:p>
            <a:pPr>
              <a:defRPr/>
            </a:pPr>
            <a:r>
              <a:rPr lang="en-US" b="1" dirty="0">
                <a:solidFill>
                  <a:schemeClr val="tx2"/>
                </a:solidFill>
                <a:effectLst>
                  <a:outerShdw blurRad="38100" dist="38100" dir="2700000" algn="tl">
                    <a:srgbClr val="FFFFFF"/>
                  </a:outerShdw>
                </a:effectLst>
                <a:latin typeface="Comic Sans MS" pitchFamily="66" charset="0"/>
              </a:rPr>
              <a:t>(C</a:t>
            </a:r>
            <a:r>
              <a:rPr lang="en-US" b="1" baseline="-25000" dirty="0">
                <a:solidFill>
                  <a:schemeClr val="tx2"/>
                </a:solidFill>
                <a:effectLst>
                  <a:outerShdw blurRad="38100" dist="38100" dir="2700000" algn="tl">
                    <a:srgbClr val="FFFFFF"/>
                  </a:outerShdw>
                </a:effectLst>
                <a:latin typeface="Comic Sans MS" pitchFamily="66" charset="0"/>
              </a:rPr>
              <a:t>6</a:t>
            </a:r>
            <a:r>
              <a:rPr lang="en-US" b="1" dirty="0">
                <a:solidFill>
                  <a:schemeClr val="tx2"/>
                </a:solidFill>
                <a:effectLst>
                  <a:outerShdw blurRad="38100" dist="38100" dir="2700000" algn="tl">
                    <a:srgbClr val="FFFFFF"/>
                  </a:outerShdw>
                </a:effectLst>
                <a:latin typeface="Comic Sans MS" pitchFamily="66" charset="0"/>
              </a:rPr>
              <a:t>H</a:t>
            </a:r>
            <a:r>
              <a:rPr lang="en-US" b="1" baseline="-25000" dirty="0">
                <a:solidFill>
                  <a:schemeClr val="tx2"/>
                </a:solidFill>
                <a:effectLst>
                  <a:outerShdw blurRad="38100" dist="38100" dir="2700000" algn="tl">
                    <a:srgbClr val="FFFFFF"/>
                  </a:outerShdw>
                </a:effectLst>
                <a:latin typeface="Comic Sans MS" pitchFamily="66" charset="0"/>
              </a:rPr>
              <a:t>12</a:t>
            </a:r>
            <a:r>
              <a:rPr lang="en-US" b="1" dirty="0">
                <a:solidFill>
                  <a:schemeClr val="tx2"/>
                </a:solidFill>
                <a:effectLst>
                  <a:outerShdw blurRad="38100" dist="38100" dir="2700000" algn="tl">
                    <a:srgbClr val="FFFFFF"/>
                  </a:outerShdw>
                </a:effectLst>
                <a:latin typeface="Comic Sans MS" pitchFamily="66" charset="0"/>
              </a:rPr>
              <a:t>O</a:t>
            </a:r>
            <a:r>
              <a:rPr lang="en-US" b="1" baseline="-25000" dirty="0">
                <a:solidFill>
                  <a:schemeClr val="tx2"/>
                </a:solidFill>
                <a:effectLst>
                  <a:outerShdw blurRad="38100" dist="38100" dir="2700000" algn="tl">
                    <a:srgbClr val="FFFFFF"/>
                  </a:outerShdw>
                </a:effectLst>
                <a:latin typeface="Comic Sans MS" pitchFamily="66" charset="0"/>
              </a:rPr>
              <a:t>6</a:t>
            </a:r>
            <a:r>
              <a:rPr lang="en-US" b="1" dirty="0">
                <a:solidFill>
                  <a:schemeClr val="tx2"/>
                </a:solidFill>
                <a:effectLst>
                  <a:outerShdw blurRad="38100" dist="38100" dir="2700000" algn="tl">
                    <a:srgbClr val="FFFFFF"/>
                  </a:outerShdw>
                </a:effectLst>
                <a:latin typeface="Comic Sans MS" pitchFamily="66" charset="0"/>
              </a:rPr>
              <a:t>)n</a:t>
            </a:r>
          </a:p>
        </p:txBody>
      </p:sp>
      <p:sp>
        <p:nvSpPr>
          <p:cNvPr id="9221" name="Line 8">
            <a:extLst>
              <a:ext uri="{FF2B5EF4-FFF2-40B4-BE49-F238E27FC236}">
                <a16:creationId xmlns:a16="http://schemas.microsoft.com/office/drawing/2014/main" id="{5CCB0D86-5A23-4724-A8FE-B6C47B9B9372}"/>
              </a:ext>
            </a:extLst>
          </p:cNvPr>
          <p:cNvSpPr>
            <a:spLocks noChangeShapeType="1"/>
          </p:cNvSpPr>
          <p:nvPr/>
        </p:nvSpPr>
        <p:spPr bwMode="auto">
          <a:xfrm>
            <a:off x="8166100" y="3035816"/>
            <a:ext cx="0" cy="99060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 name="Text Box 7">
            <a:extLst>
              <a:ext uri="{FF2B5EF4-FFF2-40B4-BE49-F238E27FC236}">
                <a16:creationId xmlns:a16="http://schemas.microsoft.com/office/drawing/2014/main" id="{FAF63339-5DD5-4C76-8F73-8A77D1F96B56}"/>
              </a:ext>
            </a:extLst>
          </p:cNvPr>
          <p:cNvSpPr txBox="1">
            <a:spLocks noChangeArrowheads="1"/>
          </p:cNvSpPr>
          <p:nvPr/>
        </p:nvSpPr>
        <p:spPr bwMode="auto">
          <a:xfrm>
            <a:off x="6738861" y="2248322"/>
            <a:ext cx="1181734" cy="369332"/>
          </a:xfrm>
          <a:prstGeom prst="rect">
            <a:avLst/>
          </a:prstGeom>
          <a:noFill/>
          <a:ln w="19050">
            <a:solidFill>
              <a:schemeClr val="accent4">
                <a:lumMod val="95000"/>
                <a:lumOff val="5000"/>
              </a:schemeClr>
            </a:solidFill>
            <a:miter lim="800000"/>
            <a:headEnd/>
            <a:tailEnd/>
          </a:ln>
          <a:effectLst/>
        </p:spPr>
        <p:txBody>
          <a:bodyPr wrap="none">
            <a:spAutoFit/>
          </a:bodyPr>
          <a:lstStyle/>
          <a:p>
            <a:pPr>
              <a:defRPr/>
            </a:pPr>
            <a:r>
              <a:rPr lang="en-US" b="1" dirty="0">
                <a:solidFill>
                  <a:schemeClr val="tx2"/>
                </a:solidFill>
                <a:effectLst>
                  <a:outerShdw blurRad="38100" dist="38100" dir="2700000" algn="tl">
                    <a:srgbClr val="FFFFFF"/>
                  </a:outerShdw>
                </a:effectLst>
                <a:latin typeface="Comic Sans MS" pitchFamily="66" charset="0"/>
              </a:rPr>
              <a:t>Low light</a:t>
            </a:r>
          </a:p>
        </p:txBody>
      </p:sp>
      <p:sp>
        <p:nvSpPr>
          <p:cNvPr id="9223" name="Line 8">
            <a:extLst>
              <a:ext uri="{FF2B5EF4-FFF2-40B4-BE49-F238E27FC236}">
                <a16:creationId xmlns:a16="http://schemas.microsoft.com/office/drawing/2014/main" id="{7A34D1D5-E26B-43E1-848C-CEBE7536BCD3}"/>
              </a:ext>
            </a:extLst>
          </p:cNvPr>
          <p:cNvSpPr>
            <a:spLocks noChangeShapeType="1"/>
          </p:cNvSpPr>
          <p:nvPr/>
        </p:nvSpPr>
        <p:spPr bwMode="auto">
          <a:xfrm flipH="1" flipV="1">
            <a:off x="8166100" y="1849738"/>
            <a:ext cx="0" cy="969064"/>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0" name="Text Box 7">
            <a:extLst>
              <a:ext uri="{FF2B5EF4-FFF2-40B4-BE49-F238E27FC236}">
                <a16:creationId xmlns:a16="http://schemas.microsoft.com/office/drawing/2014/main" id="{B9D52DA8-2AF3-48A7-BB85-E235E466F0F2}"/>
              </a:ext>
            </a:extLst>
          </p:cNvPr>
          <p:cNvSpPr txBox="1">
            <a:spLocks noChangeArrowheads="1"/>
          </p:cNvSpPr>
          <p:nvPr/>
        </p:nvSpPr>
        <p:spPr bwMode="auto">
          <a:xfrm>
            <a:off x="6414261" y="4406596"/>
            <a:ext cx="2647888" cy="1200329"/>
          </a:xfrm>
          <a:prstGeom prst="rect">
            <a:avLst/>
          </a:prstGeom>
          <a:solidFill>
            <a:schemeClr val="accent1">
              <a:lumMod val="20000"/>
              <a:lumOff val="80000"/>
            </a:schemeClr>
          </a:solidFill>
          <a:ln w="12700">
            <a:solidFill>
              <a:schemeClr val="accent4">
                <a:lumMod val="95000"/>
                <a:lumOff val="5000"/>
              </a:schemeClr>
            </a:solidFill>
            <a:miter lim="800000"/>
            <a:headEnd/>
            <a:tailEnd/>
          </a:ln>
          <a:effectLst/>
        </p:spPr>
        <p:txBody>
          <a:bodyPr wrap="square">
            <a:spAutoFit/>
          </a:bodyPr>
          <a:lstStyle/>
          <a:p>
            <a:pPr algn="ctr">
              <a:defRPr/>
            </a:pPr>
            <a:r>
              <a:rPr lang="en-US" b="1" dirty="0">
                <a:solidFill>
                  <a:schemeClr val="tx2"/>
                </a:solidFill>
                <a:effectLst>
                  <a:outerShdw blurRad="38100" dist="38100" dir="2700000" algn="tl">
                    <a:srgbClr val="FFFFFF"/>
                  </a:outerShdw>
                </a:effectLst>
                <a:latin typeface="Comic Sans MS" pitchFamily="66" charset="0"/>
              </a:rPr>
              <a:t>Nutrients </a:t>
            </a:r>
          </a:p>
          <a:p>
            <a:pPr algn="ctr">
              <a:defRPr/>
            </a:pPr>
            <a:r>
              <a:rPr lang="en-US" b="1" dirty="0">
                <a:solidFill>
                  <a:schemeClr val="tx2"/>
                </a:solidFill>
                <a:effectLst>
                  <a:outerShdw blurRad="38100" dist="38100" dir="2700000" algn="tl">
                    <a:srgbClr val="FFFFFF"/>
                  </a:outerShdw>
                </a:effectLst>
                <a:latin typeface="Comic Sans MS" pitchFamily="66" charset="0"/>
              </a:rPr>
              <a:t>scavenged whilst near bottom sediments or thermocline</a:t>
            </a:r>
          </a:p>
        </p:txBody>
      </p:sp>
      <p:grpSp>
        <p:nvGrpSpPr>
          <p:cNvPr id="3" name="Group 2">
            <a:extLst>
              <a:ext uri="{FF2B5EF4-FFF2-40B4-BE49-F238E27FC236}">
                <a16:creationId xmlns:a16="http://schemas.microsoft.com/office/drawing/2014/main" id="{D21DDCA5-84DD-4F4C-AE64-5759122C01DE}"/>
              </a:ext>
            </a:extLst>
          </p:cNvPr>
          <p:cNvGrpSpPr>
            <a:grpSpLocks noChangeAspect="1"/>
          </p:cNvGrpSpPr>
          <p:nvPr/>
        </p:nvGrpSpPr>
        <p:grpSpPr>
          <a:xfrm>
            <a:off x="1150468" y="1828800"/>
            <a:ext cx="5174134" cy="4348605"/>
            <a:chOff x="935661" y="2011363"/>
            <a:chExt cx="5388939" cy="4529138"/>
          </a:xfrm>
        </p:grpSpPr>
        <p:pic>
          <p:nvPicPr>
            <p:cNvPr id="13" name="Picture 10">
              <a:extLst>
                <a:ext uri="{FF2B5EF4-FFF2-40B4-BE49-F238E27FC236}">
                  <a16:creationId xmlns:a16="http://schemas.microsoft.com/office/drawing/2014/main" id="{B1CC8909-9ED3-40C7-AC9A-F698D15149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5"/>
            <a:stretch/>
          </p:blipFill>
          <p:spPr bwMode="auto">
            <a:xfrm>
              <a:off x="935661" y="2011363"/>
              <a:ext cx="5388939" cy="4529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95110A31-9DE7-4FBF-8EFF-97641742D443}"/>
                </a:ext>
              </a:extLst>
            </p:cNvPr>
            <p:cNvSpPr/>
            <p:nvPr/>
          </p:nvSpPr>
          <p:spPr bwMode="auto">
            <a:xfrm>
              <a:off x="1421167" y="3438144"/>
              <a:ext cx="3074633" cy="2404872"/>
            </a:xfrm>
            <a:custGeom>
              <a:avLst/>
              <a:gdLst>
                <a:gd name="connsiteX0" fmla="*/ 1254977 w 3074633"/>
                <a:gd name="connsiteY0" fmla="*/ 356616 h 2404872"/>
                <a:gd name="connsiteX1" fmla="*/ 1300697 w 3074633"/>
                <a:gd name="connsiteY1" fmla="*/ 338328 h 2404872"/>
                <a:gd name="connsiteX2" fmla="*/ 1337273 w 3074633"/>
                <a:gd name="connsiteY2" fmla="*/ 329184 h 2404872"/>
                <a:gd name="connsiteX3" fmla="*/ 1392137 w 3074633"/>
                <a:gd name="connsiteY3" fmla="*/ 292608 h 2404872"/>
                <a:gd name="connsiteX4" fmla="*/ 1474433 w 3074633"/>
                <a:gd name="connsiteY4" fmla="*/ 246888 h 2404872"/>
                <a:gd name="connsiteX5" fmla="*/ 1538441 w 3074633"/>
                <a:gd name="connsiteY5" fmla="*/ 219456 h 2404872"/>
                <a:gd name="connsiteX6" fmla="*/ 1611593 w 3074633"/>
                <a:gd name="connsiteY6" fmla="*/ 210312 h 2404872"/>
                <a:gd name="connsiteX7" fmla="*/ 1703033 w 3074633"/>
                <a:gd name="connsiteY7" fmla="*/ 182880 h 2404872"/>
                <a:gd name="connsiteX8" fmla="*/ 1776185 w 3074633"/>
                <a:gd name="connsiteY8" fmla="*/ 173736 h 2404872"/>
                <a:gd name="connsiteX9" fmla="*/ 1831049 w 3074633"/>
                <a:gd name="connsiteY9" fmla="*/ 155448 h 2404872"/>
                <a:gd name="connsiteX10" fmla="*/ 1885913 w 3074633"/>
                <a:gd name="connsiteY10" fmla="*/ 128016 h 2404872"/>
                <a:gd name="connsiteX11" fmla="*/ 1940777 w 3074633"/>
                <a:gd name="connsiteY11" fmla="*/ 100584 h 2404872"/>
                <a:gd name="connsiteX12" fmla="*/ 2004785 w 3074633"/>
                <a:gd name="connsiteY12" fmla="*/ 64008 h 2404872"/>
                <a:gd name="connsiteX13" fmla="*/ 2087081 w 3074633"/>
                <a:gd name="connsiteY13" fmla="*/ 18288 h 2404872"/>
                <a:gd name="connsiteX14" fmla="*/ 2215097 w 3074633"/>
                <a:gd name="connsiteY14" fmla="*/ 0 h 2404872"/>
                <a:gd name="connsiteX15" fmla="*/ 2416265 w 3074633"/>
                <a:gd name="connsiteY15" fmla="*/ 9144 h 2404872"/>
                <a:gd name="connsiteX16" fmla="*/ 2471129 w 3074633"/>
                <a:gd name="connsiteY16" fmla="*/ 27432 h 2404872"/>
                <a:gd name="connsiteX17" fmla="*/ 2489417 w 3074633"/>
                <a:gd name="connsiteY17" fmla="*/ 54864 h 2404872"/>
                <a:gd name="connsiteX18" fmla="*/ 2498561 w 3074633"/>
                <a:gd name="connsiteY18" fmla="*/ 82296 h 2404872"/>
                <a:gd name="connsiteX19" fmla="*/ 2507705 w 3074633"/>
                <a:gd name="connsiteY19" fmla="*/ 320040 h 2404872"/>
                <a:gd name="connsiteX20" fmla="*/ 2544281 w 3074633"/>
                <a:gd name="connsiteY20" fmla="*/ 402336 h 2404872"/>
                <a:gd name="connsiteX21" fmla="*/ 2590001 w 3074633"/>
                <a:gd name="connsiteY21" fmla="*/ 457200 h 2404872"/>
                <a:gd name="connsiteX22" fmla="*/ 2635721 w 3074633"/>
                <a:gd name="connsiteY22" fmla="*/ 502920 h 2404872"/>
                <a:gd name="connsiteX23" fmla="*/ 2690585 w 3074633"/>
                <a:gd name="connsiteY23" fmla="*/ 548640 h 2404872"/>
                <a:gd name="connsiteX24" fmla="*/ 2708873 w 3074633"/>
                <a:gd name="connsiteY24" fmla="*/ 576072 h 2404872"/>
                <a:gd name="connsiteX25" fmla="*/ 2736305 w 3074633"/>
                <a:gd name="connsiteY25" fmla="*/ 594360 h 2404872"/>
                <a:gd name="connsiteX26" fmla="*/ 2754593 w 3074633"/>
                <a:gd name="connsiteY26" fmla="*/ 649224 h 2404872"/>
                <a:gd name="connsiteX27" fmla="*/ 2745449 w 3074633"/>
                <a:gd name="connsiteY27" fmla="*/ 813816 h 2404872"/>
                <a:gd name="connsiteX28" fmla="*/ 2772881 w 3074633"/>
                <a:gd name="connsiteY28" fmla="*/ 950976 h 2404872"/>
                <a:gd name="connsiteX29" fmla="*/ 2782025 w 3074633"/>
                <a:gd name="connsiteY29" fmla="*/ 978408 h 2404872"/>
                <a:gd name="connsiteX30" fmla="*/ 2800313 w 3074633"/>
                <a:gd name="connsiteY30" fmla="*/ 1005840 h 2404872"/>
                <a:gd name="connsiteX31" fmla="*/ 2827745 w 3074633"/>
                <a:gd name="connsiteY31" fmla="*/ 1060704 h 2404872"/>
                <a:gd name="connsiteX32" fmla="*/ 2836889 w 3074633"/>
                <a:gd name="connsiteY32" fmla="*/ 1143000 h 2404872"/>
                <a:gd name="connsiteX33" fmla="*/ 2855177 w 3074633"/>
                <a:gd name="connsiteY33" fmla="*/ 1216152 h 2404872"/>
                <a:gd name="connsiteX34" fmla="*/ 2864321 w 3074633"/>
                <a:gd name="connsiteY34" fmla="*/ 1271016 h 2404872"/>
                <a:gd name="connsiteX35" fmla="*/ 2882609 w 3074633"/>
                <a:gd name="connsiteY35" fmla="*/ 1389888 h 2404872"/>
                <a:gd name="connsiteX36" fmla="*/ 2900897 w 3074633"/>
                <a:gd name="connsiteY36" fmla="*/ 1444752 h 2404872"/>
                <a:gd name="connsiteX37" fmla="*/ 2928329 w 3074633"/>
                <a:gd name="connsiteY37" fmla="*/ 1472184 h 2404872"/>
                <a:gd name="connsiteX38" fmla="*/ 2974049 w 3074633"/>
                <a:gd name="connsiteY38" fmla="*/ 1554480 h 2404872"/>
                <a:gd name="connsiteX39" fmla="*/ 2992337 w 3074633"/>
                <a:gd name="connsiteY39" fmla="*/ 1581912 h 2404872"/>
                <a:gd name="connsiteX40" fmla="*/ 3038057 w 3074633"/>
                <a:gd name="connsiteY40" fmla="*/ 1655064 h 2404872"/>
                <a:gd name="connsiteX41" fmla="*/ 3056345 w 3074633"/>
                <a:gd name="connsiteY41" fmla="*/ 1728216 h 2404872"/>
                <a:gd name="connsiteX42" fmla="*/ 3074633 w 3074633"/>
                <a:gd name="connsiteY42" fmla="*/ 1819656 h 2404872"/>
                <a:gd name="connsiteX43" fmla="*/ 3056345 w 3074633"/>
                <a:gd name="connsiteY43" fmla="*/ 1965960 h 2404872"/>
                <a:gd name="connsiteX44" fmla="*/ 3038057 w 3074633"/>
                <a:gd name="connsiteY44" fmla="*/ 2057400 h 2404872"/>
                <a:gd name="connsiteX45" fmla="*/ 3028913 w 3074633"/>
                <a:gd name="connsiteY45" fmla="*/ 2084832 h 2404872"/>
                <a:gd name="connsiteX46" fmla="*/ 3010625 w 3074633"/>
                <a:gd name="connsiteY46" fmla="*/ 2121408 h 2404872"/>
                <a:gd name="connsiteX47" fmla="*/ 3001481 w 3074633"/>
                <a:gd name="connsiteY47" fmla="*/ 2148840 h 2404872"/>
                <a:gd name="connsiteX48" fmla="*/ 2964905 w 3074633"/>
                <a:gd name="connsiteY48" fmla="*/ 2203704 h 2404872"/>
                <a:gd name="connsiteX49" fmla="*/ 2946617 w 3074633"/>
                <a:gd name="connsiteY49" fmla="*/ 2258568 h 2404872"/>
                <a:gd name="connsiteX50" fmla="*/ 2928329 w 3074633"/>
                <a:gd name="connsiteY50" fmla="*/ 2286000 h 2404872"/>
                <a:gd name="connsiteX51" fmla="*/ 2910041 w 3074633"/>
                <a:gd name="connsiteY51" fmla="*/ 2340864 h 2404872"/>
                <a:gd name="connsiteX52" fmla="*/ 2855177 w 3074633"/>
                <a:gd name="connsiteY52" fmla="*/ 2377440 h 2404872"/>
                <a:gd name="connsiteX53" fmla="*/ 2827745 w 3074633"/>
                <a:gd name="connsiteY53" fmla="*/ 2395728 h 2404872"/>
                <a:gd name="connsiteX54" fmla="*/ 2772881 w 3074633"/>
                <a:gd name="connsiteY54" fmla="*/ 2404872 h 2404872"/>
                <a:gd name="connsiteX55" fmla="*/ 2388833 w 3074633"/>
                <a:gd name="connsiteY55" fmla="*/ 2395728 h 2404872"/>
                <a:gd name="connsiteX56" fmla="*/ 2288249 w 3074633"/>
                <a:gd name="connsiteY56" fmla="*/ 2368296 h 2404872"/>
                <a:gd name="connsiteX57" fmla="*/ 2260817 w 3074633"/>
                <a:gd name="connsiteY57" fmla="*/ 2359152 h 2404872"/>
                <a:gd name="connsiteX58" fmla="*/ 2013929 w 3074633"/>
                <a:gd name="connsiteY58" fmla="*/ 2368296 h 2404872"/>
                <a:gd name="connsiteX59" fmla="*/ 1940777 w 3074633"/>
                <a:gd name="connsiteY59" fmla="*/ 2386584 h 2404872"/>
                <a:gd name="connsiteX60" fmla="*/ 1904201 w 3074633"/>
                <a:gd name="connsiteY60" fmla="*/ 2395728 h 2404872"/>
                <a:gd name="connsiteX61" fmla="*/ 1703033 w 3074633"/>
                <a:gd name="connsiteY61" fmla="*/ 2386584 h 2404872"/>
                <a:gd name="connsiteX62" fmla="*/ 1639025 w 3074633"/>
                <a:gd name="connsiteY62" fmla="*/ 2377440 h 2404872"/>
                <a:gd name="connsiteX63" fmla="*/ 1254977 w 3074633"/>
                <a:gd name="connsiteY63" fmla="*/ 2368296 h 2404872"/>
                <a:gd name="connsiteX64" fmla="*/ 1200113 w 3074633"/>
                <a:gd name="connsiteY64" fmla="*/ 2350008 h 2404872"/>
                <a:gd name="connsiteX65" fmla="*/ 1172681 w 3074633"/>
                <a:gd name="connsiteY65" fmla="*/ 2340864 h 2404872"/>
                <a:gd name="connsiteX66" fmla="*/ 1126961 w 3074633"/>
                <a:gd name="connsiteY66" fmla="*/ 2286000 h 2404872"/>
                <a:gd name="connsiteX67" fmla="*/ 1117817 w 3074633"/>
                <a:gd name="connsiteY67" fmla="*/ 2258568 h 2404872"/>
                <a:gd name="connsiteX68" fmla="*/ 1099529 w 3074633"/>
                <a:gd name="connsiteY68" fmla="*/ 2231136 h 2404872"/>
                <a:gd name="connsiteX69" fmla="*/ 1090385 w 3074633"/>
                <a:gd name="connsiteY69" fmla="*/ 2203704 h 2404872"/>
                <a:gd name="connsiteX70" fmla="*/ 1026377 w 3074633"/>
                <a:gd name="connsiteY70" fmla="*/ 2167128 h 2404872"/>
                <a:gd name="connsiteX71" fmla="*/ 998945 w 3074633"/>
                <a:gd name="connsiteY71" fmla="*/ 2148840 h 2404872"/>
                <a:gd name="connsiteX72" fmla="*/ 971513 w 3074633"/>
                <a:gd name="connsiteY72" fmla="*/ 2139696 h 2404872"/>
                <a:gd name="connsiteX73" fmla="*/ 934937 w 3074633"/>
                <a:gd name="connsiteY73" fmla="*/ 2121408 h 2404872"/>
                <a:gd name="connsiteX74" fmla="*/ 880073 w 3074633"/>
                <a:gd name="connsiteY74" fmla="*/ 2103120 h 2404872"/>
                <a:gd name="connsiteX75" fmla="*/ 852641 w 3074633"/>
                <a:gd name="connsiteY75" fmla="*/ 2084832 h 2404872"/>
                <a:gd name="connsiteX76" fmla="*/ 788633 w 3074633"/>
                <a:gd name="connsiteY76" fmla="*/ 2066544 h 2404872"/>
                <a:gd name="connsiteX77" fmla="*/ 752057 w 3074633"/>
                <a:gd name="connsiteY77" fmla="*/ 2048256 h 2404872"/>
                <a:gd name="connsiteX78" fmla="*/ 697193 w 3074633"/>
                <a:gd name="connsiteY78" fmla="*/ 2029968 h 2404872"/>
                <a:gd name="connsiteX79" fmla="*/ 724625 w 3074633"/>
                <a:gd name="connsiteY79" fmla="*/ 1975104 h 2404872"/>
                <a:gd name="connsiteX80" fmla="*/ 752057 w 3074633"/>
                <a:gd name="connsiteY80" fmla="*/ 1947672 h 2404872"/>
                <a:gd name="connsiteX81" fmla="*/ 797777 w 3074633"/>
                <a:gd name="connsiteY81" fmla="*/ 1901952 h 2404872"/>
                <a:gd name="connsiteX82" fmla="*/ 816065 w 3074633"/>
                <a:gd name="connsiteY82" fmla="*/ 1828800 h 2404872"/>
                <a:gd name="connsiteX83" fmla="*/ 825209 w 3074633"/>
                <a:gd name="connsiteY83" fmla="*/ 1773936 h 2404872"/>
                <a:gd name="connsiteX84" fmla="*/ 843497 w 3074633"/>
                <a:gd name="connsiteY84" fmla="*/ 1700784 h 2404872"/>
                <a:gd name="connsiteX85" fmla="*/ 861785 w 3074633"/>
                <a:gd name="connsiteY85" fmla="*/ 1673352 h 2404872"/>
                <a:gd name="connsiteX86" fmla="*/ 870929 w 3074633"/>
                <a:gd name="connsiteY86" fmla="*/ 1645920 h 2404872"/>
                <a:gd name="connsiteX87" fmla="*/ 898361 w 3074633"/>
                <a:gd name="connsiteY87" fmla="*/ 1618488 h 2404872"/>
                <a:gd name="connsiteX88" fmla="*/ 953225 w 3074633"/>
                <a:gd name="connsiteY88" fmla="*/ 1508760 h 2404872"/>
                <a:gd name="connsiteX89" fmla="*/ 962369 w 3074633"/>
                <a:gd name="connsiteY89" fmla="*/ 1481328 h 2404872"/>
                <a:gd name="connsiteX90" fmla="*/ 953225 w 3074633"/>
                <a:gd name="connsiteY90" fmla="*/ 1426464 h 2404872"/>
                <a:gd name="connsiteX91" fmla="*/ 925793 w 3074633"/>
                <a:gd name="connsiteY91" fmla="*/ 1408176 h 2404872"/>
                <a:gd name="connsiteX92" fmla="*/ 907505 w 3074633"/>
                <a:gd name="connsiteY92" fmla="*/ 1380744 h 2404872"/>
                <a:gd name="connsiteX93" fmla="*/ 880073 w 3074633"/>
                <a:gd name="connsiteY93" fmla="*/ 1371600 h 2404872"/>
                <a:gd name="connsiteX94" fmla="*/ 852641 w 3074633"/>
                <a:gd name="connsiteY94" fmla="*/ 1353312 h 2404872"/>
                <a:gd name="connsiteX95" fmla="*/ 825209 w 3074633"/>
                <a:gd name="connsiteY95" fmla="*/ 1344168 h 2404872"/>
                <a:gd name="connsiteX96" fmla="*/ 742913 w 3074633"/>
                <a:gd name="connsiteY96" fmla="*/ 1280160 h 2404872"/>
                <a:gd name="connsiteX97" fmla="*/ 660617 w 3074633"/>
                <a:gd name="connsiteY97" fmla="*/ 1289304 h 2404872"/>
                <a:gd name="connsiteX98" fmla="*/ 633185 w 3074633"/>
                <a:gd name="connsiteY98" fmla="*/ 1298448 h 2404872"/>
                <a:gd name="connsiteX99" fmla="*/ 596609 w 3074633"/>
                <a:gd name="connsiteY99" fmla="*/ 1353312 h 2404872"/>
                <a:gd name="connsiteX100" fmla="*/ 569177 w 3074633"/>
                <a:gd name="connsiteY100" fmla="*/ 1380744 h 2404872"/>
                <a:gd name="connsiteX101" fmla="*/ 550889 w 3074633"/>
                <a:gd name="connsiteY101" fmla="*/ 1408176 h 2404872"/>
                <a:gd name="connsiteX102" fmla="*/ 496025 w 3074633"/>
                <a:gd name="connsiteY102" fmla="*/ 1444752 h 2404872"/>
                <a:gd name="connsiteX103" fmla="*/ 468593 w 3074633"/>
                <a:gd name="connsiteY103" fmla="*/ 1463040 h 2404872"/>
                <a:gd name="connsiteX104" fmla="*/ 395441 w 3074633"/>
                <a:gd name="connsiteY104" fmla="*/ 1472184 h 2404872"/>
                <a:gd name="connsiteX105" fmla="*/ 368009 w 3074633"/>
                <a:gd name="connsiteY105" fmla="*/ 1481328 h 2404872"/>
                <a:gd name="connsiteX106" fmla="*/ 331433 w 3074633"/>
                <a:gd name="connsiteY106" fmla="*/ 1490472 h 2404872"/>
                <a:gd name="connsiteX107" fmla="*/ 276569 w 3074633"/>
                <a:gd name="connsiteY107" fmla="*/ 1508760 h 2404872"/>
                <a:gd name="connsiteX108" fmla="*/ 166841 w 3074633"/>
                <a:gd name="connsiteY108" fmla="*/ 1481328 h 2404872"/>
                <a:gd name="connsiteX109" fmla="*/ 139409 w 3074633"/>
                <a:gd name="connsiteY109" fmla="*/ 1472184 h 2404872"/>
                <a:gd name="connsiteX110" fmla="*/ 111977 w 3074633"/>
                <a:gd name="connsiteY110" fmla="*/ 1463040 h 2404872"/>
                <a:gd name="connsiteX111" fmla="*/ 29681 w 3074633"/>
                <a:gd name="connsiteY111" fmla="*/ 1417320 h 2404872"/>
                <a:gd name="connsiteX112" fmla="*/ 2249 w 3074633"/>
                <a:gd name="connsiteY112" fmla="*/ 1252728 h 2404872"/>
                <a:gd name="connsiteX113" fmla="*/ 29681 w 3074633"/>
                <a:gd name="connsiteY113" fmla="*/ 1097280 h 2404872"/>
                <a:gd name="connsiteX114" fmla="*/ 57113 w 3074633"/>
                <a:gd name="connsiteY114" fmla="*/ 1088136 h 2404872"/>
                <a:gd name="connsiteX115" fmla="*/ 75401 w 3074633"/>
                <a:gd name="connsiteY115" fmla="*/ 1060704 h 2404872"/>
                <a:gd name="connsiteX116" fmla="*/ 130265 w 3074633"/>
                <a:gd name="connsiteY116" fmla="*/ 1042416 h 2404872"/>
                <a:gd name="connsiteX117" fmla="*/ 194273 w 3074633"/>
                <a:gd name="connsiteY117" fmla="*/ 1014984 h 2404872"/>
                <a:gd name="connsiteX118" fmla="*/ 221705 w 3074633"/>
                <a:gd name="connsiteY118" fmla="*/ 1005840 h 2404872"/>
                <a:gd name="connsiteX119" fmla="*/ 249137 w 3074633"/>
                <a:gd name="connsiteY119" fmla="*/ 987552 h 2404872"/>
                <a:gd name="connsiteX120" fmla="*/ 322289 w 3074633"/>
                <a:gd name="connsiteY120" fmla="*/ 969264 h 2404872"/>
                <a:gd name="connsiteX121" fmla="*/ 349721 w 3074633"/>
                <a:gd name="connsiteY121" fmla="*/ 960120 h 2404872"/>
                <a:gd name="connsiteX122" fmla="*/ 404585 w 3074633"/>
                <a:gd name="connsiteY122" fmla="*/ 950976 h 2404872"/>
                <a:gd name="connsiteX123" fmla="*/ 468593 w 3074633"/>
                <a:gd name="connsiteY123" fmla="*/ 932688 h 2404872"/>
                <a:gd name="connsiteX124" fmla="*/ 505169 w 3074633"/>
                <a:gd name="connsiteY124" fmla="*/ 923544 h 2404872"/>
                <a:gd name="connsiteX125" fmla="*/ 550889 w 3074633"/>
                <a:gd name="connsiteY125" fmla="*/ 914400 h 2404872"/>
                <a:gd name="connsiteX126" fmla="*/ 578321 w 3074633"/>
                <a:gd name="connsiteY126" fmla="*/ 905256 h 2404872"/>
                <a:gd name="connsiteX127" fmla="*/ 651473 w 3074633"/>
                <a:gd name="connsiteY127" fmla="*/ 886968 h 2404872"/>
                <a:gd name="connsiteX128" fmla="*/ 688049 w 3074633"/>
                <a:gd name="connsiteY128" fmla="*/ 832104 h 2404872"/>
                <a:gd name="connsiteX129" fmla="*/ 724625 w 3074633"/>
                <a:gd name="connsiteY129" fmla="*/ 786384 h 2404872"/>
                <a:gd name="connsiteX130" fmla="*/ 761201 w 3074633"/>
                <a:gd name="connsiteY130" fmla="*/ 731520 h 2404872"/>
                <a:gd name="connsiteX131" fmla="*/ 797777 w 3074633"/>
                <a:gd name="connsiteY131" fmla="*/ 685800 h 2404872"/>
                <a:gd name="connsiteX132" fmla="*/ 843497 w 3074633"/>
                <a:gd name="connsiteY132" fmla="*/ 603504 h 2404872"/>
                <a:gd name="connsiteX133" fmla="*/ 861785 w 3074633"/>
                <a:gd name="connsiteY133" fmla="*/ 576072 h 2404872"/>
                <a:gd name="connsiteX134" fmla="*/ 880073 w 3074633"/>
                <a:gd name="connsiteY134" fmla="*/ 548640 h 2404872"/>
                <a:gd name="connsiteX135" fmla="*/ 907505 w 3074633"/>
                <a:gd name="connsiteY135" fmla="*/ 530352 h 2404872"/>
                <a:gd name="connsiteX136" fmla="*/ 953225 w 3074633"/>
                <a:gd name="connsiteY136" fmla="*/ 493776 h 2404872"/>
                <a:gd name="connsiteX137" fmla="*/ 1008089 w 3074633"/>
                <a:gd name="connsiteY137" fmla="*/ 438912 h 2404872"/>
                <a:gd name="connsiteX138" fmla="*/ 1090385 w 3074633"/>
                <a:gd name="connsiteY138" fmla="*/ 393192 h 2404872"/>
                <a:gd name="connsiteX139" fmla="*/ 1126961 w 3074633"/>
                <a:gd name="connsiteY139" fmla="*/ 374904 h 2404872"/>
                <a:gd name="connsiteX140" fmla="*/ 1181825 w 3074633"/>
                <a:gd name="connsiteY140" fmla="*/ 356616 h 2404872"/>
                <a:gd name="connsiteX141" fmla="*/ 1273265 w 3074633"/>
                <a:gd name="connsiteY141" fmla="*/ 320040 h 2404872"/>
                <a:gd name="connsiteX142" fmla="*/ 1254977 w 3074633"/>
                <a:gd name="connsiteY142" fmla="*/ 356616 h 240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074633" h="2404872">
                  <a:moveTo>
                    <a:pt x="1254977" y="356616"/>
                  </a:moveTo>
                  <a:cubicBezTo>
                    <a:pt x="1270217" y="350520"/>
                    <a:pt x="1285125" y="343519"/>
                    <a:pt x="1300697" y="338328"/>
                  </a:cubicBezTo>
                  <a:cubicBezTo>
                    <a:pt x="1312619" y="334354"/>
                    <a:pt x="1326362" y="335419"/>
                    <a:pt x="1337273" y="329184"/>
                  </a:cubicBezTo>
                  <a:cubicBezTo>
                    <a:pt x="1433166" y="274388"/>
                    <a:pt x="1306489" y="321157"/>
                    <a:pt x="1392137" y="292608"/>
                  </a:cubicBezTo>
                  <a:cubicBezTo>
                    <a:pt x="1448211" y="236534"/>
                    <a:pt x="1384924" y="291643"/>
                    <a:pt x="1474433" y="246888"/>
                  </a:cubicBezTo>
                  <a:cubicBezTo>
                    <a:pt x="1492448" y="237881"/>
                    <a:pt x="1517298" y="223300"/>
                    <a:pt x="1538441" y="219456"/>
                  </a:cubicBezTo>
                  <a:cubicBezTo>
                    <a:pt x="1562618" y="215060"/>
                    <a:pt x="1587209" y="213360"/>
                    <a:pt x="1611593" y="210312"/>
                  </a:cubicBezTo>
                  <a:cubicBezTo>
                    <a:pt x="1635983" y="202182"/>
                    <a:pt x="1675394" y="187486"/>
                    <a:pt x="1703033" y="182880"/>
                  </a:cubicBezTo>
                  <a:cubicBezTo>
                    <a:pt x="1727272" y="178840"/>
                    <a:pt x="1751801" y="176784"/>
                    <a:pt x="1776185" y="173736"/>
                  </a:cubicBezTo>
                  <a:cubicBezTo>
                    <a:pt x="1794473" y="167640"/>
                    <a:pt x="1815009" y="166141"/>
                    <a:pt x="1831049" y="155448"/>
                  </a:cubicBezTo>
                  <a:cubicBezTo>
                    <a:pt x="1909665" y="103037"/>
                    <a:pt x="1810197" y="165874"/>
                    <a:pt x="1885913" y="128016"/>
                  </a:cubicBezTo>
                  <a:cubicBezTo>
                    <a:pt x="1956817" y="92564"/>
                    <a:pt x="1871826" y="123568"/>
                    <a:pt x="1940777" y="100584"/>
                  </a:cubicBezTo>
                  <a:cubicBezTo>
                    <a:pt x="2002368" y="38993"/>
                    <a:pt x="1931103" y="100849"/>
                    <a:pt x="2004785" y="64008"/>
                  </a:cubicBezTo>
                  <a:cubicBezTo>
                    <a:pt x="2046680" y="43060"/>
                    <a:pt x="2048002" y="25184"/>
                    <a:pt x="2087081" y="18288"/>
                  </a:cubicBezTo>
                  <a:cubicBezTo>
                    <a:pt x="2129530" y="10797"/>
                    <a:pt x="2215097" y="0"/>
                    <a:pt x="2215097" y="0"/>
                  </a:cubicBezTo>
                  <a:cubicBezTo>
                    <a:pt x="2282153" y="3048"/>
                    <a:pt x="2349522" y="1993"/>
                    <a:pt x="2416265" y="9144"/>
                  </a:cubicBezTo>
                  <a:cubicBezTo>
                    <a:pt x="2435433" y="11198"/>
                    <a:pt x="2471129" y="27432"/>
                    <a:pt x="2471129" y="27432"/>
                  </a:cubicBezTo>
                  <a:cubicBezTo>
                    <a:pt x="2477225" y="36576"/>
                    <a:pt x="2484502" y="45034"/>
                    <a:pt x="2489417" y="54864"/>
                  </a:cubicBezTo>
                  <a:cubicBezTo>
                    <a:pt x="2493728" y="63485"/>
                    <a:pt x="2497898" y="72680"/>
                    <a:pt x="2498561" y="82296"/>
                  </a:cubicBezTo>
                  <a:cubicBezTo>
                    <a:pt x="2504017" y="161415"/>
                    <a:pt x="2500302" y="241080"/>
                    <a:pt x="2507705" y="320040"/>
                  </a:cubicBezTo>
                  <a:cubicBezTo>
                    <a:pt x="2512181" y="367787"/>
                    <a:pt x="2525155" y="368866"/>
                    <a:pt x="2544281" y="402336"/>
                  </a:cubicBezTo>
                  <a:cubicBezTo>
                    <a:pt x="2572838" y="452311"/>
                    <a:pt x="2546910" y="428473"/>
                    <a:pt x="2590001" y="457200"/>
                  </a:cubicBezTo>
                  <a:cubicBezTo>
                    <a:pt x="2623529" y="507492"/>
                    <a:pt x="2590001" y="464820"/>
                    <a:pt x="2635721" y="502920"/>
                  </a:cubicBezTo>
                  <a:cubicBezTo>
                    <a:pt x="2706127" y="561592"/>
                    <a:pt x="2622477" y="503234"/>
                    <a:pt x="2690585" y="548640"/>
                  </a:cubicBezTo>
                  <a:cubicBezTo>
                    <a:pt x="2696681" y="557784"/>
                    <a:pt x="2701102" y="568301"/>
                    <a:pt x="2708873" y="576072"/>
                  </a:cubicBezTo>
                  <a:cubicBezTo>
                    <a:pt x="2716644" y="583843"/>
                    <a:pt x="2730480" y="585041"/>
                    <a:pt x="2736305" y="594360"/>
                  </a:cubicBezTo>
                  <a:cubicBezTo>
                    <a:pt x="2746522" y="610707"/>
                    <a:pt x="2754593" y="649224"/>
                    <a:pt x="2754593" y="649224"/>
                  </a:cubicBezTo>
                  <a:cubicBezTo>
                    <a:pt x="2751545" y="704088"/>
                    <a:pt x="2745449" y="758867"/>
                    <a:pt x="2745449" y="813816"/>
                  </a:cubicBezTo>
                  <a:cubicBezTo>
                    <a:pt x="2745449" y="881453"/>
                    <a:pt x="2753738" y="893547"/>
                    <a:pt x="2772881" y="950976"/>
                  </a:cubicBezTo>
                  <a:cubicBezTo>
                    <a:pt x="2775929" y="960120"/>
                    <a:pt x="2776678" y="970388"/>
                    <a:pt x="2782025" y="978408"/>
                  </a:cubicBezTo>
                  <a:cubicBezTo>
                    <a:pt x="2788121" y="987552"/>
                    <a:pt x="2795398" y="996010"/>
                    <a:pt x="2800313" y="1005840"/>
                  </a:cubicBezTo>
                  <a:cubicBezTo>
                    <a:pt x="2838171" y="1081556"/>
                    <a:pt x="2775334" y="982088"/>
                    <a:pt x="2827745" y="1060704"/>
                  </a:cubicBezTo>
                  <a:cubicBezTo>
                    <a:pt x="2830793" y="1088136"/>
                    <a:pt x="2832986" y="1115677"/>
                    <a:pt x="2836889" y="1143000"/>
                  </a:cubicBezTo>
                  <a:cubicBezTo>
                    <a:pt x="2852697" y="1253658"/>
                    <a:pt x="2838158" y="1139564"/>
                    <a:pt x="2855177" y="1216152"/>
                  </a:cubicBezTo>
                  <a:cubicBezTo>
                    <a:pt x="2859199" y="1234251"/>
                    <a:pt x="2861502" y="1252691"/>
                    <a:pt x="2864321" y="1271016"/>
                  </a:cubicBezTo>
                  <a:cubicBezTo>
                    <a:pt x="2866641" y="1286098"/>
                    <a:pt x="2878047" y="1371641"/>
                    <a:pt x="2882609" y="1389888"/>
                  </a:cubicBezTo>
                  <a:cubicBezTo>
                    <a:pt x="2887284" y="1408590"/>
                    <a:pt x="2887266" y="1431121"/>
                    <a:pt x="2900897" y="1444752"/>
                  </a:cubicBezTo>
                  <a:lnTo>
                    <a:pt x="2928329" y="1472184"/>
                  </a:lnTo>
                  <a:cubicBezTo>
                    <a:pt x="2944424" y="1520468"/>
                    <a:pt x="2932126" y="1491596"/>
                    <a:pt x="2974049" y="1554480"/>
                  </a:cubicBezTo>
                  <a:cubicBezTo>
                    <a:pt x="2980145" y="1563624"/>
                    <a:pt x="2988862" y="1571486"/>
                    <a:pt x="2992337" y="1581912"/>
                  </a:cubicBezTo>
                  <a:cubicBezTo>
                    <a:pt x="3014100" y="1647202"/>
                    <a:pt x="2994585" y="1626083"/>
                    <a:pt x="3038057" y="1655064"/>
                  </a:cubicBezTo>
                  <a:cubicBezTo>
                    <a:pt x="3044153" y="1679448"/>
                    <a:pt x="3051416" y="1703570"/>
                    <a:pt x="3056345" y="1728216"/>
                  </a:cubicBezTo>
                  <a:lnTo>
                    <a:pt x="3074633" y="1819656"/>
                  </a:lnTo>
                  <a:cubicBezTo>
                    <a:pt x="3066451" y="1893297"/>
                    <a:pt x="3066783" y="1898114"/>
                    <a:pt x="3056345" y="1965960"/>
                  </a:cubicBezTo>
                  <a:cubicBezTo>
                    <a:pt x="3050357" y="2004880"/>
                    <a:pt x="3048158" y="2022047"/>
                    <a:pt x="3038057" y="2057400"/>
                  </a:cubicBezTo>
                  <a:cubicBezTo>
                    <a:pt x="3035409" y="2066668"/>
                    <a:pt x="3032710" y="2075973"/>
                    <a:pt x="3028913" y="2084832"/>
                  </a:cubicBezTo>
                  <a:cubicBezTo>
                    <a:pt x="3023543" y="2097361"/>
                    <a:pt x="3015995" y="2108879"/>
                    <a:pt x="3010625" y="2121408"/>
                  </a:cubicBezTo>
                  <a:cubicBezTo>
                    <a:pt x="3006828" y="2130267"/>
                    <a:pt x="3006162" y="2140414"/>
                    <a:pt x="3001481" y="2148840"/>
                  </a:cubicBezTo>
                  <a:cubicBezTo>
                    <a:pt x="2990807" y="2168053"/>
                    <a:pt x="2971856" y="2182852"/>
                    <a:pt x="2964905" y="2203704"/>
                  </a:cubicBezTo>
                  <a:cubicBezTo>
                    <a:pt x="2958809" y="2221992"/>
                    <a:pt x="2957310" y="2242528"/>
                    <a:pt x="2946617" y="2258568"/>
                  </a:cubicBezTo>
                  <a:cubicBezTo>
                    <a:pt x="2940521" y="2267712"/>
                    <a:pt x="2932792" y="2275957"/>
                    <a:pt x="2928329" y="2286000"/>
                  </a:cubicBezTo>
                  <a:cubicBezTo>
                    <a:pt x="2920500" y="2303616"/>
                    <a:pt x="2926081" y="2330171"/>
                    <a:pt x="2910041" y="2340864"/>
                  </a:cubicBezTo>
                  <a:lnTo>
                    <a:pt x="2855177" y="2377440"/>
                  </a:lnTo>
                  <a:cubicBezTo>
                    <a:pt x="2846033" y="2383536"/>
                    <a:pt x="2838585" y="2393921"/>
                    <a:pt x="2827745" y="2395728"/>
                  </a:cubicBezTo>
                  <a:lnTo>
                    <a:pt x="2772881" y="2404872"/>
                  </a:lnTo>
                  <a:lnTo>
                    <a:pt x="2388833" y="2395728"/>
                  </a:lnTo>
                  <a:cubicBezTo>
                    <a:pt x="2359201" y="2394467"/>
                    <a:pt x="2314456" y="2377032"/>
                    <a:pt x="2288249" y="2368296"/>
                  </a:cubicBezTo>
                  <a:lnTo>
                    <a:pt x="2260817" y="2359152"/>
                  </a:lnTo>
                  <a:cubicBezTo>
                    <a:pt x="2178521" y="2362200"/>
                    <a:pt x="2095981" y="2361263"/>
                    <a:pt x="2013929" y="2368296"/>
                  </a:cubicBezTo>
                  <a:cubicBezTo>
                    <a:pt x="1988886" y="2370443"/>
                    <a:pt x="1965161" y="2380488"/>
                    <a:pt x="1940777" y="2386584"/>
                  </a:cubicBezTo>
                  <a:lnTo>
                    <a:pt x="1904201" y="2395728"/>
                  </a:lnTo>
                  <a:cubicBezTo>
                    <a:pt x="1837145" y="2392680"/>
                    <a:pt x="1769999" y="2391202"/>
                    <a:pt x="1703033" y="2386584"/>
                  </a:cubicBezTo>
                  <a:cubicBezTo>
                    <a:pt x="1681531" y="2385101"/>
                    <a:pt x="1660560" y="2378319"/>
                    <a:pt x="1639025" y="2377440"/>
                  </a:cubicBezTo>
                  <a:cubicBezTo>
                    <a:pt x="1511079" y="2372218"/>
                    <a:pt x="1382993" y="2371344"/>
                    <a:pt x="1254977" y="2368296"/>
                  </a:cubicBezTo>
                  <a:lnTo>
                    <a:pt x="1200113" y="2350008"/>
                  </a:lnTo>
                  <a:lnTo>
                    <a:pt x="1172681" y="2340864"/>
                  </a:lnTo>
                  <a:cubicBezTo>
                    <a:pt x="1152458" y="2320641"/>
                    <a:pt x="1139692" y="2311461"/>
                    <a:pt x="1126961" y="2286000"/>
                  </a:cubicBezTo>
                  <a:cubicBezTo>
                    <a:pt x="1122650" y="2277379"/>
                    <a:pt x="1122128" y="2267189"/>
                    <a:pt x="1117817" y="2258568"/>
                  </a:cubicBezTo>
                  <a:cubicBezTo>
                    <a:pt x="1112902" y="2248738"/>
                    <a:pt x="1104444" y="2240966"/>
                    <a:pt x="1099529" y="2231136"/>
                  </a:cubicBezTo>
                  <a:cubicBezTo>
                    <a:pt x="1095218" y="2222515"/>
                    <a:pt x="1096406" y="2211230"/>
                    <a:pt x="1090385" y="2203704"/>
                  </a:cubicBezTo>
                  <a:cubicBezTo>
                    <a:pt x="1081005" y="2191979"/>
                    <a:pt x="1036324" y="2172812"/>
                    <a:pt x="1026377" y="2167128"/>
                  </a:cubicBezTo>
                  <a:cubicBezTo>
                    <a:pt x="1016835" y="2161676"/>
                    <a:pt x="1008775" y="2153755"/>
                    <a:pt x="998945" y="2148840"/>
                  </a:cubicBezTo>
                  <a:cubicBezTo>
                    <a:pt x="990324" y="2144529"/>
                    <a:pt x="980372" y="2143493"/>
                    <a:pt x="971513" y="2139696"/>
                  </a:cubicBezTo>
                  <a:cubicBezTo>
                    <a:pt x="958984" y="2134326"/>
                    <a:pt x="947593" y="2126470"/>
                    <a:pt x="934937" y="2121408"/>
                  </a:cubicBezTo>
                  <a:cubicBezTo>
                    <a:pt x="917039" y="2114249"/>
                    <a:pt x="896113" y="2113813"/>
                    <a:pt x="880073" y="2103120"/>
                  </a:cubicBezTo>
                  <a:cubicBezTo>
                    <a:pt x="870929" y="2097024"/>
                    <a:pt x="862471" y="2089747"/>
                    <a:pt x="852641" y="2084832"/>
                  </a:cubicBezTo>
                  <a:cubicBezTo>
                    <a:pt x="830535" y="2073779"/>
                    <a:pt x="812071" y="2075333"/>
                    <a:pt x="788633" y="2066544"/>
                  </a:cubicBezTo>
                  <a:cubicBezTo>
                    <a:pt x="775870" y="2061758"/>
                    <a:pt x="764713" y="2053318"/>
                    <a:pt x="752057" y="2048256"/>
                  </a:cubicBezTo>
                  <a:cubicBezTo>
                    <a:pt x="734159" y="2041097"/>
                    <a:pt x="697193" y="2029968"/>
                    <a:pt x="697193" y="2029968"/>
                  </a:cubicBezTo>
                  <a:cubicBezTo>
                    <a:pt x="706357" y="2002475"/>
                    <a:pt x="704930" y="1998739"/>
                    <a:pt x="724625" y="1975104"/>
                  </a:cubicBezTo>
                  <a:cubicBezTo>
                    <a:pt x="732904" y="1965170"/>
                    <a:pt x="743778" y="1957606"/>
                    <a:pt x="752057" y="1947672"/>
                  </a:cubicBezTo>
                  <a:cubicBezTo>
                    <a:pt x="790157" y="1901952"/>
                    <a:pt x="747485" y="1935480"/>
                    <a:pt x="797777" y="1901952"/>
                  </a:cubicBezTo>
                  <a:cubicBezTo>
                    <a:pt x="803873" y="1877568"/>
                    <a:pt x="811933" y="1853592"/>
                    <a:pt x="816065" y="1828800"/>
                  </a:cubicBezTo>
                  <a:cubicBezTo>
                    <a:pt x="819113" y="1810512"/>
                    <a:pt x="821324" y="1792065"/>
                    <a:pt x="825209" y="1773936"/>
                  </a:cubicBezTo>
                  <a:cubicBezTo>
                    <a:pt x="830475" y="1749359"/>
                    <a:pt x="829555" y="1721697"/>
                    <a:pt x="843497" y="1700784"/>
                  </a:cubicBezTo>
                  <a:cubicBezTo>
                    <a:pt x="849593" y="1691640"/>
                    <a:pt x="856870" y="1683182"/>
                    <a:pt x="861785" y="1673352"/>
                  </a:cubicBezTo>
                  <a:cubicBezTo>
                    <a:pt x="866096" y="1664731"/>
                    <a:pt x="865582" y="1653940"/>
                    <a:pt x="870929" y="1645920"/>
                  </a:cubicBezTo>
                  <a:cubicBezTo>
                    <a:pt x="878102" y="1635160"/>
                    <a:pt x="890422" y="1628696"/>
                    <a:pt x="898361" y="1618488"/>
                  </a:cubicBezTo>
                  <a:cubicBezTo>
                    <a:pt x="939721" y="1565310"/>
                    <a:pt x="933169" y="1568929"/>
                    <a:pt x="953225" y="1508760"/>
                  </a:cubicBezTo>
                  <a:lnTo>
                    <a:pt x="962369" y="1481328"/>
                  </a:lnTo>
                  <a:cubicBezTo>
                    <a:pt x="959321" y="1463040"/>
                    <a:pt x="961516" y="1443047"/>
                    <a:pt x="953225" y="1426464"/>
                  </a:cubicBezTo>
                  <a:cubicBezTo>
                    <a:pt x="948310" y="1416634"/>
                    <a:pt x="933564" y="1415947"/>
                    <a:pt x="925793" y="1408176"/>
                  </a:cubicBezTo>
                  <a:cubicBezTo>
                    <a:pt x="918022" y="1400405"/>
                    <a:pt x="916087" y="1387609"/>
                    <a:pt x="907505" y="1380744"/>
                  </a:cubicBezTo>
                  <a:cubicBezTo>
                    <a:pt x="899979" y="1374723"/>
                    <a:pt x="888694" y="1375911"/>
                    <a:pt x="880073" y="1371600"/>
                  </a:cubicBezTo>
                  <a:cubicBezTo>
                    <a:pt x="870243" y="1366685"/>
                    <a:pt x="862471" y="1358227"/>
                    <a:pt x="852641" y="1353312"/>
                  </a:cubicBezTo>
                  <a:cubicBezTo>
                    <a:pt x="844020" y="1349001"/>
                    <a:pt x="833635" y="1348849"/>
                    <a:pt x="825209" y="1344168"/>
                  </a:cubicBezTo>
                  <a:cubicBezTo>
                    <a:pt x="775991" y="1316825"/>
                    <a:pt x="776234" y="1313481"/>
                    <a:pt x="742913" y="1280160"/>
                  </a:cubicBezTo>
                  <a:cubicBezTo>
                    <a:pt x="715481" y="1283208"/>
                    <a:pt x="687842" y="1284766"/>
                    <a:pt x="660617" y="1289304"/>
                  </a:cubicBezTo>
                  <a:cubicBezTo>
                    <a:pt x="651110" y="1290889"/>
                    <a:pt x="640001" y="1291632"/>
                    <a:pt x="633185" y="1298448"/>
                  </a:cubicBezTo>
                  <a:cubicBezTo>
                    <a:pt x="617643" y="1313990"/>
                    <a:pt x="612151" y="1337770"/>
                    <a:pt x="596609" y="1353312"/>
                  </a:cubicBezTo>
                  <a:cubicBezTo>
                    <a:pt x="587465" y="1362456"/>
                    <a:pt x="577456" y="1370810"/>
                    <a:pt x="569177" y="1380744"/>
                  </a:cubicBezTo>
                  <a:cubicBezTo>
                    <a:pt x="562142" y="1389187"/>
                    <a:pt x="559160" y="1400939"/>
                    <a:pt x="550889" y="1408176"/>
                  </a:cubicBezTo>
                  <a:cubicBezTo>
                    <a:pt x="534348" y="1422650"/>
                    <a:pt x="514313" y="1432560"/>
                    <a:pt x="496025" y="1444752"/>
                  </a:cubicBezTo>
                  <a:cubicBezTo>
                    <a:pt x="486881" y="1450848"/>
                    <a:pt x="479498" y="1461677"/>
                    <a:pt x="468593" y="1463040"/>
                  </a:cubicBezTo>
                  <a:lnTo>
                    <a:pt x="395441" y="1472184"/>
                  </a:lnTo>
                  <a:cubicBezTo>
                    <a:pt x="386297" y="1475232"/>
                    <a:pt x="377277" y="1478680"/>
                    <a:pt x="368009" y="1481328"/>
                  </a:cubicBezTo>
                  <a:cubicBezTo>
                    <a:pt x="355925" y="1484780"/>
                    <a:pt x="343470" y="1486861"/>
                    <a:pt x="331433" y="1490472"/>
                  </a:cubicBezTo>
                  <a:cubicBezTo>
                    <a:pt x="312969" y="1496011"/>
                    <a:pt x="276569" y="1508760"/>
                    <a:pt x="276569" y="1508760"/>
                  </a:cubicBezTo>
                  <a:cubicBezTo>
                    <a:pt x="202690" y="1496447"/>
                    <a:pt x="239294" y="1505479"/>
                    <a:pt x="166841" y="1481328"/>
                  </a:cubicBezTo>
                  <a:lnTo>
                    <a:pt x="139409" y="1472184"/>
                  </a:lnTo>
                  <a:cubicBezTo>
                    <a:pt x="130265" y="1469136"/>
                    <a:pt x="119997" y="1468387"/>
                    <a:pt x="111977" y="1463040"/>
                  </a:cubicBezTo>
                  <a:cubicBezTo>
                    <a:pt x="49093" y="1421117"/>
                    <a:pt x="77965" y="1433415"/>
                    <a:pt x="29681" y="1417320"/>
                  </a:cubicBezTo>
                  <a:cubicBezTo>
                    <a:pt x="-11656" y="1355315"/>
                    <a:pt x="2249" y="1386041"/>
                    <a:pt x="2249" y="1252728"/>
                  </a:cubicBezTo>
                  <a:cubicBezTo>
                    <a:pt x="2249" y="1236190"/>
                    <a:pt x="-9787" y="1128855"/>
                    <a:pt x="29681" y="1097280"/>
                  </a:cubicBezTo>
                  <a:cubicBezTo>
                    <a:pt x="37207" y="1091259"/>
                    <a:pt x="47969" y="1091184"/>
                    <a:pt x="57113" y="1088136"/>
                  </a:cubicBezTo>
                  <a:cubicBezTo>
                    <a:pt x="63209" y="1078992"/>
                    <a:pt x="66082" y="1066529"/>
                    <a:pt x="75401" y="1060704"/>
                  </a:cubicBezTo>
                  <a:cubicBezTo>
                    <a:pt x="91748" y="1050487"/>
                    <a:pt x="111977" y="1048512"/>
                    <a:pt x="130265" y="1042416"/>
                  </a:cubicBezTo>
                  <a:cubicBezTo>
                    <a:pt x="194598" y="1020972"/>
                    <a:pt x="115178" y="1048882"/>
                    <a:pt x="194273" y="1014984"/>
                  </a:cubicBezTo>
                  <a:cubicBezTo>
                    <a:pt x="203132" y="1011187"/>
                    <a:pt x="213084" y="1010151"/>
                    <a:pt x="221705" y="1005840"/>
                  </a:cubicBezTo>
                  <a:cubicBezTo>
                    <a:pt x="231535" y="1000925"/>
                    <a:pt x="239307" y="992467"/>
                    <a:pt x="249137" y="987552"/>
                  </a:cubicBezTo>
                  <a:cubicBezTo>
                    <a:pt x="270039" y="977101"/>
                    <a:pt x="301421" y="974481"/>
                    <a:pt x="322289" y="969264"/>
                  </a:cubicBezTo>
                  <a:cubicBezTo>
                    <a:pt x="331640" y="966926"/>
                    <a:pt x="340312" y="962211"/>
                    <a:pt x="349721" y="960120"/>
                  </a:cubicBezTo>
                  <a:cubicBezTo>
                    <a:pt x="367820" y="956098"/>
                    <a:pt x="386405" y="954612"/>
                    <a:pt x="404585" y="950976"/>
                  </a:cubicBezTo>
                  <a:cubicBezTo>
                    <a:pt x="452228" y="941447"/>
                    <a:pt x="427923" y="944308"/>
                    <a:pt x="468593" y="932688"/>
                  </a:cubicBezTo>
                  <a:cubicBezTo>
                    <a:pt x="480677" y="929236"/>
                    <a:pt x="492901" y="926270"/>
                    <a:pt x="505169" y="923544"/>
                  </a:cubicBezTo>
                  <a:cubicBezTo>
                    <a:pt x="520341" y="920173"/>
                    <a:pt x="535811" y="918169"/>
                    <a:pt x="550889" y="914400"/>
                  </a:cubicBezTo>
                  <a:cubicBezTo>
                    <a:pt x="560240" y="912062"/>
                    <a:pt x="568970" y="907594"/>
                    <a:pt x="578321" y="905256"/>
                  </a:cubicBezTo>
                  <a:lnTo>
                    <a:pt x="651473" y="886968"/>
                  </a:lnTo>
                  <a:cubicBezTo>
                    <a:pt x="673215" y="821741"/>
                    <a:pt x="642386" y="900599"/>
                    <a:pt x="688049" y="832104"/>
                  </a:cubicBezTo>
                  <a:cubicBezTo>
                    <a:pt x="723383" y="779103"/>
                    <a:pt x="663274" y="827284"/>
                    <a:pt x="724625" y="786384"/>
                  </a:cubicBezTo>
                  <a:cubicBezTo>
                    <a:pt x="746367" y="721157"/>
                    <a:pt x="715538" y="800015"/>
                    <a:pt x="761201" y="731520"/>
                  </a:cubicBezTo>
                  <a:cubicBezTo>
                    <a:pt x="796535" y="678519"/>
                    <a:pt x="736426" y="726700"/>
                    <a:pt x="797777" y="685800"/>
                  </a:cubicBezTo>
                  <a:cubicBezTo>
                    <a:pt x="813872" y="637516"/>
                    <a:pt x="801574" y="666388"/>
                    <a:pt x="843497" y="603504"/>
                  </a:cubicBezTo>
                  <a:lnTo>
                    <a:pt x="861785" y="576072"/>
                  </a:lnTo>
                  <a:cubicBezTo>
                    <a:pt x="867881" y="566928"/>
                    <a:pt x="870929" y="554736"/>
                    <a:pt x="880073" y="548640"/>
                  </a:cubicBezTo>
                  <a:lnTo>
                    <a:pt x="907505" y="530352"/>
                  </a:lnTo>
                  <a:cubicBezTo>
                    <a:pt x="957702" y="455056"/>
                    <a:pt x="892070" y="541341"/>
                    <a:pt x="953225" y="493776"/>
                  </a:cubicBezTo>
                  <a:cubicBezTo>
                    <a:pt x="973640" y="477898"/>
                    <a:pt x="983553" y="447091"/>
                    <a:pt x="1008089" y="438912"/>
                  </a:cubicBezTo>
                  <a:cubicBezTo>
                    <a:pt x="1083949" y="413625"/>
                    <a:pt x="964617" y="456076"/>
                    <a:pt x="1090385" y="393192"/>
                  </a:cubicBezTo>
                  <a:cubicBezTo>
                    <a:pt x="1102577" y="387096"/>
                    <a:pt x="1114305" y="379966"/>
                    <a:pt x="1126961" y="374904"/>
                  </a:cubicBezTo>
                  <a:cubicBezTo>
                    <a:pt x="1144859" y="367745"/>
                    <a:pt x="1164583" y="365237"/>
                    <a:pt x="1181825" y="356616"/>
                  </a:cubicBezTo>
                  <a:cubicBezTo>
                    <a:pt x="1187704" y="353676"/>
                    <a:pt x="1273265" y="308741"/>
                    <a:pt x="1273265" y="320040"/>
                  </a:cubicBezTo>
                  <a:lnTo>
                    <a:pt x="1254977" y="356616"/>
                  </a:lnTo>
                  <a:close/>
                </a:path>
              </a:pathLst>
            </a:cu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grpSp>
      <p:sp>
        <p:nvSpPr>
          <p:cNvPr id="11" name="Text Box 7">
            <a:extLst>
              <a:ext uri="{FF2B5EF4-FFF2-40B4-BE49-F238E27FC236}">
                <a16:creationId xmlns:a16="http://schemas.microsoft.com/office/drawing/2014/main" id="{D232C74F-4595-4F82-8A17-3360E5FAD78F}"/>
              </a:ext>
            </a:extLst>
          </p:cNvPr>
          <p:cNvSpPr txBox="1">
            <a:spLocks noChangeArrowheads="1"/>
          </p:cNvSpPr>
          <p:nvPr/>
        </p:nvSpPr>
        <p:spPr bwMode="auto">
          <a:xfrm>
            <a:off x="6414261" y="5808073"/>
            <a:ext cx="2647888" cy="369332"/>
          </a:xfrm>
          <a:prstGeom prst="rect">
            <a:avLst/>
          </a:prstGeom>
          <a:solidFill>
            <a:schemeClr val="accent1">
              <a:lumMod val="20000"/>
              <a:lumOff val="80000"/>
            </a:schemeClr>
          </a:solidFill>
          <a:ln w="12700">
            <a:solidFill>
              <a:schemeClr val="tx1"/>
            </a:solidFill>
            <a:miter lim="800000"/>
            <a:headEnd/>
            <a:tailEnd/>
          </a:ln>
          <a:effectLst/>
        </p:spPr>
        <p:txBody>
          <a:bodyPr wrap="square">
            <a:spAutoFit/>
          </a:bodyPr>
          <a:lstStyle/>
          <a:p>
            <a:pPr algn="ctr">
              <a:defRPr/>
            </a:pPr>
            <a:r>
              <a:rPr lang="en-US" b="1" dirty="0">
                <a:solidFill>
                  <a:schemeClr val="tx2"/>
                </a:solidFill>
                <a:effectLst>
                  <a:outerShdw blurRad="38100" dist="38100" dir="2700000" algn="tl">
                    <a:srgbClr val="FFFFFF"/>
                  </a:outerShdw>
                </a:effectLst>
                <a:latin typeface="Comic Sans MS" pitchFamily="66" charset="0"/>
              </a:rPr>
              <a:t>Select genera</a:t>
            </a:r>
          </a:p>
        </p:txBody>
      </p:sp>
      <p:sp>
        <p:nvSpPr>
          <p:cNvPr id="4" name="Rectangle 3">
            <a:extLst>
              <a:ext uri="{FF2B5EF4-FFF2-40B4-BE49-F238E27FC236}">
                <a16:creationId xmlns:a16="http://schemas.microsoft.com/office/drawing/2014/main" id="{B6B1182C-0B6A-4E01-A9A5-76119843E101}"/>
              </a:ext>
            </a:extLst>
          </p:cNvPr>
          <p:cNvSpPr/>
          <p:nvPr/>
        </p:nvSpPr>
        <p:spPr>
          <a:xfrm>
            <a:off x="495873" y="961836"/>
            <a:ext cx="8293083" cy="1200329"/>
          </a:xfrm>
          <a:prstGeom prst="rect">
            <a:avLst/>
          </a:prstGeom>
        </p:spPr>
        <p:txBody>
          <a:bodyPr wrap="square">
            <a:spAutoFit/>
          </a:bodyPr>
          <a:lstStyle/>
          <a:p>
            <a:pPr>
              <a:spcBef>
                <a:spcPts val="1200"/>
              </a:spcBef>
            </a:pPr>
            <a:r>
              <a:rPr lang="en-US" altLang="en-US" sz="2400" b="1" dirty="0">
                <a:solidFill>
                  <a:schemeClr val="tx2"/>
                </a:solidFill>
                <a:latin typeface="Arial" panose="020B0604020202020204" pitchFamily="34" charset="0"/>
                <a:cs typeface="Arial" panose="020B0604020202020204" pitchFamily="34" charset="0"/>
              </a:rPr>
              <a:t>Ecological Strategy: Staying in the light (photic zone), but much more</a:t>
            </a:r>
            <a:r>
              <a:rPr lang="en-US" altLang="en-US" sz="2000" b="1" dirty="0">
                <a:solidFill>
                  <a:schemeClr val="tx2"/>
                </a:solidFill>
                <a:latin typeface="Arial" panose="020B0604020202020204" pitchFamily="34" charset="0"/>
                <a:cs typeface="Arial" panose="020B0604020202020204" pitchFamily="34" charset="0"/>
              </a:rPr>
              <a:t>; </a:t>
            </a:r>
            <a:r>
              <a:rPr lang="en-US" dirty="0">
                <a:effectLst>
                  <a:outerShdw blurRad="38100" dist="38100" dir="2700000" algn="tl">
                    <a:srgbClr val="000000"/>
                  </a:outerShdw>
                </a:effectLst>
                <a:latin typeface="Arial" panose="020B0604020202020204" pitchFamily="34" charset="0"/>
                <a:cs typeface="Arial" panose="020B0604020202020204" pitchFamily="34" charset="0"/>
              </a:rPr>
              <a:t>Gas Vesicles: </a:t>
            </a:r>
            <a:r>
              <a:rPr lang="en-US" dirty="0">
                <a:latin typeface="Arial" panose="020B0604020202020204" pitchFamily="34" charset="0"/>
                <a:cs typeface="Arial" panose="020B0604020202020204" pitchFamily="34" charset="0"/>
              </a:rPr>
              <a:t>Buoyancy regulation and vertical migration</a:t>
            </a:r>
          </a:p>
          <a:p>
            <a:endParaRPr lang="en-US" sz="2400" dirty="0"/>
          </a:p>
        </p:txBody>
      </p:sp>
    </p:spTree>
    <p:extLst>
      <p:ext uri="{BB962C8B-B14F-4D97-AF65-F5344CB8AC3E}">
        <p14:creationId xmlns:p14="http://schemas.microsoft.com/office/powerpoint/2010/main" val="286305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05691B-B8C2-448C-8F3C-E914FBEBF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643" y="1463040"/>
            <a:ext cx="5303520" cy="3977640"/>
          </a:xfrm>
          <a:prstGeom prst="rect">
            <a:avLst/>
          </a:prstGeom>
          <a:ln>
            <a:solidFill>
              <a:schemeClr val="tx1"/>
            </a:solidFill>
          </a:ln>
        </p:spPr>
      </p:pic>
      <p:pic>
        <p:nvPicPr>
          <p:cNvPr id="7" name="Picture 6">
            <a:extLst>
              <a:ext uri="{FF2B5EF4-FFF2-40B4-BE49-F238E27FC236}">
                <a16:creationId xmlns:a16="http://schemas.microsoft.com/office/drawing/2014/main" id="{45EB3F09-5A53-434B-B17B-675A505329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778" b="15556"/>
          <a:stretch/>
        </p:blipFill>
        <p:spPr>
          <a:xfrm rot="5400000">
            <a:off x="4068673" y="1409295"/>
            <a:ext cx="5303520" cy="4085134"/>
          </a:xfrm>
          <a:prstGeom prst="rect">
            <a:avLst/>
          </a:prstGeom>
          <a:ln>
            <a:solidFill>
              <a:schemeClr val="tx1"/>
            </a:solidFill>
          </a:ln>
        </p:spPr>
      </p:pic>
      <p:sp>
        <p:nvSpPr>
          <p:cNvPr id="11" name="Text Box 2">
            <a:extLst>
              <a:ext uri="{FF2B5EF4-FFF2-40B4-BE49-F238E27FC236}">
                <a16:creationId xmlns:a16="http://schemas.microsoft.com/office/drawing/2014/main" id="{0BE56DA4-688D-4AAF-8E90-C3B1812B6D31}"/>
              </a:ext>
            </a:extLst>
          </p:cNvPr>
          <p:cNvSpPr txBox="1">
            <a:spLocks noChangeArrowheads="1"/>
          </p:cNvSpPr>
          <p:nvPr/>
        </p:nvSpPr>
        <p:spPr bwMode="auto">
          <a:xfrm>
            <a:off x="2346770" y="162477"/>
            <a:ext cx="4241697" cy="584775"/>
          </a:xfrm>
          <a:prstGeom prst="rect">
            <a:avLst/>
          </a:prstGeom>
          <a:solidFill>
            <a:srgbClr val="CCFFFF"/>
          </a:solidFill>
          <a:ln w="9525">
            <a:solidFill>
              <a:schemeClr val="accent4">
                <a:lumMod val="95000"/>
                <a:lumOff val="5000"/>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b="1" i="1" dirty="0">
                <a:solidFill>
                  <a:schemeClr val="tx2"/>
                </a:solidFill>
                <a:latin typeface="Arial" panose="020B0604020202020204" pitchFamily="34" charset="0"/>
                <a:cs typeface="Arial" panose="020B0604020202020204" pitchFamily="34" charset="0"/>
              </a:rPr>
              <a:t>What they look like</a:t>
            </a:r>
          </a:p>
        </p:txBody>
      </p:sp>
      <p:sp>
        <p:nvSpPr>
          <p:cNvPr id="2" name="TextBox 1">
            <a:extLst>
              <a:ext uri="{FF2B5EF4-FFF2-40B4-BE49-F238E27FC236}">
                <a16:creationId xmlns:a16="http://schemas.microsoft.com/office/drawing/2014/main" id="{5865A8C1-5394-4316-BB24-4EAADF88C236}"/>
              </a:ext>
            </a:extLst>
          </p:cNvPr>
          <p:cNvSpPr txBox="1"/>
          <p:nvPr/>
        </p:nvSpPr>
        <p:spPr>
          <a:xfrm>
            <a:off x="5452019" y="5657788"/>
            <a:ext cx="2701381" cy="400110"/>
          </a:xfrm>
          <a:prstGeom prst="rect">
            <a:avLst/>
          </a:prstGeom>
          <a:solidFill>
            <a:schemeClr val="accent1">
              <a:lumMod val="20000"/>
              <a:lumOff val="80000"/>
            </a:schemeClr>
          </a:solidFill>
          <a:ln>
            <a:solidFill>
              <a:schemeClr val="accent4">
                <a:lumMod val="95000"/>
                <a:lumOff val="5000"/>
              </a:schemeClr>
            </a:solidFill>
          </a:ln>
        </p:spPr>
        <p:txBody>
          <a:bodyPr wrap="none" rtlCol="0">
            <a:spAutoFit/>
          </a:bodyPr>
          <a:lstStyle/>
          <a:p>
            <a:r>
              <a:rPr lang="en-US" sz="2000" b="1" i="1" dirty="0"/>
              <a:t>Microcystis aeruginosa </a:t>
            </a:r>
          </a:p>
        </p:txBody>
      </p:sp>
    </p:spTree>
    <p:extLst>
      <p:ext uri="{BB962C8B-B14F-4D97-AF65-F5344CB8AC3E}">
        <p14:creationId xmlns:p14="http://schemas.microsoft.com/office/powerpoint/2010/main" val="106161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342900" y="211875"/>
            <a:ext cx="8458200" cy="584775"/>
          </a:xfrm>
          <a:prstGeom prst="rect">
            <a:avLst/>
          </a:prstGeom>
          <a:solidFill>
            <a:srgbClr val="CCFFFF"/>
          </a:solidFill>
          <a:ln w="9525">
            <a:solidFill>
              <a:schemeClr val="accent4">
                <a:lumMod val="95000"/>
                <a:lumOff val="5000"/>
              </a:schemeClr>
            </a:solidFill>
            <a:miter lim="800000"/>
            <a:headEnd/>
            <a:tailEnd/>
          </a:ln>
        </p:spPr>
        <p:txBody>
          <a:bodyPr wrap="square">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dirty="0">
                <a:latin typeface="Arial" panose="020B0604020202020204" pitchFamily="34" charset="0"/>
                <a:cs typeface="Arial" panose="020B0604020202020204" pitchFamily="34" charset="0"/>
              </a:rPr>
              <a:t>Why are we concerned about cyanoHABs?</a:t>
            </a:r>
          </a:p>
        </p:txBody>
      </p:sp>
      <p:sp>
        <p:nvSpPr>
          <p:cNvPr id="10244" name="Rectangle 7"/>
          <p:cNvSpPr>
            <a:spLocks noChangeArrowheads="1"/>
          </p:cNvSpPr>
          <p:nvPr/>
        </p:nvSpPr>
        <p:spPr bwMode="auto">
          <a:xfrm>
            <a:off x="6088065" y="1447800"/>
            <a:ext cx="3124200" cy="416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dirty="0">
                <a:latin typeface="Arial" panose="020B0604020202020204" pitchFamily="34" charset="0"/>
                <a:cs typeface="Arial" panose="020B0604020202020204" pitchFamily="34" charset="0"/>
              </a:rPr>
              <a:t>Toxicity</a:t>
            </a:r>
            <a:endParaRPr lang="en-US" altLang="en-US" sz="2400" b="1" dirty="0">
              <a:latin typeface="Arial" panose="020B0604020202020204" pitchFamily="34" charset="0"/>
              <a:cs typeface="Arial" panose="020B0604020202020204" pitchFamily="34" charset="0"/>
            </a:endParaRPr>
          </a:p>
          <a:p>
            <a:pPr>
              <a:spcBef>
                <a:spcPct val="0"/>
              </a:spcBef>
              <a:buFontTx/>
              <a:buNone/>
            </a:pPr>
            <a:endParaRPr lang="en-US" altLang="en-US" sz="1050" b="1" dirty="0">
              <a:latin typeface="Arial" panose="020B0604020202020204" pitchFamily="34" charset="0"/>
              <a:cs typeface="Arial" panose="020B0604020202020204" pitchFamily="34" charset="0"/>
            </a:endParaRPr>
          </a:p>
          <a:p>
            <a:pPr>
              <a:spcBef>
                <a:spcPct val="0"/>
              </a:spcBef>
              <a:buFontTx/>
              <a:buNone/>
            </a:pPr>
            <a:r>
              <a:rPr lang="en-US" altLang="en-US" sz="4400" b="1" dirty="0">
                <a:latin typeface="Arial" panose="020B0604020202020204" pitchFamily="34" charset="0"/>
                <a:cs typeface="Arial" panose="020B0604020202020204" pitchFamily="34" charset="0"/>
              </a:rPr>
              <a:t>Hypoxia</a:t>
            </a:r>
          </a:p>
          <a:p>
            <a:pPr>
              <a:spcBef>
                <a:spcPct val="0"/>
              </a:spcBef>
              <a:buFontTx/>
              <a:buNone/>
            </a:pPr>
            <a:endParaRPr lang="en-US" altLang="en-US" sz="1600" b="1" dirty="0">
              <a:latin typeface="Arial" panose="020B0604020202020204" pitchFamily="34" charset="0"/>
              <a:cs typeface="Arial" panose="020B0604020202020204" pitchFamily="34" charset="0"/>
            </a:endParaRPr>
          </a:p>
          <a:p>
            <a:pPr>
              <a:spcBef>
                <a:spcPct val="0"/>
              </a:spcBef>
              <a:buFontTx/>
              <a:buNone/>
            </a:pPr>
            <a:r>
              <a:rPr lang="en-US" altLang="en-US" sz="4400" b="1" dirty="0">
                <a:latin typeface="Arial" panose="020B0604020202020204" pitchFamily="34" charset="0"/>
                <a:cs typeface="Arial" panose="020B0604020202020204" pitchFamily="34" charset="0"/>
              </a:rPr>
              <a:t>Taste &amp; odors</a:t>
            </a:r>
          </a:p>
          <a:p>
            <a:pPr>
              <a:spcBef>
                <a:spcPct val="0"/>
              </a:spcBef>
              <a:buFontTx/>
              <a:buNone/>
            </a:pPr>
            <a:endParaRPr lang="en-US" altLang="en-US" sz="1800" b="1" dirty="0">
              <a:latin typeface="Arial" panose="020B0604020202020204" pitchFamily="34" charset="0"/>
              <a:cs typeface="Arial" panose="020B0604020202020204" pitchFamily="34" charset="0"/>
            </a:endParaRPr>
          </a:p>
          <a:p>
            <a:pPr>
              <a:spcBef>
                <a:spcPct val="0"/>
              </a:spcBef>
              <a:buFontTx/>
              <a:buNone/>
            </a:pPr>
            <a:r>
              <a:rPr lang="en-US" altLang="en-US" sz="4400" b="1" dirty="0">
                <a:latin typeface="Arial" panose="020B0604020202020204" pitchFamily="34" charset="0"/>
                <a:cs typeface="Arial" panose="020B0604020202020204" pitchFamily="34" charset="0"/>
              </a:rPr>
              <a:t>Aesthetics</a:t>
            </a:r>
          </a:p>
        </p:txBody>
      </p:sp>
      <p:pic>
        <p:nvPicPr>
          <p:cNvPr id="10245" name="Picture 2" descr="D:\Users\brosen\Desktop\a4s_alvabridge_0713_182855c.jpg"/>
          <p:cNvPicPr>
            <a:picLocks noChangeAspect="1" noChangeArrowheads="1"/>
          </p:cNvPicPr>
          <p:nvPr/>
        </p:nvPicPr>
        <p:blipFill>
          <a:blip r:embed="rId2">
            <a:extLst>
              <a:ext uri="{28A0092B-C50C-407E-A947-70E740481C1C}">
                <a14:useLocalDpi xmlns:a14="http://schemas.microsoft.com/office/drawing/2010/main" val="0"/>
              </a:ext>
            </a:extLst>
          </a:blip>
          <a:srcRect l="1369"/>
          <a:stretch>
            <a:fillRect/>
          </a:stretch>
        </p:blipFill>
        <p:spPr bwMode="auto">
          <a:xfrm>
            <a:off x="0" y="1447800"/>
            <a:ext cx="6088063"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2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56EED6-E52F-4E2E-9370-A697789ED058}"/>
              </a:ext>
            </a:extLst>
          </p:cNvPr>
          <p:cNvGrpSpPr/>
          <p:nvPr/>
        </p:nvGrpSpPr>
        <p:grpSpPr>
          <a:xfrm>
            <a:off x="80963" y="1219200"/>
            <a:ext cx="9040812" cy="3733800"/>
            <a:chOff x="80963" y="1219200"/>
            <a:chExt cx="9040812" cy="3733800"/>
          </a:xfrm>
        </p:grpSpPr>
        <p:sp>
          <p:nvSpPr>
            <p:cNvPr id="30722" name="Text Box 6">
              <a:extLst>
                <a:ext uri="{FF2B5EF4-FFF2-40B4-BE49-F238E27FC236}">
                  <a16:creationId xmlns:a16="http://schemas.microsoft.com/office/drawing/2014/main" id="{8C1D59D1-5973-4839-8ED1-7F7A774B7C23}"/>
                </a:ext>
              </a:extLst>
            </p:cNvPr>
            <p:cNvSpPr txBox="1">
              <a:spLocks noChangeArrowheads="1"/>
            </p:cNvSpPr>
            <p:nvPr/>
          </p:nvSpPr>
          <p:spPr bwMode="auto">
            <a:xfrm>
              <a:off x="381000" y="1328063"/>
              <a:ext cx="8115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chemeClr val="tx2"/>
                  </a:solidFill>
                  <a:latin typeface="Arial" panose="020B0604020202020204" pitchFamily="34" charset="0"/>
                  <a:cs typeface="Arial" panose="020B0604020202020204" pitchFamily="34" charset="0"/>
                </a:rPr>
                <a:t>*Lethal Dose</a:t>
              </a:r>
              <a:r>
                <a:rPr lang="en-US" altLang="en-US" b="1" baseline="-25000" dirty="0">
                  <a:solidFill>
                    <a:schemeClr val="tx2"/>
                  </a:solidFill>
                  <a:latin typeface="Arial" panose="020B0604020202020204" pitchFamily="34" charset="0"/>
                  <a:cs typeface="Arial" panose="020B0604020202020204" pitchFamily="34" charset="0"/>
                </a:rPr>
                <a:t>50</a:t>
              </a:r>
              <a:r>
                <a:rPr lang="en-US" altLang="en-US" b="1" dirty="0">
                  <a:solidFill>
                    <a:schemeClr val="tx2"/>
                  </a:solidFill>
                  <a:latin typeface="Arial" panose="020B0604020202020204" pitchFamily="34" charset="0"/>
                  <a:cs typeface="Arial" panose="020B0604020202020204" pitchFamily="34" charset="0"/>
                </a:rPr>
                <a:t> (</a:t>
              </a:r>
              <a:r>
                <a:rPr lang="en-US" altLang="en-US" b="1" dirty="0">
                  <a:solidFill>
                    <a:schemeClr val="tx2"/>
                  </a:solidFill>
                  <a:latin typeface="Symbol" panose="05050102010706020507" pitchFamily="18" charset="2"/>
                  <a:cs typeface="Arial" panose="020B0604020202020204" pitchFamily="34" charset="0"/>
                </a:rPr>
                <a:t>m</a:t>
              </a:r>
              <a:r>
                <a:rPr lang="en-US" altLang="en-US" b="1" dirty="0">
                  <a:solidFill>
                    <a:schemeClr val="tx2"/>
                  </a:solidFill>
                  <a:latin typeface="Arial" panose="020B0604020202020204" pitchFamily="34" charset="0"/>
                  <a:cs typeface="Arial" panose="020B0604020202020204" pitchFamily="34" charset="0"/>
                </a:rPr>
                <a:t>g/kg=parts per billion)</a:t>
              </a:r>
            </a:p>
          </p:txBody>
        </p:sp>
        <p:sp>
          <p:nvSpPr>
            <p:cNvPr id="30723" name="Text Box 7">
              <a:extLst>
                <a:ext uri="{FF2B5EF4-FFF2-40B4-BE49-F238E27FC236}">
                  <a16:creationId xmlns:a16="http://schemas.microsoft.com/office/drawing/2014/main" id="{CEBB900F-C93E-4FA1-81E5-45E174900244}"/>
                </a:ext>
              </a:extLst>
            </p:cNvPr>
            <p:cNvSpPr txBox="1">
              <a:spLocks noChangeArrowheads="1"/>
            </p:cNvSpPr>
            <p:nvPr/>
          </p:nvSpPr>
          <p:spPr bwMode="auto">
            <a:xfrm>
              <a:off x="152399" y="2168527"/>
              <a:ext cx="8910637" cy="2677656"/>
            </a:xfrm>
            <a:prstGeom prst="rect">
              <a:avLst/>
            </a:prstGeom>
            <a:solidFill>
              <a:schemeClr val="accent2">
                <a:lumMod val="20000"/>
                <a:lumOff val="80000"/>
              </a:schemeClr>
            </a:solidFill>
            <a:ln>
              <a:solidFill>
                <a:schemeClr val="accent2"/>
              </a:solidFill>
            </a:ln>
          </p:spPr>
          <p:txBody>
            <a:bodyPr wrap="square">
              <a:spAutoFit/>
            </a:bodyPr>
            <a:lstStyle>
              <a:lvl1pPr defTabSz="406400">
                <a:spcBef>
                  <a:spcPct val="20000"/>
                </a:spcBef>
                <a:buChar char="•"/>
                <a:defRPr sz="3200">
                  <a:solidFill>
                    <a:schemeClr val="tx1"/>
                  </a:solidFill>
                  <a:latin typeface="Times New Roman" panose="02020603050405020304" pitchFamily="18" charset="0"/>
                </a:defRPr>
              </a:lvl1pPr>
              <a:lvl2pPr marL="742950" indent="-285750" defTabSz="406400">
                <a:spcBef>
                  <a:spcPct val="20000"/>
                </a:spcBef>
                <a:buChar char="–"/>
                <a:defRPr sz="2800">
                  <a:solidFill>
                    <a:schemeClr val="tx1"/>
                  </a:solidFill>
                  <a:latin typeface="Times New Roman" panose="02020603050405020304" pitchFamily="18" charset="0"/>
                </a:defRPr>
              </a:lvl2pPr>
              <a:lvl3pPr marL="1143000" indent="-228600" defTabSz="406400">
                <a:spcBef>
                  <a:spcPct val="20000"/>
                </a:spcBef>
                <a:buChar char="•"/>
                <a:defRPr sz="2400">
                  <a:solidFill>
                    <a:schemeClr val="tx1"/>
                  </a:solidFill>
                  <a:latin typeface="Times New Roman" panose="02020603050405020304" pitchFamily="18" charset="0"/>
                </a:defRPr>
              </a:lvl3pPr>
              <a:lvl4pPr marL="1600200" indent="-228600" defTabSz="406400">
                <a:spcBef>
                  <a:spcPct val="20000"/>
                </a:spcBef>
                <a:buChar char="–"/>
                <a:defRPr sz="2000">
                  <a:solidFill>
                    <a:schemeClr val="tx1"/>
                  </a:solidFill>
                  <a:latin typeface="Times New Roman" panose="02020603050405020304" pitchFamily="18" charset="0"/>
                </a:defRPr>
              </a:lvl4pPr>
              <a:lvl5pPr marL="2057400" indent="-228600" defTabSz="406400">
                <a:spcBef>
                  <a:spcPct val="20000"/>
                </a:spcBef>
                <a:buChar char="»"/>
                <a:defRPr sz="2000">
                  <a:solidFill>
                    <a:schemeClr val="tx1"/>
                  </a:solidFill>
                  <a:latin typeface="Times New Roman" panose="02020603050405020304" pitchFamily="18" charset="0"/>
                </a:defRPr>
              </a:lvl5pPr>
              <a:lvl6pPr marL="2514600" indent="-228600" defTabSz="406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06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06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06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latin typeface="Comic Sans MS" panose="030F0702030302020204" pitchFamily="66" charset="0"/>
                </a:rPr>
                <a:t> Saxitoxin			  	 9          	Ricin	          	0.02</a:t>
              </a:r>
            </a:p>
            <a:p>
              <a:pPr>
                <a:spcBef>
                  <a:spcPct val="0"/>
                </a:spcBef>
                <a:buNone/>
              </a:pPr>
              <a:r>
                <a:rPr lang="en-US" altLang="en-US" sz="2800" b="1" dirty="0">
                  <a:latin typeface="Comic Sans MS" panose="030F0702030302020204" pitchFamily="66" charset="0"/>
                </a:rPr>
                <a:t> </a:t>
              </a:r>
              <a:r>
                <a:rPr lang="en-US" sz="2800" b="1" dirty="0" err="1">
                  <a:latin typeface="Comic Sans MS" panose="030F0702030302020204" pitchFamily="66" charset="0"/>
                </a:rPr>
                <a:t>Guanitoxin</a:t>
              </a:r>
              <a:r>
                <a:rPr lang="en-US" sz="2400" b="1" dirty="0">
                  <a:latin typeface="Comic Sans MS" panose="030F0702030302020204" pitchFamily="66" charset="0"/>
                </a:rPr>
                <a:t> </a:t>
              </a:r>
              <a:r>
                <a:rPr lang="en-US" altLang="en-US" sz="1400" b="1" dirty="0">
                  <a:latin typeface="Comic Sans MS" panose="030F0702030302020204" pitchFamily="66" charset="0"/>
                </a:rPr>
                <a:t>Anatoxin-a(s)</a:t>
              </a:r>
              <a:r>
                <a:rPr lang="en-US" altLang="en-US" sz="2800" b="1" dirty="0">
                  <a:latin typeface="Comic Sans MS" panose="030F0702030302020204" pitchFamily="66" charset="0"/>
                </a:rPr>
                <a:t>	20         	Cobra toxin    	20</a:t>
              </a:r>
            </a:p>
            <a:p>
              <a:pPr eaLnBrk="1" hangingPunct="1">
                <a:spcBef>
                  <a:spcPct val="0"/>
                </a:spcBef>
                <a:buFontTx/>
                <a:buNone/>
              </a:pPr>
              <a:r>
                <a:rPr lang="en-US" altLang="en-US" sz="2800" b="1" dirty="0">
                  <a:latin typeface="Comic Sans MS" panose="030F0702030302020204" pitchFamily="66" charset="0"/>
                </a:rPr>
                <a:t> Microcystin LR  	50	        Curare	         500</a:t>
              </a:r>
            </a:p>
            <a:p>
              <a:pPr eaLnBrk="1" hangingPunct="1">
                <a:spcBef>
                  <a:spcPct val="0"/>
                </a:spcBef>
                <a:buFontTx/>
                <a:buNone/>
              </a:pPr>
              <a:r>
                <a:rPr lang="en-US" altLang="en-US" sz="2800" b="1" dirty="0">
                  <a:latin typeface="Comic Sans MS" panose="030F0702030302020204" pitchFamily="66" charset="0"/>
                </a:rPr>
                <a:t> Anatoxin-a	    	200-250 	Strychnine   	2000</a:t>
              </a:r>
            </a:p>
            <a:p>
              <a:pPr eaLnBrk="1" hangingPunct="1">
                <a:spcBef>
                  <a:spcPct val="0"/>
                </a:spcBef>
                <a:buFontTx/>
                <a:buNone/>
              </a:pPr>
              <a:r>
                <a:rPr lang="en-US" altLang="en-US" sz="2800" b="1" dirty="0">
                  <a:latin typeface="Comic Sans MS" panose="030F0702030302020204" pitchFamily="66" charset="0"/>
                </a:rPr>
                <a:t> Nodularin				50</a:t>
              </a:r>
            </a:p>
            <a:p>
              <a:pPr eaLnBrk="1" hangingPunct="1">
                <a:spcBef>
                  <a:spcPct val="0"/>
                </a:spcBef>
                <a:buFontTx/>
                <a:buNone/>
              </a:pPr>
              <a:r>
                <a:rPr lang="en-US" altLang="en-US" sz="2400" b="1" dirty="0">
                  <a:latin typeface="Comic Sans MS" panose="030F0702030302020204" pitchFamily="66" charset="0"/>
                </a:rPr>
                <a:t> </a:t>
              </a:r>
              <a:r>
                <a:rPr lang="en-US" altLang="en-US" sz="2400" b="1" dirty="0" err="1">
                  <a:latin typeface="Comic Sans MS" panose="030F0702030302020204" pitchFamily="66" charset="0"/>
                </a:rPr>
                <a:t>Cylindrospermopsins</a:t>
              </a:r>
              <a:r>
                <a:rPr lang="en-US" altLang="en-US" sz="2800" b="1" dirty="0">
                  <a:latin typeface="Comic Sans MS" panose="030F0702030302020204" pitchFamily="66" charset="0"/>
                </a:rPr>
                <a:t> 200</a:t>
              </a:r>
            </a:p>
          </p:txBody>
        </p:sp>
        <p:sp>
          <p:nvSpPr>
            <p:cNvPr id="30724" name="Rectangle 8">
              <a:extLst>
                <a:ext uri="{FF2B5EF4-FFF2-40B4-BE49-F238E27FC236}">
                  <a16:creationId xmlns:a16="http://schemas.microsoft.com/office/drawing/2014/main" id="{0E158F82-C416-4D6C-81FF-444D2645DA91}"/>
                </a:ext>
              </a:extLst>
            </p:cNvPr>
            <p:cNvSpPr>
              <a:spLocks noChangeArrowheads="1"/>
            </p:cNvSpPr>
            <p:nvPr/>
          </p:nvSpPr>
          <p:spPr bwMode="auto">
            <a:xfrm>
              <a:off x="80963" y="1219200"/>
              <a:ext cx="9040812" cy="3733800"/>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latin typeface="Arial" panose="020B0604020202020204" pitchFamily="34" charset="0"/>
                <a:cs typeface="Arial" panose="020B0604020202020204" pitchFamily="34" charset="0"/>
              </a:endParaRPr>
            </a:p>
          </p:txBody>
        </p:sp>
      </p:grpSp>
      <p:sp>
        <p:nvSpPr>
          <p:cNvPr id="7" name="Text Box 5">
            <a:extLst>
              <a:ext uri="{FF2B5EF4-FFF2-40B4-BE49-F238E27FC236}">
                <a16:creationId xmlns:a16="http://schemas.microsoft.com/office/drawing/2014/main" id="{C09E379B-A59C-45D8-A5B1-FBE8C9436EC4}"/>
              </a:ext>
            </a:extLst>
          </p:cNvPr>
          <p:cNvSpPr txBox="1">
            <a:spLocks noChangeArrowheads="1"/>
          </p:cNvSpPr>
          <p:nvPr/>
        </p:nvSpPr>
        <p:spPr bwMode="auto">
          <a:xfrm>
            <a:off x="647700" y="348429"/>
            <a:ext cx="7848600" cy="584775"/>
          </a:xfrm>
          <a:prstGeom prst="rect">
            <a:avLst/>
          </a:prstGeom>
          <a:solidFill>
            <a:srgbClr val="CCFFFF"/>
          </a:solidFill>
          <a:ln w="9525">
            <a:solidFill>
              <a:schemeClr val="accent4">
                <a:lumMod val="95000"/>
                <a:lumOff val="5000"/>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i="1" dirty="0">
                <a:latin typeface="Arial" panose="020B0604020202020204" pitchFamily="34" charset="0"/>
                <a:cs typeface="Arial" panose="020B0604020202020204" pitchFamily="34" charset="0"/>
              </a:rPr>
              <a:t>Some produce potent cyanotoxins</a:t>
            </a:r>
          </a:p>
        </p:txBody>
      </p:sp>
      <p:sp>
        <p:nvSpPr>
          <p:cNvPr id="4" name="TextBox 3">
            <a:extLst>
              <a:ext uri="{FF2B5EF4-FFF2-40B4-BE49-F238E27FC236}">
                <a16:creationId xmlns:a16="http://schemas.microsoft.com/office/drawing/2014/main" id="{45A11CC9-B775-4AA1-883A-B315E7521787}"/>
              </a:ext>
            </a:extLst>
          </p:cNvPr>
          <p:cNvSpPr txBox="1"/>
          <p:nvPr/>
        </p:nvSpPr>
        <p:spPr>
          <a:xfrm>
            <a:off x="1439069" y="5101872"/>
            <a:ext cx="6324600" cy="1446550"/>
          </a:xfrm>
          <a:prstGeom prst="rect">
            <a:avLst/>
          </a:prstGeom>
          <a:solidFill>
            <a:schemeClr val="accent1">
              <a:lumMod val="20000"/>
              <a:lumOff val="80000"/>
            </a:schemeClr>
          </a:solidFill>
          <a:ln>
            <a:solidFill>
              <a:schemeClr val="accent2"/>
            </a:solidFill>
          </a:ln>
        </p:spPr>
        <p:txBody>
          <a:bodyPr wrap="square" rtlCol="0">
            <a:spAutoFit/>
          </a:bodyPr>
          <a:lstStyle/>
          <a:p>
            <a:r>
              <a:rPr lang="en-US" sz="3200" b="1" i="1" dirty="0">
                <a:solidFill>
                  <a:srgbClr val="FF0000"/>
                </a:solidFill>
                <a:latin typeface="Arial" panose="020B0604020202020204" pitchFamily="34" charset="0"/>
                <a:cs typeface="Arial" panose="020B0604020202020204" pitchFamily="34" charset="0"/>
              </a:rPr>
              <a:t>Exposure routes</a:t>
            </a:r>
            <a:r>
              <a:rPr lang="en-US" sz="2800" b="1" dirty="0">
                <a:latin typeface="Arial" panose="020B0604020202020204" pitchFamily="34" charset="0"/>
                <a:cs typeface="Arial" panose="020B0604020202020204" pitchFamily="34" charset="0"/>
              </a:rPr>
              <a:t>: data is based on ingestion/direct dosing. Little has been done on inhalation effects </a:t>
            </a:r>
          </a:p>
        </p:txBody>
      </p:sp>
    </p:spTree>
    <p:extLst>
      <p:ext uri="{BB962C8B-B14F-4D97-AF65-F5344CB8AC3E}">
        <p14:creationId xmlns:p14="http://schemas.microsoft.com/office/powerpoint/2010/main" val="264955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69">
            <a:extLst>
              <a:ext uri="{FF2B5EF4-FFF2-40B4-BE49-F238E27FC236}">
                <a16:creationId xmlns:a16="http://schemas.microsoft.com/office/drawing/2014/main" id="{1BABBD7E-7EF8-4B7E-AE9E-76BD5BF6F1CB}"/>
              </a:ext>
            </a:extLst>
          </p:cNvPr>
          <p:cNvSpPr>
            <a:spLocks noChangeArrowheads="1"/>
          </p:cNvSpPr>
          <p:nvPr/>
        </p:nvSpPr>
        <p:spPr bwMode="auto">
          <a:xfrm>
            <a:off x="147076" y="1166815"/>
            <a:ext cx="6105525" cy="779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82613" indent="-582613" defTabSz="1552575">
              <a:spcBef>
                <a:spcPct val="20000"/>
              </a:spcBef>
              <a:buChar char="•"/>
              <a:defRPr sz="3200">
                <a:solidFill>
                  <a:schemeClr val="tx1"/>
                </a:solidFill>
                <a:latin typeface="Times New Roman" panose="02020603050405020304" pitchFamily="18" charset="0"/>
              </a:defRPr>
            </a:lvl1pPr>
            <a:lvl2pPr marL="1262063" indent="-485775" defTabSz="1552575">
              <a:spcBef>
                <a:spcPct val="20000"/>
              </a:spcBef>
              <a:buChar char="–"/>
              <a:defRPr sz="2800">
                <a:solidFill>
                  <a:schemeClr val="tx1"/>
                </a:solidFill>
                <a:latin typeface="Times New Roman" panose="02020603050405020304" pitchFamily="18" charset="0"/>
              </a:defRPr>
            </a:lvl2pPr>
            <a:lvl3pPr marL="1941513" indent="-388938" defTabSz="1552575">
              <a:spcBef>
                <a:spcPct val="20000"/>
              </a:spcBef>
              <a:buChar char="•"/>
              <a:defRPr sz="2400">
                <a:solidFill>
                  <a:schemeClr val="tx1"/>
                </a:solidFill>
                <a:latin typeface="Times New Roman" panose="02020603050405020304" pitchFamily="18" charset="0"/>
              </a:defRPr>
            </a:lvl3pPr>
            <a:lvl4pPr marL="2717800" indent="-388938" defTabSz="1552575">
              <a:spcBef>
                <a:spcPct val="20000"/>
              </a:spcBef>
              <a:buChar char="–"/>
              <a:defRPr sz="2000">
                <a:solidFill>
                  <a:schemeClr val="tx1"/>
                </a:solidFill>
                <a:latin typeface="Times New Roman" panose="02020603050405020304" pitchFamily="18" charset="0"/>
              </a:defRPr>
            </a:lvl4pPr>
            <a:lvl5pPr marL="3492500" indent="-387350" defTabSz="1552575">
              <a:spcBef>
                <a:spcPct val="20000"/>
              </a:spcBef>
              <a:buChar char="»"/>
              <a:defRPr sz="2000">
                <a:solidFill>
                  <a:schemeClr val="tx1"/>
                </a:solidFill>
                <a:latin typeface="Times New Roman" panose="02020603050405020304" pitchFamily="18" charset="0"/>
              </a:defRPr>
            </a:lvl5pPr>
            <a:lvl6pPr marL="3949700" indent="-387350" defTabSz="15525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4406900" indent="-387350" defTabSz="15525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4864100" indent="-387350" defTabSz="15525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5321300" indent="-387350" defTabSz="15525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 typeface="Wingdings" panose="05000000000000000000" pitchFamily="2" charset="2"/>
              <a:buChar char="Ø"/>
            </a:pPr>
            <a:r>
              <a:rPr lang="en-US" altLang="en-US" sz="2400" b="1" dirty="0">
                <a:solidFill>
                  <a:srgbClr val="FF0000"/>
                </a:solidFill>
                <a:latin typeface="Comic Sans MS" panose="030F0702030302020204" pitchFamily="66" charset="0"/>
                <a:cs typeface="Times New Roman" panose="02020603050405020304" pitchFamily="18" charset="0"/>
              </a:rPr>
              <a:t>Hepatotoxins</a:t>
            </a:r>
          </a:p>
          <a:p>
            <a:pPr lvl="1">
              <a:lnSpc>
                <a:spcPct val="90000"/>
              </a:lnSpc>
              <a:buFont typeface="Wingdings" panose="05000000000000000000" pitchFamily="2" charset="2"/>
              <a:buChar char="Ø"/>
            </a:pPr>
            <a:r>
              <a:rPr lang="en-US" altLang="en-US" sz="2400" dirty="0">
                <a:solidFill>
                  <a:srgbClr val="000000"/>
                </a:solidFill>
                <a:latin typeface="Comic Sans MS" panose="030F0702030302020204" pitchFamily="66" charset="0"/>
              </a:rPr>
              <a:t>Disrupt proteins that keep the liver functioning, may act slowly (days to weeks)</a:t>
            </a:r>
            <a:endParaRPr lang="en-US" altLang="en-US" sz="2400" dirty="0">
              <a:latin typeface="Comic Sans MS" panose="030F0702030302020204" pitchFamily="66" charset="0"/>
              <a:cs typeface="Times New Roman" panose="02020603050405020304" pitchFamily="18" charset="0"/>
            </a:endParaRPr>
          </a:p>
          <a:p>
            <a:pPr>
              <a:lnSpc>
                <a:spcPct val="90000"/>
              </a:lnSpc>
              <a:buFont typeface="Wingdings" panose="05000000000000000000" pitchFamily="2" charset="2"/>
              <a:buChar char="Ø"/>
            </a:pPr>
            <a:r>
              <a:rPr lang="en-US" altLang="en-US" sz="2400" b="1" dirty="0">
                <a:solidFill>
                  <a:srgbClr val="FF0000"/>
                </a:solidFill>
                <a:latin typeface="Comic Sans MS" panose="030F0702030302020204" pitchFamily="66" charset="0"/>
                <a:cs typeface="Times New Roman" panose="02020603050405020304" pitchFamily="18" charset="0"/>
              </a:rPr>
              <a:t>Neurotoxins</a:t>
            </a:r>
          </a:p>
          <a:p>
            <a:pPr lvl="1">
              <a:lnSpc>
                <a:spcPct val="90000"/>
              </a:lnSpc>
              <a:buFont typeface="Wingdings" panose="05000000000000000000" pitchFamily="2" charset="2"/>
              <a:buChar char="Ø"/>
            </a:pPr>
            <a:r>
              <a:rPr lang="en-US" altLang="en-US" sz="2400" dirty="0">
                <a:solidFill>
                  <a:srgbClr val="000000"/>
                </a:solidFill>
                <a:latin typeface="Comic Sans MS" panose="030F0702030302020204" pitchFamily="66" charset="0"/>
              </a:rPr>
              <a:t>Cause rapid paralysis of skeletal and respiratory muscles (minutes)</a:t>
            </a:r>
          </a:p>
          <a:p>
            <a:pPr>
              <a:lnSpc>
                <a:spcPct val="90000"/>
              </a:lnSpc>
              <a:buFont typeface="Wingdings" panose="05000000000000000000" pitchFamily="2" charset="2"/>
              <a:buChar char="Ø"/>
            </a:pPr>
            <a:r>
              <a:rPr lang="en-US" altLang="en-US" sz="2400" b="1" dirty="0">
                <a:solidFill>
                  <a:srgbClr val="FF0000"/>
                </a:solidFill>
                <a:latin typeface="Comic Sans MS" panose="030F0702030302020204" pitchFamily="66" charset="0"/>
                <a:cs typeface="Times New Roman" panose="02020603050405020304" pitchFamily="18" charset="0"/>
              </a:rPr>
              <a:t>Dermatotoxins</a:t>
            </a:r>
          </a:p>
          <a:p>
            <a:pPr lvl="1">
              <a:lnSpc>
                <a:spcPct val="90000"/>
              </a:lnSpc>
              <a:buFont typeface="Wingdings" panose="05000000000000000000" pitchFamily="2" charset="2"/>
              <a:buChar char="Ø"/>
            </a:pPr>
            <a:r>
              <a:rPr lang="en-US" altLang="en-US" sz="2400" dirty="0">
                <a:solidFill>
                  <a:srgbClr val="000000"/>
                </a:solidFill>
                <a:latin typeface="Comic Sans MS" panose="030F0702030302020204" pitchFamily="66" charset="0"/>
              </a:rPr>
              <a:t>Produce rashes and other skin reactions, usually within a day (hours)</a:t>
            </a:r>
          </a:p>
          <a:p>
            <a:pPr>
              <a:lnSpc>
                <a:spcPct val="90000"/>
              </a:lnSpc>
              <a:buFont typeface="Wingdings" panose="05000000000000000000" pitchFamily="2" charset="2"/>
              <a:buChar char="Ø"/>
            </a:pPr>
            <a:r>
              <a:rPr lang="en-US" altLang="en-US" sz="2400" b="1" dirty="0">
                <a:solidFill>
                  <a:srgbClr val="FF0000"/>
                </a:solidFill>
                <a:latin typeface="Comic Sans MS" panose="030F0702030302020204" pitchFamily="66" charset="0"/>
              </a:rPr>
              <a:t>b-</a:t>
            </a:r>
            <a:r>
              <a:rPr lang="en-US" altLang="en-US" sz="2400" b="1" i="1" dirty="0">
                <a:solidFill>
                  <a:srgbClr val="FF0000"/>
                </a:solidFill>
                <a:latin typeface="Comic Sans MS" panose="030F0702030302020204" pitchFamily="66" charset="0"/>
              </a:rPr>
              <a:t>N</a:t>
            </a:r>
            <a:r>
              <a:rPr lang="en-US" altLang="en-US" sz="2400" b="1" dirty="0">
                <a:solidFill>
                  <a:srgbClr val="FF0000"/>
                </a:solidFill>
                <a:latin typeface="Comic Sans MS" panose="030F0702030302020204" pitchFamily="66" charset="0"/>
              </a:rPr>
              <a:t>-methylamino-L-alanine</a:t>
            </a:r>
          </a:p>
          <a:p>
            <a:pPr>
              <a:lnSpc>
                <a:spcPct val="90000"/>
              </a:lnSpc>
              <a:buFont typeface="Wingdings" panose="05000000000000000000" pitchFamily="2" charset="2"/>
              <a:buNone/>
            </a:pPr>
            <a:endParaRPr lang="en-US" altLang="en-US" sz="2400" b="1" dirty="0">
              <a:solidFill>
                <a:srgbClr val="FF0000"/>
              </a:solidFill>
              <a:latin typeface="Comic Sans MS" panose="030F0702030302020204" pitchFamily="66" charset="0"/>
            </a:endParaRPr>
          </a:p>
        </p:txBody>
      </p:sp>
      <p:sp>
        <p:nvSpPr>
          <p:cNvPr id="29699" name="Rectangle 191">
            <a:extLst>
              <a:ext uri="{FF2B5EF4-FFF2-40B4-BE49-F238E27FC236}">
                <a16:creationId xmlns:a16="http://schemas.microsoft.com/office/drawing/2014/main" id="{A7958137-3E57-465C-8491-49FC0C7CBD5F}"/>
              </a:ext>
            </a:extLst>
          </p:cNvPr>
          <p:cNvSpPr>
            <a:spLocks noChangeArrowheads="1"/>
          </p:cNvSpPr>
          <p:nvPr/>
        </p:nvSpPr>
        <p:spPr bwMode="auto">
          <a:xfrm>
            <a:off x="6222695" y="1533860"/>
            <a:ext cx="2764397" cy="1015663"/>
          </a:xfrm>
          <a:prstGeom prst="rect">
            <a:avLst/>
          </a:prstGeom>
          <a:solidFill>
            <a:srgbClr val="CCFFCC"/>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t>microcystins </a:t>
            </a:r>
            <a:r>
              <a:rPr lang="en-US" altLang="en-US" sz="1400" b="1" dirty="0"/>
              <a:t>(240+ variants)</a:t>
            </a:r>
            <a:endParaRPr lang="en-US" altLang="en-US" sz="2000" b="1" dirty="0"/>
          </a:p>
          <a:p>
            <a:pPr>
              <a:spcBef>
                <a:spcPct val="0"/>
              </a:spcBef>
              <a:buFontTx/>
              <a:buNone/>
            </a:pPr>
            <a:r>
              <a:rPr lang="en-US" altLang="en-US" sz="2000" b="1" dirty="0"/>
              <a:t>nodularin </a:t>
            </a:r>
          </a:p>
          <a:p>
            <a:pPr>
              <a:spcBef>
                <a:spcPct val="0"/>
              </a:spcBef>
              <a:buFontTx/>
              <a:buNone/>
            </a:pPr>
            <a:r>
              <a:rPr lang="en-US" altLang="en-US" sz="2000" b="1" dirty="0"/>
              <a:t>cylindrospermopsin </a:t>
            </a:r>
          </a:p>
        </p:txBody>
      </p:sp>
      <p:sp>
        <p:nvSpPr>
          <p:cNvPr id="29700" name="Rectangle 192">
            <a:extLst>
              <a:ext uri="{FF2B5EF4-FFF2-40B4-BE49-F238E27FC236}">
                <a16:creationId xmlns:a16="http://schemas.microsoft.com/office/drawing/2014/main" id="{8077E96E-89B1-4E67-9687-62943AE061B8}"/>
              </a:ext>
            </a:extLst>
          </p:cNvPr>
          <p:cNvSpPr>
            <a:spLocks noChangeArrowheads="1"/>
          </p:cNvSpPr>
          <p:nvPr/>
        </p:nvSpPr>
        <p:spPr bwMode="auto">
          <a:xfrm>
            <a:off x="6229864" y="2698036"/>
            <a:ext cx="2728093" cy="1631216"/>
          </a:xfrm>
          <a:prstGeom prst="rect">
            <a:avLst/>
          </a:prstGeom>
          <a:solidFill>
            <a:srgbClr val="CCFFCC"/>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t>anatoxin -a</a:t>
            </a:r>
          </a:p>
          <a:p>
            <a:pPr>
              <a:spcBef>
                <a:spcPct val="0"/>
              </a:spcBef>
              <a:buFontTx/>
              <a:buNone/>
            </a:pPr>
            <a:r>
              <a:rPr lang="en-US" altLang="en-US" sz="2000" b="1" strike="sngStrike" dirty="0"/>
              <a:t>anatoxin -a (s) </a:t>
            </a:r>
            <a:r>
              <a:rPr lang="en-US" altLang="en-US" sz="2000" b="1" dirty="0" err="1"/>
              <a:t>gaunitoxin</a:t>
            </a:r>
            <a:endParaRPr lang="en-US" altLang="en-US" sz="2000" b="1" dirty="0"/>
          </a:p>
          <a:p>
            <a:pPr>
              <a:spcBef>
                <a:spcPct val="0"/>
              </a:spcBef>
              <a:buFontTx/>
              <a:buNone/>
            </a:pPr>
            <a:r>
              <a:rPr lang="en-US" altLang="en-US" sz="2000" b="1" dirty="0"/>
              <a:t>saxitoxin </a:t>
            </a:r>
          </a:p>
          <a:p>
            <a:pPr>
              <a:spcBef>
                <a:spcPct val="0"/>
              </a:spcBef>
              <a:buFontTx/>
              <a:buNone/>
            </a:pPr>
            <a:r>
              <a:rPr lang="en-US" altLang="en-US" sz="2000" b="1" dirty="0" err="1"/>
              <a:t>neosaxitoxin</a:t>
            </a:r>
            <a:r>
              <a:rPr lang="en-US" altLang="en-US" sz="2000" b="1" dirty="0"/>
              <a:t>    </a:t>
            </a:r>
          </a:p>
        </p:txBody>
      </p:sp>
      <p:sp>
        <p:nvSpPr>
          <p:cNvPr id="29701" name="Rectangle 194">
            <a:extLst>
              <a:ext uri="{FF2B5EF4-FFF2-40B4-BE49-F238E27FC236}">
                <a16:creationId xmlns:a16="http://schemas.microsoft.com/office/drawing/2014/main" id="{37F85591-4AE9-4535-A199-5CF73512E479}"/>
              </a:ext>
            </a:extLst>
          </p:cNvPr>
          <p:cNvSpPr>
            <a:spLocks noChangeArrowheads="1"/>
          </p:cNvSpPr>
          <p:nvPr/>
        </p:nvSpPr>
        <p:spPr bwMode="auto">
          <a:xfrm>
            <a:off x="6222695" y="4508691"/>
            <a:ext cx="2735263" cy="400110"/>
          </a:xfrm>
          <a:prstGeom prst="rect">
            <a:avLst/>
          </a:prstGeom>
          <a:solidFill>
            <a:srgbClr val="CCFFCC"/>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lyngbyatoxin </a:t>
            </a:r>
          </a:p>
        </p:txBody>
      </p:sp>
      <p:sp>
        <p:nvSpPr>
          <p:cNvPr id="29702" name="Rectangle 212">
            <a:extLst>
              <a:ext uri="{FF2B5EF4-FFF2-40B4-BE49-F238E27FC236}">
                <a16:creationId xmlns:a16="http://schemas.microsoft.com/office/drawing/2014/main" id="{0C45135C-DDA5-435D-A299-3F940F18AD54}"/>
              </a:ext>
            </a:extLst>
          </p:cNvPr>
          <p:cNvSpPr>
            <a:spLocks noChangeArrowheads="1"/>
          </p:cNvSpPr>
          <p:nvPr/>
        </p:nvSpPr>
        <p:spPr bwMode="auto">
          <a:xfrm>
            <a:off x="713125" y="5948450"/>
            <a:ext cx="6132448"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defTabSz="1552575">
              <a:spcBef>
                <a:spcPct val="20000"/>
              </a:spcBef>
              <a:buChar char="•"/>
              <a:defRPr sz="3200">
                <a:solidFill>
                  <a:schemeClr val="tx1"/>
                </a:solidFill>
                <a:latin typeface="Times New Roman" panose="02020603050405020304" pitchFamily="18" charset="0"/>
              </a:defRPr>
            </a:lvl1pPr>
            <a:lvl2pPr defTabSz="1552575">
              <a:spcBef>
                <a:spcPct val="20000"/>
              </a:spcBef>
              <a:buChar char="–"/>
              <a:defRPr sz="2800">
                <a:solidFill>
                  <a:schemeClr val="tx1"/>
                </a:solidFill>
                <a:latin typeface="Times New Roman" panose="02020603050405020304" pitchFamily="18" charset="0"/>
              </a:defRPr>
            </a:lvl2pPr>
            <a:lvl3pPr marL="1143000" indent="-228600" defTabSz="1552575">
              <a:spcBef>
                <a:spcPct val="20000"/>
              </a:spcBef>
              <a:buChar char="•"/>
              <a:defRPr sz="2400">
                <a:solidFill>
                  <a:schemeClr val="tx1"/>
                </a:solidFill>
                <a:latin typeface="Times New Roman" panose="02020603050405020304" pitchFamily="18" charset="0"/>
              </a:defRPr>
            </a:lvl3pPr>
            <a:lvl4pPr marL="1600200" indent="-228600" defTabSz="1552575">
              <a:spcBef>
                <a:spcPct val="20000"/>
              </a:spcBef>
              <a:buChar char="–"/>
              <a:defRPr sz="2000">
                <a:solidFill>
                  <a:schemeClr val="tx1"/>
                </a:solidFill>
                <a:latin typeface="Times New Roman" panose="02020603050405020304" pitchFamily="18" charset="0"/>
              </a:defRPr>
            </a:lvl4pPr>
            <a:lvl5pPr marL="2057400" indent="-228600" defTabSz="1552575">
              <a:spcBef>
                <a:spcPct val="20000"/>
              </a:spcBef>
              <a:buChar char="»"/>
              <a:defRPr sz="2000">
                <a:solidFill>
                  <a:schemeClr val="tx1"/>
                </a:solidFill>
                <a:latin typeface="Times New Roman" panose="02020603050405020304" pitchFamily="18" charset="0"/>
              </a:defRPr>
            </a:lvl5pPr>
            <a:lvl6pPr marL="2514600" indent="-228600" defTabSz="15525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5525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5525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5525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buFont typeface="Wingdings" panose="05000000000000000000" pitchFamily="2" charset="2"/>
              <a:buChar char="Ø"/>
            </a:pPr>
            <a:r>
              <a:rPr lang="en-US" altLang="en-US" sz="2400" dirty="0">
                <a:latin typeface="Arial" panose="020B0604020202020204" pitchFamily="34" charset="0"/>
              </a:rPr>
              <a:t> Neurological: potentially linked to ALS</a:t>
            </a:r>
          </a:p>
        </p:txBody>
      </p:sp>
      <p:sp>
        <p:nvSpPr>
          <p:cNvPr id="29703" name="Rectangle 214">
            <a:extLst>
              <a:ext uri="{FF2B5EF4-FFF2-40B4-BE49-F238E27FC236}">
                <a16:creationId xmlns:a16="http://schemas.microsoft.com/office/drawing/2014/main" id="{72BEE1FE-507A-4B44-82E9-45048DA5D683}"/>
              </a:ext>
            </a:extLst>
          </p:cNvPr>
          <p:cNvSpPr>
            <a:spLocks noChangeArrowheads="1"/>
          </p:cNvSpPr>
          <p:nvPr/>
        </p:nvSpPr>
        <p:spPr bwMode="auto">
          <a:xfrm>
            <a:off x="6222695" y="5485071"/>
            <a:ext cx="2735262" cy="400110"/>
          </a:xfrm>
          <a:prstGeom prst="rect">
            <a:avLst/>
          </a:prstGeom>
          <a:solidFill>
            <a:srgbClr val="CCFFCC"/>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t>BMAA </a:t>
            </a:r>
          </a:p>
        </p:txBody>
      </p:sp>
      <p:sp>
        <p:nvSpPr>
          <p:cNvPr id="29706" name="Text Box 2">
            <a:extLst>
              <a:ext uri="{FF2B5EF4-FFF2-40B4-BE49-F238E27FC236}">
                <a16:creationId xmlns:a16="http://schemas.microsoft.com/office/drawing/2014/main" id="{6457BF59-B895-4E06-9607-75C1F588A699}"/>
              </a:ext>
            </a:extLst>
          </p:cNvPr>
          <p:cNvSpPr txBox="1">
            <a:spLocks noChangeArrowheads="1"/>
          </p:cNvSpPr>
          <p:nvPr/>
        </p:nvSpPr>
        <p:spPr bwMode="auto">
          <a:xfrm>
            <a:off x="1981200" y="265113"/>
            <a:ext cx="5486400" cy="584775"/>
          </a:xfrm>
          <a:prstGeom prst="rect">
            <a:avLst/>
          </a:prstGeom>
          <a:solidFill>
            <a:srgbClr val="CCFFFF"/>
          </a:solidFill>
          <a:ln w="9525">
            <a:solidFill>
              <a:schemeClr val="accent4">
                <a:lumMod val="95000"/>
                <a:lumOff val="5000"/>
              </a:schemeClr>
            </a:solidFill>
            <a:miter lim="800000"/>
            <a:headEnd/>
            <a:tailEnd/>
          </a:ln>
        </p:spPr>
        <p:txBody>
          <a:bodyPr>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i="1" dirty="0">
                <a:latin typeface="Arial" panose="020B0604020202020204" pitchFamily="34" charset="0"/>
                <a:cs typeface="Arial" panose="020B0604020202020204" pitchFamily="34" charset="0"/>
              </a:rPr>
              <a:t>Families of cyanotoxins</a:t>
            </a:r>
          </a:p>
        </p:txBody>
      </p:sp>
    </p:spTree>
    <p:extLst>
      <p:ext uri="{BB962C8B-B14F-4D97-AF65-F5344CB8AC3E}">
        <p14:creationId xmlns:p14="http://schemas.microsoft.com/office/powerpoint/2010/main" val="421092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A56AE87D-9BC4-46D4-939C-4D6B6BA155B7}"/>
              </a:ext>
            </a:extLst>
          </p:cNvPr>
          <p:cNvSpPr>
            <a:spLocks noGrp="1" noChangeArrowheads="1"/>
          </p:cNvSpPr>
          <p:nvPr>
            <p:ph type="body" sz="half" idx="2"/>
          </p:nvPr>
        </p:nvSpPr>
        <p:spPr>
          <a:xfrm>
            <a:off x="4800600" y="875400"/>
            <a:ext cx="4205544" cy="5220600"/>
          </a:xfrm>
          <a:solidFill>
            <a:schemeClr val="accent1">
              <a:lumMod val="20000"/>
              <a:lumOff val="80000"/>
            </a:schemeClr>
          </a:solidFill>
          <a:ln>
            <a:solidFill>
              <a:schemeClr val="accent4">
                <a:lumMod val="95000"/>
                <a:lumOff val="5000"/>
              </a:schemeClr>
            </a:solidFill>
          </a:ln>
        </p:spPr>
        <p:txBody>
          <a:bodyPr/>
          <a:lstStyle/>
          <a:p>
            <a:pPr marL="0" indent="0" eaLnBrk="1" hangingPunct="1">
              <a:lnSpc>
                <a:spcPct val="80000"/>
              </a:lnSpc>
              <a:buNone/>
              <a:defRPr/>
            </a:pPr>
            <a:r>
              <a:rPr lang="en-US" altLang="en-US" sz="2400" i="1" dirty="0">
                <a:latin typeface="Arial Rounded MT Bold" panose="020F0704030504030204" pitchFamily="34" charset="0"/>
                <a:cs typeface="Times New Roman" panose="02020603050405020304" pitchFamily="18" charset="0"/>
              </a:rPr>
              <a:t>Microcystis aeruginosa </a:t>
            </a:r>
          </a:p>
          <a:p>
            <a:pPr eaLnBrk="1" hangingPunct="1">
              <a:lnSpc>
                <a:spcPct val="80000"/>
              </a:lnSpc>
              <a:defRPr/>
            </a:pPr>
            <a:r>
              <a:rPr lang="en-US" altLang="en-US" sz="2400" dirty="0">
                <a:latin typeface="Arial Rounded MT Bold" panose="020F0704030504030204" pitchFamily="34" charset="0"/>
                <a:cs typeface="Times New Roman" panose="02020603050405020304" pitchFamily="18" charset="0"/>
              </a:rPr>
              <a:t>non-N fixer</a:t>
            </a:r>
            <a:r>
              <a:rPr lang="en-US" altLang="en-US" sz="2400" dirty="0">
                <a:latin typeface="Arial Rounded MT Bold" panose="020F0704030504030204" pitchFamily="34" charset="0"/>
              </a:rPr>
              <a:t> </a:t>
            </a:r>
          </a:p>
          <a:p>
            <a:pPr eaLnBrk="1" hangingPunct="1">
              <a:lnSpc>
                <a:spcPct val="80000"/>
              </a:lnSpc>
              <a:defRPr/>
            </a:pPr>
            <a:r>
              <a:rPr lang="en-US" altLang="en-US" sz="2400" dirty="0">
                <a:latin typeface="Arial Rounded MT Bold" panose="020F0704030504030204" pitchFamily="34" charset="0"/>
              </a:rPr>
              <a:t>Very common</a:t>
            </a:r>
          </a:p>
          <a:p>
            <a:pPr lvl="1" eaLnBrk="1" hangingPunct="1">
              <a:lnSpc>
                <a:spcPct val="80000"/>
              </a:lnSpc>
              <a:defRPr/>
            </a:pPr>
            <a:r>
              <a:rPr lang="en-US" altLang="en-US" sz="2000" dirty="0">
                <a:latin typeface="Arial Rounded MT Bold" panose="020F0704030504030204" pitchFamily="34" charset="0"/>
              </a:rPr>
              <a:t>also produced by a number of other species.</a:t>
            </a:r>
            <a:endParaRPr lang="en-US" altLang="en-US" sz="1800" b="1" dirty="0">
              <a:latin typeface="Arial" panose="020B0604020202020204" pitchFamily="34" charset="0"/>
            </a:endParaRPr>
          </a:p>
          <a:p>
            <a:pPr eaLnBrk="1" hangingPunct="1">
              <a:lnSpc>
                <a:spcPct val="80000"/>
              </a:lnSpc>
              <a:defRPr/>
            </a:pPr>
            <a:endParaRPr lang="en-US" altLang="en-US" sz="2000" b="1" dirty="0">
              <a:latin typeface="Arial" panose="020B0604020202020204" pitchFamily="34" charset="0"/>
            </a:endParaRPr>
          </a:p>
          <a:p>
            <a:pPr eaLnBrk="1" hangingPunct="1">
              <a:lnSpc>
                <a:spcPct val="80000"/>
              </a:lnSpc>
              <a:defRPr/>
            </a:pPr>
            <a:r>
              <a:rPr lang="en-US" altLang="en-US" sz="2000" b="1" dirty="0">
                <a:latin typeface="Arial" panose="020B0604020202020204" pitchFamily="34" charset="0"/>
              </a:rPr>
              <a:t>Peptide Toxins:</a:t>
            </a:r>
          </a:p>
          <a:p>
            <a:pPr lvl="1" eaLnBrk="1" hangingPunct="1">
              <a:lnSpc>
                <a:spcPct val="80000"/>
              </a:lnSpc>
              <a:buFontTx/>
              <a:buNone/>
              <a:defRPr/>
            </a:pPr>
            <a:r>
              <a:rPr lang="en-US" altLang="en-US" sz="2000" b="1" dirty="0">
                <a:latin typeface="Arial" panose="020B0604020202020204" pitchFamily="34" charset="0"/>
              </a:rPr>
              <a:t>	250</a:t>
            </a:r>
            <a:r>
              <a:rPr lang="en-US" altLang="en-US" sz="2000" dirty="0">
                <a:latin typeface="Arial Rounded MT Bold" panose="020F0704030504030204" pitchFamily="34" charset="0"/>
              </a:rPr>
              <a:t>+ structural variants</a:t>
            </a:r>
          </a:p>
          <a:p>
            <a:pPr lvl="1" eaLnBrk="1" hangingPunct="1">
              <a:lnSpc>
                <a:spcPct val="80000"/>
              </a:lnSpc>
              <a:buFontTx/>
              <a:buNone/>
              <a:defRPr/>
            </a:pPr>
            <a:r>
              <a:rPr lang="en-US" altLang="en-US" sz="2000" dirty="0">
                <a:latin typeface="Arial Rounded MT Bold" panose="020F0704030504030204" pitchFamily="34" charset="0"/>
              </a:rPr>
              <a:t>	+ 200 others related compounds: </a:t>
            </a:r>
            <a:r>
              <a:rPr lang="en-US" altLang="en-US" sz="2000" dirty="0" err="1">
                <a:latin typeface="Arial Rounded MT Bold" panose="020F0704030504030204" pitchFamily="34" charset="0"/>
              </a:rPr>
              <a:t>nodularins</a:t>
            </a:r>
            <a:r>
              <a:rPr lang="en-US" altLang="en-US" sz="2000" dirty="0">
                <a:latin typeface="Arial Rounded MT Bold" panose="020F0704030504030204" pitchFamily="34" charset="0"/>
              </a:rPr>
              <a:t>, </a:t>
            </a:r>
            <a:r>
              <a:rPr lang="en-US" altLang="en-US" sz="2000" dirty="0" err="1">
                <a:latin typeface="Arial Rounded MT Bold" panose="020F0704030504030204" pitchFamily="34" charset="0"/>
              </a:rPr>
              <a:t>anabaenapeptins</a:t>
            </a:r>
            <a:r>
              <a:rPr lang="en-US" altLang="en-US" sz="2000" dirty="0">
                <a:latin typeface="Arial Rounded MT Bold" panose="020F0704030504030204" pitchFamily="34" charset="0"/>
              </a:rPr>
              <a:t>, etc.</a:t>
            </a:r>
          </a:p>
          <a:p>
            <a:pPr lvl="1" eaLnBrk="1" hangingPunct="1">
              <a:lnSpc>
                <a:spcPct val="80000"/>
              </a:lnSpc>
              <a:buFontTx/>
              <a:buNone/>
              <a:defRPr/>
            </a:pPr>
            <a:endParaRPr lang="en-US" altLang="en-US" sz="2000" b="1" dirty="0">
              <a:latin typeface="Arial" panose="020B0604020202020204" pitchFamily="34" charset="0"/>
            </a:endParaRPr>
          </a:p>
          <a:p>
            <a:pPr eaLnBrk="1" hangingPunct="1">
              <a:lnSpc>
                <a:spcPct val="80000"/>
              </a:lnSpc>
              <a:defRPr/>
            </a:pPr>
            <a:r>
              <a:rPr lang="en-US" altLang="en-US" sz="2000" b="1" dirty="0">
                <a:latin typeface="Arial" panose="020B0604020202020204" pitchFamily="34" charset="0"/>
              </a:rPr>
              <a:t>Microcystins are hepatotoxic</a:t>
            </a:r>
          </a:p>
          <a:p>
            <a:pPr lvl="1" eaLnBrk="1" hangingPunct="1">
              <a:lnSpc>
                <a:spcPct val="80000"/>
              </a:lnSpc>
              <a:buFontTx/>
              <a:buNone/>
              <a:defRPr/>
            </a:pPr>
            <a:r>
              <a:rPr lang="en-US" altLang="en-US" sz="2000" b="1" dirty="0">
                <a:latin typeface="Arial" panose="020B0604020202020204" pitchFamily="34" charset="0"/>
              </a:rPr>
              <a:t>	LD-50: 25-60 </a:t>
            </a:r>
            <a:r>
              <a:rPr lang="en-US" altLang="en-US" sz="2000" b="1" dirty="0">
                <a:latin typeface="Arial" panose="020B0604020202020204" pitchFamily="34" charset="0"/>
                <a:sym typeface="Symbol" panose="05050102010706020507" pitchFamily="18" charset="2"/>
              </a:rPr>
              <a:t>g kg</a:t>
            </a:r>
            <a:r>
              <a:rPr lang="en-US" altLang="en-US" sz="2000" b="1" baseline="30000" dirty="0">
                <a:latin typeface="Arial" panose="020B0604020202020204" pitchFamily="34" charset="0"/>
                <a:sym typeface="Symbol" panose="05050102010706020507" pitchFamily="18" charset="2"/>
              </a:rPr>
              <a:t>-1</a:t>
            </a:r>
            <a:endParaRPr lang="en-US" altLang="en-US" sz="2000" b="1" dirty="0">
              <a:latin typeface="Arial" panose="020B0604020202020204" pitchFamily="34" charset="0"/>
            </a:endParaRPr>
          </a:p>
          <a:p>
            <a:pPr eaLnBrk="1" hangingPunct="1">
              <a:lnSpc>
                <a:spcPct val="80000"/>
              </a:lnSpc>
              <a:defRPr/>
            </a:pPr>
            <a:r>
              <a:rPr lang="en-US" altLang="en-US" sz="2000" b="1" dirty="0">
                <a:latin typeface="Arial" panose="020B0604020202020204" pitchFamily="34" charset="0"/>
              </a:rPr>
              <a:t>Called </a:t>
            </a:r>
            <a:r>
              <a:rPr lang="en-US" altLang="en-US" sz="2400" b="1" dirty="0">
                <a:latin typeface="Arial" panose="020B0604020202020204" pitchFamily="34" charset="0"/>
              </a:rPr>
              <a:t>“fast death factor”</a:t>
            </a:r>
          </a:p>
          <a:p>
            <a:pPr lvl="1" eaLnBrk="1" hangingPunct="1">
              <a:lnSpc>
                <a:spcPct val="80000"/>
              </a:lnSpc>
              <a:buFontTx/>
              <a:buNone/>
              <a:defRPr/>
            </a:pPr>
            <a:r>
              <a:rPr lang="en-US" altLang="en-US" sz="1800" dirty="0">
                <a:latin typeface="Arial Rounded MT Bold" panose="020F0704030504030204" pitchFamily="34" charset="0"/>
              </a:rPr>
              <a:t>	Potent tumor promotor</a:t>
            </a:r>
          </a:p>
          <a:p>
            <a:pPr eaLnBrk="1" hangingPunct="1">
              <a:lnSpc>
                <a:spcPct val="80000"/>
              </a:lnSpc>
              <a:buFont typeface="Monotype Sorts"/>
              <a:buChar char="Ü"/>
              <a:defRPr/>
            </a:pPr>
            <a:endParaRPr lang="en-US" altLang="en-US" sz="2000" baseline="30000" dirty="0">
              <a:latin typeface="Arial Rounded MT Bold" panose="020F0704030504030204" pitchFamily="34" charset="0"/>
            </a:endParaRPr>
          </a:p>
        </p:txBody>
      </p:sp>
      <p:sp>
        <p:nvSpPr>
          <p:cNvPr id="35844" name="Text Box 2">
            <a:extLst>
              <a:ext uri="{FF2B5EF4-FFF2-40B4-BE49-F238E27FC236}">
                <a16:creationId xmlns:a16="http://schemas.microsoft.com/office/drawing/2014/main" id="{D68B5568-DD1A-4A01-BA03-EE4CF0F3FA37}"/>
              </a:ext>
            </a:extLst>
          </p:cNvPr>
          <p:cNvSpPr txBox="1">
            <a:spLocks noChangeArrowheads="1"/>
          </p:cNvSpPr>
          <p:nvPr/>
        </p:nvSpPr>
        <p:spPr bwMode="auto">
          <a:xfrm>
            <a:off x="3200400" y="167987"/>
            <a:ext cx="2667000" cy="584775"/>
          </a:xfrm>
          <a:prstGeom prst="rect">
            <a:avLst/>
          </a:prstGeom>
          <a:solidFill>
            <a:srgbClr val="CCFFFF"/>
          </a:solidFill>
          <a:ln w="9525">
            <a:solidFill>
              <a:schemeClr val="accent4">
                <a:lumMod val="95000"/>
                <a:lumOff val="5000"/>
              </a:schemeClr>
            </a:solidFill>
            <a:miter lim="800000"/>
            <a:headEnd/>
            <a:tailEnd/>
          </a:ln>
        </p:spPr>
        <p:txBody>
          <a:bodyPr wrap="square">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dirty="0">
                <a:latin typeface="Arial" panose="020B0604020202020204" pitchFamily="34" charset="0"/>
                <a:cs typeface="Arial" panose="020B0604020202020204" pitchFamily="34" charset="0"/>
              </a:rPr>
              <a:t>Microcystins</a:t>
            </a:r>
          </a:p>
        </p:txBody>
      </p:sp>
      <p:pic>
        <p:nvPicPr>
          <p:cNvPr id="35845" name="Picture 11" descr="D:\Users\brosen\Desktop\Reten Pond Microcystis LM 2.jpg">
            <a:extLst>
              <a:ext uri="{FF2B5EF4-FFF2-40B4-BE49-F238E27FC236}">
                <a16:creationId xmlns:a16="http://schemas.microsoft.com/office/drawing/2014/main" id="{AF2EEC00-A337-460B-B573-CCEB84295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924" b="10281"/>
          <a:stretch>
            <a:fillRect/>
          </a:stretch>
        </p:blipFill>
        <p:spPr bwMode="auto">
          <a:xfrm>
            <a:off x="137855" y="818700"/>
            <a:ext cx="4518005" cy="2610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1">
            <a:extLst>
              <a:ext uri="{FF2B5EF4-FFF2-40B4-BE49-F238E27FC236}">
                <a16:creationId xmlns:a16="http://schemas.microsoft.com/office/drawing/2014/main" id="{40C9DBA5-5331-4C96-A81D-FE129E4F78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338" y="3698131"/>
            <a:ext cx="4517136" cy="23978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6" descr="C:\Users\brosen\AppData\Local\Microsoft\Windows\INetCache\Content.Word\cropped Planktothrix 2b LOK1 Culture 7-11-16 cyano.tif">
            <a:extLst>
              <a:ext uri="{FF2B5EF4-FFF2-40B4-BE49-F238E27FC236}">
                <a16:creationId xmlns:a16="http://schemas.microsoft.com/office/drawing/2014/main" id="{CBF834A0-C009-4E1A-AFE1-4114A35994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856" y="3129112"/>
            <a:ext cx="4518004" cy="528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8" name="TextBox 1">
            <a:extLst>
              <a:ext uri="{FF2B5EF4-FFF2-40B4-BE49-F238E27FC236}">
                <a16:creationId xmlns:a16="http://schemas.microsoft.com/office/drawing/2014/main" id="{7E304089-2E5A-4FCD-BB84-2377089DF0B6}"/>
              </a:ext>
            </a:extLst>
          </p:cNvPr>
          <p:cNvSpPr txBox="1">
            <a:spLocks noChangeArrowheads="1"/>
          </p:cNvSpPr>
          <p:nvPr/>
        </p:nvSpPr>
        <p:spPr bwMode="auto">
          <a:xfrm>
            <a:off x="2987675" y="2687360"/>
            <a:ext cx="137749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dirty="0">
                <a:latin typeface="Calibri" panose="020F0502020204030204" pitchFamily="34" charset="0"/>
                <a:cs typeface="Calibri" panose="020F0502020204030204" pitchFamily="34" charset="0"/>
              </a:rPr>
              <a:t>Microcystis</a:t>
            </a:r>
          </a:p>
          <a:p>
            <a:endParaRPr lang="en-US" altLang="en-US" sz="600" i="1" dirty="0">
              <a:latin typeface="Calibri" panose="020F0502020204030204" pitchFamily="34" charset="0"/>
              <a:cs typeface="Calibri" panose="020F0502020204030204" pitchFamily="34" charset="0"/>
            </a:endParaRPr>
          </a:p>
          <a:p>
            <a:endParaRPr lang="en-US" altLang="en-US" sz="2000" i="1" dirty="0">
              <a:latin typeface="Calibri" panose="020F0502020204030204" pitchFamily="34" charset="0"/>
              <a:cs typeface="Calibri" panose="020F0502020204030204" pitchFamily="34" charset="0"/>
            </a:endParaRPr>
          </a:p>
          <a:p>
            <a:r>
              <a:rPr lang="en-US" altLang="en-US" sz="1600" i="1" dirty="0" err="1">
                <a:solidFill>
                  <a:schemeClr val="bg1"/>
                </a:solidFill>
                <a:latin typeface="Calibri" panose="020F0502020204030204" pitchFamily="34" charset="0"/>
                <a:cs typeface="Calibri" panose="020F0502020204030204" pitchFamily="34" charset="0"/>
              </a:rPr>
              <a:t>Planktothrix</a:t>
            </a:r>
            <a:endParaRPr lang="en-US" altLang="en-US"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06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Text Box 12">
            <a:extLst>
              <a:ext uri="{FF2B5EF4-FFF2-40B4-BE49-F238E27FC236}">
                <a16:creationId xmlns:a16="http://schemas.microsoft.com/office/drawing/2014/main" id="{CA35196D-9156-46E3-8E9A-2C4DAE78C4D2}"/>
              </a:ext>
            </a:extLst>
          </p:cNvPr>
          <p:cNvSpPr txBox="1">
            <a:spLocks noChangeArrowheads="1"/>
          </p:cNvSpPr>
          <p:nvPr/>
        </p:nvSpPr>
        <p:spPr bwMode="auto">
          <a:xfrm rot="-5400000">
            <a:off x="-1785554" y="2483644"/>
            <a:ext cx="42973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b="1" dirty="0">
                <a:solidFill>
                  <a:schemeClr val="tx2"/>
                </a:solidFill>
              </a:rPr>
              <a:t>Hepatotoxicity</a:t>
            </a:r>
          </a:p>
        </p:txBody>
      </p:sp>
      <p:grpSp>
        <p:nvGrpSpPr>
          <p:cNvPr id="37892" name="Group 14">
            <a:extLst>
              <a:ext uri="{FF2B5EF4-FFF2-40B4-BE49-F238E27FC236}">
                <a16:creationId xmlns:a16="http://schemas.microsoft.com/office/drawing/2014/main" id="{C77F6CAD-5F22-4239-9DC8-06E6D51B69BD}"/>
              </a:ext>
            </a:extLst>
          </p:cNvPr>
          <p:cNvGrpSpPr>
            <a:grpSpLocks/>
          </p:cNvGrpSpPr>
          <p:nvPr/>
        </p:nvGrpSpPr>
        <p:grpSpPr bwMode="auto">
          <a:xfrm>
            <a:off x="723797" y="1143795"/>
            <a:ext cx="8191500" cy="5257800"/>
            <a:chOff x="907" y="1430"/>
            <a:chExt cx="4176" cy="2981"/>
          </a:xfrm>
        </p:grpSpPr>
        <p:pic>
          <p:nvPicPr>
            <p:cNvPr id="37896" name="Picture 11">
              <a:extLst>
                <a:ext uri="{FF2B5EF4-FFF2-40B4-BE49-F238E27FC236}">
                  <a16:creationId xmlns:a16="http://schemas.microsoft.com/office/drawing/2014/main" id="{69280D07-2724-4F52-A165-892DFEB44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 y="1430"/>
              <a:ext cx="4176" cy="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7" name="Text Box 13">
              <a:extLst>
                <a:ext uri="{FF2B5EF4-FFF2-40B4-BE49-F238E27FC236}">
                  <a16:creationId xmlns:a16="http://schemas.microsoft.com/office/drawing/2014/main" id="{C6461E49-1E37-44FA-8CCC-C019419F4C6E}"/>
                </a:ext>
              </a:extLst>
            </p:cNvPr>
            <p:cNvSpPr txBox="1">
              <a:spLocks noChangeArrowheads="1"/>
            </p:cNvSpPr>
            <p:nvPr/>
          </p:nvSpPr>
          <p:spPr bwMode="auto">
            <a:xfrm>
              <a:off x="1351" y="4216"/>
              <a:ext cx="3121" cy="195"/>
            </a:xfrm>
            <a:prstGeom prst="rect">
              <a:avLst/>
            </a:prstGeom>
            <a:solidFill>
              <a:schemeClr val="accent1">
                <a:lumMod val="20000"/>
                <a:lumOff val="80000"/>
              </a:schemeClr>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dirty="0"/>
                <a:t>Wayne Carmichael ISOC-HAB Ch. 4, Scientific American, January, 1994</a:t>
              </a:r>
            </a:p>
          </p:txBody>
        </p:sp>
      </p:grpSp>
      <p:sp>
        <p:nvSpPr>
          <p:cNvPr id="37893" name="Rectangle 17">
            <a:extLst>
              <a:ext uri="{FF2B5EF4-FFF2-40B4-BE49-F238E27FC236}">
                <a16:creationId xmlns:a16="http://schemas.microsoft.com/office/drawing/2014/main" id="{3FB3E97F-61FC-444F-84FF-B83D0D85B8CA}"/>
              </a:ext>
            </a:extLst>
          </p:cNvPr>
          <p:cNvSpPr>
            <a:spLocks noChangeArrowheads="1"/>
          </p:cNvSpPr>
          <p:nvPr/>
        </p:nvSpPr>
        <p:spPr bwMode="auto">
          <a:xfrm>
            <a:off x="4603752" y="6719890"/>
            <a:ext cx="184731" cy="1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baseline="-25000"/>
          </a:p>
        </p:txBody>
      </p:sp>
      <p:sp>
        <p:nvSpPr>
          <p:cNvPr id="37895" name="Text Box 2">
            <a:extLst>
              <a:ext uri="{FF2B5EF4-FFF2-40B4-BE49-F238E27FC236}">
                <a16:creationId xmlns:a16="http://schemas.microsoft.com/office/drawing/2014/main" id="{974810CC-67AB-432F-9571-BD1451014D99}"/>
              </a:ext>
            </a:extLst>
          </p:cNvPr>
          <p:cNvSpPr txBox="1">
            <a:spLocks noChangeArrowheads="1"/>
          </p:cNvSpPr>
          <p:nvPr/>
        </p:nvSpPr>
        <p:spPr bwMode="auto">
          <a:xfrm>
            <a:off x="1333500" y="241300"/>
            <a:ext cx="6477000" cy="584200"/>
          </a:xfrm>
          <a:prstGeom prst="rect">
            <a:avLst/>
          </a:prstGeom>
          <a:solidFill>
            <a:srgbClr val="CCFFFF"/>
          </a:solidFill>
          <a:ln w="9525">
            <a:solidFill>
              <a:schemeClr val="accent4">
                <a:lumMod val="95000"/>
                <a:lumOff val="5000"/>
              </a:schemeClr>
            </a:solidFill>
            <a:miter lim="800000"/>
            <a:headEnd/>
            <a:tailEnd/>
          </a:ln>
        </p:spPr>
        <p:txBody>
          <a:bodyPr>
            <a:spAutoFit/>
          </a:bodyPr>
          <a:lstStyle>
            <a:lvl1pPr defTabSz="947738">
              <a:spcBef>
                <a:spcPct val="20000"/>
              </a:spcBef>
              <a:buChar char="•"/>
              <a:defRPr sz="3200">
                <a:solidFill>
                  <a:schemeClr val="tx1"/>
                </a:solidFill>
                <a:latin typeface="Times New Roman" panose="02020603050405020304" pitchFamily="18" charset="0"/>
              </a:defRPr>
            </a:lvl1pPr>
            <a:lvl2pPr marL="742950" indent="-285750" defTabSz="947738">
              <a:spcBef>
                <a:spcPct val="20000"/>
              </a:spcBef>
              <a:buChar char="–"/>
              <a:defRPr sz="2800">
                <a:solidFill>
                  <a:schemeClr val="tx1"/>
                </a:solidFill>
                <a:latin typeface="Times New Roman" panose="02020603050405020304" pitchFamily="18" charset="0"/>
              </a:defRPr>
            </a:lvl2pPr>
            <a:lvl3pPr marL="1143000" indent="-228600" defTabSz="947738">
              <a:spcBef>
                <a:spcPct val="20000"/>
              </a:spcBef>
              <a:buChar char="•"/>
              <a:defRPr sz="2400">
                <a:solidFill>
                  <a:schemeClr val="tx1"/>
                </a:solidFill>
                <a:latin typeface="Times New Roman" panose="02020603050405020304" pitchFamily="18" charset="0"/>
              </a:defRPr>
            </a:lvl3pPr>
            <a:lvl4pPr marL="1600200" indent="-228600" defTabSz="947738">
              <a:spcBef>
                <a:spcPct val="20000"/>
              </a:spcBef>
              <a:buChar char="–"/>
              <a:defRPr sz="2000">
                <a:solidFill>
                  <a:schemeClr val="tx1"/>
                </a:solidFill>
                <a:latin typeface="Times New Roman" panose="02020603050405020304" pitchFamily="18" charset="0"/>
              </a:defRPr>
            </a:lvl4pPr>
            <a:lvl5pPr marL="2057400" indent="-228600" defTabSz="947738">
              <a:spcBef>
                <a:spcPct val="20000"/>
              </a:spcBef>
              <a:buChar char="»"/>
              <a:defRPr sz="2000">
                <a:solidFill>
                  <a:schemeClr val="tx1"/>
                </a:solidFill>
                <a:latin typeface="Times New Roman" panose="02020603050405020304" pitchFamily="18" charset="0"/>
              </a:defRPr>
            </a:lvl5pPr>
            <a:lvl6pPr marL="25146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477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dirty="0">
                <a:latin typeface="Arial" panose="020B0604020202020204" pitchFamily="34" charset="0"/>
                <a:cs typeface="Arial" panose="020B0604020202020204" pitchFamily="34" charset="0"/>
              </a:rPr>
              <a:t>Microcystin exposure: response</a:t>
            </a:r>
          </a:p>
        </p:txBody>
      </p:sp>
    </p:spTree>
    <p:extLst>
      <p:ext uri="{BB962C8B-B14F-4D97-AF65-F5344CB8AC3E}">
        <p14:creationId xmlns:p14="http://schemas.microsoft.com/office/powerpoint/2010/main" val="4143684697"/>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3065</TotalTime>
  <Words>1147</Words>
  <Application>Microsoft Office PowerPoint</Application>
  <PresentationFormat>On-screen Show (4:3)</PresentationFormat>
  <Paragraphs>166</Paragraphs>
  <Slides>19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AdvOT596495f2</vt:lpstr>
      <vt:lpstr>Arial</vt:lpstr>
      <vt:lpstr>Arial Rounded MT Bold</vt:lpstr>
      <vt:lpstr>Calibri</vt:lpstr>
      <vt:lpstr>Comic Sans MS</vt:lpstr>
      <vt:lpstr>Monotype Sorts</vt:lpstr>
      <vt:lpstr>Symbol</vt:lpstr>
      <vt:lpstr>Times New Roman</vt:lpstr>
      <vt:lpstr>Wingdings</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Blooms</dc:title>
  <dc:creator>St. Joe Bears</dc:creator>
  <cp:lastModifiedBy>Barry Rosen</cp:lastModifiedBy>
  <cp:revision>175</cp:revision>
  <cp:lastPrinted>2014-07-17T12:34:34Z</cp:lastPrinted>
  <dcterms:created xsi:type="dcterms:W3CDTF">2014-03-18T01:29:28Z</dcterms:created>
  <dcterms:modified xsi:type="dcterms:W3CDTF">2020-02-15T15:12:49Z</dcterms:modified>
</cp:coreProperties>
</file>