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image11.jpg" ContentType="image/jpeg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media/image18.jpg" ContentType="image/jpeg"/>
  <Override PartName="/ppt/notesSlides/notesSlide17.xml" ContentType="application/vnd.openxmlformats-officedocument.presentationml.notesSlide+xml"/>
  <Override PartName="/ppt/media/image19.jpg" ContentType="image/jpeg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media/image24.jpg" ContentType="image/jpeg"/>
  <Override PartName="/ppt/media/image25.jpg" ContentType="image/jpeg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media/image26.JPG" ContentType="image/jpeg"/>
  <Override PartName="/ppt/media/image28.jpg" ContentType="image/jpeg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5" r:id="rId1"/>
  </p:sldMasterIdLst>
  <p:notesMasterIdLst>
    <p:notesMasterId r:id="rId36"/>
  </p:notesMasterIdLst>
  <p:handoutMasterIdLst>
    <p:handoutMasterId r:id="rId37"/>
  </p:handoutMasterIdLst>
  <p:sldIdLst>
    <p:sldId id="256" r:id="rId2"/>
    <p:sldId id="418" r:id="rId3"/>
    <p:sldId id="419" r:id="rId4"/>
    <p:sldId id="417" r:id="rId5"/>
    <p:sldId id="423" r:id="rId6"/>
    <p:sldId id="425" r:id="rId7"/>
    <p:sldId id="262" r:id="rId8"/>
    <p:sldId id="408" r:id="rId9"/>
    <p:sldId id="410" r:id="rId10"/>
    <p:sldId id="444" r:id="rId11"/>
    <p:sldId id="443" r:id="rId12"/>
    <p:sldId id="266" r:id="rId13"/>
    <p:sldId id="427" r:id="rId14"/>
    <p:sldId id="432" r:id="rId15"/>
    <p:sldId id="440" r:id="rId16"/>
    <p:sldId id="461" r:id="rId17"/>
    <p:sldId id="434" r:id="rId18"/>
    <p:sldId id="441" r:id="rId19"/>
    <p:sldId id="446" r:id="rId20"/>
    <p:sldId id="429" r:id="rId21"/>
    <p:sldId id="431" r:id="rId22"/>
    <p:sldId id="430" r:id="rId23"/>
    <p:sldId id="448" r:id="rId24"/>
    <p:sldId id="460" r:id="rId25"/>
    <p:sldId id="287" r:id="rId26"/>
    <p:sldId id="454" r:id="rId27"/>
    <p:sldId id="447" r:id="rId28"/>
    <p:sldId id="458" r:id="rId29"/>
    <p:sldId id="459" r:id="rId30"/>
    <p:sldId id="445" r:id="rId31"/>
    <p:sldId id="421" r:id="rId32"/>
    <p:sldId id="453" r:id="rId33"/>
    <p:sldId id="433" r:id="rId34"/>
    <p:sldId id="424" r:id="rId35"/>
  </p:sldIdLst>
  <p:sldSz cx="9144000" cy="6858000" type="screen4x3"/>
  <p:notesSz cx="9296400" cy="7010400"/>
  <p:defaultTextStyle>
    <a:defPPr>
      <a:defRPr lang="en-US"/>
    </a:defPPr>
    <a:lvl1pPr marL="0" algn="l" defTabSz="91422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10" algn="l" defTabSz="91422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22" algn="l" defTabSz="91422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34" algn="l" defTabSz="91422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445" algn="l" defTabSz="91422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556" algn="l" defTabSz="91422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666" algn="l" defTabSz="91422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778" algn="l" defTabSz="91422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889" algn="l" defTabSz="91422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306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2143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6347" y="0"/>
            <a:ext cx="4028440" cy="352143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41B023F-6478-4B23-BA99-6158C8D9DED2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58258"/>
            <a:ext cx="4028440" cy="352142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6347" y="6658258"/>
            <a:ext cx="4028440" cy="352142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FF7EE86-1C55-43F8-A24B-817AD5D8D7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8309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2143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6347" y="0"/>
            <a:ext cx="4028440" cy="352143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FCB0C6F-C3A4-45DD-80EC-D2AFB8A6639C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71813" y="876300"/>
            <a:ext cx="3152775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6"/>
            <a:ext cx="7437120" cy="2760344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258"/>
            <a:ext cx="4028440" cy="352142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6347" y="6658258"/>
            <a:ext cx="4028440" cy="352142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14DB0FD-39C0-4876-97E5-8D4CA5041E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506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2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10" algn="l" defTabSz="91422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22" algn="l" defTabSz="91422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34" algn="l" defTabSz="91422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445" algn="l" defTabSz="91422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556" algn="l" defTabSz="91422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666" algn="l" defTabSz="91422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778" algn="l" defTabSz="91422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889" algn="l" defTabSz="91422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DB0FD-39C0-4876-97E5-8D4CA5041EB8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45134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DB0FD-39C0-4876-97E5-8D4CA5041EB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8201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DB0FD-39C0-4876-97E5-8D4CA5041EB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4267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DB0FD-39C0-4876-97E5-8D4CA5041EB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8599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DB0FD-39C0-4876-97E5-8D4CA5041EB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4794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DB0FD-39C0-4876-97E5-8D4CA5041EB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807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DB0FD-39C0-4876-97E5-8D4CA5041EB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4812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DB0FD-39C0-4876-97E5-8D4CA5041EB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6823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DB0FD-39C0-4876-97E5-8D4CA5041EB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6741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DB0FD-39C0-4876-97E5-8D4CA5041EB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2407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DB0FD-39C0-4876-97E5-8D4CA5041EB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403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DB0FD-39C0-4876-97E5-8D4CA5041EB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816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DB0FD-39C0-4876-97E5-8D4CA5041EB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6308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DB0FD-39C0-4876-97E5-8D4CA5041EB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7580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DB0FD-39C0-4876-97E5-8D4CA5041EB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3839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DB0FD-39C0-4876-97E5-8D4CA5041EB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0608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DB0FD-39C0-4876-97E5-8D4CA5041EB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9925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DB0FD-39C0-4876-97E5-8D4CA5041EB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56690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DB0FD-39C0-4876-97E5-8D4CA5041EB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6785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DB0FD-39C0-4876-97E5-8D4CA5041EB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83240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DB0FD-39C0-4876-97E5-8D4CA5041EB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73177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DB0FD-39C0-4876-97E5-8D4CA5041EB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123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DB0FD-39C0-4876-97E5-8D4CA5041EB8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316650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DB0FD-39C0-4876-97E5-8D4CA5041EB8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59947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DB0FD-39C0-4876-97E5-8D4CA5041EB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79543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DB0FD-39C0-4876-97E5-8D4CA5041EB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82523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DB0FD-39C0-4876-97E5-8D4CA5041EB8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4001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DB0FD-39C0-4876-97E5-8D4CA5041EB8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27385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DB0FD-39C0-4876-97E5-8D4CA5041EB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0645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DB0FD-39C0-4876-97E5-8D4CA5041EB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053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DB0FD-39C0-4876-97E5-8D4CA5041EB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9595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DB0FD-39C0-4876-97E5-8D4CA5041EB8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9621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DB0FD-39C0-4876-97E5-8D4CA5041EB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1664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714579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429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3989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802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3263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853811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1562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1621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198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723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1D8BD707-D9CF-40AE-B4C6-C98DA3205C09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0189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5234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249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D85D32E0-E31B-42BA-9F33-935D76A82873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7855391B-E991-437F-B29E-FE41419D273E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1766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hyperlink" Target="http://www.fau.edu/newsdesk/articles/septic-system-study.php" TargetMode="External"/><Relationship Id="rId4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18" Type="http://schemas.openxmlformats.org/officeDocument/2006/relationships/image" Target="../media/image44.png"/><Relationship Id="rId26" Type="http://schemas.openxmlformats.org/officeDocument/2006/relationships/image" Target="../media/image52.png"/><Relationship Id="rId3" Type="http://schemas.openxmlformats.org/officeDocument/2006/relationships/image" Target="../media/image29.jpg"/><Relationship Id="rId21" Type="http://schemas.openxmlformats.org/officeDocument/2006/relationships/image" Target="../media/image47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5" Type="http://schemas.openxmlformats.org/officeDocument/2006/relationships/image" Target="../media/image51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42.png"/><Relationship Id="rId20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24" Type="http://schemas.openxmlformats.org/officeDocument/2006/relationships/image" Target="../media/image50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23" Type="http://schemas.openxmlformats.org/officeDocument/2006/relationships/image" Target="../media/image49.png"/><Relationship Id="rId28" Type="http://schemas.openxmlformats.org/officeDocument/2006/relationships/image" Target="../media/image54.png"/><Relationship Id="rId10" Type="http://schemas.openxmlformats.org/officeDocument/2006/relationships/image" Target="../media/image36.png"/><Relationship Id="rId19" Type="http://schemas.openxmlformats.org/officeDocument/2006/relationships/image" Target="../media/image45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Relationship Id="rId22" Type="http://schemas.openxmlformats.org/officeDocument/2006/relationships/image" Target="../media/image48.png"/><Relationship Id="rId27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emf"/><Relationship Id="rId4" Type="http://schemas.openxmlformats.org/officeDocument/2006/relationships/image" Target="../media/image5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667AD95-55AB-4AC7-AAB6-E2349E4E4D80}"/>
              </a:ext>
            </a:extLst>
          </p:cNvPr>
          <p:cNvSpPr txBox="1"/>
          <p:nvPr/>
        </p:nvSpPr>
        <p:spPr>
          <a:xfrm>
            <a:off x="1219200" y="609600"/>
            <a:ext cx="6705004" cy="5109073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2400" dirty="0"/>
              <a:t>Harmful Algae Bloom Symposium</a:t>
            </a:r>
          </a:p>
          <a:p>
            <a:pPr algn="ctr"/>
            <a:endParaRPr lang="en-US" sz="2400" dirty="0"/>
          </a:p>
          <a:p>
            <a:pPr algn="ctr"/>
            <a:r>
              <a:rPr lang="en-US" sz="4400" b="1" dirty="0"/>
              <a:t>Best Management Practices</a:t>
            </a:r>
          </a:p>
          <a:p>
            <a:pPr algn="ctr"/>
            <a:r>
              <a:rPr lang="en-US" sz="4400" b="1" dirty="0"/>
              <a:t>For Agriculture</a:t>
            </a:r>
          </a:p>
          <a:p>
            <a:pPr algn="ctr"/>
            <a:endParaRPr lang="en-US" sz="4400" dirty="0"/>
          </a:p>
          <a:p>
            <a:pPr algn="ctr"/>
            <a:r>
              <a:rPr lang="en-US" sz="1600" b="1" dirty="0"/>
              <a:t>Mitch Hutchcraft</a:t>
            </a:r>
          </a:p>
          <a:p>
            <a:pPr algn="ctr"/>
            <a:r>
              <a:rPr lang="en-US" sz="1600" dirty="0"/>
              <a:t>Vice President</a:t>
            </a:r>
          </a:p>
          <a:p>
            <a:pPr algn="ctr"/>
            <a:r>
              <a:rPr lang="en-US" sz="1600" dirty="0"/>
              <a:t>King Ranch/Consolidated Citrus</a:t>
            </a:r>
          </a:p>
          <a:p>
            <a:pPr algn="ctr"/>
            <a:endParaRPr lang="en-US" sz="1600" dirty="0"/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Collier County, Florida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February 18, 2020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253000-8537-4824-9716-BEDDE9390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688386"/>
            <a:ext cx="7924800" cy="988013"/>
          </a:xfrm>
        </p:spPr>
        <p:txBody>
          <a:bodyPr>
            <a:normAutofit fontScale="90000"/>
          </a:bodyPr>
          <a:lstStyle/>
          <a:p>
            <a:r>
              <a:rPr lang="en-US" b="1" u="none" dirty="0"/>
              <a:t>Best Management Practices (BMPs) Program:</a:t>
            </a:r>
          </a:p>
        </p:txBody>
      </p:sp>
      <p:sp>
        <p:nvSpPr>
          <p:cNvPr id="6" name="Rectangle 5"/>
          <p:cNvSpPr/>
          <p:nvPr/>
        </p:nvSpPr>
        <p:spPr>
          <a:xfrm>
            <a:off x="762000" y="1752600"/>
            <a:ext cx="8229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9980" marR="5078" indent="-267284">
              <a:buChar char="•"/>
              <a:tabLst>
                <a:tab pos="288869" algn="l"/>
                <a:tab pos="289504" algn="l"/>
              </a:tabLst>
            </a:pPr>
            <a:r>
              <a:rPr lang="en-US" sz="2000" spc="60" dirty="0">
                <a:solidFill>
                  <a:srgbClr val="050108"/>
                </a:solidFill>
                <a:latin typeface="+mj-lt"/>
                <a:cs typeface="Arial"/>
              </a:rPr>
              <a:t>State’s tool for reducing nutrients coming from agricultural production, as well as other uses within our communities.</a:t>
            </a:r>
            <a:endParaRPr lang="en-US" sz="2700" spc="50" dirty="0">
              <a:latin typeface="+mj-lt"/>
              <a:cs typeface="Arial"/>
            </a:endParaRPr>
          </a:p>
        </p:txBody>
      </p:sp>
      <p:pic>
        <p:nvPicPr>
          <p:cNvPr id="3074" name="Picture 2" descr="https://heightstitle.com/wp-content/uploads/2019/02/retire-in-naple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221"/>
          <a:stretch/>
        </p:blipFill>
        <p:spPr bwMode="auto">
          <a:xfrm>
            <a:off x="2293784" y="3048000"/>
            <a:ext cx="2247900" cy="3200400"/>
          </a:xfrm>
          <a:prstGeom prst="rect">
            <a:avLst/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golf course naples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0" t="8647" r="19805"/>
          <a:stretch/>
        </p:blipFill>
        <p:spPr bwMode="auto">
          <a:xfrm>
            <a:off x="4709242" y="3048000"/>
            <a:ext cx="2133600" cy="3220065"/>
          </a:xfrm>
          <a:prstGeom prst="rect">
            <a:avLst/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 result for Roads naple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45" r="19351"/>
          <a:stretch/>
        </p:blipFill>
        <p:spPr bwMode="auto">
          <a:xfrm>
            <a:off x="228600" y="3048000"/>
            <a:ext cx="1897626" cy="3198019"/>
          </a:xfrm>
          <a:prstGeom prst="rect">
            <a:avLst/>
          </a:prstGeom>
          <a:noFill/>
          <a:ln w="158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6" t="7628" r="52163" b="20591"/>
          <a:stretch/>
        </p:blipFill>
        <p:spPr>
          <a:xfrm>
            <a:off x="7010400" y="3048000"/>
            <a:ext cx="1933575" cy="318811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457200" y="2667000"/>
            <a:ext cx="1474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Infrastructure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95600" y="2667000"/>
            <a:ext cx="1276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Community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81600" y="2667000"/>
            <a:ext cx="1193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Recreation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315200" y="2667000"/>
            <a:ext cx="1223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Agriculture</a:t>
            </a:r>
          </a:p>
        </p:txBody>
      </p:sp>
    </p:spTree>
    <p:extLst>
      <p:ext uri="{BB962C8B-B14F-4D97-AF65-F5344CB8AC3E}">
        <p14:creationId xmlns:p14="http://schemas.microsoft.com/office/powerpoint/2010/main" val="4210399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253000-8537-4824-9716-BEDDE9390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688386"/>
            <a:ext cx="7924800" cy="988013"/>
          </a:xfrm>
        </p:spPr>
        <p:txBody>
          <a:bodyPr>
            <a:normAutofit fontScale="90000"/>
          </a:bodyPr>
          <a:lstStyle/>
          <a:p>
            <a:r>
              <a:rPr lang="en-US" b="1" u="none" dirty="0"/>
              <a:t>Agricultural </a:t>
            </a:r>
            <a:br>
              <a:rPr lang="en-US" b="1" u="none" dirty="0"/>
            </a:br>
            <a:r>
              <a:rPr lang="en-US" b="1" u="none" dirty="0"/>
              <a:t>Best Management Practices (BMPs)</a:t>
            </a:r>
          </a:p>
        </p:txBody>
      </p:sp>
      <p:sp>
        <p:nvSpPr>
          <p:cNvPr id="5" name="Rectangle 4"/>
          <p:cNvSpPr/>
          <p:nvPr/>
        </p:nvSpPr>
        <p:spPr>
          <a:xfrm>
            <a:off x="762000" y="6477000"/>
            <a:ext cx="8001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Source:</a:t>
            </a:r>
            <a:r>
              <a:rPr lang="en-US" sz="1400" dirty="0">
                <a:solidFill>
                  <a:schemeClr val="bg1"/>
                </a:solidFill>
              </a:rPr>
              <a:t>  FDACS – Status of Implementation of Best Management Practices Report, 2019</a:t>
            </a:r>
          </a:p>
        </p:txBody>
      </p:sp>
      <p:sp>
        <p:nvSpPr>
          <p:cNvPr id="7" name="Rectangle 6"/>
          <p:cNvSpPr/>
          <p:nvPr/>
        </p:nvSpPr>
        <p:spPr>
          <a:xfrm>
            <a:off x="762000" y="2057400"/>
            <a:ext cx="82296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9980" marR="5078" indent="-267284">
              <a:spcAft>
                <a:spcPts val="1800"/>
              </a:spcAft>
              <a:buChar char="•"/>
              <a:tabLst>
                <a:tab pos="288869" algn="l"/>
                <a:tab pos="289504" algn="l"/>
              </a:tabLst>
            </a:pPr>
            <a:r>
              <a:rPr lang="en-US" sz="2400" spc="60" dirty="0">
                <a:solidFill>
                  <a:srgbClr val="050108"/>
                </a:solidFill>
                <a:latin typeface="+mj-lt"/>
                <a:cs typeface="Arial"/>
              </a:rPr>
              <a:t>1999 - FDACS BMP Program </a:t>
            </a:r>
            <a:r>
              <a:rPr lang="en-US" sz="2400" b="1" spc="60" dirty="0">
                <a:solidFill>
                  <a:srgbClr val="050108"/>
                </a:solidFill>
                <a:latin typeface="+mj-lt"/>
                <a:cs typeface="Arial"/>
              </a:rPr>
              <a:t>Initially established </a:t>
            </a:r>
          </a:p>
          <a:p>
            <a:pPr marL="279980" marR="5078" indent="-267284">
              <a:spcAft>
                <a:spcPts val="1800"/>
              </a:spcAft>
              <a:buChar char="•"/>
              <a:tabLst>
                <a:tab pos="288869" algn="l"/>
                <a:tab pos="289504" algn="l"/>
              </a:tabLst>
            </a:pPr>
            <a:r>
              <a:rPr lang="en-US" sz="2400" spc="60" dirty="0">
                <a:solidFill>
                  <a:srgbClr val="050108"/>
                </a:solidFill>
                <a:latin typeface="+mj-lt"/>
                <a:cs typeface="Arial"/>
              </a:rPr>
              <a:t>2005 – Florida Legislature modified law to </a:t>
            </a:r>
            <a:r>
              <a:rPr lang="en-US" sz="2400" b="1" spc="60" dirty="0">
                <a:solidFill>
                  <a:srgbClr val="050108"/>
                </a:solidFill>
                <a:latin typeface="+mj-lt"/>
                <a:cs typeface="Arial"/>
              </a:rPr>
              <a:t>require BMPs </a:t>
            </a:r>
            <a:r>
              <a:rPr lang="en-US" sz="2400" spc="60" dirty="0">
                <a:solidFill>
                  <a:srgbClr val="050108"/>
                </a:solidFill>
                <a:latin typeface="+mj-lt"/>
                <a:cs typeface="Arial"/>
              </a:rPr>
              <a:t>or water quality monitoring </a:t>
            </a:r>
            <a:r>
              <a:rPr lang="en-US" sz="2400" b="1" spc="60" dirty="0">
                <a:solidFill>
                  <a:srgbClr val="050108"/>
                </a:solidFill>
                <a:latin typeface="+mj-lt"/>
                <a:cs typeface="Arial"/>
              </a:rPr>
              <a:t>within adopted BMAP areas</a:t>
            </a:r>
            <a:r>
              <a:rPr lang="en-US" sz="2400" spc="60" dirty="0">
                <a:solidFill>
                  <a:srgbClr val="050108"/>
                </a:solidFill>
                <a:latin typeface="+mj-lt"/>
                <a:cs typeface="Arial"/>
              </a:rPr>
              <a:t>.</a:t>
            </a:r>
          </a:p>
          <a:p>
            <a:pPr marL="279980" marR="5078" indent="-267284">
              <a:spcAft>
                <a:spcPts val="1800"/>
              </a:spcAft>
              <a:buChar char="•"/>
              <a:tabLst>
                <a:tab pos="288869" algn="l"/>
                <a:tab pos="289504" algn="l"/>
              </a:tabLst>
            </a:pPr>
            <a:r>
              <a:rPr lang="en-US" sz="2400" spc="60" dirty="0" smtClean="0">
                <a:solidFill>
                  <a:srgbClr val="050108"/>
                </a:solidFill>
                <a:latin typeface="+mj-lt"/>
                <a:cs typeface="Arial"/>
              </a:rPr>
              <a:t>Compliance w/ BMPs result in “</a:t>
            </a:r>
            <a:r>
              <a:rPr lang="en-US" sz="2400" spc="60" dirty="0">
                <a:solidFill>
                  <a:srgbClr val="050108"/>
                </a:solidFill>
                <a:latin typeface="+mj-lt"/>
                <a:cs typeface="Arial"/>
              </a:rPr>
              <a:t>presumption of compliance”</a:t>
            </a:r>
          </a:p>
          <a:p>
            <a:pPr marL="279980" marR="5078" indent="-267284">
              <a:spcAft>
                <a:spcPts val="1800"/>
              </a:spcAft>
              <a:buChar char="•"/>
              <a:tabLst>
                <a:tab pos="288869" algn="l"/>
                <a:tab pos="289504" algn="l"/>
              </a:tabLst>
            </a:pPr>
            <a:r>
              <a:rPr lang="en-US" sz="2400" spc="60" dirty="0" smtClean="0">
                <a:solidFill>
                  <a:srgbClr val="050108"/>
                </a:solidFill>
                <a:latin typeface="+mj-lt"/>
                <a:cs typeface="Arial"/>
              </a:rPr>
              <a:t>Become </a:t>
            </a:r>
            <a:r>
              <a:rPr lang="en-US" sz="2400" spc="60" dirty="0" smtClean="0">
                <a:solidFill>
                  <a:srgbClr val="050108"/>
                </a:solidFill>
                <a:latin typeface="+mj-lt"/>
                <a:cs typeface="Arial"/>
              </a:rPr>
              <a:t>eligible </a:t>
            </a:r>
            <a:r>
              <a:rPr lang="en-US" sz="2400" spc="60" dirty="0">
                <a:solidFill>
                  <a:srgbClr val="050108"/>
                </a:solidFill>
                <a:latin typeface="+mj-lt"/>
                <a:cs typeface="Arial"/>
              </a:rPr>
              <a:t>for </a:t>
            </a:r>
            <a:r>
              <a:rPr lang="en-US" sz="2400" b="1" spc="60" dirty="0">
                <a:solidFill>
                  <a:srgbClr val="050108"/>
                </a:solidFill>
                <a:latin typeface="+mj-lt"/>
                <a:cs typeface="Arial"/>
              </a:rPr>
              <a:t>technical assistance</a:t>
            </a:r>
            <a:r>
              <a:rPr lang="en-US" sz="2400" spc="60" dirty="0">
                <a:solidFill>
                  <a:srgbClr val="050108"/>
                </a:solidFill>
                <a:latin typeface="+mj-lt"/>
                <a:cs typeface="Arial"/>
              </a:rPr>
              <a:t> and </a:t>
            </a:r>
            <a:r>
              <a:rPr lang="en-US" sz="2400" b="1" spc="60" dirty="0">
                <a:solidFill>
                  <a:srgbClr val="050108"/>
                </a:solidFill>
                <a:latin typeface="+mj-lt"/>
                <a:cs typeface="Arial"/>
              </a:rPr>
              <a:t>cost-share</a:t>
            </a:r>
            <a:r>
              <a:rPr lang="en-US" sz="2400" spc="60" dirty="0">
                <a:solidFill>
                  <a:srgbClr val="050108"/>
                </a:solidFill>
                <a:latin typeface="+mj-lt"/>
                <a:cs typeface="Arial"/>
              </a:rPr>
              <a:t> funding for implementation.</a:t>
            </a:r>
          </a:p>
          <a:p>
            <a:pPr marL="279980" marR="5078" indent="-267284">
              <a:spcAft>
                <a:spcPts val="1800"/>
              </a:spcAft>
              <a:buChar char="•"/>
              <a:tabLst>
                <a:tab pos="288869" algn="l"/>
                <a:tab pos="289504" algn="l"/>
              </a:tabLst>
            </a:pPr>
            <a:r>
              <a:rPr lang="en-US" sz="2400" spc="60" dirty="0" smtClean="0">
                <a:solidFill>
                  <a:srgbClr val="050108"/>
                </a:solidFill>
                <a:latin typeface="+mj-lt"/>
                <a:cs typeface="Arial"/>
              </a:rPr>
              <a:t>Enroll </a:t>
            </a:r>
            <a:r>
              <a:rPr lang="en-US" sz="2400" spc="60" dirty="0">
                <a:solidFill>
                  <a:srgbClr val="050108"/>
                </a:solidFill>
                <a:latin typeface="+mj-lt"/>
                <a:cs typeface="Arial"/>
              </a:rPr>
              <a:t>by completing a </a:t>
            </a:r>
            <a:r>
              <a:rPr lang="en-US" sz="2400" b="1" spc="60" dirty="0">
                <a:solidFill>
                  <a:srgbClr val="050108"/>
                </a:solidFill>
                <a:latin typeface="+mj-lt"/>
                <a:cs typeface="Arial"/>
              </a:rPr>
              <a:t>Notice of Intent (NOI)</a:t>
            </a:r>
          </a:p>
          <a:p>
            <a:pPr marL="279980" marR="5078" indent="-267284">
              <a:buChar char="•"/>
              <a:tabLst>
                <a:tab pos="288869" algn="l"/>
                <a:tab pos="289504" algn="l"/>
              </a:tabLst>
            </a:pPr>
            <a:endParaRPr lang="en-US" sz="2700" spc="50" dirty="0">
              <a:latin typeface="+mj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7935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253000-8537-4824-9716-BEDDE9390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688386"/>
            <a:ext cx="7924800" cy="988013"/>
          </a:xfrm>
        </p:spPr>
        <p:txBody>
          <a:bodyPr>
            <a:normAutofit fontScale="90000"/>
          </a:bodyPr>
          <a:lstStyle/>
          <a:p>
            <a:r>
              <a:rPr lang="en-US" b="1" u="none" dirty="0"/>
              <a:t>What Are Agricultural </a:t>
            </a:r>
            <a:br>
              <a:rPr lang="en-US" b="1" u="none" dirty="0"/>
            </a:br>
            <a:r>
              <a:rPr lang="en-US" b="1" u="none" dirty="0"/>
              <a:t>Best Management Practices (BMPs)?</a:t>
            </a:r>
          </a:p>
        </p:txBody>
      </p:sp>
      <p:sp>
        <p:nvSpPr>
          <p:cNvPr id="6" name="Rectangle 5"/>
          <p:cNvSpPr/>
          <p:nvPr/>
        </p:nvSpPr>
        <p:spPr>
          <a:xfrm>
            <a:off x="457200" y="1752600"/>
            <a:ext cx="85344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9980" marR="5078" indent="-267284">
              <a:buChar char="•"/>
              <a:tabLst>
                <a:tab pos="288869" algn="l"/>
                <a:tab pos="289504" algn="l"/>
              </a:tabLst>
            </a:pPr>
            <a:r>
              <a:rPr lang="en-US" sz="2000" spc="60" dirty="0">
                <a:solidFill>
                  <a:srgbClr val="050108"/>
                </a:solidFill>
                <a:latin typeface="+mj-lt"/>
                <a:cs typeface="Arial"/>
              </a:rPr>
              <a:t>Activity </a:t>
            </a:r>
            <a:r>
              <a:rPr lang="en-US" sz="2000" spc="100" dirty="0">
                <a:solidFill>
                  <a:srgbClr val="050108"/>
                </a:solidFill>
                <a:latin typeface="+mj-lt"/>
                <a:cs typeface="Arial"/>
              </a:rPr>
              <a:t>or </a:t>
            </a:r>
            <a:r>
              <a:rPr lang="en-US" sz="2000" spc="75" dirty="0">
                <a:solidFill>
                  <a:srgbClr val="050108"/>
                </a:solidFill>
                <a:latin typeface="+mj-lt"/>
                <a:cs typeface="Arial"/>
              </a:rPr>
              <a:t>combination </a:t>
            </a:r>
            <a:r>
              <a:rPr lang="en-US" sz="2000" spc="85" dirty="0">
                <a:solidFill>
                  <a:srgbClr val="050108"/>
                </a:solidFill>
                <a:latin typeface="+mj-lt"/>
                <a:cs typeface="Arial"/>
              </a:rPr>
              <a:t>of </a:t>
            </a:r>
            <a:r>
              <a:rPr lang="en-US" sz="2000" spc="50" dirty="0">
                <a:solidFill>
                  <a:srgbClr val="050108"/>
                </a:solidFill>
                <a:latin typeface="+mj-lt"/>
                <a:cs typeface="Arial"/>
              </a:rPr>
              <a:t>activities, </a:t>
            </a:r>
            <a:r>
              <a:rPr lang="en-US" sz="2000" spc="-5" dirty="0">
                <a:solidFill>
                  <a:srgbClr val="050108"/>
                </a:solidFill>
                <a:latin typeface="+mj-lt"/>
                <a:cs typeface="Arial"/>
              </a:rPr>
              <a:t>based </a:t>
            </a:r>
            <a:r>
              <a:rPr lang="en-US" sz="2000" spc="75" dirty="0">
                <a:solidFill>
                  <a:srgbClr val="050108"/>
                </a:solidFill>
                <a:latin typeface="+mj-lt"/>
                <a:cs typeface="Arial"/>
              </a:rPr>
              <a:t>on </a:t>
            </a:r>
            <a:r>
              <a:rPr lang="en-US" sz="2000" spc="25" dirty="0">
                <a:solidFill>
                  <a:srgbClr val="050108"/>
                </a:solidFill>
                <a:latin typeface="+mj-lt"/>
                <a:cs typeface="Arial"/>
              </a:rPr>
              <a:t>research,  </a:t>
            </a:r>
            <a:r>
              <a:rPr lang="en-US" sz="2000" spc="75" dirty="0">
                <a:solidFill>
                  <a:srgbClr val="050108"/>
                </a:solidFill>
                <a:latin typeface="+mj-lt"/>
                <a:cs typeface="Arial"/>
              </a:rPr>
              <a:t>field-testing </a:t>
            </a:r>
            <a:r>
              <a:rPr lang="en-US" sz="2000" spc="30" dirty="0">
                <a:solidFill>
                  <a:srgbClr val="050108"/>
                </a:solidFill>
                <a:latin typeface="+mj-lt"/>
                <a:cs typeface="Arial"/>
              </a:rPr>
              <a:t>and </a:t>
            </a:r>
            <a:r>
              <a:rPr lang="en-US" sz="2000" spc="65" dirty="0">
                <a:solidFill>
                  <a:srgbClr val="050108"/>
                </a:solidFill>
                <a:latin typeface="+mj-lt"/>
                <a:cs typeface="Arial"/>
              </a:rPr>
              <a:t>expert </a:t>
            </a:r>
            <a:r>
              <a:rPr lang="en-US" sz="2000" spc="30" dirty="0">
                <a:solidFill>
                  <a:srgbClr val="050108"/>
                </a:solidFill>
                <a:latin typeface="+mj-lt"/>
                <a:cs typeface="Arial"/>
              </a:rPr>
              <a:t>review, to </a:t>
            </a:r>
            <a:r>
              <a:rPr lang="en-US" sz="2000" spc="50" dirty="0">
                <a:solidFill>
                  <a:srgbClr val="050108"/>
                </a:solidFill>
                <a:latin typeface="+mj-lt"/>
                <a:cs typeface="Arial"/>
              </a:rPr>
              <a:t>be </a:t>
            </a:r>
            <a:r>
              <a:rPr lang="en-US" sz="2000" spc="35" dirty="0">
                <a:solidFill>
                  <a:srgbClr val="050108"/>
                </a:solidFill>
                <a:latin typeface="+mj-lt"/>
                <a:cs typeface="Arial"/>
              </a:rPr>
              <a:t>the </a:t>
            </a:r>
            <a:r>
              <a:rPr lang="en-US" sz="2000" spc="65" dirty="0">
                <a:solidFill>
                  <a:srgbClr val="050108"/>
                </a:solidFill>
                <a:latin typeface="+mj-lt"/>
                <a:cs typeface="Arial"/>
              </a:rPr>
              <a:t>most </a:t>
            </a:r>
            <a:r>
              <a:rPr lang="en-US" sz="2000" spc="50" dirty="0">
                <a:solidFill>
                  <a:srgbClr val="050108"/>
                </a:solidFill>
                <a:latin typeface="+mj-lt"/>
                <a:cs typeface="Arial"/>
              </a:rPr>
              <a:t>effective  </a:t>
            </a:r>
            <a:r>
              <a:rPr lang="en-US" sz="2000" spc="30" dirty="0">
                <a:solidFill>
                  <a:srgbClr val="050108"/>
                </a:solidFill>
                <a:latin typeface="+mj-lt"/>
                <a:cs typeface="Arial"/>
              </a:rPr>
              <a:t>and </a:t>
            </a:r>
            <a:r>
              <a:rPr lang="en-US" sz="2000" spc="40" dirty="0">
                <a:solidFill>
                  <a:srgbClr val="050108"/>
                </a:solidFill>
                <a:latin typeface="+mj-lt"/>
                <a:cs typeface="Arial"/>
              </a:rPr>
              <a:t>practicable </a:t>
            </a:r>
            <a:r>
              <a:rPr lang="en-US" sz="2000" spc="60" dirty="0">
                <a:solidFill>
                  <a:srgbClr val="050108"/>
                </a:solidFill>
                <a:latin typeface="+mj-lt"/>
                <a:cs typeface="Arial"/>
              </a:rPr>
              <a:t>on-location </a:t>
            </a:r>
            <a:r>
              <a:rPr lang="en-US" sz="2000" spc="30" dirty="0">
                <a:solidFill>
                  <a:srgbClr val="050108"/>
                </a:solidFill>
                <a:latin typeface="+mj-lt"/>
                <a:cs typeface="Arial"/>
              </a:rPr>
              <a:t>means, </a:t>
            </a:r>
            <a:r>
              <a:rPr lang="en-US" sz="2000" spc="75" dirty="0">
                <a:solidFill>
                  <a:srgbClr val="050108"/>
                </a:solidFill>
                <a:latin typeface="+mj-lt"/>
                <a:cs typeface="Arial"/>
              </a:rPr>
              <a:t>including </a:t>
            </a:r>
            <a:r>
              <a:rPr lang="en-US" sz="2000" spc="40" dirty="0">
                <a:solidFill>
                  <a:srgbClr val="050108"/>
                </a:solidFill>
                <a:latin typeface="+mj-lt"/>
                <a:cs typeface="Arial"/>
              </a:rPr>
              <a:t>economic  </a:t>
            </a:r>
            <a:r>
              <a:rPr lang="en-US" sz="2000" spc="30" dirty="0">
                <a:solidFill>
                  <a:srgbClr val="050108"/>
                </a:solidFill>
                <a:latin typeface="+mj-lt"/>
                <a:cs typeface="Arial"/>
              </a:rPr>
              <a:t>and </a:t>
            </a:r>
            <a:r>
              <a:rPr lang="en-US" sz="2000" spc="40" dirty="0">
                <a:solidFill>
                  <a:srgbClr val="050108"/>
                </a:solidFill>
                <a:latin typeface="+mj-lt"/>
                <a:cs typeface="Arial"/>
              </a:rPr>
              <a:t>technological </a:t>
            </a:r>
            <a:r>
              <a:rPr lang="en-US" sz="2000" spc="55" dirty="0">
                <a:solidFill>
                  <a:srgbClr val="050108"/>
                </a:solidFill>
                <a:latin typeface="+mj-lt"/>
                <a:cs typeface="Arial"/>
              </a:rPr>
              <a:t>considerations, </a:t>
            </a:r>
            <a:r>
              <a:rPr lang="en-US" sz="2000" spc="50" dirty="0">
                <a:solidFill>
                  <a:srgbClr val="050108"/>
                </a:solidFill>
                <a:latin typeface="+mj-lt"/>
                <a:cs typeface="Arial"/>
              </a:rPr>
              <a:t>for </a:t>
            </a:r>
            <a:r>
              <a:rPr lang="en-US" sz="2000" spc="90" dirty="0">
                <a:solidFill>
                  <a:srgbClr val="050108"/>
                </a:solidFill>
                <a:latin typeface="+mj-lt"/>
                <a:cs typeface="Arial"/>
              </a:rPr>
              <a:t>improving </a:t>
            </a:r>
            <a:r>
              <a:rPr lang="en-US" sz="2000" spc="80" dirty="0">
                <a:solidFill>
                  <a:srgbClr val="050108"/>
                </a:solidFill>
                <a:latin typeface="+mj-lt"/>
                <a:cs typeface="Arial"/>
              </a:rPr>
              <a:t>water  </a:t>
            </a:r>
            <a:r>
              <a:rPr lang="en-US" sz="2000" spc="75" dirty="0">
                <a:solidFill>
                  <a:srgbClr val="050108"/>
                </a:solidFill>
                <a:latin typeface="+mj-lt"/>
                <a:cs typeface="Arial"/>
              </a:rPr>
              <a:t>quality in </a:t>
            </a:r>
            <a:r>
              <a:rPr lang="en-US" sz="2000" spc="55" dirty="0">
                <a:solidFill>
                  <a:srgbClr val="050108"/>
                </a:solidFill>
                <a:latin typeface="+mj-lt"/>
                <a:cs typeface="Arial"/>
              </a:rPr>
              <a:t>agricultural and </a:t>
            </a:r>
            <a:r>
              <a:rPr lang="en-US" sz="2000" spc="75" dirty="0">
                <a:solidFill>
                  <a:srgbClr val="050108"/>
                </a:solidFill>
                <a:latin typeface="+mj-lt"/>
                <a:cs typeface="Arial"/>
              </a:rPr>
              <a:t>urban</a:t>
            </a:r>
            <a:r>
              <a:rPr lang="en-US" sz="2000" spc="30" dirty="0">
                <a:solidFill>
                  <a:srgbClr val="050108"/>
                </a:solidFill>
                <a:latin typeface="+mj-lt"/>
                <a:cs typeface="Arial"/>
              </a:rPr>
              <a:t> </a:t>
            </a:r>
            <a:r>
              <a:rPr lang="en-US" sz="2000" spc="-5" dirty="0">
                <a:solidFill>
                  <a:srgbClr val="050108"/>
                </a:solidFill>
                <a:latin typeface="+mj-lt"/>
                <a:cs typeface="Arial"/>
              </a:rPr>
              <a:t>discharges.</a:t>
            </a:r>
          </a:p>
          <a:p>
            <a:pPr marL="12696" marR="5078">
              <a:tabLst>
                <a:tab pos="288869" algn="l"/>
                <a:tab pos="289504" algn="l"/>
              </a:tabLst>
            </a:pPr>
            <a:endParaRPr lang="en-US" sz="2000" dirty="0">
              <a:latin typeface="+mj-lt"/>
              <a:cs typeface="Arial"/>
            </a:endParaRPr>
          </a:p>
          <a:p>
            <a:pPr marL="285695" indent="-272997">
              <a:buChar char="•"/>
              <a:tabLst>
                <a:tab pos="285695" algn="l"/>
                <a:tab pos="286329" algn="l"/>
              </a:tabLst>
            </a:pPr>
            <a:r>
              <a:rPr lang="en-US" sz="2000" b="1" spc="100" dirty="0">
                <a:solidFill>
                  <a:srgbClr val="050108"/>
                </a:solidFill>
                <a:latin typeface="+mj-lt"/>
                <a:cs typeface="Arial"/>
              </a:rPr>
              <a:t>Nutrient Management </a:t>
            </a:r>
            <a:r>
              <a:rPr lang="en-US" sz="2000" spc="75" dirty="0">
                <a:solidFill>
                  <a:srgbClr val="050108"/>
                </a:solidFill>
                <a:latin typeface="+mj-lt"/>
                <a:cs typeface="Arial"/>
              </a:rPr>
              <a:t>(nitrogen </a:t>
            </a:r>
            <a:r>
              <a:rPr lang="en-US" sz="2000" spc="125" dirty="0">
                <a:solidFill>
                  <a:srgbClr val="050108"/>
                </a:solidFill>
                <a:latin typeface="+mj-lt"/>
                <a:cs typeface="Arial"/>
              </a:rPr>
              <a:t>&amp; </a:t>
            </a:r>
            <a:r>
              <a:rPr lang="en-US" sz="2000" spc="35" dirty="0">
                <a:solidFill>
                  <a:srgbClr val="050108"/>
                </a:solidFill>
                <a:latin typeface="+mj-lt"/>
                <a:cs typeface="Arial"/>
              </a:rPr>
              <a:t>phosphorus) – Choosing right fertilizer source, using tissue/soil samples</a:t>
            </a:r>
            <a:endParaRPr lang="en-US" sz="2000" spc="75" dirty="0">
              <a:solidFill>
                <a:srgbClr val="050108"/>
              </a:solidFill>
              <a:latin typeface="+mj-lt"/>
              <a:cs typeface="Arial"/>
            </a:endParaRPr>
          </a:p>
          <a:p>
            <a:pPr marL="12698">
              <a:tabLst>
                <a:tab pos="285695" algn="l"/>
                <a:tab pos="286329" algn="l"/>
              </a:tabLst>
            </a:pPr>
            <a:endParaRPr lang="en-US" sz="2000" dirty="0">
              <a:latin typeface="+mj-lt"/>
              <a:cs typeface="Arial"/>
            </a:endParaRPr>
          </a:p>
          <a:p>
            <a:pPr marL="275536" indent="-262839">
              <a:buChar char="•"/>
              <a:tabLst>
                <a:tab pos="275536" algn="l"/>
                <a:tab pos="276171" algn="l"/>
              </a:tabLst>
            </a:pPr>
            <a:r>
              <a:rPr lang="en-US" sz="2000" b="1" spc="75" dirty="0">
                <a:solidFill>
                  <a:srgbClr val="050108"/>
                </a:solidFill>
                <a:latin typeface="+mj-lt"/>
                <a:cs typeface="Arial"/>
              </a:rPr>
              <a:t>Stormwater</a:t>
            </a:r>
            <a:r>
              <a:rPr lang="en-US" sz="2000" b="1" spc="215" dirty="0">
                <a:solidFill>
                  <a:srgbClr val="050108"/>
                </a:solidFill>
                <a:latin typeface="+mj-lt"/>
                <a:cs typeface="Arial"/>
              </a:rPr>
              <a:t> </a:t>
            </a:r>
            <a:r>
              <a:rPr lang="en-US" sz="2000" b="1" spc="75" dirty="0">
                <a:solidFill>
                  <a:srgbClr val="050108"/>
                </a:solidFill>
                <a:latin typeface="+mj-lt"/>
                <a:cs typeface="Arial"/>
              </a:rPr>
              <a:t>Management – </a:t>
            </a:r>
            <a:r>
              <a:rPr lang="en-US" sz="2000" spc="75" dirty="0">
                <a:solidFill>
                  <a:srgbClr val="050108"/>
                </a:solidFill>
                <a:latin typeface="+mj-lt"/>
                <a:cs typeface="Arial"/>
              </a:rPr>
              <a:t>sediment management, rate control, re-use</a:t>
            </a:r>
          </a:p>
          <a:p>
            <a:pPr marL="12697">
              <a:tabLst>
                <a:tab pos="275536" algn="l"/>
                <a:tab pos="276171" algn="l"/>
              </a:tabLst>
            </a:pPr>
            <a:endParaRPr lang="en-US" sz="2000" dirty="0">
              <a:latin typeface="+mj-lt"/>
              <a:cs typeface="Arial"/>
            </a:endParaRPr>
          </a:p>
          <a:p>
            <a:pPr marL="281251" indent="-268553">
              <a:buChar char="•"/>
              <a:tabLst>
                <a:tab pos="281251" algn="l"/>
                <a:tab pos="281885" algn="l"/>
              </a:tabLst>
            </a:pPr>
            <a:r>
              <a:rPr lang="en-US" sz="2000" b="1" spc="75" dirty="0">
                <a:solidFill>
                  <a:srgbClr val="050108"/>
                </a:solidFill>
                <a:latin typeface="+mj-lt"/>
                <a:cs typeface="Arial"/>
              </a:rPr>
              <a:t>Irrigation</a:t>
            </a:r>
            <a:r>
              <a:rPr lang="en-US" sz="2000" b="1" spc="130" dirty="0">
                <a:solidFill>
                  <a:srgbClr val="050108"/>
                </a:solidFill>
                <a:latin typeface="+mj-lt"/>
                <a:cs typeface="Arial"/>
              </a:rPr>
              <a:t> </a:t>
            </a:r>
            <a:r>
              <a:rPr lang="en-US" sz="2000" b="1" spc="75" dirty="0">
                <a:solidFill>
                  <a:srgbClr val="050108"/>
                </a:solidFill>
                <a:latin typeface="+mj-lt"/>
                <a:cs typeface="Arial"/>
              </a:rPr>
              <a:t>Management – </a:t>
            </a:r>
            <a:r>
              <a:rPr lang="en-US" sz="2000" spc="75" dirty="0">
                <a:solidFill>
                  <a:srgbClr val="050108"/>
                </a:solidFill>
                <a:latin typeface="+mj-lt"/>
                <a:cs typeface="Arial"/>
              </a:rPr>
              <a:t>Field capacity, efficient application.</a:t>
            </a:r>
          </a:p>
          <a:p>
            <a:pPr marL="12698">
              <a:tabLst>
                <a:tab pos="281251" algn="l"/>
                <a:tab pos="281885" algn="l"/>
              </a:tabLst>
            </a:pPr>
            <a:endParaRPr lang="en-US" sz="2000" dirty="0">
              <a:latin typeface="+mj-lt"/>
              <a:cs typeface="Arial"/>
            </a:endParaRPr>
          </a:p>
          <a:p>
            <a:pPr marL="284424" indent="-271728">
              <a:buChar char="•"/>
              <a:tabLst>
                <a:tab pos="284424" algn="l"/>
                <a:tab pos="285059" algn="l"/>
              </a:tabLst>
            </a:pPr>
            <a:r>
              <a:rPr lang="en-US" sz="2000" b="1" dirty="0">
                <a:latin typeface="+mj-lt"/>
              </a:rPr>
              <a:t>Water Resource Protection:</a:t>
            </a:r>
            <a:r>
              <a:rPr lang="en-US" sz="2000" dirty="0">
                <a:latin typeface="+mj-lt"/>
              </a:rPr>
              <a:t> using buffers, setbacks, and swales to reduce or prevent the transport of sediments and nutrients from production areas to waterbodies.</a:t>
            </a:r>
            <a:endParaRPr lang="en-US" sz="2700" spc="50" dirty="0">
              <a:latin typeface="+mj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0877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253000-8537-4824-9716-BEDDE9390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688386"/>
            <a:ext cx="7924800" cy="988013"/>
          </a:xfrm>
        </p:spPr>
        <p:txBody>
          <a:bodyPr>
            <a:normAutofit fontScale="90000"/>
          </a:bodyPr>
          <a:lstStyle/>
          <a:p>
            <a:r>
              <a:rPr lang="en-US" b="1" u="none" dirty="0"/>
              <a:t>Best Management Practices (BMPs) </a:t>
            </a:r>
            <a:br>
              <a:rPr lang="en-US" b="1" u="none" dirty="0"/>
            </a:br>
            <a:r>
              <a:rPr lang="en-US" b="1" dirty="0"/>
              <a:t>What do they look like?</a:t>
            </a:r>
            <a:endParaRPr lang="en-US" b="1" u="none" dirty="0"/>
          </a:p>
        </p:txBody>
      </p:sp>
      <p:pic>
        <p:nvPicPr>
          <p:cNvPr id="1026" name="Picture 2" descr="https://edis.ifas.ufl.edu/LyraEDISServlet?command=getScreenImage&amp;oid=471346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828800"/>
            <a:ext cx="3867150" cy="2774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edis.ifas.ufl.edu/LyraEDISServlet?command=getScreenImage&amp;oid=107202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28800"/>
            <a:ext cx="3606007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ject 2"/>
          <p:cNvSpPr/>
          <p:nvPr/>
        </p:nvSpPr>
        <p:spPr>
          <a:xfrm>
            <a:off x="2667000" y="3962400"/>
            <a:ext cx="3581400" cy="26860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 w="1270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02344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253000-8537-4824-9716-BEDDE9390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688386"/>
            <a:ext cx="7924800" cy="988013"/>
          </a:xfrm>
        </p:spPr>
        <p:txBody>
          <a:bodyPr>
            <a:normAutofit fontScale="90000"/>
          </a:bodyPr>
          <a:lstStyle/>
          <a:p>
            <a:r>
              <a:rPr lang="en-US" b="1" u="none" dirty="0"/>
              <a:t>Best Management Practices (BMPs) </a:t>
            </a:r>
            <a:br>
              <a:rPr lang="en-US" b="1" u="none" dirty="0"/>
            </a:br>
            <a:r>
              <a:rPr lang="en-US" b="1" dirty="0"/>
              <a:t>What do they look like?</a:t>
            </a:r>
            <a:endParaRPr lang="en-US" b="1" u="none" dirty="0"/>
          </a:p>
        </p:txBody>
      </p:sp>
      <p:pic>
        <p:nvPicPr>
          <p:cNvPr id="2054" name="Picture 6" descr="Image result for IFAS BMP irrigation line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828800"/>
            <a:ext cx="3048000" cy="228600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edis.ifas.ufl.edu/LyraEDISServlet?command=getScreenImage&amp;oid=808475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5" y="3657600"/>
            <a:ext cx="8270875" cy="311130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edis.ifas.ufl.edu/LyraEDISServlet?command=getScreenImage&amp;oid=316525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828800"/>
            <a:ext cx="3714750" cy="278944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80386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253000-8537-4824-9716-BEDDE9390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688386"/>
            <a:ext cx="7924800" cy="988013"/>
          </a:xfrm>
        </p:spPr>
        <p:txBody>
          <a:bodyPr>
            <a:normAutofit fontScale="90000"/>
          </a:bodyPr>
          <a:lstStyle/>
          <a:p>
            <a:r>
              <a:rPr lang="en-US" b="1" u="none" dirty="0"/>
              <a:t>Best Management Practices (BMPs) </a:t>
            </a:r>
            <a:br>
              <a:rPr lang="en-US" b="1" u="none" dirty="0"/>
            </a:br>
            <a:r>
              <a:rPr lang="en-US" b="1" dirty="0"/>
              <a:t>What do they look like?</a:t>
            </a:r>
            <a:endParaRPr lang="en-US" b="1" u="non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758F9B-D298-41AE-B84B-FB1CCD709D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" t="16666" r="48" b="8890"/>
          <a:stretch/>
        </p:blipFill>
        <p:spPr>
          <a:xfrm>
            <a:off x="0" y="1774171"/>
            <a:ext cx="9144000" cy="5105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6D34F53-9EDA-40E8-BA7B-FE330CE8179C}"/>
              </a:ext>
            </a:extLst>
          </p:cNvPr>
          <p:cNvSpPr txBox="1"/>
          <p:nvPr/>
        </p:nvSpPr>
        <p:spPr>
          <a:xfrm>
            <a:off x="381000" y="1863086"/>
            <a:ext cx="1804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Weather Stations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4DF1500-10C3-48BF-89BB-5CFEABC9CA8C}"/>
              </a:ext>
            </a:extLst>
          </p:cNvPr>
          <p:cNvSpPr txBox="1"/>
          <p:nvPr/>
        </p:nvSpPr>
        <p:spPr>
          <a:xfrm>
            <a:off x="3276600" y="6440920"/>
            <a:ext cx="2159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Soil Moisture Probes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7D5724E-1CD1-47E1-B284-9A4F8B701E2E}"/>
              </a:ext>
            </a:extLst>
          </p:cNvPr>
          <p:cNvSpPr txBox="1"/>
          <p:nvPr/>
        </p:nvSpPr>
        <p:spPr>
          <a:xfrm>
            <a:off x="534452" y="6317618"/>
            <a:ext cx="1807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Fertilizer Sources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64A43C2-4BBD-4F70-8ACC-5DB902836E76}"/>
              </a:ext>
            </a:extLst>
          </p:cNvPr>
          <p:cNvSpPr txBox="1"/>
          <p:nvPr/>
        </p:nvSpPr>
        <p:spPr>
          <a:xfrm>
            <a:off x="6375263" y="1882985"/>
            <a:ext cx="2085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Water Conservation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98F8A16-8F72-45C8-A851-12B42CDFBCF7}"/>
              </a:ext>
            </a:extLst>
          </p:cNvPr>
          <p:cNvSpPr txBox="1"/>
          <p:nvPr/>
        </p:nvSpPr>
        <p:spPr>
          <a:xfrm>
            <a:off x="6274906" y="5977886"/>
            <a:ext cx="21845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Water Conservation/</a:t>
            </a:r>
          </a:p>
          <a:p>
            <a:r>
              <a:rPr lang="en-US" b="1" dirty="0">
                <a:solidFill>
                  <a:schemeClr val="bg1"/>
                </a:solidFill>
              </a:rPr>
              <a:t>Evaporation Control</a:t>
            </a:r>
          </a:p>
        </p:txBody>
      </p:sp>
    </p:spTree>
    <p:extLst>
      <p:ext uri="{BB962C8B-B14F-4D97-AF65-F5344CB8AC3E}">
        <p14:creationId xmlns:p14="http://schemas.microsoft.com/office/powerpoint/2010/main" val="4025620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253000-8537-4824-9716-BEDDE9390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688386"/>
            <a:ext cx="7924800" cy="988013"/>
          </a:xfrm>
        </p:spPr>
        <p:txBody>
          <a:bodyPr>
            <a:normAutofit fontScale="90000"/>
          </a:bodyPr>
          <a:lstStyle/>
          <a:p>
            <a:r>
              <a:rPr lang="en-US" b="1" u="none" dirty="0"/>
              <a:t>Agricultural </a:t>
            </a:r>
            <a:br>
              <a:rPr lang="en-US" b="1" u="none" dirty="0"/>
            </a:br>
            <a:r>
              <a:rPr lang="en-US" b="1" u="none" dirty="0"/>
              <a:t>Best Management Practices (BMPs)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71" y="76200"/>
            <a:ext cx="8628529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78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253000-8537-4824-9716-BEDDE9390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688386"/>
            <a:ext cx="7924800" cy="988013"/>
          </a:xfrm>
        </p:spPr>
        <p:txBody>
          <a:bodyPr>
            <a:normAutofit/>
          </a:bodyPr>
          <a:lstStyle/>
          <a:p>
            <a:r>
              <a:rPr lang="en-US" b="1" dirty="0" smtClean="0"/>
              <a:t>FDACS Status Report</a:t>
            </a:r>
            <a:r>
              <a:rPr lang="en-US" b="1" u="none" dirty="0" smtClean="0"/>
              <a:t>:</a:t>
            </a:r>
            <a:endParaRPr lang="en-US" b="1" u="none" dirty="0"/>
          </a:p>
        </p:txBody>
      </p:sp>
      <p:sp>
        <p:nvSpPr>
          <p:cNvPr id="6" name="Rectangle 5"/>
          <p:cNvSpPr/>
          <p:nvPr/>
        </p:nvSpPr>
        <p:spPr>
          <a:xfrm>
            <a:off x="762000" y="1752600"/>
            <a:ext cx="8229600" cy="2046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834" indent="-342834">
              <a:buFont typeface="Arial" panose="020B0604020202020204" pitchFamily="34" charset="0"/>
              <a:buChar char="•"/>
            </a:pPr>
            <a:r>
              <a:rPr lang="en-US" sz="2000" dirty="0"/>
              <a:t>Water Quality – Best Management Practices</a:t>
            </a:r>
          </a:p>
          <a:p>
            <a:pPr marL="342834" indent="-342834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834" indent="-342834">
              <a:buFont typeface="Arial" panose="020B0604020202020204" pitchFamily="34" charset="0"/>
              <a:buChar char="•"/>
            </a:pPr>
            <a:r>
              <a:rPr lang="en-US" sz="2000" dirty="0"/>
              <a:t>Water Storage/Quality – Public Private Partnerships</a:t>
            </a:r>
          </a:p>
          <a:p>
            <a:pPr marL="342834" indent="-342834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834" indent="-342834">
              <a:buFont typeface="Arial" panose="020B0604020202020204" pitchFamily="34" charset="0"/>
              <a:buChar char="•"/>
            </a:pPr>
            <a:r>
              <a:rPr lang="en-US" sz="2000" dirty="0"/>
              <a:t>Solutions to Stop the Discharges</a:t>
            </a:r>
          </a:p>
          <a:p>
            <a:pPr marL="285695" marR="248236" indent="-270457"/>
            <a:endParaRPr lang="en-US" sz="2700" spc="50" dirty="0"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833" y="1828800"/>
            <a:ext cx="8754767" cy="4191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62000" y="6477000"/>
            <a:ext cx="8001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Source:</a:t>
            </a:r>
            <a:r>
              <a:rPr lang="en-US" sz="1400" dirty="0">
                <a:solidFill>
                  <a:schemeClr val="bg1"/>
                </a:solidFill>
              </a:rPr>
              <a:t>  FDACS – Status of Implementation of Best Management Practices Report, 2019</a:t>
            </a:r>
          </a:p>
        </p:txBody>
      </p:sp>
    </p:spTree>
    <p:extLst>
      <p:ext uri="{BB962C8B-B14F-4D97-AF65-F5344CB8AC3E}">
        <p14:creationId xmlns:p14="http://schemas.microsoft.com/office/powerpoint/2010/main" val="3851137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253000-8537-4824-9716-BEDDE9390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688386"/>
            <a:ext cx="7924800" cy="988013"/>
          </a:xfrm>
        </p:spPr>
        <p:txBody>
          <a:bodyPr>
            <a:normAutofit fontScale="90000"/>
          </a:bodyPr>
          <a:lstStyle/>
          <a:p>
            <a:r>
              <a:rPr lang="en-US" b="1" u="none" dirty="0"/>
              <a:t>Compliance:</a:t>
            </a:r>
            <a:br>
              <a:rPr lang="en-US" b="1" u="none" dirty="0"/>
            </a:br>
            <a:r>
              <a:rPr lang="en-US" b="1" u="none" dirty="0"/>
              <a:t>Best Management Practices (BMPs)</a:t>
            </a:r>
          </a:p>
        </p:txBody>
      </p:sp>
      <p:sp>
        <p:nvSpPr>
          <p:cNvPr id="5" name="Rectangle 4"/>
          <p:cNvSpPr/>
          <p:nvPr/>
        </p:nvSpPr>
        <p:spPr>
          <a:xfrm>
            <a:off x="762000" y="6477000"/>
            <a:ext cx="8001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Source:</a:t>
            </a:r>
            <a:r>
              <a:rPr lang="en-US" sz="1400" dirty="0">
                <a:solidFill>
                  <a:schemeClr val="bg1"/>
                </a:solidFill>
              </a:rPr>
              <a:t>  FDACS – Status of Implementation of Best Management Practices Report, 2019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CED299E-5151-4DC8-8C9C-8DC0F50FD474}"/>
              </a:ext>
            </a:extLst>
          </p:cNvPr>
          <p:cNvSpPr/>
          <p:nvPr/>
        </p:nvSpPr>
        <p:spPr>
          <a:xfrm>
            <a:off x="838200" y="1752600"/>
            <a:ext cx="8153400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596" marR="5078" indent="-342900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288869" algn="l"/>
                <a:tab pos="289504" algn="l"/>
              </a:tabLst>
            </a:pPr>
            <a:r>
              <a:rPr lang="en-US" sz="2200" dirty="0">
                <a:latin typeface="+mj-lt"/>
                <a:cs typeface="Arial"/>
              </a:rPr>
              <a:t>54% of all Ag acreage is enrolled in FDACS BMP Program</a:t>
            </a:r>
          </a:p>
          <a:p>
            <a:pPr marL="355596" marR="5078" indent="-342900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288869" algn="l"/>
                <a:tab pos="289504" algn="l"/>
              </a:tabLst>
            </a:pPr>
            <a:r>
              <a:rPr lang="en-US" sz="2200" dirty="0">
                <a:latin typeface="+mj-lt"/>
                <a:cs typeface="Arial"/>
              </a:rPr>
              <a:t>80% of enrolled operations </a:t>
            </a:r>
            <a:r>
              <a:rPr lang="en-US" sz="2200" b="1" dirty="0">
                <a:latin typeface="+mj-lt"/>
                <a:cs typeface="Arial"/>
              </a:rPr>
              <a:t>submit responses to surveys </a:t>
            </a:r>
            <a:r>
              <a:rPr lang="en-US" sz="2200" dirty="0">
                <a:latin typeface="+mj-lt"/>
                <a:cs typeface="Arial"/>
              </a:rPr>
              <a:t>on BMP implementation</a:t>
            </a:r>
          </a:p>
          <a:p>
            <a:pPr marL="355596" marR="5078" indent="-342900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288869" algn="l"/>
                <a:tab pos="289504" algn="l"/>
              </a:tabLst>
            </a:pPr>
            <a:r>
              <a:rPr lang="en-US" sz="2200" dirty="0">
                <a:latin typeface="+mj-lt"/>
                <a:cs typeface="Arial"/>
              </a:rPr>
              <a:t>3,400 + implementation verification </a:t>
            </a:r>
            <a:r>
              <a:rPr lang="en-US" sz="2200" b="1" dirty="0">
                <a:latin typeface="+mj-lt"/>
                <a:cs typeface="Arial"/>
              </a:rPr>
              <a:t>site visits </a:t>
            </a:r>
            <a:r>
              <a:rPr lang="en-US" sz="2200" dirty="0">
                <a:latin typeface="+mj-lt"/>
                <a:cs typeface="Arial"/>
              </a:rPr>
              <a:t>out of 11,000 NOIs</a:t>
            </a:r>
          </a:p>
          <a:p>
            <a:pPr marL="355596" marR="5078" indent="-342900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288869" algn="l"/>
                <a:tab pos="289504" algn="l"/>
              </a:tabLst>
            </a:pPr>
            <a:r>
              <a:rPr lang="en-US" sz="2200" dirty="0">
                <a:latin typeface="+mj-lt"/>
                <a:cs typeface="Arial"/>
              </a:rPr>
              <a:t>Survey responses indicate </a:t>
            </a:r>
            <a:r>
              <a:rPr lang="en-US" sz="2200" b="1" dirty="0">
                <a:latin typeface="+mj-lt"/>
                <a:cs typeface="Arial"/>
              </a:rPr>
              <a:t>nearly universal compliance </a:t>
            </a:r>
            <a:r>
              <a:rPr lang="en-US" sz="2200" dirty="0">
                <a:latin typeface="+mj-lt"/>
                <a:cs typeface="Arial"/>
              </a:rPr>
              <a:t>with BMPs</a:t>
            </a:r>
          </a:p>
          <a:p>
            <a:pPr marL="355596" marR="5078" indent="-342900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288869" algn="l"/>
                <a:tab pos="289504" algn="l"/>
              </a:tabLst>
            </a:pPr>
            <a:r>
              <a:rPr lang="en-US" sz="2200" b="1" dirty="0" smtClean="0">
                <a:latin typeface="+mj-lt"/>
                <a:cs typeface="Arial"/>
              </a:rPr>
              <a:t>Program Refinement </a:t>
            </a:r>
            <a:r>
              <a:rPr lang="en-US" sz="2200" dirty="0" smtClean="0">
                <a:latin typeface="+mj-lt"/>
                <a:cs typeface="Arial"/>
              </a:rPr>
              <a:t>- FDACS </a:t>
            </a:r>
            <a:r>
              <a:rPr lang="en-US" sz="2200" dirty="0">
                <a:latin typeface="+mj-lt"/>
                <a:cs typeface="Arial"/>
              </a:rPr>
              <a:t>and OAWP </a:t>
            </a:r>
            <a:r>
              <a:rPr lang="en-US" sz="2200" dirty="0" smtClean="0">
                <a:latin typeface="+mj-lt"/>
                <a:cs typeface="Arial"/>
              </a:rPr>
              <a:t>identify </a:t>
            </a:r>
            <a:r>
              <a:rPr lang="en-US" sz="2200" dirty="0">
                <a:latin typeface="+mj-lt"/>
                <a:cs typeface="Arial"/>
              </a:rPr>
              <a:t>opportunities to </a:t>
            </a:r>
            <a:r>
              <a:rPr lang="en-US" sz="2200" dirty="0" smtClean="0">
                <a:latin typeface="+mj-lt"/>
                <a:cs typeface="Arial"/>
              </a:rPr>
              <a:t>improve: prioritize </a:t>
            </a:r>
            <a:r>
              <a:rPr lang="en-US" sz="2200" dirty="0">
                <a:latin typeface="+mj-lt"/>
                <a:cs typeface="Arial"/>
              </a:rPr>
              <a:t>site visits for </a:t>
            </a:r>
            <a:r>
              <a:rPr lang="en-US" sz="2200" dirty="0" smtClean="0">
                <a:latin typeface="+mj-lt"/>
                <a:cs typeface="Arial"/>
              </a:rPr>
              <a:t>verification, </a:t>
            </a:r>
            <a:r>
              <a:rPr lang="en-US" sz="2200" dirty="0">
                <a:latin typeface="+mj-lt"/>
                <a:cs typeface="Arial"/>
              </a:rPr>
              <a:t>outreach, prioritized cost-share funding, </a:t>
            </a:r>
            <a:r>
              <a:rPr lang="en-US" sz="2200" dirty="0" smtClean="0">
                <a:latin typeface="+mj-lt"/>
                <a:cs typeface="Arial"/>
              </a:rPr>
              <a:t>tools </a:t>
            </a:r>
            <a:r>
              <a:rPr lang="en-US" sz="2200" dirty="0">
                <a:latin typeface="+mj-lt"/>
                <a:cs typeface="Arial"/>
              </a:rPr>
              <a:t>for data accuracy and efficiency.</a:t>
            </a:r>
          </a:p>
          <a:p>
            <a:pPr marL="355596" marR="5078" indent="-342900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288869" algn="l"/>
                <a:tab pos="289504" algn="l"/>
              </a:tabLst>
            </a:pPr>
            <a:r>
              <a:rPr lang="en-US" sz="2200" b="1" dirty="0" smtClean="0">
                <a:latin typeface="+mj-lt"/>
                <a:cs typeface="Arial"/>
              </a:rPr>
              <a:t>OAWP Data Collection </a:t>
            </a:r>
            <a:r>
              <a:rPr lang="en-US" sz="2200" dirty="0" smtClean="0">
                <a:latin typeface="+mj-lt"/>
                <a:cs typeface="Arial"/>
              </a:rPr>
              <a:t>- improved </a:t>
            </a:r>
            <a:r>
              <a:rPr lang="en-US" sz="2200" dirty="0">
                <a:latin typeface="+mj-lt"/>
                <a:cs typeface="Arial"/>
              </a:rPr>
              <a:t>data </a:t>
            </a:r>
            <a:r>
              <a:rPr lang="en-US" sz="2200" dirty="0" smtClean="0">
                <a:latin typeface="+mj-lt"/>
                <a:cs typeface="Arial"/>
              </a:rPr>
              <a:t>collection/analysis </a:t>
            </a:r>
            <a:r>
              <a:rPr lang="en-US" sz="2200" dirty="0">
                <a:latin typeface="+mj-lt"/>
                <a:cs typeface="Arial"/>
              </a:rPr>
              <a:t>to ensure replicable </a:t>
            </a:r>
            <a:r>
              <a:rPr lang="en-US" sz="2200" dirty="0" smtClean="0">
                <a:latin typeface="+mj-lt"/>
                <a:cs typeface="Arial"/>
              </a:rPr>
              <a:t>procedures, </a:t>
            </a:r>
            <a:r>
              <a:rPr lang="en-US" sz="2200" dirty="0">
                <a:latin typeface="+mj-lt"/>
                <a:cs typeface="Arial"/>
              </a:rPr>
              <a:t>accurate data collection and water quality improvement.</a:t>
            </a:r>
          </a:p>
          <a:p>
            <a:pPr marL="12696" marR="5078">
              <a:tabLst>
                <a:tab pos="288869" algn="l"/>
                <a:tab pos="289504" algn="l"/>
              </a:tabLst>
            </a:pPr>
            <a:endParaRPr lang="en-US" sz="2000" dirty="0">
              <a:latin typeface="+mj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7885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253000-8537-4824-9716-BEDDE9390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688386"/>
            <a:ext cx="7924800" cy="988013"/>
          </a:xfrm>
        </p:spPr>
        <p:txBody>
          <a:bodyPr>
            <a:normAutofit/>
          </a:bodyPr>
          <a:lstStyle/>
          <a:p>
            <a:r>
              <a:rPr lang="en-US" b="1" u="none" dirty="0"/>
              <a:t>Common Goal: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AAD6427-7C3D-4143-A8FA-ED1E29D6A0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81200"/>
            <a:ext cx="7910195" cy="3733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For all stakeholders to work collaboratively to conserve and manage the state’s natural resources, and utilize science-based recommendations to expedite improvements </a:t>
            </a:r>
            <a:r>
              <a:rPr lang="en-US" sz="2800" dirty="0" smtClean="0"/>
              <a:t>to Florida’s </a:t>
            </a:r>
            <a:r>
              <a:rPr lang="en-US" sz="2800" dirty="0"/>
              <a:t>water bodies.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Agricultural Producers are stewards of the land and rely on </a:t>
            </a:r>
            <a:r>
              <a:rPr lang="en-US" sz="2800" dirty="0" smtClean="0"/>
              <a:t>healthy land </a:t>
            </a:r>
            <a:r>
              <a:rPr lang="en-US" sz="2800" dirty="0"/>
              <a:t>and water resources.</a:t>
            </a:r>
          </a:p>
          <a:p>
            <a:pPr marL="342834" indent="-342834">
              <a:buFont typeface="Arial" panose="020B0604020202020204" pitchFamily="34" charset="0"/>
              <a:buChar char="•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48309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253000-8537-4824-9716-BEDDE9390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688386"/>
            <a:ext cx="7924800" cy="988013"/>
          </a:xfrm>
        </p:spPr>
        <p:txBody>
          <a:bodyPr>
            <a:normAutofit fontScale="90000"/>
          </a:bodyPr>
          <a:lstStyle/>
          <a:p>
            <a:r>
              <a:rPr lang="en-US" b="1" u="none" dirty="0"/>
              <a:t>Best Management Practices (BMPs)</a:t>
            </a:r>
            <a:br>
              <a:rPr lang="en-US" b="1" u="none" dirty="0"/>
            </a:br>
            <a:r>
              <a:rPr lang="en-US" b="1" dirty="0"/>
              <a:t>3 Primary Categories</a:t>
            </a:r>
            <a:endParaRPr lang="en-US" b="1" u="none" dirty="0"/>
          </a:p>
        </p:txBody>
      </p:sp>
      <p:sp>
        <p:nvSpPr>
          <p:cNvPr id="6" name="Rectangle 5"/>
          <p:cNvSpPr/>
          <p:nvPr/>
        </p:nvSpPr>
        <p:spPr>
          <a:xfrm>
            <a:off x="228600" y="1752600"/>
            <a:ext cx="3810000" cy="54322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9980" marR="5078" indent="-267284">
              <a:buFontTx/>
              <a:buChar char="•"/>
              <a:tabLst>
                <a:tab pos="288869" algn="l"/>
                <a:tab pos="289504" algn="l"/>
              </a:tabLst>
            </a:pPr>
            <a:r>
              <a:rPr lang="en-US" sz="2000" spc="75" dirty="0">
                <a:solidFill>
                  <a:srgbClr val="050108"/>
                </a:solidFill>
                <a:latin typeface="+mj-lt"/>
                <a:cs typeface="Arial"/>
              </a:rPr>
              <a:t>Areas outside of EAA or BMAPS where BMP participation is optional, but compliance with water quality regulations is required (Monitoring)</a:t>
            </a:r>
          </a:p>
          <a:p>
            <a:pPr marL="279980" marR="5078" indent="-267284">
              <a:buFontTx/>
              <a:buChar char="•"/>
              <a:tabLst>
                <a:tab pos="288869" algn="l"/>
                <a:tab pos="289504" algn="l"/>
              </a:tabLst>
            </a:pPr>
            <a:endParaRPr lang="en-US" sz="2000" spc="75" dirty="0">
              <a:solidFill>
                <a:srgbClr val="050108"/>
              </a:solidFill>
              <a:cs typeface="Arial"/>
            </a:endParaRPr>
          </a:p>
          <a:p>
            <a:pPr marL="279980" marR="5078" indent="-267284">
              <a:buFontTx/>
              <a:buChar char="•"/>
              <a:tabLst>
                <a:tab pos="288869" algn="l"/>
                <a:tab pos="289504" algn="l"/>
              </a:tabLst>
            </a:pPr>
            <a:r>
              <a:rPr lang="en-US" sz="2000" spc="100" dirty="0">
                <a:solidFill>
                  <a:srgbClr val="050108"/>
                </a:solidFill>
                <a:latin typeface="+mj-lt"/>
                <a:cs typeface="Arial"/>
              </a:rPr>
              <a:t>Mandatory Participation in </a:t>
            </a:r>
            <a:r>
              <a:rPr lang="en-US" sz="2000" b="1" u="sng" spc="100" dirty="0">
                <a:solidFill>
                  <a:srgbClr val="050108"/>
                </a:solidFill>
                <a:latin typeface="+mj-lt"/>
                <a:cs typeface="Arial"/>
              </a:rPr>
              <a:t>BMPs or Monitoring </a:t>
            </a:r>
            <a:r>
              <a:rPr lang="en-US" sz="2000" spc="100" dirty="0">
                <a:solidFill>
                  <a:srgbClr val="050108"/>
                </a:solidFill>
                <a:latin typeface="+mj-lt"/>
                <a:cs typeface="Arial"/>
              </a:rPr>
              <a:t>in areas with Adopted BMAPs</a:t>
            </a:r>
          </a:p>
          <a:p>
            <a:pPr marL="279980" marR="5078" indent="-267284">
              <a:buFontTx/>
              <a:buChar char="•"/>
              <a:tabLst>
                <a:tab pos="288869" algn="l"/>
                <a:tab pos="289504" algn="l"/>
              </a:tabLst>
            </a:pPr>
            <a:endParaRPr lang="en-US" sz="2000" spc="75" dirty="0">
              <a:solidFill>
                <a:srgbClr val="050108"/>
              </a:solidFill>
              <a:cs typeface="Arial"/>
            </a:endParaRPr>
          </a:p>
          <a:p>
            <a:pPr marL="279980" marR="5078" indent="-267284">
              <a:buChar char="•"/>
              <a:tabLst>
                <a:tab pos="288869" algn="l"/>
                <a:tab pos="289504" algn="l"/>
              </a:tabLst>
            </a:pPr>
            <a:r>
              <a:rPr lang="en-US" sz="2000" spc="60" dirty="0">
                <a:solidFill>
                  <a:srgbClr val="050108"/>
                </a:solidFill>
                <a:latin typeface="+mj-lt"/>
                <a:cs typeface="Arial"/>
              </a:rPr>
              <a:t>Mandatory </a:t>
            </a:r>
            <a:r>
              <a:rPr lang="en-US" sz="2000" b="1" u="sng" spc="60" dirty="0">
                <a:solidFill>
                  <a:srgbClr val="050108"/>
                </a:solidFill>
                <a:latin typeface="+mj-lt"/>
                <a:cs typeface="Arial"/>
              </a:rPr>
              <a:t>BMP</a:t>
            </a:r>
            <a:r>
              <a:rPr lang="en-US" sz="2000" spc="60" dirty="0">
                <a:solidFill>
                  <a:srgbClr val="050108"/>
                </a:solidFill>
                <a:latin typeface="+mj-lt"/>
                <a:cs typeface="Arial"/>
              </a:rPr>
              <a:t> Enrollment in the Everglades Agricultural Area</a:t>
            </a:r>
            <a:endParaRPr lang="en-US" sz="2000" spc="-5" dirty="0">
              <a:solidFill>
                <a:srgbClr val="050108"/>
              </a:solidFill>
              <a:latin typeface="+mj-lt"/>
              <a:cs typeface="Arial"/>
            </a:endParaRPr>
          </a:p>
          <a:p>
            <a:pPr marL="12696" marR="5078">
              <a:tabLst>
                <a:tab pos="288869" algn="l"/>
                <a:tab pos="289504" algn="l"/>
              </a:tabLst>
            </a:pPr>
            <a:endParaRPr lang="en-US" sz="2000" dirty="0">
              <a:latin typeface="+mj-lt"/>
              <a:cs typeface="Arial"/>
            </a:endParaRPr>
          </a:p>
          <a:p>
            <a:pPr marL="12698">
              <a:tabLst>
                <a:tab pos="285695" algn="l"/>
                <a:tab pos="286329" algn="l"/>
              </a:tabLst>
            </a:pPr>
            <a:endParaRPr lang="en-US" sz="2000" dirty="0">
              <a:latin typeface="+mj-lt"/>
              <a:cs typeface="Arial"/>
            </a:endParaRPr>
          </a:p>
          <a:p>
            <a:pPr marL="285695" marR="248236" indent="-270457"/>
            <a:endParaRPr lang="en-US" sz="2700" spc="50" dirty="0"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2057400"/>
            <a:ext cx="4903269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691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253000-8537-4824-9716-BEDDE9390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688386"/>
            <a:ext cx="7924800" cy="988013"/>
          </a:xfrm>
        </p:spPr>
        <p:txBody>
          <a:bodyPr>
            <a:normAutofit fontScale="90000"/>
          </a:bodyPr>
          <a:lstStyle/>
          <a:p>
            <a:r>
              <a:rPr lang="en-US" b="1" u="none" dirty="0"/>
              <a:t>Everglades Agricultural Area – </a:t>
            </a:r>
            <a:br>
              <a:rPr lang="en-US" b="1" u="none" dirty="0"/>
            </a:br>
            <a:r>
              <a:rPr lang="en-US" b="1" dirty="0"/>
              <a:t>Basis and Efficacy:</a:t>
            </a:r>
            <a:endParaRPr lang="en-US" b="1" u="none" dirty="0"/>
          </a:p>
        </p:txBody>
      </p:sp>
      <p:sp>
        <p:nvSpPr>
          <p:cNvPr id="6" name="Rectangle 5"/>
          <p:cNvSpPr/>
          <p:nvPr/>
        </p:nvSpPr>
        <p:spPr>
          <a:xfrm>
            <a:off x="304800" y="1752600"/>
            <a:ext cx="42672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j-lt"/>
              </a:rPr>
              <a:t>Basin Wide Approach</a:t>
            </a:r>
            <a:endParaRPr lang="en-US" sz="2000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BMPs include Nutrient Control; Water Management Practices; Particulate Matter and Sediment Control; Pasture Management; and Other BMPs.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Required by Everglades Forever Act that these BMPs result in a 25% reduction in TP compared with the baseline time period of 1980-1988.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990" t="1435" r="1842" b="1291"/>
          <a:stretch/>
        </p:blipFill>
        <p:spPr>
          <a:xfrm>
            <a:off x="4707373" y="1066800"/>
            <a:ext cx="4341377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871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253000-8537-4824-9716-BEDDE9390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688386"/>
            <a:ext cx="7924800" cy="988013"/>
          </a:xfrm>
        </p:spPr>
        <p:txBody>
          <a:bodyPr>
            <a:normAutofit fontScale="90000"/>
          </a:bodyPr>
          <a:lstStyle/>
          <a:p>
            <a:r>
              <a:rPr lang="en-US" b="1" u="none" dirty="0"/>
              <a:t>Everglades Agricultural Area – </a:t>
            </a:r>
            <a:br>
              <a:rPr lang="en-US" b="1" u="none" dirty="0"/>
            </a:br>
            <a:r>
              <a:rPr lang="en-US" b="1" dirty="0"/>
              <a:t>Basis and Efficacy:</a:t>
            </a:r>
            <a:endParaRPr lang="en-US" b="1" u="none" dirty="0"/>
          </a:p>
        </p:txBody>
      </p:sp>
      <p:sp>
        <p:nvSpPr>
          <p:cNvPr id="6" name="Rectangle 5"/>
          <p:cNvSpPr/>
          <p:nvPr/>
        </p:nvSpPr>
        <p:spPr>
          <a:xfrm>
            <a:off x="228600" y="1752600"/>
            <a:ext cx="38100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To date, (23 years) of BMPs on agricultural lands have prevented </a:t>
            </a:r>
            <a:r>
              <a:rPr lang="en-US" sz="2000" b="1" dirty="0">
                <a:latin typeface="+mj-lt"/>
              </a:rPr>
              <a:t>3,779 metric tons </a:t>
            </a:r>
            <a:r>
              <a:rPr lang="en-US" sz="2000" dirty="0">
                <a:latin typeface="+mj-lt"/>
              </a:rPr>
              <a:t>of phosphorus from leaving the EAA Basin in </a:t>
            </a:r>
            <a:r>
              <a:rPr lang="en-US" sz="2000" dirty="0" err="1">
                <a:latin typeface="+mj-lt"/>
              </a:rPr>
              <a:t>stormwater</a:t>
            </a:r>
            <a:r>
              <a:rPr lang="en-US" sz="2000" dirty="0">
                <a:latin typeface="+mj-lt"/>
              </a:rPr>
              <a:t> runoff. </a:t>
            </a:r>
          </a:p>
          <a:p>
            <a:endParaRPr lang="en-US" sz="2000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In 2018, the EAA achieved a </a:t>
            </a:r>
            <a:r>
              <a:rPr lang="en-US" sz="2000" b="1" dirty="0">
                <a:latin typeface="+mj-lt"/>
              </a:rPr>
              <a:t>66% reduction </a:t>
            </a:r>
            <a:r>
              <a:rPr lang="en-US" sz="2000" dirty="0">
                <a:latin typeface="+mj-lt"/>
              </a:rPr>
              <a:t>in TP load from the pre-BMP baseline period;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The cumulative reduction (23 Years) in TP load in EAA runoff is a long-term average annual TP </a:t>
            </a:r>
            <a:r>
              <a:rPr lang="en-US" sz="2000" b="1" dirty="0">
                <a:latin typeface="+mj-lt"/>
              </a:rPr>
              <a:t>load reduction of 57%. </a:t>
            </a:r>
            <a:endParaRPr lang="en-US" sz="2700" b="1" spc="50" dirty="0">
              <a:latin typeface="+mj-lt"/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0" y="1828800"/>
            <a:ext cx="4856382" cy="439429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62000" y="6477000"/>
            <a:ext cx="8001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Source:</a:t>
            </a:r>
            <a:r>
              <a:rPr lang="en-US" sz="1400" dirty="0">
                <a:solidFill>
                  <a:schemeClr val="bg1"/>
                </a:solidFill>
              </a:rPr>
              <a:t>  2019 South Florida Environmental Report - Highlights</a:t>
            </a:r>
          </a:p>
        </p:txBody>
      </p:sp>
    </p:spTree>
    <p:extLst>
      <p:ext uri="{BB962C8B-B14F-4D97-AF65-F5344CB8AC3E}">
        <p14:creationId xmlns:p14="http://schemas.microsoft.com/office/powerpoint/2010/main" val="3442899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253000-8537-4824-9716-BEDDE9390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688386"/>
            <a:ext cx="7924800" cy="988013"/>
          </a:xfrm>
        </p:spPr>
        <p:txBody>
          <a:bodyPr>
            <a:normAutofit fontScale="90000"/>
          </a:bodyPr>
          <a:lstStyle/>
          <a:p>
            <a:r>
              <a:rPr lang="en-US" b="1" u="none" dirty="0" smtClean="0"/>
              <a:t>Other Regional Practices to</a:t>
            </a:r>
            <a:br>
              <a:rPr lang="en-US" b="1" u="none" dirty="0" smtClean="0"/>
            </a:br>
            <a:r>
              <a:rPr lang="en-US" b="1" dirty="0" smtClean="0"/>
              <a:t>Improve Water Quality</a:t>
            </a:r>
            <a:endParaRPr lang="en-US" b="1" u="none" dirty="0"/>
          </a:p>
        </p:txBody>
      </p:sp>
      <p:sp>
        <p:nvSpPr>
          <p:cNvPr id="6" name="Rectangle 5"/>
          <p:cNvSpPr/>
          <p:nvPr/>
        </p:nvSpPr>
        <p:spPr>
          <a:xfrm>
            <a:off x="533400" y="1752600"/>
            <a:ext cx="8305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9980" marR="5078" indent="-267284">
              <a:buChar char="•"/>
              <a:tabLst>
                <a:tab pos="288869" algn="l"/>
                <a:tab pos="289504" algn="l"/>
              </a:tabLst>
            </a:pPr>
            <a:r>
              <a:rPr lang="en-US" sz="2000" b="1" spc="60" dirty="0">
                <a:solidFill>
                  <a:srgbClr val="050108"/>
                </a:solidFill>
                <a:latin typeface="+mj-lt"/>
                <a:cs typeface="Arial"/>
              </a:rPr>
              <a:t>Recognize primary source of water quantity/quality challenges </a:t>
            </a:r>
          </a:p>
          <a:p>
            <a:pPr marL="12696" marR="5078">
              <a:tabLst>
                <a:tab pos="288869" algn="l"/>
                <a:tab pos="289504" algn="l"/>
              </a:tabLst>
            </a:pPr>
            <a:endParaRPr lang="en-US" sz="2000" b="1" spc="60" dirty="0">
              <a:solidFill>
                <a:srgbClr val="050108"/>
              </a:solidFill>
              <a:latin typeface="+mj-lt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5" t="12833" r="532" b="12167"/>
          <a:stretch/>
        </p:blipFill>
        <p:spPr>
          <a:xfrm>
            <a:off x="990600" y="2261407"/>
            <a:ext cx="6858000" cy="45584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0" t="12833" r="790" b="12833"/>
          <a:stretch/>
        </p:blipFill>
        <p:spPr>
          <a:xfrm>
            <a:off x="1066800" y="2309981"/>
            <a:ext cx="6934200" cy="454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883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253000-8537-4824-9716-BEDDE9390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688386"/>
            <a:ext cx="7924800" cy="988013"/>
          </a:xfrm>
        </p:spPr>
        <p:txBody>
          <a:bodyPr>
            <a:normAutofit/>
          </a:bodyPr>
          <a:lstStyle/>
          <a:p>
            <a:r>
              <a:rPr lang="en-US" b="1" u="none" dirty="0" smtClean="0"/>
              <a:t>Conclusion:</a:t>
            </a:r>
            <a:endParaRPr lang="en-US" b="1" u="none" dirty="0"/>
          </a:p>
        </p:txBody>
      </p:sp>
      <p:sp>
        <p:nvSpPr>
          <p:cNvPr id="6" name="Rectangle 5"/>
          <p:cNvSpPr/>
          <p:nvPr/>
        </p:nvSpPr>
        <p:spPr>
          <a:xfrm>
            <a:off x="762000" y="1752600"/>
            <a:ext cx="8229600" cy="460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9980" marR="5078" indent="-267284">
              <a:spcAft>
                <a:spcPts val="600"/>
              </a:spcAft>
              <a:buChar char="•"/>
              <a:tabLst>
                <a:tab pos="288869" algn="l"/>
                <a:tab pos="289504" algn="l"/>
              </a:tabLst>
            </a:pPr>
            <a:r>
              <a:rPr lang="en-US" sz="2000" dirty="0">
                <a:latin typeface="+mj-lt"/>
              </a:rPr>
              <a:t>BMPs are an effective tool in addressing water quality</a:t>
            </a:r>
          </a:p>
          <a:p>
            <a:pPr marL="279980" marR="5078" indent="-267284">
              <a:spcAft>
                <a:spcPts val="600"/>
              </a:spcAft>
              <a:buChar char="•"/>
              <a:tabLst>
                <a:tab pos="288869" algn="l"/>
                <a:tab pos="289504" algn="l"/>
              </a:tabLst>
            </a:pPr>
            <a:r>
              <a:rPr lang="en-US" sz="2000" dirty="0">
                <a:latin typeface="+mj-lt"/>
              </a:rPr>
              <a:t>As currently designed, BMPs are cost effective and widely implemented</a:t>
            </a:r>
          </a:p>
          <a:p>
            <a:pPr marL="279980" marR="5078" indent="-267284">
              <a:spcAft>
                <a:spcPts val="600"/>
              </a:spcAft>
              <a:buChar char="•"/>
              <a:tabLst>
                <a:tab pos="288869" algn="l"/>
                <a:tab pos="289504" algn="l"/>
              </a:tabLst>
            </a:pPr>
            <a:r>
              <a:rPr lang="en-US" sz="2000" dirty="0">
                <a:latin typeface="+mj-lt"/>
              </a:rPr>
              <a:t>On-going research is necessary to ensure BMPs are effective</a:t>
            </a:r>
          </a:p>
          <a:p>
            <a:pPr marL="279980" marR="5078" indent="-267284">
              <a:spcAft>
                <a:spcPts val="600"/>
              </a:spcAft>
              <a:buChar char="•"/>
              <a:tabLst>
                <a:tab pos="288869" algn="l"/>
                <a:tab pos="289504" algn="l"/>
              </a:tabLst>
            </a:pPr>
            <a:r>
              <a:rPr lang="en-US" sz="2000" dirty="0">
                <a:latin typeface="+mj-lt"/>
              </a:rPr>
              <a:t>Cost Share Programs are Beneficial to ensure adequate implementation</a:t>
            </a:r>
          </a:p>
          <a:p>
            <a:pPr marL="279980" marR="5078" indent="-267284">
              <a:spcAft>
                <a:spcPts val="600"/>
              </a:spcAft>
              <a:buChar char="•"/>
              <a:tabLst>
                <a:tab pos="288869" algn="l"/>
                <a:tab pos="289504" algn="l"/>
              </a:tabLst>
            </a:pPr>
            <a:endParaRPr lang="en-US" sz="800" dirty="0">
              <a:latin typeface="+mj-lt"/>
            </a:endParaRPr>
          </a:p>
          <a:p>
            <a:pPr marL="279980" marR="5078" indent="-267284">
              <a:spcAft>
                <a:spcPts val="600"/>
              </a:spcAft>
              <a:buChar char="•"/>
              <a:tabLst>
                <a:tab pos="288869" algn="l"/>
                <a:tab pos="289504" algn="l"/>
              </a:tabLst>
            </a:pPr>
            <a:r>
              <a:rPr lang="en-US" sz="2000" b="1" dirty="0">
                <a:latin typeface="+mj-lt"/>
              </a:rPr>
              <a:t>Other Programs </a:t>
            </a:r>
            <a:r>
              <a:rPr lang="en-US" sz="2000" b="1" dirty="0" smtClean="0">
                <a:latin typeface="+mj-lt"/>
              </a:rPr>
              <a:t>MUST be </a:t>
            </a:r>
            <a:r>
              <a:rPr lang="en-US" sz="2000" b="1" dirty="0">
                <a:latin typeface="+mj-lt"/>
              </a:rPr>
              <a:t>part of the discussion:</a:t>
            </a:r>
          </a:p>
          <a:p>
            <a:pPr marL="571500" marR="5078" lvl="1" indent="-266700">
              <a:spcAft>
                <a:spcPts val="600"/>
              </a:spcAft>
              <a:buFontTx/>
              <a:buChar char="•"/>
              <a:tabLst>
                <a:tab pos="288869" algn="l"/>
                <a:tab pos="289504" algn="l"/>
              </a:tabLst>
            </a:pPr>
            <a:r>
              <a:rPr lang="en-US" sz="2000" dirty="0">
                <a:solidFill>
                  <a:prstClr val="black"/>
                </a:solidFill>
                <a:latin typeface="+mj-lt"/>
                <a:cs typeface="Corbel"/>
              </a:rPr>
              <a:t>Better Control of Septic Tanks and Wastewater Discharges</a:t>
            </a:r>
          </a:p>
          <a:p>
            <a:pPr marL="571500" marR="5078" lvl="1" indent="-266700">
              <a:spcAft>
                <a:spcPts val="600"/>
              </a:spcAft>
              <a:buFontTx/>
              <a:buChar char="•"/>
              <a:tabLst>
                <a:tab pos="288869" algn="l"/>
                <a:tab pos="289504" algn="l"/>
              </a:tabLst>
            </a:pPr>
            <a:r>
              <a:rPr lang="en-US" sz="2000" dirty="0">
                <a:solidFill>
                  <a:prstClr val="black"/>
                </a:solidFill>
                <a:latin typeface="+mj-lt"/>
                <a:cs typeface="Corbel"/>
              </a:rPr>
              <a:t>Support</a:t>
            </a:r>
            <a:r>
              <a:rPr lang="en-US" sz="2000" spc="-18" dirty="0">
                <a:solidFill>
                  <a:prstClr val="black"/>
                </a:solidFill>
                <a:latin typeface="+mj-lt"/>
                <a:cs typeface="Corbel"/>
              </a:rPr>
              <a:t> 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Corbel"/>
              </a:rPr>
              <a:t>finishing</a:t>
            </a:r>
            <a:r>
              <a:rPr lang="en-US" sz="2000" spc="-18" dirty="0">
                <a:solidFill>
                  <a:prstClr val="black"/>
                </a:solidFill>
                <a:latin typeface="+mj-lt"/>
                <a:cs typeface="Corbel"/>
              </a:rPr>
              <a:t> 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Corbel"/>
              </a:rPr>
              <a:t>authorized</a:t>
            </a:r>
            <a:r>
              <a:rPr lang="en-US" sz="2000" spc="-18" dirty="0">
                <a:solidFill>
                  <a:prstClr val="black"/>
                </a:solidFill>
                <a:latin typeface="+mj-lt"/>
                <a:cs typeface="Corbel"/>
              </a:rPr>
              <a:t> 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Corbel"/>
              </a:rPr>
              <a:t>projects</a:t>
            </a:r>
            <a:r>
              <a:rPr lang="en-US" sz="2000" spc="-18" dirty="0">
                <a:solidFill>
                  <a:prstClr val="black"/>
                </a:solidFill>
                <a:latin typeface="+mj-lt"/>
                <a:cs typeface="Corbel"/>
              </a:rPr>
              <a:t> 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Corbel"/>
              </a:rPr>
              <a:t>–</a:t>
            </a:r>
            <a:r>
              <a:rPr lang="en-US" sz="2000" spc="-18" dirty="0">
                <a:solidFill>
                  <a:prstClr val="black"/>
                </a:solidFill>
                <a:latin typeface="+mj-lt"/>
                <a:cs typeface="Corbel"/>
              </a:rPr>
              <a:t> 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Corbel"/>
              </a:rPr>
              <a:t>CERP, CEPP,</a:t>
            </a:r>
            <a:r>
              <a:rPr lang="en-US" sz="2000" spc="-18" dirty="0">
                <a:solidFill>
                  <a:prstClr val="black"/>
                </a:solidFill>
                <a:latin typeface="+mj-lt"/>
                <a:cs typeface="Corbel"/>
              </a:rPr>
              <a:t> 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Corbel"/>
              </a:rPr>
              <a:t>Restoration</a:t>
            </a:r>
            <a:r>
              <a:rPr lang="en-US" sz="2000" spc="-18" dirty="0">
                <a:solidFill>
                  <a:prstClr val="black"/>
                </a:solidFill>
                <a:latin typeface="+mj-lt"/>
                <a:cs typeface="Corbel"/>
              </a:rPr>
              <a:t> 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Corbel"/>
              </a:rPr>
              <a:t>Strategies,</a:t>
            </a:r>
            <a:r>
              <a:rPr lang="en-US" sz="2000" spc="-18" dirty="0">
                <a:solidFill>
                  <a:prstClr val="black"/>
                </a:solidFill>
                <a:latin typeface="+mj-lt"/>
                <a:cs typeface="Corbel"/>
              </a:rPr>
              <a:t> 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Corbel"/>
              </a:rPr>
              <a:t>C-43,</a:t>
            </a:r>
            <a:r>
              <a:rPr lang="en-US" sz="2000" spc="-18" dirty="0">
                <a:solidFill>
                  <a:prstClr val="black"/>
                </a:solidFill>
                <a:latin typeface="+mj-lt"/>
                <a:cs typeface="Corbel"/>
              </a:rPr>
              <a:t> 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Corbel"/>
              </a:rPr>
              <a:t>C-44, </a:t>
            </a:r>
            <a:r>
              <a:rPr lang="en-US" sz="2000" dirty="0" smtClean="0">
                <a:solidFill>
                  <a:prstClr val="black"/>
                </a:solidFill>
                <a:latin typeface="+mj-lt"/>
                <a:cs typeface="Corbel"/>
              </a:rPr>
              <a:t>Herbert</a:t>
            </a:r>
            <a:r>
              <a:rPr lang="en-US" sz="2000" spc="-18" dirty="0" smtClean="0">
                <a:solidFill>
                  <a:prstClr val="black"/>
                </a:solidFill>
                <a:latin typeface="+mj-lt"/>
                <a:cs typeface="Corbel"/>
              </a:rPr>
              <a:t> </a:t>
            </a:r>
            <a:r>
              <a:rPr lang="en-US" sz="2000" dirty="0" smtClean="0">
                <a:solidFill>
                  <a:prstClr val="black"/>
                </a:solidFill>
                <a:latin typeface="+mj-lt"/>
                <a:cs typeface="Corbel"/>
              </a:rPr>
              <a:t>Hoover</a:t>
            </a:r>
            <a:r>
              <a:rPr lang="en-US" sz="2000" spc="-18" dirty="0" smtClean="0">
                <a:solidFill>
                  <a:prstClr val="black"/>
                </a:solidFill>
                <a:latin typeface="+mj-lt"/>
                <a:cs typeface="Corbel"/>
              </a:rPr>
              <a:t> </a:t>
            </a:r>
            <a:r>
              <a:rPr lang="en-US" sz="2000" dirty="0" smtClean="0">
                <a:solidFill>
                  <a:prstClr val="black"/>
                </a:solidFill>
                <a:latin typeface="+mj-lt"/>
                <a:cs typeface="Corbel"/>
              </a:rPr>
              <a:t>Dike</a:t>
            </a:r>
            <a:r>
              <a:rPr lang="en-US" sz="2000" spc="-18" dirty="0" smtClean="0">
                <a:solidFill>
                  <a:prstClr val="black"/>
                </a:solidFill>
                <a:latin typeface="+mj-lt"/>
                <a:cs typeface="Corbel"/>
              </a:rPr>
              <a:t> </a:t>
            </a:r>
            <a:r>
              <a:rPr lang="en-US" sz="2000" dirty="0" smtClean="0">
                <a:solidFill>
                  <a:prstClr val="black"/>
                </a:solidFill>
                <a:latin typeface="+mj-lt"/>
                <a:cs typeface="Corbel"/>
              </a:rPr>
              <a:t>Rehabilitation,</a:t>
            </a:r>
            <a:r>
              <a:rPr lang="en-US" sz="2000" spc="-22" dirty="0" smtClean="0">
                <a:solidFill>
                  <a:prstClr val="black"/>
                </a:solidFill>
                <a:latin typeface="+mj-lt"/>
                <a:cs typeface="Corbel"/>
              </a:rPr>
              <a:t> </a:t>
            </a:r>
            <a:r>
              <a:rPr lang="en-US" sz="2000" dirty="0" smtClean="0">
                <a:solidFill>
                  <a:prstClr val="black"/>
                </a:solidFill>
                <a:latin typeface="+mj-lt"/>
                <a:cs typeface="Corbel"/>
              </a:rPr>
              <a:t>etc.</a:t>
            </a:r>
            <a:endParaRPr lang="en-US" sz="2000" dirty="0">
              <a:solidFill>
                <a:prstClr val="black"/>
              </a:solidFill>
              <a:latin typeface="+mj-lt"/>
              <a:cs typeface="Corbel"/>
            </a:endParaRPr>
          </a:p>
          <a:p>
            <a:pPr marL="571500" marR="5078" lvl="1" indent="-266700">
              <a:spcAft>
                <a:spcPts val="600"/>
              </a:spcAft>
              <a:buChar char="•"/>
              <a:tabLst>
                <a:tab pos="288869" algn="l"/>
                <a:tab pos="289504" algn="l"/>
              </a:tabLst>
            </a:pPr>
            <a:r>
              <a:rPr lang="en-US" sz="2000" dirty="0">
                <a:latin typeface="+mj-lt"/>
              </a:rPr>
              <a:t>Increased Storage and Treatment north of Lake O, including: ASR and Estuary Protection Wells (</a:t>
            </a:r>
            <a:r>
              <a:rPr lang="en-US" sz="2000" dirty="0">
                <a:solidFill>
                  <a:prstClr val="black"/>
                </a:solidFill>
                <a:latin typeface="+mj-lt"/>
                <a:cs typeface="Corbel"/>
              </a:rPr>
              <a:t>combined with authorized projects will eliminate 80% of the harmful discharges)</a:t>
            </a:r>
          </a:p>
          <a:p>
            <a:pPr marL="571500" marR="5078" lvl="1" indent="-266700">
              <a:spcAft>
                <a:spcPts val="600"/>
              </a:spcAft>
              <a:buChar char="•"/>
              <a:tabLst>
                <a:tab pos="288869" algn="l"/>
                <a:tab pos="289504" algn="l"/>
              </a:tabLst>
            </a:pPr>
            <a:r>
              <a:rPr lang="en-US" sz="2000" dirty="0">
                <a:solidFill>
                  <a:prstClr val="black"/>
                </a:solidFill>
                <a:latin typeface="+mj-lt"/>
                <a:cs typeface="Corbel"/>
              </a:rPr>
              <a:t>Innovative Planning Strategies (RLSA and Sector Planning)</a:t>
            </a:r>
            <a:endParaRPr lang="en-US" sz="2000" dirty="0">
              <a:latin typeface="+mj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8191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140659" y="1121789"/>
            <a:ext cx="2856865" cy="698500"/>
          </a:xfrm>
          <a:prstGeom prst="rect">
            <a:avLst/>
          </a:prstGeom>
        </p:spPr>
        <p:txBody>
          <a:bodyPr vert="horz" wrap="square" lIns="0" tIns="14601" rIns="0" bIns="0" rtlCol="0">
            <a:spAutoFit/>
          </a:bodyPr>
          <a:lstStyle/>
          <a:p>
            <a:pPr marL="12697">
              <a:spcBef>
                <a:spcPts val="114"/>
              </a:spcBef>
            </a:pPr>
            <a:r>
              <a:rPr lang="en-US" sz="4400" b="1" spc="-195" dirty="0">
                <a:solidFill>
                  <a:srgbClr val="03607B"/>
                </a:solidFill>
                <a:latin typeface="Arial"/>
                <a:cs typeface="Arial"/>
              </a:rPr>
              <a:t>Thank You</a:t>
            </a:r>
            <a:endParaRPr sz="44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47800" y="4267200"/>
            <a:ext cx="6057100" cy="2056964"/>
          </a:xfrm>
          <a:prstGeom prst="rect">
            <a:avLst/>
          </a:prstGeom>
        </p:spPr>
        <p:txBody>
          <a:bodyPr vert="horz" wrap="square" lIns="0" tIns="40631" rIns="0" bIns="0" rtlCol="0">
            <a:spAutoFit/>
          </a:bodyPr>
          <a:lstStyle/>
          <a:p>
            <a:pPr marL="12697" marR="5078" indent="1905" algn="ctr">
              <a:lnSpc>
                <a:spcPct val="139700"/>
              </a:lnSpc>
              <a:spcBef>
                <a:spcPts val="320"/>
              </a:spcBef>
            </a:pPr>
            <a:r>
              <a:rPr lang="en-US" sz="3000" spc="35" dirty="0">
                <a:latin typeface="Arial"/>
                <a:cs typeface="Arial"/>
              </a:rPr>
              <a:t>Mitch Hutchcraft</a:t>
            </a:r>
          </a:p>
          <a:p>
            <a:pPr marL="12697" marR="5078" indent="1905" algn="ctr">
              <a:lnSpc>
                <a:spcPct val="139700"/>
              </a:lnSpc>
              <a:spcBef>
                <a:spcPts val="320"/>
              </a:spcBef>
            </a:pPr>
            <a:r>
              <a:rPr lang="en-US" sz="3000" spc="35" dirty="0">
                <a:latin typeface="Arial"/>
                <a:cs typeface="Arial"/>
              </a:rPr>
              <a:t>King Ranch/Consolidated Citrus</a:t>
            </a:r>
          </a:p>
          <a:p>
            <a:pPr marL="12697" marR="5078" indent="1905" algn="ctr">
              <a:lnSpc>
                <a:spcPct val="139700"/>
              </a:lnSpc>
              <a:spcBef>
                <a:spcPts val="320"/>
              </a:spcBef>
            </a:pPr>
            <a:r>
              <a:rPr lang="en-US" sz="3000" spc="35" dirty="0">
                <a:latin typeface="Arial"/>
                <a:cs typeface="Arial"/>
              </a:rPr>
              <a:t>mhutchcraft@cclpcitrus.com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8549387" y="6552024"/>
            <a:ext cx="199390" cy="20366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697">
              <a:spcBef>
                <a:spcPts val="105"/>
              </a:spcBef>
            </a:pPr>
            <a:r>
              <a:rPr sz="1200" spc="-75" dirty="0">
                <a:solidFill>
                  <a:srgbClr val="387490"/>
                </a:solidFill>
                <a:latin typeface="Courier New"/>
                <a:cs typeface="Courier New"/>
              </a:rPr>
              <a:t>32</a:t>
            </a:r>
            <a:endParaRPr sz="1200">
              <a:latin typeface="Courier New"/>
              <a:cs typeface="Courier New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253000-8537-4824-9716-BEDDE9390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688386"/>
            <a:ext cx="3352800" cy="988013"/>
          </a:xfrm>
        </p:spPr>
        <p:txBody>
          <a:bodyPr>
            <a:normAutofit fontScale="90000"/>
          </a:bodyPr>
          <a:lstStyle/>
          <a:p>
            <a:r>
              <a:rPr lang="en-US" b="1" u="none" dirty="0"/>
              <a:t>Septic Tanks/ Water Quality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832" y="152400"/>
            <a:ext cx="4613779" cy="6096000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pic>
        <p:nvPicPr>
          <p:cNvPr id="4098" name="Picture 2" descr="Toxic Algal Blooms, St. Lucie Estuary, Septic Systems 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28600"/>
            <a:ext cx="2286000" cy="1524000"/>
          </a:xfrm>
          <a:prstGeom prst="rect">
            <a:avLst/>
          </a:prstGeom>
          <a:noFill/>
          <a:ln w="158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62000" y="1859340"/>
            <a:ext cx="32766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Contrary to the widespread misconception that periodic discharges from Lake Okeechobee alone produced these harmful algal blooms</a:t>
            </a:r>
            <a:r>
              <a:rPr lang="en-US" dirty="0"/>
              <a:t>, FAU Harbor Branch’s study provides multiple lines of evidence that nutrient sources in the local basins, including </a:t>
            </a:r>
            <a:r>
              <a:rPr lang="en-US" b="1" dirty="0"/>
              <a:t>on-site sewage and septic systems</a:t>
            </a:r>
            <a:r>
              <a:rPr lang="en-US" dirty="0"/>
              <a:t>, contaminated the St. Lucie Estuary, in particular its urbanized sections as well as its watershed. Results of the study are published in the journal Harmful Algae .</a:t>
            </a:r>
          </a:p>
        </p:txBody>
      </p:sp>
      <p:sp>
        <p:nvSpPr>
          <p:cNvPr id="7" name="Rectangle 6"/>
          <p:cNvSpPr/>
          <p:nvPr/>
        </p:nvSpPr>
        <p:spPr>
          <a:xfrm>
            <a:off x="762000" y="6477000"/>
            <a:ext cx="8001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Source:</a:t>
            </a:r>
            <a:r>
              <a:rPr lang="en-US" sz="1400" dirty="0">
                <a:solidFill>
                  <a:schemeClr val="bg1"/>
                </a:solidFill>
              </a:rPr>
              <a:t>  </a:t>
            </a:r>
            <a:r>
              <a:rPr lang="en-US" sz="1400" dirty="0">
                <a:hlinkClick r:id="rId5"/>
              </a:rPr>
              <a:t>http://www.fau.edu/newsdesk/articles/septic-system-study.php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6493EC5-A706-465C-AA75-812CB848E68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5" t="2830" r="3364" b="503"/>
          <a:stretch/>
        </p:blipFill>
        <p:spPr>
          <a:xfrm>
            <a:off x="4431711" y="135255"/>
            <a:ext cx="4668345" cy="62484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70644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253000-8537-4824-9716-BEDDE9390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688386"/>
            <a:ext cx="7924800" cy="988013"/>
          </a:xfrm>
        </p:spPr>
        <p:txBody>
          <a:bodyPr>
            <a:normAutofit fontScale="90000"/>
          </a:bodyPr>
          <a:lstStyle/>
          <a:p>
            <a:r>
              <a:rPr lang="en-US" b="1" u="none" dirty="0"/>
              <a:t>Regional </a:t>
            </a:r>
            <a:br>
              <a:rPr lang="en-US" b="1" u="none" dirty="0"/>
            </a:br>
            <a:r>
              <a:rPr lang="en-US" b="1" u="none" dirty="0"/>
              <a:t>Practices </a:t>
            </a:r>
          </a:p>
        </p:txBody>
      </p:sp>
      <p:sp>
        <p:nvSpPr>
          <p:cNvPr id="6" name="Rectangle 5"/>
          <p:cNvSpPr/>
          <p:nvPr/>
        </p:nvSpPr>
        <p:spPr>
          <a:xfrm>
            <a:off x="533400" y="1752600"/>
            <a:ext cx="35814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696" marR="5078">
              <a:tabLst>
                <a:tab pos="288869" algn="l"/>
                <a:tab pos="289504" algn="l"/>
              </a:tabLst>
            </a:pPr>
            <a:r>
              <a:rPr lang="en-US" sz="2000" b="1" spc="60" dirty="0">
                <a:solidFill>
                  <a:srgbClr val="050108"/>
                </a:solidFill>
                <a:latin typeface="+mj-lt"/>
                <a:cs typeface="Arial"/>
              </a:rPr>
              <a:t>Respond with:</a:t>
            </a:r>
          </a:p>
          <a:p>
            <a:pPr marL="12696" marR="5078">
              <a:tabLst>
                <a:tab pos="288869" algn="l"/>
                <a:tab pos="289504" algn="l"/>
              </a:tabLst>
            </a:pPr>
            <a:endParaRPr lang="en-US" sz="2000" b="1" spc="60" dirty="0">
              <a:solidFill>
                <a:srgbClr val="050108"/>
              </a:solidFill>
              <a:latin typeface="+mj-lt"/>
              <a:cs typeface="Arial"/>
            </a:endParaRPr>
          </a:p>
          <a:p>
            <a:pPr marL="279980" marR="5078" indent="-267284">
              <a:buFontTx/>
              <a:buChar char="•"/>
              <a:tabLst>
                <a:tab pos="288869" algn="l"/>
                <a:tab pos="289504" algn="l"/>
              </a:tabLst>
            </a:pPr>
            <a:r>
              <a:rPr lang="en-US" sz="2000" b="1" spc="60" dirty="0">
                <a:solidFill>
                  <a:srgbClr val="050108"/>
                </a:solidFill>
                <a:latin typeface="+mj-lt"/>
                <a:cs typeface="Arial"/>
              </a:rPr>
              <a:t>Regional Water Storage and Treatment </a:t>
            </a:r>
            <a:r>
              <a:rPr lang="en-US" sz="2000" spc="60" dirty="0">
                <a:solidFill>
                  <a:srgbClr val="050108"/>
                </a:solidFill>
                <a:latin typeface="+mj-lt"/>
                <a:cs typeface="Arial"/>
              </a:rPr>
              <a:t>(Including Accelerated Storage and Treatment North of Lake Okeechobee – Reservoirs, Dispersed Storage, ASR and Deep Well Injection)</a:t>
            </a:r>
            <a:endParaRPr lang="en-US" sz="2000" b="1" spc="60" dirty="0">
              <a:solidFill>
                <a:srgbClr val="050108"/>
              </a:solidFill>
              <a:latin typeface="+mj-lt"/>
              <a:cs typeface="Arial"/>
            </a:endParaRPr>
          </a:p>
          <a:p>
            <a:pPr marL="12696" marR="5078">
              <a:tabLst>
                <a:tab pos="288869" algn="l"/>
                <a:tab pos="289504" algn="l"/>
              </a:tabLst>
            </a:pPr>
            <a:endParaRPr lang="en-US" sz="2000" b="1" spc="60" dirty="0">
              <a:solidFill>
                <a:srgbClr val="050108"/>
              </a:solidFill>
              <a:latin typeface="+mj-lt"/>
              <a:cs typeface="Arial"/>
            </a:endParaRPr>
          </a:p>
        </p:txBody>
      </p:sp>
      <p:sp>
        <p:nvSpPr>
          <p:cNvPr id="75" name="object 3"/>
          <p:cNvSpPr/>
          <p:nvPr/>
        </p:nvSpPr>
        <p:spPr>
          <a:xfrm>
            <a:off x="4191000" y="152400"/>
            <a:ext cx="4819784" cy="60493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pPr defTabSz="800597"/>
            <a:endParaRPr>
              <a:solidFill>
                <a:prstClr val="black"/>
              </a:solidFill>
            </a:endParaRPr>
          </a:p>
        </p:txBody>
      </p:sp>
      <p:sp>
        <p:nvSpPr>
          <p:cNvPr id="76" name="object 4"/>
          <p:cNvSpPr/>
          <p:nvPr/>
        </p:nvSpPr>
        <p:spPr>
          <a:xfrm>
            <a:off x="4785373" y="2384612"/>
            <a:ext cx="3098123" cy="350295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0597"/>
            <a:endParaRPr>
              <a:solidFill>
                <a:prstClr val="black"/>
              </a:solidFill>
            </a:endParaRPr>
          </a:p>
        </p:txBody>
      </p:sp>
      <p:sp>
        <p:nvSpPr>
          <p:cNvPr id="77" name="object 5"/>
          <p:cNvSpPr/>
          <p:nvPr/>
        </p:nvSpPr>
        <p:spPr>
          <a:xfrm>
            <a:off x="4836785" y="2403380"/>
            <a:ext cx="2994743" cy="3398184"/>
          </a:xfrm>
          <a:custGeom>
            <a:avLst/>
            <a:gdLst/>
            <a:ahLst/>
            <a:cxnLst/>
            <a:rect l="l" t="t" r="r" b="b"/>
            <a:pathLst>
              <a:path w="3439795" h="3851275">
                <a:moveTo>
                  <a:pt x="2823656" y="3637318"/>
                </a:moveTo>
                <a:lnTo>
                  <a:pt x="1487170" y="3637318"/>
                </a:lnTo>
                <a:lnTo>
                  <a:pt x="1699628" y="3762133"/>
                </a:lnTo>
                <a:lnTo>
                  <a:pt x="1982901" y="3851275"/>
                </a:lnTo>
                <a:lnTo>
                  <a:pt x="2316746" y="3842359"/>
                </a:lnTo>
                <a:lnTo>
                  <a:pt x="2701188" y="3726472"/>
                </a:lnTo>
                <a:lnTo>
                  <a:pt x="2823656" y="3637318"/>
                </a:lnTo>
                <a:close/>
              </a:path>
              <a:path w="3439795" h="3851275">
                <a:moveTo>
                  <a:pt x="2534257" y="793432"/>
                </a:moveTo>
                <a:lnTo>
                  <a:pt x="1133081" y="793432"/>
                </a:lnTo>
                <a:lnTo>
                  <a:pt x="1375892" y="838009"/>
                </a:lnTo>
                <a:lnTo>
                  <a:pt x="1598460" y="846924"/>
                </a:lnTo>
                <a:lnTo>
                  <a:pt x="1709737" y="864755"/>
                </a:lnTo>
                <a:lnTo>
                  <a:pt x="1810905" y="882586"/>
                </a:lnTo>
                <a:lnTo>
                  <a:pt x="1841258" y="882586"/>
                </a:lnTo>
                <a:lnTo>
                  <a:pt x="1912073" y="927163"/>
                </a:lnTo>
                <a:lnTo>
                  <a:pt x="1800796" y="1034135"/>
                </a:lnTo>
                <a:lnTo>
                  <a:pt x="1740090" y="1257020"/>
                </a:lnTo>
                <a:lnTo>
                  <a:pt x="1709737" y="1363992"/>
                </a:lnTo>
                <a:lnTo>
                  <a:pt x="1709737" y="1417485"/>
                </a:lnTo>
                <a:lnTo>
                  <a:pt x="1537754" y="1488808"/>
                </a:lnTo>
                <a:lnTo>
                  <a:pt x="1436585" y="1586864"/>
                </a:lnTo>
                <a:lnTo>
                  <a:pt x="1325308" y="1640357"/>
                </a:lnTo>
                <a:lnTo>
                  <a:pt x="1133081" y="1684934"/>
                </a:lnTo>
                <a:lnTo>
                  <a:pt x="1052144" y="2612097"/>
                </a:lnTo>
                <a:lnTo>
                  <a:pt x="1163434" y="3146996"/>
                </a:lnTo>
                <a:lnTo>
                  <a:pt x="1193787" y="3307460"/>
                </a:lnTo>
                <a:lnTo>
                  <a:pt x="1325308" y="3494684"/>
                </a:lnTo>
                <a:lnTo>
                  <a:pt x="1487170" y="3655148"/>
                </a:lnTo>
                <a:lnTo>
                  <a:pt x="1487170" y="3637318"/>
                </a:lnTo>
                <a:lnTo>
                  <a:pt x="2823656" y="3637318"/>
                </a:lnTo>
                <a:lnTo>
                  <a:pt x="2933877" y="3557079"/>
                </a:lnTo>
                <a:lnTo>
                  <a:pt x="3105861" y="3289630"/>
                </a:lnTo>
                <a:lnTo>
                  <a:pt x="3176676" y="3066757"/>
                </a:lnTo>
                <a:lnTo>
                  <a:pt x="3247491" y="2540774"/>
                </a:lnTo>
                <a:lnTo>
                  <a:pt x="3277844" y="2077199"/>
                </a:lnTo>
                <a:lnTo>
                  <a:pt x="3318319" y="1711680"/>
                </a:lnTo>
                <a:lnTo>
                  <a:pt x="3409365" y="1248105"/>
                </a:lnTo>
                <a:lnTo>
                  <a:pt x="3439718" y="971740"/>
                </a:lnTo>
                <a:lnTo>
                  <a:pt x="2741663" y="944994"/>
                </a:lnTo>
                <a:lnTo>
                  <a:pt x="2534257" y="793432"/>
                </a:lnTo>
                <a:close/>
              </a:path>
              <a:path w="3439795" h="3851275">
                <a:moveTo>
                  <a:pt x="1972779" y="62407"/>
                </a:moveTo>
                <a:lnTo>
                  <a:pt x="1901964" y="196138"/>
                </a:lnTo>
                <a:lnTo>
                  <a:pt x="1729981" y="347687"/>
                </a:lnTo>
                <a:lnTo>
                  <a:pt x="1598460" y="445757"/>
                </a:lnTo>
                <a:lnTo>
                  <a:pt x="1517522" y="472490"/>
                </a:lnTo>
                <a:lnTo>
                  <a:pt x="1497291" y="579475"/>
                </a:lnTo>
                <a:lnTo>
                  <a:pt x="1497291" y="668629"/>
                </a:lnTo>
                <a:lnTo>
                  <a:pt x="1446707" y="713206"/>
                </a:lnTo>
                <a:lnTo>
                  <a:pt x="1294955" y="739952"/>
                </a:lnTo>
                <a:lnTo>
                  <a:pt x="1112850" y="748868"/>
                </a:lnTo>
                <a:lnTo>
                  <a:pt x="981329" y="766686"/>
                </a:lnTo>
                <a:lnTo>
                  <a:pt x="890282" y="811263"/>
                </a:lnTo>
                <a:lnTo>
                  <a:pt x="789114" y="855840"/>
                </a:lnTo>
                <a:lnTo>
                  <a:pt x="687946" y="873671"/>
                </a:lnTo>
                <a:lnTo>
                  <a:pt x="394563" y="873671"/>
                </a:lnTo>
                <a:lnTo>
                  <a:pt x="283273" y="891501"/>
                </a:lnTo>
                <a:lnTo>
                  <a:pt x="151752" y="962825"/>
                </a:lnTo>
                <a:lnTo>
                  <a:pt x="91058" y="1051966"/>
                </a:lnTo>
                <a:lnTo>
                  <a:pt x="60706" y="1123289"/>
                </a:lnTo>
                <a:lnTo>
                  <a:pt x="30352" y="1150035"/>
                </a:lnTo>
                <a:lnTo>
                  <a:pt x="0" y="1239189"/>
                </a:lnTo>
                <a:lnTo>
                  <a:pt x="60706" y="1257020"/>
                </a:lnTo>
                <a:lnTo>
                  <a:pt x="151752" y="1194612"/>
                </a:lnTo>
                <a:lnTo>
                  <a:pt x="252920" y="1087627"/>
                </a:lnTo>
                <a:lnTo>
                  <a:pt x="354088" y="989571"/>
                </a:lnTo>
                <a:lnTo>
                  <a:pt x="505840" y="927163"/>
                </a:lnTo>
                <a:lnTo>
                  <a:pt x="815416" y="927163"/>
                </a:lnTo>
                <a:lnTo>
                  <a:pt x="930744" y="900417"/>
                </a:lnTo>
                <a:lnTo>
                  <a:pt x="1021803" y="846924"/>
                </a:lnTo>
                <a:lnTo>
                  <a:pt x="1133081" y="793432"/>
                </a:lnTo>
                <a:lnTo>
                  <a:pt x="2534257" y="793432"/>
                </a:lnTo>
                <a:lnTo>
                  <a:pt x="2326868" y="641883"/>
                </a:lnTo>
                <a:lnTo>
                  <a:pt x="2377452" y="481406"/>
                </a:lnTo>
                <a:lnTo>
                  <a:pt x="2529204" y="445757"/>
                </a:lnTo>
                <a:lnTo>
                  <a:pt x="2721419" y="410095"/>
                </a:lnTo>
                <a:lnTo>
                  <a:pt x="2357221" y="410095"/>
                </a:lnTo>
                <a:lnTo>
                  <a:pt x="2276284" y="249618"/>
                </a:lnTo>
                <a:lnTo>
                  <a:pt x="2195347" y="151561"/>
                </a:lnTo>
                <a:lnTo>
                  <a:pt x="2094179" y="80238"/>
                </a:lnTo>
                <a:lnTo>
                  <a:pt x="1972779" y="62407"/>
                </a:lnTo>
                <a:close/>
              </a:path>
              <a:path w="3439795" h="3851275">
                <a:moveTo>
                  <a:pt x="815416" y="927163"/>
                </a:moveTo>
                <a:lnTo>
                  <a:pt x="607009" y="927163"/>
                </a:lnTo>
                <a:lnTo>
                  <a:pt x="738530" y="944994"/>
                </a:lnTo>
                <a:lnTo>
                  <a:pt x="815416" y="927163"/>
                </a:lnTo>
                <a:close/>
              </a:path>
              <a:path w="3439795" h="3851275">
                <a:moveTo>
                  <a:pt x="3075508" y="0"/>
                </a:moveTo>
                <a:lnTo>
                  <a:pt x="2943987" y="169392"/>
                </a:lnTo>
                <a:lnTo>
                  <a:pt x="2852940" y="258533"/>
                </a:lnTo>
                <a:lnTo>
                  <a:pt x="2579789" y="356603"/>
                </a:lnTo>
                <a:lnTo>
                  <a:pt x="2357221" y="410095"/>
                </a:lnTo>
                <a:lnTo>
                  <a:pt x="2721419" y="410095"/>
                </a:lnTo>
                <a:lnTo>
                  <a:pt x="2832709" y="374434"/>
                </a:lnTo>
                <a:lnTo>
                  <a:pt x="2974340" y="267449"/>
                </a:lnTo>
                <a:lnTo>
                  <a:pt x="3035046" y="133730"/>
                </a:lnTo>
                <a:lnTo>
                  <a:pt x="3085630" y="53492"/>
                </a:lnTo>
                <a:lnTo>
                  <a:pt x="3075508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pPr defTabSz="800597"/>
            <a:endParaRPr>
              <a:solidFill>
                <a:prstClr val="black"/>
              </a:solidFill>
            </a:endParaRPr>
          </a:p>
        </p:txBody>
      </p:sp>
      <p:sp>
        <p:nvSpPr>
          <p:cNvPr id="78" name="object 6"/>
          <p:cNvSpPr/>
          <p:nvPr/>
        </p:nvSpPr>
        <p:spPr>
          <a:xfrm>
            <a:off x="4836785" y="2403380"/>
            <a:ext cx="2994743" cy="3398184"/>
          </a:xfrm>
          <a:custGeom>
            <a:avLst/>
            <a:gdLst/>
            <a:ahLst/>
            <a:cxnLst/>
            <a:rect l="l" t="t" r="r" b="b"/>
            <a:pathLst>
              <a:path w="3439795" h="3851275">
                <a:moveTo>
                  <a:pt x="1972779" y="62407"/>
                </a:moveTo>
                <a:lnTo>
                  <a:pt x="1901964" y="196138"/>
                </a:lnTo>
                <a:lnTo>
                  <a:pt x="1810905" y="276364"/>
                </a:lnTo>
                <a:lnTo>
                  <a:pt x="1729981" y="347687"/>
                </a:lnTo>
                <a:lnTo>
                  <a:pt x="1598460" y="445757"/>
                </a:lnTo>
                <a:lnTo>
                  <a:pt x="1517522" y="472490"/>
                </a:lnTo>
                <a:lnTo>
                  <a:pt x="1497291" y="579475"/>
                </a:lnTo>
                <a:lnTo>
                  <a:pt x="1497291" y="668629"/>
                </a:lnTo>
                <a:lnTo>
                  <a:pt x="1446707" y="713206"/>
                </a:lnTo>
                <a:lnTo>
                  <a:pt x="1294955" y="739952"/>
                </a:lnTo>
                <a:lnTo>
                  <a:pt x="1112850" y="748868"/>
                </a:lnTo>
                <a:lnTo>
                  <a:pt x="981329" y="766686"/>
                </a:lnTo>
                <a:lnTo>
                  <a:pt x="890282" y="811263"/>
                </a:lnTo>
                <a:lnTo>
                  <a:pt x="789114" y="855840"/>
                </a:lnTo>
                <a:lnTo>
                  <a:pt x="687946" y="873671"/>
                </a:lnTo>
                <a:lnTo>
                  <a:pt x="566546" y="873671"/>
                </a:lnTo>
                <a:lnTo>
                  <a:pt x="394563" y="873671"/>
                </a:lnTo>
                <a:lnTo>
                  <a:pt x="283273" y="891501"/>
                </a:lnTo>
                <a:lnTo>
                  <a:pt x="151752" y="962825"/>
                </a:lnTo>
                <a:lnTo>
                  <a:pt x="91058" y="1051966"/>
                </a:lnTo>
                <a:lnTo>
                  <a:pt x="60706" y="1123289"/>
                </a:lnTo>
                <a:lnTo>
                  <a:pt x="30352" y="1150035"/>
                </a:lnTo>
                <a:lnTo>
                  <a:pt x="0" y="1239189"/>
                </a:lnTo>
                <a:lnTo>
                  <a:pt x="60706" y="1257020"/>
                </a:lnTo>
                <a:lnTo>
                  <a:pt x="151752" y="1194612"/>
                </a:lnTo>
                <a:lnTo>
                  <a:pt x="252920" y="1087627"/>
                </a:lnTo>
                <a:lnTo>
                  <a:pt x="354088" y="989571"/>
                </a:lnTo>
                <a:lnTo>
                  <a:pt x="505840" y="927163"/>
                </a:lnTo>
                <a:lnTo>
                  <a:pt x="607009" y="927163"/>
                </a:lnTo>
                <a:lnTo>
                  <a:pt x="738530" y="944994"/>
                </a:lnTo>
                <a:lnTo>
                  <a:pt x="930744" y="900417"/>
                </a:lnTo>
                <a:lnTo>
                  <a:pt x="1021803" y="846924"/>
                </a:lnTo>
                <a:lnTo>
                  <a:pt x="1133081" y="793432"/>
                </a:lnTo>
                <a:lnTo>
                  <a:pt x="1375892" y="838009"/>
                </a:lnTo>
                <a:lnTo>
                  <a:pt x="1598460" y="846924"/>
                </a:lnTo>
                <a:lnTo>
                  <a:pt x="1709737" y="864755"/>
                </a:lnTo>
                <a:lnTo>
                  <a:pt x="1810905" y="882586"/>
                </a:lnTo>
                <a:lnTo>
                  <a:pt x="1841258" y="882586"/>
                </a:lnTo>
                <a:lnTo>
                  <a:pt x="1912073" y="927163"/>
                </a:lnTo>
                <a:lnTo>
                  <a:pt x="1800796" y="1034135"/>
                </a:lnTo>
                <a:lnTo>
                  <a:pt x="1740090" y="1257020"/>
                </a:lnTo>
                <a:lnTo>
                  <a:pt x="1709737" y="1363992"/>
                </a:lnTo>
                <a:lnTo>
                  <a:pt x="1709737" y="1417485"/>
                </a:lnTo>
                <a:lnTo>
                  <a:pt x="1537754" y="1488808"/>
                </a:lnTo>
                <a:lnTo>
                  <a:pt x="1436585" y="1586864"/>
                </a:lnTo>
                <a:lnTo>
                  <a:pt x="1325308" y="1640357"/>
                </a:lnTo>
                <a:lnTo>
                  <a:pt x="1133081" y="1684934"/>
                </a:lnTo>
                <a:lnTo>
                  <a:pt x="1052144" y="2612097"/>
                </a:lnTo>
                <a:lnTo>
                  <a:pt x="1163434" y="3146996"/>
                </a:lnTo>
                <a:lnTo>
                  <a:pt x="1193787" y="3307460"/>
                </a:lnTo>
                <a:lnTo>
                  <a:pt x="1325308" y="3494684"/>
                </a:lnTo>
                <a:lnTo>
                  <a:pt x="1487170" y="3655148"/>
                </a:lnTo>
                <a:lnTo>
                  <a:pt x="1487170" y="3637318"/>
                </a:lnTo>
                <a:lnTo>
                  <a:pt x="1699628" y="3762133"/>
                </a:lnTo>
                <a:lnTo>
                  <a:pt x="1982901" y="3851275"/>
                </a:lnTo>
                <a:lnTo>
                  <a:pt x="2316746" y="3842359"/>
                </a:lnTo>
                <a:lnTo>
                  <a:pt x="2701188" y="3726472"/>
                </a:lnTo>
                <a:lnTo>
                  <a:pt x="2933877" y="3557079"/>
                </a:lnTo>
                <a:lnTo>
                  <a:pt x="3105861" y="3289630"/>
                </a:lnTo>
                <a:lnTo>
                  <a:pt x="3176676" y="3066757"/>
                </a:lnTo>
                <a:lnTo>
                  <a:pt x="3247491" y="2540774"/>
                </a:lnTo>
                <a:lnTo>
                  <a:pt x="3277844" y="2077199"/>
                </a:lnTo>
                <a:lnTo>
                  <a:pt x="3318319" y="1711680"/>
                </a:lnTo>
                <a:lnTo>
                  <a:pt x="3409365" y="1248105"/>
                </a:lnTo>
                <a:lnTo>
                  <a:pt x="3439718" y="971740"/>
                </a:lnTo>
                <a:lnTo>
                  <a:pt x="2741663" y="944994"/>
                </a:lnTo>
                <a:lnTo>
                  <a:pt x="2326868" y="641883"/>
                </a:lnTo>
                <a:lnTo>
                  <a:pt x="2377452" y="481406"/>
                </a:lnTo>
                <a:lnTo>
                  <a:pt x="2529204" y="445757"/>
                </a:lnTo>
                <a:lnTo>
                  <a:pt x="2721419" y="410095"/>
                </a:lnTo>
                <a:lnTo>
                  <a:pt x="2832709" y="374434"/>
                </a:lnTo>
                <a:lnTo>
                  <a:pt x="2974340" y="267449"/>
                </a:lnTo>
                <a:lnTo>
                  <a:pt x="3035046" y="133730"/>
                </a:lnTo>
                <a:lnTo>
                  <a:pt x="3085630" y="53492"/>
                </a:lnTo>
                <a:lnTo>
                  <a:pt x="3075508" y="0"/>
                </a:lnTo>
                <a:lnTo>
                  <a:pt x="2943987" y="169392"/>
                </a:lnTo>
                <a:lnTo>
                  <a:pt x="2852940" y="258533"/>
                </a:lnTo>
                <a:lnTo>
                  <a:pt x="2579789" y="356603"/>
                </a:lnTo>
                <a:lnTo>
                  <a:pt x="2468499" y="383349"/>
                </a:lnTo>
                <a:lnTo>
                  <a:pt x="2357221" y="410095"/>
                </a:lnTo>
                <a:lnTo>
                  <a:pt x="2276284" y="249618"/>
                </a:lnTo>
                <a:lnTo>
                  <a:pt x="2195347" y="151561"/>
                </a:lnTo>
                <a:lnTo>
                  <a:pt x="2094179" y="80238"/>
                </a:lnTo>
                <a:lnTo>
                  <a:pt x="1972779" y="62407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800597"/>
            <a:endParaRPr>
              <a:solidFill>
                <a:prstClr val="black"/>
              </a:solidFill>
            </a:endParaRPr>
          </a:p>
        </p:txBody>
      </p:sp>
      <p:sp>
        <p:nvSpPr>
          <p:cNvPr id="79" name="object 7"/>
          <p:cNvSpPr/>
          <p:nvPr/>
        </p:nvSpPr>
        <p:spPr>
          <a:xfrm>
            <a:off x="4344868" y="3748145"/>
            <a:ext cx="2372353" cy="120485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0597"/>
            <a:endParaRPr>
              <a:solidFill>
                <a:prstClr val="black"/>
              </a:solidFill>
            </a:endParaRPr>
          </a:p>
        </p:txBody>
      </p:sp>
      <p:sp>
        <p:nvSpPr>
          <p:cNvPr id="80" name="object 8"/>
          <p:cNvSpPr/>
          <p:nvPr/>
        </p:nvSpPr>
        <p:spPr>
          <a:xfrm>
            <a:off x="4481531" y="4871411"/>
            <a:ext cx="510825" cy="694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0597"/>
            <a:endParaRPr>
              <a:solidFill>
                <a:prstClr val="black"/>
              </a:solidFill>
            </a:endParaRPr>
          </a:p>
        </p:txBody>
      </p:sp>
      <p:sp>
        <p:nvSpPr>
          <p:cNvPr id="81" name="object 9"/>
          <p:cNvSpPr/>
          <p:nvPr/>
        </p:nvSpPr>
        <p:spPr>
          <a:xfrm>
            <a:off x="4393130" y="3763000"/>
            <a:ext cx="2276602" cy="1108822"/>
          </a:xfrm>
          <a:custGeom>
            <a:avLst/>
            <a:gdLst/>
            <a:ahLst/>
            <a:cxnLst/>
            <a:rect l="l" t="t" r="r" b="b"/>
            <a:pathLst>
              <a:path w="2614930" h="1256664">
                <a:moveTo>
                  <a:pt x="2614396" y="0"/>
                </a:moveTo>
                <a:lnTo>
                  <a:pt x="442417" y="957821"/>
                </a:lnTo>
                <a:lnTo>
                  <a:pt x="41883" y="958439"/>
                </a:lnTo>
                <a:lnTo>
                  <a:pt x="28413" y="962616"/>
                </a:lnTo>
                <a:lnTo>
                  <a:pt x="16886" y="970220"/>
                </a:lnTo>
                <a:lnTo>
                  <a:pt x="7907" y="980648"/>
                </a:lnTo>
                <a:lnTo>
                  <a:pt x="2077" y="993298"/>
                </a:lnTo>
                <a:lnTo>
                  <a:pt x="0" y="1007567"/>
                </a:lnTo>
                <a:lnTo>
                  <a:pt x="0" y="1082179"/>
                </a:lnTo>
                <a:lnTo>
                  <a:pt x="618" y="1214390"/>
                </a:lnTo>
                <a:lnTo>
                  <a:pt x="22827" y="1248367"/>
                </a:lnTo>
                <a:lnTo>
                  <a:pt x="49745" y="1256271"/>
                </a:lnTo>
                <a:lnTo>
                  <a:pt x="632028" y="1256271"/>
                </a:lnTo>
                <a:lnTo>
                  <a:pt x="716547" y="1255653"/>
                </a:lnTo>
                <a:lnTo>
                  <a:pt x="750524" y="1233449"/>
                </a:lnTo>
                <a:lnTo>
                  <a:pt x="758431" y="1206525"/>
                </a:lnTo>
                <a:lnTo>
                  <a:pt x="758431" y="1007567"/>
                </a:lnTo>
                <a:lnTo>
                  <a:pt x="735604" y="965728"/>
                </a:lnTo>
                <a:lnTo>
                  <a:pt x="708685" y="957821"/>
                </a:lnTo>
                <a:lnTo>
                  <a:pt x="632028" y="957821"/>
                </a:lnTo>
                <a:lnTo>
                  <a:pt x="26143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800597"/>
            <a:endParaRPr>
              <a:solidFill>
                <a:prstClr val="black"/>
              </a:solidFill>
            </a:endParaRPr>
          </a:p>
        </p:txBody>
      </p:sp>
      <p:sp>
        <p:nvSpPr>
          <p:cNvPr id="82" name="object 10"/>
          <p:cNvSpPr/>
          <p:nvPr/>
        </p:nvSpPr>
        <p:spPr>
          <a:xfrm>
            <a:off x="4393130" y="3763000"/>
            <a:ext cx="2276602" cy="1108822"/>
          </a:xfrm>
          <a:custGeom>
            <a:avLst/>
            <a:gdLst/>
            <a:ahLst/>
            <a:cxnLst/>
            <a:rect l="l" t="t" r="r" b="b"/>
            <a:pathLst>
              <a:path w="2614930" h="1256664">
                <a:moveTo>
                  <a:pt x="0" y="1007567"/>
                </a:moveTo>
                <a:lnTo>
                  <a:pt x="16886" y="970220"/>
                </a:lnTo>
                <a:lnTo>
                  <a:pt x="442417" y="957821"/>
                </a:lnTo>
                <a:lnTo>
                  <a:pt x="2614396" y="0"/>
                </a:lnTo>
                <a:lnTo>
                  <a:pt x="632028" y="957821"/>
                </a:lnTo>
                <a:lnTo>
                  <a:pt x="708685" y="957821"/>
                </a:lnTo>
                <a:lnTo>
                  <a:pt x="722954" y="959898"/>
                </a:lnTo>
                <a:lnTo>
                  <a:pt x="753636" y="986234"/>
                </a:lnTo>
                <a:lnTo>
                  <a:pt x="758431" y="1007567"/>
                </a:lnTo>
                <a:lnTo>
                  <a:pt x="758431" y="1082179"/>
                </a:lnTo>
                <a:lnTo>
                  <a:pt x="758431" y="1206525"/>
                </a:lnTo>
                <a:lnTo>
                  <a:pt x="741544" y="1243876"/>
                </a:lnTo>
                <a:lnTo>
                  <a:pt x="632028" y="1256271"/>
                </a:lnTo>
                <a:lnTo>
                  <a:pt x="442417" y="1256271"/>
                </a:lnTo>
                <a:lnTo>
                  <a:pt x="49745" y="1256271"/>
                </a:lnTo>
                <a:lnTo>
                  <a:pt x="12398" y="1239389"/>
                </a:lnTo>
                <a:lnTo>
                  <a:pt x="0" y="1082179"/>
                </a:lnTo>
                <a:lnTo>
                  <a:pt x="0" y="1007567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0597"/>
            <a:endParaRPr>
              <a:solidFill>
                <a:prstClr val="black"/>
              </a:solidFill>
            </a:endParaRPr>
          </a:p>
        </p:txBody>
      </p:sp>
      <p:sp>
        <p:nvSpPr>
          <p:cNvPr id="83" name="object 11"/>
          <p:cNvSpPr txBox="1"/>
          <p:nvPr/>
        </p:nvSpPr>
        <p:spPr>
          <a:xfrm>
            <a:off x="4576778" y="4684532"/>
            <a:ext cx="293006" cy="1232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119" defTabSz="800597"/>
            <a:r>
              <a:rPr sz="800" spc="-4" dirty="0">
                <a:solidFill>
                  <a:prstClr val="black"/>
                </a:solidFill>
                <a:latin typeface="Arial"/>
                <a:cs typeface="Arial"/>
              </a:rPr>
              <a:t>C</a:t>
            </a:r>
            <a:r>
              <a:rPr sz="800" dirty="0">
                <a:solidFill>
                  <a:prstClr val="black"/>
                </a:solidFill>
                <a:latin typeface="Arial"/>
                <a:cs typeface="Arial"/>
              </a:rPr>
              <a:t>EPP</a:t>
            </a:r>
          </a:p>
        </p:txBody>
      </p:sp>
      <p:sp>
        <p:nvSpPr>
          <p:cNvPr id="84" name="object 12"/>
          <p:cNvSpPr/>
          <p:nvPr/>
        </p:nvSpPr>
        <p:spPr>
          <a:xfrm>
            <a:off x="4778737" y="1074880"/>
            <a:ext cx="1300283" cy="51904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0597"/>
            <a:endParaRPr>
              <a:solidFill>
                <a:prstClr val="black"/>
              </a:solidFill>
            </a:endParaRPr>
          </a:p>
        </p:txBody>
      </p:sp>
      <p:sp>
        <p:nvSpPr>
          <p:cNvPr id="85" name="object 13"/>
          <p:cNvSpPr/>
          <p:nvPr/>
        </p:nvSpPr>
        <p:spPr>
          <a:xfrm>
            <a:off x="4845078" y="1057388"/>
            <a:ext cx="985826" cy="42627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0597"/>
            <a:endParaRPr>
              <a:solidFill>
                <a:prstClr val="black"/>
              </a:solidFill>
            </a:endParaRPr>
          </a:p>
        </p:txBody>
      </p:sp>
      <p:sp>
        <p:nvSpPr>
          <p:cNvPr id="86" name="object 14"/>
          <p:cNvSpPr/>
          <p:nvPr/>
        </p:nvSpPr>
        <p:spPr>
          <a:xfrm>
            <a:off x="4826422" y="1089489"/>
            <a:ext cx="1204642" cy="422462"/>
          </a:xfrm>
          <a:custGeom>
            <a:avLst/>
            <a:gdLst/>
            <a:ahLst/>
            <a:cxnLst/>
            <a:rect l="l" t="t" r="r" b="b"/>
            <a:pathLst>
              <a:path w="1383664" h="478790">
                <a:moveTo>
                  <a:pt x="1093254" y="0"/>
                </a:moveTo>
                <a:lnTo>
                  <a:pt x="666750" y="0"/>
                </a:lnTo>
                <a:lnTo>
                  <a:pt x="41883" y="618"/>
                </a:lnTo>
                <a:lnTo>
                  <a:pt x="7907" y="22827"/>
                </a:lnTo>
                <a:lnTo>
                  <a:pt x="0" y="49745"/>
                </a:lnTo>
                <a:lnTo>
                  <a:pt x="0" y="248716"/>
                </a:lnTo>
                <a:lnTo>
                  <a:pt x="22827" y="290545"/>
                </a:lnTo>
                <a:lnTo>
                  <a:pt x="49745" y="298449"/>
                </a:lnTo>
                <a:lnTo>
                  <a:pt x="666750" y="298449"/>
                </a:lnTo>
                <a:lnTo>
                  <a:pt x="1383411" y="478497"/>
                </a:lnTo>
                <a:lnTo>
                  <a:pt x="952500" y="298449"/>
                </a:lnTo>
                <a:lnTo>
                  <a:pt x="1101116" y="297832"/>
                </a:lnTo>
                <a:lnTo>
                  <a:pt x="1114586" y="293657"/>
                </a:lnTo>
                <a:lnTo>
                  <a:pt x="1140922" y="262977"/>
                </a:lnTo>
                <a:lnTo>
                  <a:pt x="1143000" y="174104"/>
                </a:lnTo>
                <a:lnTo>
                  <a:pt x="1142381" y="41883"/>
                </a:lnTo>
                <a:lnTo>
                  <a:pt x="1138205" y="28413"/>
                </a:lnTo>
                <a:lnTo>
                  <a:pt x="1130601" y="16886"/>
                </a:lnTo>
                <a:lnTo>
                  <a:pt x="1120172" y="7907"/>
                </a:lnTo>
                <a:lnTo>
                  <a:pt x="1107522" y="2077"/>
                </a:lnTo>
                <a:lnTo>
                  <a:pt x="10932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800597"/>
            <a:endParaRPr>
              <a:solidFill>
                <a:prstClr val="black"/>
              </a:solidFill>
            </a:endParaRPr>
          </a:p>
        </p:txBody>
      </p:sp>
      <p:sp>
        <p:nvSpPr>
          <p:cNvPr id="87" name="object 15"/>
          <p:cNvSpPr/>
          <p:nvPr/>
        </p:nvSpPr>
        <p:spPr>
          <a:xfrm>
            <a:off x="4826422" y="1089489"/>
            <a:ext cx="1204642" cy="422462"/>
          </a:xfrm>
          <a:custGeom>
            <a:avLst/>
            <a:gdLst/>
            <a:ahLst/>
            <a:cxnLst/>
            <a:rect l="l" t="t" r="r" b="b"/>
            <a:pathLst>
              <a:path w="1383664" h="478790">
                <a:moveTo>
                  <a:pt x="0" y="49745"/>
                </a:moveTo>
                <a:lnTo>
                  <a:pt x="16886" y="12398"/>
                </a:lnTo>
                <a:lnTo>
                  <a:pt x="666750" y="0"/>
                </a:lnTo>
                <a:lnTo>
                  <a:pt x="952500" y="0"/>
                </a:lnTo>
                <a:lnTo>
                  <a:pt x="1093254" y="0"/>
                </a:lnTo>
                <a:lnTo>
                  <a:pt x="1130601" y="16886"/>
                </a:lnTo>
                <a:lnTo>
                  <a:pt x="1143000" y="174104"/>
                </a:lnTo>
                <a:lnTo>
                  <a:pt x="1143000" y="248716"/>
                </a:lnTo>
                <a:lnTo>
                  <a:pt x="1126113" y="286055"/>
                </a:lnTo>
                <a:lnTo>
                  <a:pt x="952500" y="298449"/>
                </a:lnTo>
                <a:lnTo>
                  <a:pt x="1383411" y="478497"/>
                </a:lnTo>
                <a:lnTo>
                  <a:pt x="666750" y="298449"/>
                </a:lnTo>
                <a:lnTo>
                  <a:pt x="49745" y="298449"/>
                </a:lnTo>
                <a:lnTo>
                  <a:pt x="35477" y="296373"/>
                </a:lnTo>
                <a:lnTo>
                  <a:pt x="4794" y="270042"/>
                </a:lnTo>
                <a:lnTo>
                  <a:pt x="0" y="248716"/>
                </a:lnTo>
                <a:lnTo>
                  <a:pt x="0" y="174104"/>
                </a:lnTo>
                <a:lnTo>
                  <a:pt x="0" y="49745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0597"/>
            <a:endParaRPr>
              <a:solidFill>
                <a:prstClr val="black"/>
              </a:solidFill>
            </a:endParaRPr>
          </a:p>
        </p:txBody>
      </p:sp>
      <p:sp>
        <p:nvSpPr>
          <p:cNvPr id="88" name="object 16"/>
          <p:cNvSpPr txBox="1"/>
          <p:nvPr/>
        </p:nvSpPr>
        <p:spPr>
          <a:xfrm>
            <a:off x="4939755" y="1105373"/>
            <a:ext cx="767897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119" marR="4448" defTabSz="800597"/>
            <a:r>
              <a:rPr sz="800" spc="-4" dirty="0">
                <a:solidFill>
                  <a:prstClr val="black"/>
                </a:solidFill>
                <a:latin typeface="Arial"/>
                <a:cs typeface="Arial"/>
              </a:rPr>
              <a:t>K</a:t>
            </a:r>
            <a:r>
              <a:rPr sz="800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sz="800" spc="4" dirty="0">
                <a:solidFill>
                  <a:prstClr val="black"/>
                </a:solidFill>
                <a:latin typeface="Arial"/>
                <a:cs typeface="Arial"/>
              </a:rPr>
              <a:t>ss</a:t>
            </a:r>
            <a:r>
              <a:rPr sz="800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sz="800" spc="4" dirty="0">
                <a:solidFill>
                  <a:prstClr val="black"/>
                </a:solidFill>
                <a:latin typeface="Arial"/>
                <a:cs typeface="Arial"/>
              </a:rPr>
              <a:t>mm</a:t>
            </a:r>
            <a:r>
              <a:rPr sz="800" dirty="0">
                <a:solidFill>
                  <a:prstClr val="black"/>
                </a:solidFill>
                <a:latin typeface="Arial"/>
                <a:cs typeface="Arial"/>
              </a:rPr>
              <a:t>ee</a:t>
            </a:r>
            <a:r>
              <a:rPr sz="800" spc="-3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 spc="-4"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sz="800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sz="800" spc="-9" dirty="0">
                <a:solidFill>
                  <a:prstClr val="black"/>
                </a:solidFill>
                <a:latin typeface="Arial"/>
                <a:cs typeface="Arial"/>
              </a:rPr>
              <a:t>v</a:t>
            </a:r>
            <a:r>
              <a:rPr sz="800" dirty="0">
                <a:solidFill>
                  <a:prstClr val="black"/>
                </a:solidFill>
                <a:latin typeface="Arial"/>
                <a:cs typeface="Arial"/>
              </a:rPr>
              <a:t>er </a:t>
            </a:r>
            <a:r>
              <a:rPr sz="800" spc="-4"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sz="800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sz="800" spc="4" dirty="0">
                <a:solidFill>
                  <a:prstClr val="black"/>
                </a:solidFill>
                <a:latin typeface="Arial"/>
                <a:cs typeface="Arial"/>
              </a:rPr>
              <a:t>s</a:t>
            </a:r>
            <a:r>
              <a:rPr sz="800" dirty="0">
                <a:solidFill>
                  <a:prstClr val="black"/>
                </a:solidFill>
                <a:latin typeface="Arial"/>
                <a:cs typeface="Arial"/>
              </a:rPr>
              <a:t>toration</a:t>
            </a:r>
            <a:endParaRPr sz="8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9" name="object 17"/>
          <p:cNvSpPr/>
          <p:nvPr/>
        </p:nvSpPr>
        <p:spPr>
          <a:xfrm>
            <a:off x="7047600" y="2125085"/>
            <a:ext cx="1421023" cy="47333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0597"/>
            <a:endParaRPr>
              <a:solidFill>
                <a:prstClr val="black"/>
              </a:solidFill>
            </a:endParaRPr>
          </a:p>
        </p:txBody>
      </p:sp>
      <p:sp>
        <p:nvSpPr>
          <p:cNvPr id="90" name="object 18"/>
          <p:cNvSpPr/>
          <p:nvPr/>
        </p:nvSpPr>
        <p:spPr>
          <a:xfrm>
            <a:off x="7700395" y="2376724"/>
            <a:ext cx="716482" cy="8184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0597"/>
            <a:endParaRPr>
              <a:solidFill>
                <a:prstClr val="black"/>
              </a:solidFill>
            </a:endParaRPr>
          </a:p>
        </p:txBody>
      </p:sp>
      <p:sp>
        <p:nvSpPr>
          <p:cNvPr id="91" name="object 19"/>
          <p:cNvSpPr/>
          <p:nvPr/>
        </p:nvSpPr>
        <p:spPr>
          <a:xfrm>
            <a:off x="7095599" y="2140040"/>
            <a:ext cx="1325161" cy="376518"/>
          </a:xfrm>
          <a:custGeom>
            <a:avLst/>
            <a:gdLst/>
            <a:ahLst/>
            <a:cxnLst/>
            <a:rect l="l" t="t" r="r" b="b"/>
            <a:pathLst>
              <a:path w="1522095" h="426719">
                <a:moveTo>
                  <a:pt x="1471752" y="0"/>
                </a:moveTo>
                <a:lnTo>
                  <a:pt x="802157" y="0"/>
                </a:lnTo>
                <a:lnTo>
                  <a:pt x="700175" y="618"/>
                </a:lnTo>
                <a:lnTo>
                  <a:pt x="666199" y="22827"/>
                </a:lnTo>
                <a:lnTo>
                  <a:pt x="658291" y="49745"/>
                </a:lnTo>
                <a:lnTo>
                  <a:pt x="658291" y="174104"/>
                </a:lnTo>
                <a:lnTo>
                  <a:pt x="0" y="426592"/>
                </a:lnTo>
                <a:lnTo>
                  <a:pt x="658291" y="248716"/>
                </a:lnTo>
                <a:lnTo>
                  <a:pt x="1521496" y="248716"/>
                </a:lnTo>
                <a:lnTo>
                  <a:pt x="1521498" y="174104"/>
                </a:lnTo>
                <a:lnTo>
                  <a:pt x="1520880" y="41883"/>
                </a:lnTo>
                <a:lnTo>
                  <a:pt x="1498670" y="7907"/>
                </a:lnTo>
                <a:lnTo>
                  <a:pt x="1486020" y="2077"/>
                </a:lnTo>
                <a:lnTo>
                  <a:pt x="1471752" y="0"/>
                </a:lnTo>
                <a:close/>
              </a:path>
              <a:path w="1522095" h="426719">
                <a:moveTo>
                  <a:pt x="1521496" y="248716"/>
                </a:moveTo>
                <a:lnTo>
                  <a:pt x="658291" y="248716"/>
                </a:lnTo>
                <a:lnTo>
                  <a:pt x="658909" y="256569"/>
                </a:lnTo>
                <a:lnTo>
                  <a:pt x="681119" y="290545"/>
                </a:lnTo>
                <a:lnTo>
                  <a:pt x="708037" y="298449"/>
                </a:lnTo>
                <a:lnTo>
                  <a:pt x="1017955" y="298449"/>
                </a:lnTo>
                <a:lnTo>
                  <a:pt x="1479614" y="297832"/>
                </a:lnTo>
                <a:lnTo>
                  <a:pt x="1513590" y="275628"/>
                </a:lnTo>
                <a:lnTo>
                  <a:pt x="1521496" y="24871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800597"/>
            <a:endParaRPr>
              <a:solidFill>
                <a:prstClr val="black"/>
              </a:solidFill>
            </a:endParaRPr>
          </a:p>
        </p:txBody>
      </p:sp>
      <p:sp>
        <p:nvSpPr>
          <p:cNvPr id="92" name="object 20"/>
          <p:cNvSpPr/>
          <p:nvPr/>
        </p:nvSpPr>
        <p:spPr>
          <a:xfrm>
            <a:off x="7095599" y="2140040"/>
            <a:ext cx="1325161" cy="376518"/>
          </a:xfrm>
          <a:custGeom>
            <a:avLst/>
            <a:gdLst/>
            <a:ahLst/>
            <a:cxnLst/>
            <a:rect l="l" t="t" r="r" b="b"/>
            <a:pathLst>
              <a:path w="1522095" h="426719">
                <a:moveTo>
                  <a:pt x="658291" y="49745"/>
                </a:moveTo>
                <a:lnTo>
                  <a:pt x="675178" y="12398"/>
                </a:lnTo>
                <a:lnTo>
                  <a:pt x="802157" y="0"/>
                </a:lnTo>
                <a:lnTo>
                  <a:pt x="1017955" y="0"/>
                </a:lnTo>
                <a:lnTo>
                  <a:pt x="1471752" y="0"/>
                </a:lnTo>
                <a:lnTo>
                  <a:pt x="1509099" y="16886"/>
                </a:lnTo>
                <a:lnTo>
                  <a:pt x="1521498" y="174104"/>
                </a:lnTo>
                <a:lnTo>
                  <a:pt x="1521498" y="248716"/>
                </a:lnTo>
                <a:lnTo>
                  <a:pt x="1504611" y="286055"/>
                </a:lnTo>
                <a:lnTo>
                  <a:pt x="1017955" y="298449"/>
                </a:lnTo>
                <a:lnTo>
                  <a:pt x="802157" y="298449"/>
                </a:lnTo>
                <a:lnTo>
                  <a:pt x="708037" y="298449"/>
                </a:lnTo>
                <a:lnTo>
                  <a:pt x="670690" y="281568"/>
                </a:lnTo>
                <a:lnTo>
                  <a:pt x="658291" y="248716"/>
                </a:lnTo>
                <a:lnTo>
                  <a:pt x="0" y="426592"/>
                </a:lnTo>
                <a:lnTo>
                  <a:pt x="658291" y="174104"/>
                </a:lnTo>
                <a:lnTo>
                  <a:pt x="658291" y="49745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0597"/>
            <a:endParaRPr>
              <a:solidFill>
                <a:prstClr val="black"/>
              </a:solidFill>
            </a:endParaRPr>
          </a:p>
        </p:txBody>
      </p:sp>
      <p:sp>
        <p:nvSpPr>
          <p:cNvPr id="93" name="object 21"/>
          <p:cNvSpPr/>
          <p:nvPr/>
        </p:nvSpPr>
        <p:spPr>
          <a:xfrm>
            <a:off x="7100673" y="2486811"/>
            <a:ext cx="1570954" cy="36038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0597"/>
            <a:endParaRPr>
              <a:solidFill>
                <a:prstClr val="black"/>
              </a:solidFill>
            </a:endParaRPr>
          </a:p>
        </p:txBody>
      </p:sp>
      <p:sp>
        <p:nvSpPr>
          <p:cNvPr id="94" name="object 22"/>
          <p:cNvSpPr/>
          <p:nvPr/>
        </p:nvSpPr>
        <p:spPr>
          <a:xfrm>
            <a:off x="7786639" y="2469329"/>
            <a:ext cx="936734" cy="42627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0597"/>
            <a:endParaRPr>
              <a:solidFill>
                <a:prstClr val="black"/>
              </a:solidFill>
            </a:endParaRPr>
          </a:p>
        </p:txBody>
      </p:sp>
      <p:sp>
        <p:nvSpPr>
          <p:cNvPr id="95" name="object 23"/>
          <p:cNvSpPr/>
          <p:nvPr/>
        </p:nvSpPr>
        <p:spPr>
          <a:xfrm>
            <a:off x="7149156" y="2501430"/>
            <a:ext cx="1474429" cy="263338"/>
          </a:xfrm>
          <a:custGeom>
            <a:avLst/>
            <a:gdLst/>
            <a:ahLst/>
            <a:cxnLst/>
            <a:rect l="l" t="t" r="r" b="b"/>
            <a:pathLst>
              <a:path w="1693545" h="298450">
                <a:moveTo>
                  <a:pt x="1643595" y="0"/>
                </a:moveTo>
                <a:lnTo>
                  <a:pt x="935304" y="0"/>
                </a:lnTo>
                <a:lnTo>
                  <a:pt x="825588" y="618"/>
                </a:lnTo>
                <a:lnTo>
                  <a:pt x="791611" y="22827"/>
                </a:lnTo>
                <a:lnTo>
                  <a:pt x="783704" y="49745"/>
                </a:lnTo>
                <a:lnTo>
                  <a:pt x="783704" y="174104"/>
                </a:lnTo>
                <a:lnTo>
                  <a:pt x="0" y="205993"/>
                </a:lnTo>
                <a:lnTo>
                  <a:pt x="783704" y="248716"/>
                </a:lnTo>
                <a:lnTo>
                  <a:pt x="784322" y="256569"/>
                </a:lnTo>
                <a:lnTo>
                  <a:pt x="788499" y="270042"/>
                </a:lnTo>
                <a:lnTo>
                  <a:pt x="796103" y="281568"/>
                </a:lnTo>
                <a:lnTo>
                  <a:pt x="806531" y="290545"/>
                </a:lnTo>
                <a:lnTo>
                  <a:pt x="819181" y="296373"/>
                </a:lnTo>
                <a:lnTo>
                  <a:pt x="833450" y="298449"/>
                </a:lnTo>
                <a:lnTo>
                  <a:pt x="1162723" y="298449"/>
                </a:lnTo>
                <a:lnTo>
                  <a:pt x="1651458" y="297832"/>
                </a:lnTo>
                <a:lnTo>
                  <a:pt x="1685434" y="275628"/>
                </a:lnTo>
                <a:lnTo>
                  <a:pt x="1693341" y="174104"/>
                </a:lnTo>
                <a:lnTo>
                  <a:pt x="1692723" y="41883"/>
                </a:lnTo>
                <a:lnTo>
                  <a:pt x="1688547" y="28413"/>
                </a:lnTo>
                <a:lnTo>
                  <a:pt x="1680943" y="16886"/>
                </a:lnTo>
                <a:lnTo>
                  <a:pt x="1670514" y="7907"/>
                </a:lnTo>
                <a:lnTo>
                  <a:pt x="1657864" y="2077"/>
                </a:lnTo>
                <a:lnTo>
                  <a:pt x="164359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800597"/>
            <a:endParaRPr>
              <a:solidFill>
                <a:prstClr val="black"/>
              </a:solidFill>
            </a:endParaRPr>
          </a:p>
        </p:txBody>
      </p:sp>
      <p:sp>
        <p:nvSpPr>
          <p:cNvPr id="96" name="object 24"/>
          <p:cNvSpPr/>
          <p:nvPr/>
        </p:nvSpPr>
        <p:spPr>
          <a:xfrm>
            <a:off x="7149156" y="2501430"/>
            <a:ext cx="1474429" cy="263338"/>
          </a:xfrm>
          <a:custGeom>
            <a:avLst/>
            <a:gdLst/>
            <a:ahLst/>
            <a:cxnLst/>
            <a:rect l="l" t="t" r="r" b="b"/>
            <a:pathLst>
              <a:path w="1693545" h="298450">
                <a:moveTo>
                  <a:pt x="783704" y="49745"/>
                </a:moveTo>
                <a:lnTo>
                  <a:pt x="800591" y="12398"/>
                </a:lnTo>
                <a:lnTo>
                  <a:pt x="935304" y="0"/>
                </a:lnTo>
                <a:lnTo>
                  <a:pt x="1162723" y="0"/>
                </a:lnTo>
                <a:lnTo>
                  <a:pt x="1643595" y="0"/>
                </a:lnTo>
                <a:lnTo>
                  <a:pt x="1680943" y="16886"/>
                </a:lnTo>
                <a:lnTo>
                  <a:pt x="1693341" y="174104"/>
                </a:lnTo>
                <a:lnTo>
                  <a:pt x="1693341" y="248716"/>
                </a:lnTo>
                <a:lnTo>
                  <a:pt x="1676454" y="286055"/>
                </a:lnTo>
                <a:lnTo>
                  <a:pt x="1162723" y="298449"/>
                </a:lnTo>
                <a:lnTo>
                  <a:pt x="935304" y="298449"/>
                </a:lnTo>
                <a:lnTo>
                  <a:pt x="833450" y="298449"/>
                </a:lnTo>
                <a:lnTo>
                  <a:pt x="796103" y="281568"/>
                </a:lnTo>
                <a:lnTo>
                  <a:pt x="783704" y="248716"/>
                </a:lnTo>
                <a:lnTo>
                  <a:pt x="0" y="205993"/>
                </a:lnTo>
                <a:lnTo>
                  <a:pt x="783704" y="174104"/>
                </a:lnTo>
                <a:lnTo>
                  <a:pt x="783704" y="49745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0597"/>
            <a:endParaRPr>
              <a:solidFill>
                <a:prstClr val="black"/>
              </a:solidFill>
            </a:endParaRPr>
          </a:p>
        </p:txBody>
      </p:sp>
      <p:sp>
        <p:nvSpPr>
          <p:cNvPr id="97" name="object 25"/>
          <p:cNvSpPr/>
          <p:nvPr/>
        </p:nvSpPr>
        <p:spPr>
          <a:xfrm>
            <a:off x="4789351" y="3253304"/>
            <a:ext cx="814656" cy="61586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0597"/>
            <a:endParaRPr>
              <a:solidFill>
                <a:prstClr val="black"/>
              </a:solidFill>
            </a:endParaRPr>
          </a:p>
        </p:txBody>
      </p:sp>
      <p:sp>
        <p:nvSpPr>
          <p:cNvPr id="98" name="object 26"/>
          <p:cNvSpPr/>
          <p:nvPr/>
        </p:nvSpPr>
        <p:spPr>
          <a:xfrm>
            <a:off x="4862328" y="3491305"/>
            <a:ext cx="693926" cy="39534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0597"/>
            <a:endParaRPr>
              <a:solidFill>
                <a:prstClr val="black"/>
              </a:solidFill>
            </a:endParaRPr>
          </a:p>
        </p:txBody>
      </p:sp>
      <p:sp>
        <p:nvSpPr>
          <p:cNvPr id="99" name="object 27"/>
          <p:cNvSpPr/>
          <p:nvPr/>
        </p:nvSpPr>
        <p:spPr>
          <a:xfrm>
            <a:off x="4836788" y="3267899"/>
            <a:ext cx="719799" cy="519953"/>
          </a:xfrm>
          <a:custGeom>
            <a:avLst/>
            <a:gdLst/>
            <a:ahLst/>
            <a:cxnLst/>
            <a:rect l="l" t="t" r="r" b="b"/>
            <a:pathLst>
              <a:path w="826769" h="589279">
                <a:moveTo>
                  <a:pt x="826465" y="0"/>
                </a:moveTo>
                <a:lnTo>
                  <a:pt x="462559" y="288620"/>
                </a:lnTo>
                <a:lnTo>
                  <a:pt x="41725" y="289303"/>
                </a:lnTo>
                <a:lnTo>
                  <a:pt x="28293" y="293568"/>
                </a:lnTo>
                <a:lnTo>
                  <a:pt x="16809" y="301230"/>
                </a:lnTo>
                <a:lnTo>
                  <a:pt x="7868" y="311692"/>
                </a:lnTo>
                <a:lnTo>
                  <a:pt x="2066" y="324358"/>
                </a:lnTo>
                <a:lnTo>
                  <a:pt x="0" y="338632"/>
                </a:lnTo>
                <a:lnTo>
                  <a:pt x="0" y="413639"/>
                </a:lnTo>
                <a:lnTo>
                  <a:pt x="681" y="546935"/>
                </a:lnTo>
                <a:lnTo>
                  <a:pt x="23069" y="580791"/>
                </a:lnTo>
                <a:lnTo>
                  <a:pt x="50012" y="588657"/>
                </a:lnTo>
                <a:lnTo>
                  <a:pt x="660793" y="588657"/>
                </a:lnTo>
                <a:lnTo>
                  <a:pt x="751218" y="587977"/>
                </a:lnTo>
                <a:lnTo>
                  <a:pt x="785081" y="565600"/>
                </a:lnTo>
                <a:lnTo>
                  <a:pt x="792949" y="538657"/>
                </a:lnTo>
                <a:lnTo>
                  <a:pt x="792949" y="338632"/>
                </a:lnTo>
                <a:lnTo>
                  <a:pt x="769889" y="296490"/>
                </a:lnTo>
                <a:lnTo>
                  <a:pt x="742950" y="288620"/>
                </a:lnTo>
                <a:lnTo>
                  <a:pt x="660793" y="288620"/>
                </a:lnTo>
                <a:lnTo>
                  <a:pt x="82646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800597"/>
            <a:endParaRPr>
              <a:solidFill>
                <a:prstClr val="black"/>
              </a:solidFill>
            </a:endParaRPr>
          </a:p>
        </p:txBody>
      </p:sp>
      <p:sp>
        <p:nvSpPr>
          <p:cNvPr id="100" name="object 28"/>
          <p:cNvSpPr/>
          <p:nvPr/>
        </p:nvSpPr>
        <p:spPr>
          <a:xfrm>
            <a:off x="4836788" y="3267899"/>
            <a:ext cx="719799" cy="519953"/>
          </a:xfrm>
          <a:custGeom>
            <a:avLst/>
            <a:gdLst/>
            <a:ahLst/>
            <a:cxnLst/>
            <a:rect l="l" t="t" r="r" b="b"/>
            <a:pathLst>
              <a:path w="826769" h="589279">
                <a:moveTo>
                  <a:pt x="0" y="338632"/>
                </a:moveTo>
                <a:lnTo>
                  <a:pt x="16809" y="301230"/>
                </a:lnTo>
                <a:lnTo>
                  <a:pt x="462559" y="288620"/>
                </a:lnTo>
                <a:lnTo>
                  <a:pt x="826465" y="0"/>
                </a:lnTo>
                <a:lnTo>
                  <a:pt x="660793" y="288620"/>
                </a:lnTo>
                <a:lnTo>
                  <a:pt x="742950" y="288620"/>
                </a:lnTo>
                <a:lnTo>
                  <a:pt x="757224" y="290687"/>
                </a:lnTo>
                <a:lnTo>
                  <a:pt x="788006" y="316920"/>
                </a:lnTo>
                <a:lnTo>
                  <a:pt x="792949" y="338632"/>
                </a:lnTo>
                <a:lnTo>
                  <a:pt x="792949" y="413639"/>
                </a:lnTo>
                <a:lnTo>
                  <a:pt x="792949" y="538657"/>
                </a:lnTo>
                <a:lnTo>
                  <a:pt x="776139" y="576059"/>
                </a:lnTo>
                <a:lnTo>
                  <a:pt x="660793" y="588657"/>
                </a:lnTo>
                <a:lnTo>
                  <a:pt x="462559" y="588657"/>
                </a:lnTo>
                <a:lnTo>
                  <a:pt x="50012" y="588657"/>
                </a:lnTo>
                <a:lnTo>
                  <a:pt x="12606" y="571851"/>
                </a:lnTo>
                <a:lnTo>
                  <a:pt x="0" y="413639"/>
                </a:lnTo>
                <a:lnTo>
                  <a:pt x="0" y="338632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0597"/>
            <a:endParaRPr>
              <a:solidFill>
                <a:prstClr val="black"/>
              </a:solidFill>
            </a:endParaRPr>
          </a:p>
        </p:txBody>
      </p:sp>
      <p:sp>
        <p:nvSpPr>
          <p:cNvPr id="101" name="object 29"/>
          <p:cNvSpPr/>
          <p:nvPr/>
        </p:nvSpPr>
        <p:spPr>
          <a:xfrm>
            <a:off x="6824694" y="2841812"/>
            <a:ext cx="1338760" cy="36038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0597"/>
            <a:endParaRPr>
              <a:solidFill>
                <a:prstClr val="black"/>
              </a:solidFill>
            </a:endParaRPr>
          </a:p>
        </p:txBody>
      </p:sp>
      <p:sp>
        <p:nvSpPr>
          <p:cNvPr id="102" name="object 30"/>
          <p:cNvSpPr/>
          <p:nvPr/>
        </p:nvSpPr>
        <p:spPr>
          <a:xfrm>
            <a:off x="7222741" y="2824332"/>
            <a:ext cx="919485" cy="42627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0597"/>
            <a:endParaRPr>
              <a:solidFill>
                <a:prstClr val="black"/>
              </a:solidFill>
            </a:endParaRPr>
          </a:p>
        </p:txBody>
      </p:sp>
      <p:sp>
        <p:nvSpPr>
          <p:cNvPr id="103" name="object 31"/>
          <p:cNvSpPr/>
          <p:nvPr/>
        </p:nvSpPr>
        <p:spPr>
          <a:xfrm>
            <a:off x="6871960" y="2857217"/>
            <a:ext cx="1243894" cy="263338"/>
          </a:xfrm>
          <a:custGeom>
            <a:avLst/>
            <a:gdLst/>
            <a:ahLst/>
            <a:cxnLst/>
            <a:rect l="l" t="t" r="r" b="b"/>
            <a:pathLst>
              <a:path w="1428750" h="298450">
                <a:moveTo>
                  <a:pt x="1378585" y="0"/>
                </a:moveTo>
                <a:lnTo>
                  <a:pt x="573062" y="0"/>
                </a:lnTo>
                <a:lnTo>
                  <a:pt x="443889" y="618"/>
                </a:lnTo>
                <a:lnTo>
                  <a:pt x="409913" y="22827"/>
                </a:lnTo>
                <a:lnTo>
                  <a:pt x="402005" y="49745"/>
                </a:lnTo>
                <a:lnTo>
                  <a:pt x="0" y="50279"/>
                </a:lnTo>
                <a:lnTo>
                  <a:pt x="402005" y="124358"/>
                </a:lnTo>
                <a:lnTo>
                  <a:pt x="402623" y="256569"/>
                </a:lnTo>
                <a:lnTo>
                  <a:pt x="406800" y="270042"/>
                </a:lnTo>
                <a:lnTo>
                  <a:pt x="414404" y="281568"/>
                </a:lnTo>
                <a:lnTo>
                  <a:pt x="424833" y="290545"/>
                </a:lnTo>
                <a:lnTo>
                  <a:pt x="437483" y="296373"/>
                </a:lnTo>
                <a:lnTo>
                  <a:pt x="451751" y="298449"/>
                </a:lnTo>
                <a:lnTo>
                  <a:pt x="829640" y="298449"/>
                </a:lnTo>
                <a:lnTo>
                  <a:pt x="1386447" y="297832"/>
                </a:lnTo>
                <a:lnTo>
                  <a:pt x="1420423" y="275628"/>
                </a:lnTo>
                <a:lnTo>
                  <a:pt x="1428330" y="248704"/>
                </a:lnTo>
                <a:lnTo>
                  <a:pt x="1428330" y="49745"/>
                </a:lnTo>
                <a:lnTo>
                  <a:pt x="1405503" y="7907"/>
                </a:lnTo>
                <a:lnTo>
                  <a:pt x="1392853" y="2077"/>
                </a:lnTo>
                <a:lnTo>
                  <a:pt x="13785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800597"/>
            <a:endParaRPr>
              <a:solidFill>
                <a:prstClr val="black"/>
              </a:solidFill>
            </a:endParaRPr>
          </a:p>
        </p:txBody>
      </p:sp>
      <p:sp>
        <p:nvSpPr>
          <p:cNvPr id="104" name="object 32"/>
          <p:cNvSpPr/>
          <p:nvPr/>
        </p:nvSpPr>
        <p:spPr>
          <a:xfrm>
            <a:off x="6871960" y="2857217"/>
            <a:ext cx="1243894" cy="263338"/>
          </a:xfrm>
          <a:custGeom>
            <a:avLst/>
            <a:gdLst/>
            <a:ahLst/>
            <a:cxnLst/>
            <a:rect l="l" t="t" r="r" b="b"/>
            <a:pathLst>
              <a:path w="1428750" h="298450">
                <a:moveTo>
                  <a:pt x="402005" y="49745"/>
                </a:moveTo>
                <a:lnTo>
                  <a:pt x="418892" y="12398"/>
                </a:lnTo>
                <a:lnTo>
                  <a:pt x="573062" y="0"/>
                </a:lnTo>
                <a:lnTo>
                  <a:pt x="829640" y="0"/>
                </a:lnTo>
                <a:lnTo>
                  <a:pt x="1378585" y="0"/>
                </a:lnTo>
                <a:lnTo>
                  <a:pt x="1415932" y="16886"/>
                </a:lnTo>
                <a:lnTo>
                  <a:pt x="1428330" y="49745"/>
                </a:lnTo>
                <a:lnTo>
                  <a:pt x="1428330" y="124358"/>
                </a:lnTo>
                <a:lnTo>
                  <a:pt x="1428330" y="248704"/>
                </a:lnTo>
                <a:lnTo>
                  <a:pt x="1411443" y="286055"/>
                </a:lnTo>
                <a:lnTo>
                  <a:pt x="829640" y="298449"/>
                </a:lnTo>
                <a:lnTo>
                  <a:pt x="573062" y="298449"/>
                </a:lnTo>
                <a:lnTo>
                  <a:pt x="451751" y="298449"/>
                </a:lnTo>
                <a:lnTo>
                  <a:pt x="414404" y="281568"/>
                </a:lnTo>
                <a:lnTo>
                  <a:pt x="402005" y="124358"/>
                </a:lnTo>
                <a:lnTo>
                  <a:pt x="0" y="50279"/>
                </a:lnTo>
                <a:lnTo>
                  <a:pt x="402005" y="49745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0597"/>
            <a:endParaRPr>
              <a:solidFill>
                <a:prstClr val="black"/>
              </a:solidFill>
            </a:endParaRPr>
          </a:p>
        </p:txBody>
      </p:sp>
      <p:sp>
        <p:nvSpPr>
          <p:cNvPr id="105" name="object 33"/>
          <p:cNvSpPr/>
          <p:nvPr/>
        </p:nvSpPr>
        <p:spPr>
          <a:xfrm>
            <a:off x="6883074" y="5316071"/>
            <a:ext cx="1391823" cy="37248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0597"/>
            <a:endParaRPr>
              <a:solidFill>
                <a:prstClr val="black"/>
              </a:solidFill>
            </a:endParaRPr>
          </a:p>
        </p:txBody>
      </p:sp>
      <p:sp>
        <p:nvSpPr>
          <p:cNvPr id="106" name="object 34"/>
          <p:cNvSpPr/>
          <p:nvPr/>
        </p:nvSpPr>
        <p:spPr>
          <a:xfrm>
            <a:off x="7270504" y="5310693"/>
            <a:ext cx="972558" cy="426271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0597"/>
            <a:endParaRPr>
              <a:solidFill>
                <a:prstClr val="black"/>
              </a:solidFill>
            </a:endParaRPr>
          </a:p>
        </p:txBody>
      </p:sp>
      <p:sp>
        <p:nvSpPr>
          <p:cNvPr id="107" name="object 35"/>
          <p:cNvSpPr/>
          <p:nvPr/>
        </p:nvSpPr>
        <p:spPr>
          <a:xfrm>
            <a:off x="6930892" y="5330649"/>
            <a:ext cx="1296966" cy="276225"/>
          </a:xfrm>
          <a:custGeom>
            <a:avLst/>
            <a:gdLst/>
            <a:ahLst/>
            <a:cxnLst/>
            <a:rect l="l" t="t" r="r" b="b"/>
            <a:pathLst>
              <a:path w="1489710" h="313054">
                <a:moveTo>
                  <a:pt x="0" y="0"/>
                </a:moveTo>
                <a:lnTo>
                  <a:pt x="372414" y="138950"/>
                </a:lnTo>
                <a:lnTo>
                  <a:pt x="373032" y="271161"/>
                </a:lnTo>
                <a:lnTo>
                  <a:pt x="377209" y="284634"/>
                </a:lnTo>
                <a:lnTo>
                  <a:pt x="384813" y="296160"/>
                </a:lnTo>
                <a:lnTo>
                  <a:pt x="395242" y="305138"/>
                </a:lnTo>
                <a:lnTo>
                  <a:pt x="407892" y="310966"/>
                </a:lnTo>
                <a:lnTo>
                  <a:pt x="422160" y="313042"/>
                </a:lnTo>
                <a:lnTo>
                  <a:pt x="837755" y="313042"/>
                </a:lnTo>
                <a:lnTo>
                  <a:pt x="1447343" y="312424"/>
                </a:lnTo>
                <a:lnTo>
                  <a:pt x="1481320" y="290220"/>
                </a:lnTo>
                <a:lnTo>
                  <a:pt x="1489227" y="263296"/>
                </a:lnTo>
                <a:lnTo>
                  <a:pt x="1489227" y="64338"/>
                </a:lnTo>
                <a:lnTo>
                  <a:pt x="372414" y="64338"/>
                </a:lnTo>
                <a:lnTo>
                  <a:pt x="0" y="0"/>
                </a:lnTo>
                <a:close/>
              </a:path>
              <a:path w="1489710" h="313054">
                <a:moveTo>
                  <a:pt x="1439481" y="14592"/>
                </a:moveTo>
                <a:lnTo>
                  <a:pt x="558546" y="14592"/>
                </a:lnTo>
                <a:lnTo>
                  <a:pt x="414298" y="15210"/>
                </a:lnTo>
                <a:lnTo>
                  <a:pt x="380322" y="37419"/>
                </a:lnTo>
                <a:lnTo>
                  <a:pt x="372414" y="64338"/>
                </a:lnTo>
                <a:lnTo>
                  <a:pt x="1489227" y="64338"/>
                </a:lnTo>
                <a:lnTo>
                  <a:pt x="1466400" y="22499"/>
                </a:lnTo>
                <a:lnTo>
                  <a:pt x="1439481" y="145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800597"/>
            <a:endParaRPr>
              <a:solidFill>
                <a:prstClr val="black"/>
              </a:solidFill>
            </a:endParaRPr>
          </a:p>
        </p:txBody>
      </p:sp>
      <p:sp>
        <p:nvSpPr>
          <p:cNvPr id="108" name="object 36"/>
          <p:cNvSpPr/>
          <p:nvPr/>
        </p:nvSpPr>
        <p:spPr>
          <a:xfrm>
            <a:off x="6930892" y="5330649"/>
            <a:ext cx="1296966" cy="276225"/>
          </a:xfrm>
          <a:custGeom>
            <a:avLst/>
            <a:gdLst/>
            <a:ahLst/>
            <a:cxnLst/>
            <a:rect l="l" t="t" r="r" b="b"/>
            <a:pathLst>
              <a:path w="1489710" h="313054">
                <a:moveTo>
                  <a:pt x="372414" y="64338"/>
                </a:moveTo>
                <a:lnTo>
                  <a:pt x="389301" y="26991"/>
                </a:lnTo>
                <a:lnTo>
                  <a:pt x="558546" y="14592"/>
                </a:lnTo>
                <a:lnTo>
                  <a:pt x="837755" y="14592"/>
                </a:lnTo>
                <a:lnTo>
                  <a:pt x="1439481" y="14592"/>
                </a:lnTo>
                <a:lnTo>
                  <a:pt x="1476828" y="31479"/>
                </a:lnTo>
                <a:lnTo>
                  <a:pt x="1489227" y="64338"/>
                </a:lnTo>
                <a:lnTo>
                  <a:pt x="1489227" y="138950"/>
                </a:lnTo>
                <a:lnTo>
                  <a:pt x="1489227" y="263296"/>
                </a:lnTo>
                <a:lnTo>
                  <a:pt x="1472340" y="300647"/>
                </a:lnTo>
                <a:lnTo>
                  <a:pt x="837755" y="313042"/>
                </a:lnTo>
                <a:lnTo>
                  <a:pt x="558546" y="313042"/>
                </a:lnTo>
                <a:lnTo>
                  <a:pt x="422160" y="313042"/>
                </a:lnTo>
                <a:lnTo>
                  <a:pt x="384813" y="296160"/>
                </a:lnTo>
                <a:lnTo>
                  <a:pt x="372414" y="138950"/>
                </a:lnTo>
                <a:lnTo>
                  <a:pt x="0" y="0"/>
                </a:lnTo>
                <a:lnTo>
                  <a:pt x="372414" y="64338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0597"/>
            <a:endParaRPr>
              <a:solidFill>
                <a:prstClr val="black"/>
              </a:solidFill>
            </a:endParaRPr>
          </a:p>
        </p:txBody>
      </p:sp>
      <p:sp>
        <p:nvSpPr>
          <p:cNvPr id="110" name="object 38"/>
          <p:cNvSpPr/>
          <p:nvPr/>
        </p:nvSpPr>
        <p:spPr>
          <a:xfrm>
            <a:off x="7010400" y="152400"/>
            <a:ext cx="1975717" cy="729783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0597"/>
            <a:endParaRPr>
              <a:solidFill>
                <a:prstClr val="black"/>
              </a:solidFill>
            </a:endParaRPr>
          </a:p>
        </p:txBody>
      </p:sp>
      <p:sp>
        <p:nvSpPr>
          <p:cNvPr id="112" name="object 40"/>
          <p:cNvSpPr/>
          <p:nvPr/>
        </p:nvSpPr>
        <p:spPr>
          <a:xfrm>
            <a:off x="7182020" y="820105"/>
            <a:ext cx="1804175" cy="441294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0597"/>
            <a:endParaRPr>
              <a:solidFill>
                <a:prstClr val="black"/>
              </a:solidFill>
            </a:endParaRPr>
          </a:p>
        </p:txBody>
      </p:sp>
      <p:sp>
        <p:nvSpPr>
          <p:cNvPr id="113" name="object 41"/>
          <p:cNvSpPr/>
          <p:nvPr/>
        </p:nvSpPr>
        <p:spPr>
          <a:xfrm>
            <a:off x="8513525" y="1400455"/>
            <a:ext cx="120519" cy="84044"/>
          </a:xfrm>
          <a:custGeom>
            <a:avLst/>
            <a:gdLst/>
            <a:ahLst/>
            <a:cxnLst/>
            <a:rect l="l" t="t" r="r" b="b"/>
            <a:pathLst>
              <a:path w="138429" h="95250">
                <a:moveTo>
                  <a:pt x="0" y="0"/>
                </a:moveTo>
                <a:lnTo>
                  <a:pt x="138112" y="0"/>
                </a:lnTo>
                <a:lnTo>
                  <a:pt x="138112" y="95250"/>
                </a:lnTo>
                <a:lnTo>
                  <a:pt x="0" y="95250"/>
                </a:lnTo>
                <a:lnTo>
                  <a:pt x="0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pPr defTabSz="800597"/>
            <a:endParaRPr>
              <a:solidFill>
                <a:prstClr val="black"/>
              </a:solidFill>
            </a:endParaRPr>
          </a:p>
        </p:txBody>
      </p:sp>
      <p:sp>
        <p:nvSpPr>
          <p:cNvPr id="114" name="object 42"/>
          <p:cNvSpPr/>
          <p:nvPr/>
        </p:nvSpPr>
        <p:spPr>
          <a:xfrm>
            <a:off x="7214603" y="1258980"/>
            <a:ext cx="120519" cy="84044"/>
          </a:xfrm>
          <a:custGeom>
            <a:avLst/>
            <a:gdLst/>
            <a:ahLst/>
            <a:cxnLst/>
            <a:rect l="l" t="t" r="r" b="b"/>
            <a:pathLst>
              <a:path w="138429" h="95250">
                <a:moveTo>
                  <a:pt x="0" y="0"/>
                </a:moveTo>
                <a:lnTo>
                  <a:pt x="138112" y="0"/>
                </a:lnTo>
                <a:lnTo>
                  <a:pt x="138112" y="95250"/>
                </a:lnTo>
                <a:lnTo>
                  <a:pt x="0" y="95250"/>
                </a:lnTo>
                <a:lnTo>
                  <a:pt x="0" y="0"/>
                </a:lnTo>
                <a:close/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800597"/>
            <a:endParaRPr>
              <a:solidFill>
                <a:prstClr val="black"/>
              </a:solidFill>
            </a:endParaRPr>
          </a:p>
        </p:txBody>
      </p:sp>
      <p:sp>
        <p:nvSpPr>
          <p:cNvPr id="115" name="object 43"/>
          <p:cNvSpPr/>
          <p:nvPr/>
        </p:nvSpPr>
        <p:spPr>
          <a:xfrm>
            <a:off x="7161179" y="3434548"/>
            <a:ext cx="2053916" cy="383240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0597"/>
            <a:endParaRPr>
              <a:solidFill>
                <a:prstClr val="black"/>
              </a:solidFill>
            </a:endParaRPr>
          </a:p>
        </p:txBody>
      </p:sp>
      <p:sp>
        <p:nvSpPr>
          <p:cNvPr id="116" name="object 44"/>
          <p:cNvSpPr/>
          <p:nvPr/>
        </p:nvSpPr>
        <p:spPr>
          <a:xfrm>
            <a:off x="7622914" y="3735514"/>
            <a:ext cx="1472769" cy="125304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0597"/>
            <a:endParaRPr>
              <a:solidFill>
                <a:prstClr val="black"/>
              </a:solidFill>
            </a:endParaRPr>
          </a:p>
        </p:txBody>
      </p:sp>
      <p:sp>
        <p:nvSpPr>
          <p:cNvPr id="117" name="object 45"/>
          <p:cNvSpPr/>
          <p:nvPr/>
        </p:nvSpPr>
        <p:spPr>
          <a:xfrm>
            <a:off x="7185282" y="3429000"/>
            <a:ext cx="1958718" cy="273424"/>
          </a:xfrm>
          <a:custGeom>
            <a:avLst/>
            <a:gdLst/>
            <a:ahLst/>
            <a:cxnLst/>
            <a:rect l="l" t="t" r="r" b="b"/>
            <a:pathLst>
              <a:path w="2249804" h="309880">
                <a:moveTo>
                  <a:pt x="0" y="27774"/>
                </a:moveTo>
                <a:lnTo>
                  <a:pt x="360070" y="128993"/>
                </a:lnTo>
                <a:lnTo>
                  <a:pt x="361197" y="268749"/>
                </a:lnTo>
                <a:lnTo>
                  <a:pt x="365969" y="281947"/>
                </a:lnTo>
                <a:lnTo>
                  <a:pt x="373962" y="293188"/>
                </a:lnTo>
                <a:lnTo>
                  <a:pt x="384617" y="301911"/>
                </a:lnTo>
                <a:lnTo>
                  <a:pt x="397373" y="307556"/>
                </a:lnTo>
                <a:lnTo>
                  <a:pt x="411670" y="309562"/>
                </a:lnTo>
                <a:lnTo>
                  <a:pt x="1147368" y="309562"/>
                </a:lnTo>
                <a:lnTo>
                  <a:pt x="2208767" y="308436"/>
                </a:lnTo>
                <a:lnTo>
                  <a:pt x="2241936" y="285022"/>
                </a:lnTo>
                <a:lnTo>
                  <a:pt x="2249589" y="257975"/>
                </a:lnTo>
                <a:lnTo>
                  <a:pt x="2249589" y="51600"/>
                </a:lnTo>
                <a:lnTo>
                  <a:pt x="360070" y="51600"/>
                </a:lnTo>
                <a:lnTo>
                  <a:pt x="0" y="27774"/>
                </a:lnTo>
                <a:close/>
              </a:path>
              <a:path w="2249804" h="309880">
                <a:moveTo>
                  <a:pt x="2198001" y="0"/>
                </a:moveTo>
                <a:lnTo>
                  <a:pt x="674992" y="0"/>
                </a:lnTo>
                <a:lnTo>
                  <a:pt x="400882" y="1129"/>
                </a:lnTo>
                <a:lnTo>
                  <a:pt x="367720" y="24549"/>
                </a:lnTo>
                <a:lnTo>
                  <a:pt x="360070" y="51600"/>
                </a:lnTo>
                <a:lnTo>
                  <a:pt x="2249589" y="51600"/>
                </a:lnTo>
                <a:lnTo>
                  <a:pt x="2225045" y="7651"/>
                </a:lnTo>
                <a:lnTo>
                  <a:pt x="219800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800597"/>
            <a:endParaRPr>
              <a:solidFill>
                <a:prstClr val="black"/>
              </a:solidFill>
            </a:endParaRPr>
          </a:p>
        </p:txBody>
      </p:sp>
      <p:sp>
        <p:nvSpPr>
          <p:cNvPr id="118" name="object 46"/>
          <p:cNvSpPr/>
          <p:nvPr/>
        </p:nvSpPr>
        <p:spPr>
          <a:xfrm>
            <a:off x="7185282" y="3429000"/>
            <a:ext cx="1958718" cy="273424"/>
          </a:xfrm>
          <a:custGeom>
            <a:avLst/>
            <a:gdLst/>
            <a:ahLst/>
            <a:cxnLst/>
            <a:rect l="l" t="t" r="r" b="b"/>
            <a:pathLst>
              <a:path w="2249804" h="309880">
                <a:moveTo>
                  <a:pt x="360070" y="51600"/>
                </a:moveTo>
                <a:lnTo>
                  <a:pt x="376442" y="13895"/>
                </a:lnTo>
                <a:lnTo>
                  <a:pt x="674992" y="0"/>
                </a:lnTo>
                <a:lnTo>
                  <a:pt x="1147368" y="0"/>
                </a:lnTo>
                <a:lnTo>
                  <a:pt x="2198001" y="0"/>
                </a:lnTo>
                <a:lnTo>
                  <a:pt x="2235698" y="16375"/>
                </a:lnTo>
                <a:lnTo>
                  <a:pt x="2249589" y="51600"/>
                </a:lnTo>
                <a:lnTo>
                  <a:pt x="2249589" y="128993"/>
                </a:lnTo>
                <a:lnTo>
                  <a:pt x="2249589" y="257975"/>
                </a:lnTo>
                <a:lnTo>
                  <a:pt x="2233211" y="295675"/>
                </a:lnTo>
                <a:lnTo>
                  <a:pt x="1147368" y="309562"/>
                </a:lnTo>
                <a:lnTo>
                  <a:pt x="674992" y="309562"/>
                </a:lnTo>
                <a:lnTo>
                  <a:pt x="411670" y="309562"/>
                </a:lnTo>
                <a:lnTo>
                  <a:pt x="373962" y="293188"/>
                </a:lnTo>
                <a:lnTo>
                  <a:pt x="360070" y="128993"/>
                </a:lnTo>
                <a:lnTo>
                  <a:pt x="0" y="27774"/>
                </a:lnTo>
                <a:lnTo>
                  <a:pt x="360070" y="5160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0597"/>
            <a:endParaRPr>
              <a:solidFill>
                <a:prstClr val="black"/>
              </a:solidFill>
            </a:endParaRPr>
          </a:p>
        </p:txBody>
      </p:sp>
      <p:sp>
        <p:nvSpPr>
          <p:cNvPr id="119" name="object 47"/>
          <p:cNvSpPr/>
          <p:nvPr/>
        </p:nvSpPr>
        <p:spPr>
          <a:xfrm>
            <a:off x="6105558" y="2979429"/>
            <a:ext cx="65788" cy="71157"/>
          </a:xfrm>
          <a:custGeom>
            <a:avLst/>
            <a:gdLst/>
            <a:ahLst/>
            <a:cxnLst/>
            <a:rect l="l" t="t" r="r" b="b"/>
            <a:pathLst>
              <a:path w="75564" h="80645">
                <a:moveTo>
                  <a:pt x="32751" y="0"/>
                </a:moveTo>
                <a:lnTo>
                  <a:pt x="19824" y="4558"/>
                </a:lnTo>
                <a:lnTo>
                  <a:pt x="9434" y="13423"/>
                </a:lnTo>
                <a:lnTo>
                  <a:pt x="2514" y="25599"/>
                </a:lnTo>
                <a:lnTo>
                  <a:pt x="0" y="40091"/>
                </a:lnTo>
                <a:lnTo>
                  <a:pt x="384" y="45866"/>
                </a:lnTo>
                <a:lnTo>
                  <a:pt x="4695" y="59567"/>
                </a:lnTo>
                <a:lnTo>
                  <a:pt x="13053" y="70580"/>
                </a:lnTo>
                <a:lnTo>
                  <a:pt x="24538" y="77914"/>
                </a:lnTo>
                <a:lnTo>
                  <a:pt x="38229" y="80579"/>
                </a:lnTo>
                <a:lnTo>
                  <a:pt x="50227" y="78402"/>
                </a:lnTo>
                <a:lnTo>
                  <a:pt x="60588" y="72097"/>
                </a:lnTo>
                <a:lnTo>
                  <a:pt x="68638" y="61869"/>
                </a:lnTo>
                <a:lnTo>
                  <a:pt x="73699" y="47921"/>
                </a:lnTo>
                <a:lnTo>
                  <a:pt x="75096" y="30460"/>
                </a:lnTo>
                <a:lnTo>
                  <a:pt x="69882" y="18187"/>
                </a:lnTo>
                <a:lnTo>
                  <a:pt x="60788" y="8466"/>
                </a:lnTo>
                <a:lnTo>
                  <a:pt x="48262" y="2128"/>
                </a:lnTo>
                <a:lnTo>
                  <a:pt x="32751" y="0"/>
                </a:lnTo>
                <a:close/>
              </a:path>
            </a:pathLst>
          </a:custGeom>
          <a:solidFill>
            <a:srgbClr val="BBE0E3"/>
          </a:solidFill>
        </p:spPr>
        <p:txBody>
          <a:bodyPr wrap="square" lIns="0" tIns="0" rIns="0" bIns="0" rtlCol="0"/>
          <a:lstStyle/>
          <a:p>
            <a:pPr defTabSz="800597"/>
            <a:endParaRPr>
              <a:solidFill>
                <a:prstClr val="black"/>
              </a:solidFill>
            </a:endParaRPr>
          </a:p>
        </p:txBody>
      </p:sp>
      <p:sp>
        <p:nvSpPr>
          <p:cNvPr id="120" name="object 48"/>
          <p:cNvSpPr/>
          <p:nvPr/>
        </p:nvSpPr>
        <p:spPr>
          <a:xfrm>
            <a:off x="6105558" y="2979429"/>
            <a:ext cx="65788" cy="71157"/>
          </a:xfrm>
          <a:custGeom>
            <a:avLst/>
            <a:gdLst/>
            <a:ahLst/>
            <a:cxnLst/>
            <a:rect l="l" t="t" r="r" b="b"/>
            <a:pathLst>
              <a:path w="75564" h="80645">
                <a:moveTo>
                  <a:pt x="0" y="40091"/>
                </a:moveTo>
                <a:lnTo>
                  <a:pt x="2514" y="25599"/>
                </a:lnTo>
                <a:lnTo>
                  <a:pt x="9434" y="13423"/>
                </a:lnTo>
                <a:lnTo>
                  <a:pt x="19824" y="4558"/>
                </a:lnTo>
                <a:lnTo>
                  <a:pt x="32751" y="0"/>
                </a:lnTo>
                <a:lnTo>
                  <a:pt x="48262" y="2128"/>
                </a:lnTo>
                <a:lnTo>
                  <a:pt x="60788" y="8466"/>
                </a:lnTo>
                <a:lnTo>
                  <a:pt x="69882" y="18187"/>
                </a:lnTo>
                <a:lnTo>
                  <a:pt x="75096" y="30460"/>
                </a:lnTo>
                <a:lnTo>
                  <a:pt x="73699" y="47921"/>
                </a:lnTo>
                <a:lnTo>
                  <a:pt x="68638" y="61869"/>
                </a:lnTo>
                <a:lnTo>
                  <a:pt x="60588" y="72097"/>
                </a:lnTo>
                <a:lnTo>
                  <a:pt x="50227" y="78402"/>
                </a:lnTo>
                <a:lnTo>
                  <a:pt x="38229" y="80579"/>
                </a:lnTo>
                <a:lnTo>
                  <a:pt x="24538" y="77914"/>
                </a:lnTo>
                <a:lnTo>
                  <a:pt x="13053" y="70580"/>
                </a:lnTo>
                <a:lnTo>
                  <a:pt x="4695" y="59567"/>
                </a:lnTo>
                <a:lnTo>
                  <a:pt x="384" y="45866"/>
                </a:lnTo>
                <a:lnTo>
                  <a:pt x="0" y="40091"/>
                </a:lnTo>
                <a:close/>
              </a:path>
            </a:pathLst>
          </a:custGeom>
          <a:ln w="25400">
            <a:solidFill>
              <a:srgbClr val="89A4A7"/>
            </a:solidFill>
          </a:ln>
        </p:spPr>
        <p:txBody>
          <a:bodyPr wrap="square" lIns="0" tIns="0" rIns="0" bIns="0" rtlCol="0"/>
          <a:lstStyle/>
          <a:p>
            <a:pPr defTabSz="800597"/>
            <a:endParaRPr>
              <a:solidFill>
                <a:prstClr val="black"/>
              </a:solidFill>
            </a:endParaRPr>
          </a:p>
        </p:txBody>
      </p:sp>
      <p:sp>
        <p:nvSpPr>
          <p:cNvPr id="121" name="object 49"/>
          <p:cNvSpPr/>
          <p:nvPr/>
        </p:nvSpPr>
        <p:spPr>
          <a:xfrm>
            <a:off x="6105558" y="2704885"/>
            <a:ext cx="65788" cy="71157"/>
          </a:xfrm>
          <a:custGeom>
            <a:avLst/>
            <a:gdLst/>
            <a:ahLst/>
            <a:cxnLst/>
            <a:rect l="l" t="t" r="r" b="b"/>
            <a:pathLst>
              <a:path w="75564" h="80644">
                <a:moveTo>
                  <a:pt x="32751" y="0"/>
                </a:moveTo>
                <a:lnTo>
                  <a:pt x="19824" y="4558"/>
                </a:lnTo>
                <a:lnTo>
                  <a:pt x="9434" y="13423"/>
                </a:lnTo>
                <a:lnTo>
                  <a:pt x="2514" y="25599"/>
                </a:lnTo>
                <a:lnTo>
                  <a:pt x="0" y="40091"/>
                </a:lnTo>
                <a:lnTo>
                  <a:pt x="384" y="45866"/>
                </a:lnTo>
                <a:lnTo>
                  <a:pt x="4695" y="59567"/>
                </a:lnTo>
                <a:lnTo>
                  <a:pt x="13053" y="70580"/>
                </a:lnTo>
                <a:lnTo>
                  <a:pt x="24538" y="77914"/>
                </a:lnTo>
                <a:lnTo>
                  <a:pt x="38229" y="80579"/>
                </a:lnTo>
                <a:lnTo>
                  <a:pt x="50227" y="78402"/>
                </a:lnTo>
                <a:lnTo>
                  <a:pt x="60588" y="72097"/>
                </a:lnTo>
                <a:lnTo>
                  <a:pt x="68638" y="61869"/>
                </a:lnTo>
                <a:lnTo>
                  <a:pt x="73699" y="47921"/>
                </a:lnTo>
                <a:lnTo>
                  <a:pt x="75096" y="30460"/>
                </a:lnTo>
                <a:lnTo>
                  <a:pt x="69882" y="18187"/>
                </a:lnTo>
                <a:lnTo>
                  <a:pt x="60788" y="8466"/>
                </a:lnTo>
                <a:lnTo>
                  <a:pt x="48262" y="2128"/>
                </a:lnTo>
                <a:lnTo>
                  <a:pt x="32751" y="0"/>
                </a:lnTo>
                <a:close/>
              </a:path>
            </a:pathLst>
          </a:custGeom>
          <a:solidFill>
            <a:srgbClr val="BBE0E3"/>
          </a:solidFill>
        </p:spPr>
        <p:txBody>
          <a:bodyPr wrap="square" lIns="0" tIns="0" rIns="0" bIns="0" rtlCol="0"/>
          <a:lstStyle/>
          <a:p>
            <a:pPr defTabSz="800597"/>
            <a:endParaRPr>
              <a:solidFill>
                <a:prstClr val="black"/>
              </a:solidFill>
            </a:endParaRPr>
          </a:p>
        </p:txBody>
      </p:sp>
      <p:sp>
        <p:nvSpPr>
          <p:cNvPr id="122" name="object 50"/>
          <p:cNvSpPr/>
          <p:nvPr/>
        </p:nvSpPr>
        <p:spPr>
          <a:xfrm>
            <a:off x="6105558" y="2704885"/>
            <a:ext cx="65788" cy="71157"/>
          </a:xfrm>
          <a:custGeom>
            <a:avLst/>
            <a:gdLst/>
            <a:ahLst/>
            <a:cxnLst/>
            <a:rect l="l" t="t" r="r" b="b"/>
            <a:pathLst>
              <a:path w="75564" h="80644">
                <a:moveTo>
                  <a:pt x="0" y="40091"/>
                </a:moveTo>
                <a:lnTo>
                  <a:pt x="2514" y="25599"/>
                </a:lnTo>
                <a:lnTo>
                  <a:pt x="9434" y="13423"/>
                </a:lnTo>
                <a:lnTo>
                  <a:pt x="19824" y="4558"/>
                </a:lnTo>
                <a:lnTo>
                  <a:pt x="32751" y="0"/>
                </a:lnTo>
                <a:lnTo>
                  <a:pt x="48262" y="2128"/>
                </a:lnTo>
                <a:lnTo>
                  <a:pt x="60788" y="8466"/>
                </a:lnTo>
                <a:lnTo>
                  <a:pt x="69882" y="18187"/>
                </a:lnTo>
                <a:lnTo>
                  <a:pt x="75096" y="30460"/>
                </a:lnTo>
                <a:lnTo>
                  <a:pt x="73699" y="47921"/>
                </a:lnTo>
                <a:lnTo>
                  <a:pt x="68638" y="61869"/>
                </a:lnTo>
                <a:lnTo>
                  <a:pt x="60588" y="72097"/>
                </a:lnTo>
                <a:lnTo>
                  <a:pt x="50227" y="78402"/>
                </a:lnTo>
                <a:lnTo>
                  <a:pt x="38229" y="80579"/>
                </a:lnTo>
                <a:lnTo>
                  <a:pt x="24538" y="77914"/>
                </a:lnTo>
                <a:lnTo>
                  <a:pt x="13053" y="70580"/>
                </a:lnTo>
                <a:lnTo>
                  <a:pt x="4695" y="59567"/>
                </a:lnTo>
                <a:lnTo>
                  <a:pt x="384" y="45866"/>
                </a:lnTo>
                <a:lnTo>
                  <a:pt x="0" y="40091"/>
                </a:lnTo>
                <a:close/>
              </a:path>
            </a:pathLst>
          </a:custGeom>
          <a:ln w="25400">
            <a:solidFill>
              <a:srgbClr val="89A4A7"/>
            </a:solidFill>
          </a:ln>
        </p:spPr>
        <p:txBody>
          <a:bodyPr wrap="square" lIns="0" tIns="0" rIns="0" bIns="0" rtlCol="0"/>
          <a:lstStyle/>
          <a:p>
            <a:pPr defTabSz="800597"/>
            <a:endParaRPr>
              <a:solidFill>
                <a:prstClr val="black"/>
              </a:solidFill>
            </a:endParaRPr>
          </a:p>
        </p:txBody>
      </p:sp>
      <p:sp>
        <p:nvSpPr>
          <p:cNvPr id="123" name="object 51"/>
          <p:cNvSpPr/>
          <p:nvPr/>
        </p:nvSpPr>
        <p:spPr>
          <a:xfrm>
            <a:off x="6238240" y="2637574"/>
            <a:ext cx="65788" cy="68356"/>
          </a:xfrm>
          <a:custGeom>
            <a:avLst/>
            <a:gdLst/>
            <a:ahLst/>
            <a:cxnLst/>
            <a:rect l="l" t="t" r="r" b="b"/>
            <a:pathLst>
              <a:path w="75564" h="77469">
                <a:moveTo>
                  <a:pt x="33338" y="0"/>
                </a:moveTo>
                <a:lnTo>
                  <a:pt x="20199" y="4336"/>
                </a:lnTo>
                <a:lnTo>
                  <a:pt x="9620" y="13015"/>
                </a:lnTo>
                <a:lnTo>
                  <a:pt x="2565" y="25031"/>
                </a:lnTo>
                <a:lnTo>
                  <a:pt x="0" y="39380"/>
                </a:lnTo>
                <a:lnTo>
                  <a:pt x="5" y="40068"/>
                </a:lnTo>
                <a:lnTo>
                  <a:pt x="31817" y="76203"/>
                </a:lnTo>
                <a:lnTo>
                  <a:pt x="49033" y="77358"/>
                </a:lnTo>
                <a:lnTo>
                  <a:pt x="59860" y="71438"/>
                </a:lnTo>
                <a:lnTo>
                  <a:pt x="68327" y="61540"/>
                </a:lnTo>
                <a:lnTo>
                  <a:pt x="73717" y="47926"/>
                </a:lnTo>
                <a:lnTo>
                  <a:pt x="75308" y="30860"/>
                </a:lnTo>
                <a:lnTo>
                  <a:pt x="70285" y="18483"/>
                </a:lnTo>
                <a:lnTo>
                  <a:pt x="61278" y="8648"/>
                </a:lnTo>
                <a:lnTo>
                  <a:pt x="48793" y="2203"/>
                </a:lnTo>
                <a:lnTo>
                  <a:pt x="33338" y="0"/>
                </a:lnTo>
                <a:close/>
              </a:path>
            </a:pathLst>
          </a:custGeom>
          <a:solidFill>
            <a:srgbClr val="BBE0E3"/>
          </a:solidFill>
        </p:spPr>
        <p:txBody>
          <a:bodyPr wrap="square" lIns="0" tIns="0" rIns="0" bIns="0" rtlCol="0"/>
          <a:lstStyle/>
          <a:p>
            <a:pPr defTabSz="800597"/>
            <a:endParaRPr>
              <a:solidFill>
                <a:prstClr val="black"/>
              </a:solidFill>
            </a:endParaRPr>
          </a:p>
        </p:txBody>
      </p:sp>
      <p:sp>
        <p:nvSpPr>
          <p:cNvPr id="124" name="object 52"/>
          <p:cNvSpPr/>
          <p:nvPr/>
        </p:nvSpPr>
        <p:spPr>
          <a:xfrm>
            <a:off x="6238240" y="2637574"/>
            <a:ext cx="65788" cy="68356"/>
          </a:xfrm>
          <a:custGeom>
            <a:avLst/>
            <a:gdLst/>
            <a:ahLst/>
            <a:cxnLst/>
            <a:rect l="l" t="t" r="r" b="b"/>
            <a:pathLst>
              <a:path w="75564" h="77469">
                <a:moveTo>
                  <a:pt x="0" y="39380"/>
                </a:moveTo>
                <a:lnTo>
                  <a:pt x="2565" y="25031"/>
                </a:lnTo>
                <a:lnTo>
                  <a:pt x="9620" y="13015"/>
                </a:lnTo>
                <a:lnTo>
                  <a:pt x="20199" y="4336"/>
                </a:lnTo>
                <a:lnTo>
                  <a:pt x="33338" y="0"/>
                </a:lnTo>
                <a:lnTo>
                  <a:pt x="48793" y="2203"/>
                </a:lnTo>
                <a:lnTo>
                  <a:pt x="61278" y="8648"/>
                </a:lnTo>
                <a:lnTo>
                  <a:pt x="70285" y="18483"/>
                </a:lnTo>
                <a:lnTo>
                  <a:pt x="75308" y="30860"/>
                </a:lnTo>
                <a:lnTo>
                  <a:pt x="73717" y="47926"/>
                </a:lnTo>
                <a:lnTo>
                  <a:pt x="68327" y="61540"/>
                </a:lnTo>
                <a:lnTo>
                  <a:pt x="59860" y="71438"/>
                </a:lnTo>
                <a:lnTo>
                  <a:pt x="49033" y="77358"/>
                </a:lnTo>
                <a:lnTo>
                  <a:pt x="31817" y="76203"/>
                </a:lnTo>
                <a:lnTo>
                  <a:pt x="5" y="40068"/>
                </a:lnTo>
                <a:lnTo>
                  <a:pt x="0" y="39380"/>
                </a:lnTo>
                <a:close/>
              </a:path>
            </a:pathLst>
          </a:custGeom>
          <a:ln w="25400">
            <a:solidFill>
              <a:srgbClr val="89A4A7"/>
            </a:solidFill>
          </a:ln>
        </p:spPr>
        <p:txBody>
          <a:bodyPr wrap="square" lIns="0" tIns="0" rIns="0" bIns="0" rtlCol="0"/>
          <a:lstStyle/>
          <a:p>
            <a:pPr defTabSz="800597"/>
            <a:endParaRPr>
              <a:solidFill>
                <a:prstClr val="black"/>
              </a:solidFill>
            </a:endParaRPr>
          </a:p>
        </p:txBody>
      </p:sp>
      <p:sp>
        <p:nvSpPr>
          <p:cNvPr id="125" name="object 53"/>
          <p:cNvSpPr/>
          <p:nvPr/>
        </p:nvSpPr>
        <p:spPr>
          <a:xfrm>
            <a:off x="6835309" y="2772045"/>
            <a:ext cx="65788" cy="68356"/>
          </a:xfrm>
          <a:custGeom>
            <a:avLst/>
            <a:gdLst/>
            <a:ahLst/>
            <a:cxnLst/>
            <a:rect l="l" t="t" r="r" b="b"/>
            <a:pathLst>
              <a:path w="75564" h="77469">
                <a:moveTo>
                  <a:pt x="33338" y="0"/>
                </a:moveTo>
                <a:lnTo>
                  <a:pt x="20199" y="4336"/>
                </a:lnTo>
                <a:lnTo>
                  <a:pt x="9620" y="13015"/>
                </a:lnTo>
                <a:lnTo>
                  <a:pt x="2565" y="25031"/>
                </a:lnTo>
                <a:lnTo>
                  <a:pt x="0" y="39380"/>
                </a:lnTo>
                <a:lnTo>
                  <a:pt x="5" y="40068"/>
                </a:lnTo>
                <a:lnTo>
                  <a:pt x="31817" y="76203"/>
                </a:lnTo>
                <a:lnTo>
                  <a:pt x="49033" y="77358"/>
                </a:lnTo>
                <a:lnTo>
                  <a:pt x="59860" y="71438"/>
                </a:lnTo>
                <a:lnTo>
                  <a:pt x="68327" y="61540"/>
                </a:lnTo>
                <a:lnTo>
                  <a:pt x="73717" y="47926"/>
                </a:lnTo>
                <a:lnTo>
                  <a:pt x="75308" y="30860"/>
                </a:lnTo>
                <a:lnTo>
                  <a:pt x="70285" y="18483"/>
                </a:lnTo>
                <a:lnTo>
                  <a:pt x="61278" y="8648"/>
                </a:lnTo>
                <a:lnTo>
                  <a:pt x="48793" y="2203"/>
                </a:lnTo>
                <a:lnTo>
                  <a:pt x="33338" y="0"/>
                </a:lnTo>
                <a:close/>
              </a:path>
            </a:pathLst>
          </a:custGeom>
          <a:solidFill>
            <a:srgbClr val="BBE0E3"/>
          </a:solidFill>
        </p:spPr>
        <p:txBody>
          <a:bodyPr wrap="square" lIns="0" tIns="0" rIns="0" bIns="0" rtlCol="0"/>
          <a:lstStyle/>
          <a:p>
            <a:pPr defTabSz="800597"/>
            <a:endParaRPr>
              <a:solidFill>
                <a:prstClr val="black"/>
              </a:solidFill>
            </a:endParaRPr>
          </a:p>
        </p:txBody>
      </p:sp>
      <p:sp>
        <p:nvSpPr>
          <p:cNvPr id="126" name="object 54"/>
          <p:cNvSpPr/>
          <p:nvPr/>
        </p:nvSpPr>
        <p:spPr>
          <a:xfrm>
            <a:off x="6835309" y="2772045"/>
            <a:ext cx="65788" cy="68356"/>
          </a:xfrm>
          <a:custGeom>
            <a:avLst/>
            <a:gdLst/>
            <a:ahLst/>
            <a:cxnLst/>
            <a:rect l="l" t="t" r="r" b="b"/>
            <a:pathLst>
              <a:path w="75564" h="77469">
                <a:moveTo>
                  <a:pt x="0" y="39380"/>
                </a:moveTo>
                <a:lnTo>
                  <a:pt x="2565" y="25031"/>
                </a:lnTo>
                <a:lnTo>
                  <a:pt x="9620" y="13015"/>
                </a:lnTo>
                <a:lnTo>
                  <a:pt x="20199" y="4336"/>
                </a:lnTo>
                <a:lnTo>
                  <a:pt x="33338" y="0"/>
                </a:lnTo>
                <a:lnTo>
                  <a:pt x="48793" y="2203"/>
                </a:lnTo>
                <a:lnTo>
                  <a:pt x="61278" y="8648"/>
                </a:lnTo>
                <a:lnTo>
                  <a:pt x="70285" y="18483"/>
                </a:lnTo>
                <a:lnTo>
                  <a:pt x="75308" y="30860"/>
                </a:lnTo>
                <a:lnTo>
                  <a:pt x="73717" y="47926"/>
                </a:lnTo>
                <a:lnTo>
                  <a:pt x="68327" y="61540"/>
                </a:lnTo>
                <a:lnTo>
                  <a:pt x="59860" y="71438"/>
                </a:lnTo>
                <a:lnTo>
                  <a:pt x="49033" y="77358"/>
                </a:lnTo>
                <a:lnTo>
                  <a:pt x="31817" y="76203"/>
                </a:lnTo>
                <a:lnTo>
                  <a:pt x="5" y="40068"/>
                </a:lnTo>
                <a:lnTo>
                  <a:pt x="0" y="39380"/>
                </a:lnTo>
                <a:close/>
              </a:path>
            </a:pathLst>
          </a:custGeom>
          <a:ln w="25400">
            <a:solidFill>
              <a:srgbClr val="89A4A7"/>
            </a:solidFill>
          </a:ln>
        </p:spPr>
        <p:txBody>
          <a:bodyPr wrap="square" lIns="0" tIns="0" rIns="0" bIns="0" rtlCol="0"/>
          <a:lstStyle/>
          <a:p>
            <a:pPr defTabSz="800597"/>
            <a:endParaRPr>
              <a:solidFill>
                <a:prstClr val="black"/>
              </a:solidFill>
            </a:endParaRPr>
          </a:p>
        </p:txBody>
      </p:sp>
      <p:sp>
        <p:nvSpPr>
          <p:cNvPr id="127" name="object 57"/>
          <p:cNvSpPr/>
          <p:nvPr/>
        </p:nvSpPr>
        <p:spPr>
          <a:xfrm>
            <a:off x="5135652" y="2270312"/>
            <a:ext cx="997757" cy="516366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0597"/>
            <a:endParaRPr>
              <a:solidFill>
                <a:prstClr val="black"/>
              </a:solidFill>
            </a:endParaRPr>
          </a:p>
        </p:txBody>
      </p:sp>
      <p:sp>
        <p:nvSpPr>
          <p:cNvPr id="128" name="object 58"/>
          <p:cNvSpPr/>
          <p:nvPr/>
        </p:nvSpPr>
        <p:spPr>
          <a:xfrm>
            <a:off x="5179437" y="2274348"/>
            <a:ext cx="746999" cy="305247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0597"/>
            <a:endParaRPr>
              <a:solidFill>
                <a:prstClr val="black"/>
              </a:solidFill>
            </a:endParaRPr>
          </a:p>
        </p:txBody>
      </p:sp>
      <p:sp>
        <p:nvSpPr>
          <p:cNvPr id="129" name="object 59"/>
          <p:cNvSpPr/>
          <p:nvPr/>
        </p:nvSpPr>
        <p:spPr>
          <a:xfrm>
            <a:off x="5184045" y="2285731"/>
            <a:ext cx="902237" cy="418540"/>
          </a:xfrm>
          <a:custGeom>
            <a:avLst/>
            <a:gdLst/>
            <a:ahLst/>
            <a:cxnLst/>
            <a:rect l="l" t="t" r="r" b="b"/>
            <a:pathLst>
              <a:path w="1036319" h="474344">
                <a:moveTo>
                  <a:pt x="770064" y="0"/>
                </a:moveTo>
                <a:lnTo>
                  <a:pt x="472973" y="0"/>
                </a:lnTo>
                <a:lnTo>
                  <a:pt x="32955" y="742"/>
                </a:lnTo>
                <a:lnTo>
                  <a:pt x="19884" y="5734"/>
                </a:lnTo>
                <a:lnTo>
                  <a:pt x="9435" y="14663"/>
                </a:lnTo>
                <a:lnTo>
                  <a:pt x="2508" y="26631"/>
                </a:lnTo>
                <a:lnTo>
                  <a:pt x="0" y="40741"/>
                </a:lnTo>
                <a:lnTo>
                  <a:pt x="0" y="203720"/>
                </a:lnTo>
                <a:lnTo>
                  <a:pt x="26633" y="241965"/>
                </a:lnTo>
                <a:lnTo>
                  <a:pt x="40741" y="244475"/>
                </a:lnTo>
                <a:lnTo>
                  <a:pt x="472973" y="244475"/>
                </a:lnTo>
                <a:lnTo>
                  <a:pt x="1035875" y="474218"/>
                </a:lnTo>
                <a:lnTo>
                  <a:pt x="675678" y="244475"/>
                </a:lnTo>
                <a:lnTo>
                  <a:pt x="777868" y="243728"/>
                </a:lnTo>
                <a:lnTo>
                  <a:pt x="790936" y="238730"/>
                </a:lnTo>
                <a:lnTo>
                  <a:pt x="801383" y="229797"/>
                </a:lnTo>
                <a:lnTo>
                  <a:pt x="808310" y="217827"/>
                </a:lnTo>
                <a:lnTo>
                  <a:pt x="810818" y="203720"/>
                </a:lnTo>
                <a:lnTo>
                  <a:pt x="810818" y="142608"/>
                </a:lnTo>
                <a:lnTo>
                  <a:pt x="810073" y="32946"/>
                </a:lnTo>
                <a:lnTo>
                  <a:pt x="805077" y="19878"/>
                </a:lnTo>
                <a:lnTo>
                  <a:pt x="796144" y="9433"/>
                </a:lnTo>
                <a:lnTo>
                  <a:pt x="784173" y="2507"/>
                </a:lnTo>
                <a:lnTo>
                  <a:pt x="7700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800597"/>
            <a:endParaRPr>
              <a:solidFill>
                <a:prstClr val="black"/>
              </a:solidFill>
            </a:endParaRPr>
          </a:p>
        </p:txBody>
      </p:sp>
      <p:sp>
        <p:nvSpPr>
          <p:cNvPr id="130" name="object 60"/>
          <p:cNvSpPr/>
          <p:nvPr/>
        </p:nvSpPr>
        <p:spPr>
          <a:xfrm>
            <a:off x="5184045" y="2285731"/>
            <a:ext cx="902237" cy="418540"/>
          </a:xfrm>
          <a:custGeom>
            <a:avLst/>
            <a:gdLst/>
            <a:ahLst/>
            <a:cxnLst/>
            <a:rect l="l" t="t" r="r" b="b"/>
            <a:pathLst>
              <a:path w="1036319" h="474344">
                <a:moveTo>
                  <a:pt x="0" y="40741"/>
                </a:moveTo>
                <a:lnTo>
                  <a:pt x="19884" y="5734"/>
                </a:lnTo>
                <a:lnTo>
                  <a:pt x="472973" y="0"/>
                </a:lnTo>
                <a:lnTo>
                  <a:pt x="675678" y="0"/>
                </a:lnTo>
                <a:lnTo>
                  <a:pt x="770064" y="0"/>
                </a:lnTo>
                <a:lnTo>
                  <a:pt x="805077" y="19878"/>
                </a:lnTo>
                <a:lnTo>
                  <a:pt x="810818" y="142608"/>
                </a:lnTo>
                <a:lnTo>
                  <a:pt x="810818" y="203720"/>
                </a:lnTo>
                <a:lnTo>
                  <a:pt x="790936" y="238730"/>
                </a:lnTo>
                <a:lnTo>
                  <a:pt x="675678" y="244475"/>
                </a:lnTo>
                <a:lnTo>
                  <a:pt x="1035875" y="474218"/>
                </a:lnTo>
                <a:lnTo>
                  <a:pt x="472973" y="244475"/>
                </a:lnTo>
                <a:lnTo>
                  <a:pt x="40741" y="244475"/>
                </a:lnTo>
                <a:lnTo>
                  <a:pt x="26633" y="241965"/>
                </a:lnTo>
                <a:lnTo>
                  <a:pt x="14667" y="235036"/>
                </a:lnTo>
                <a:lnTo>
                  <a:pt x="5738" y="224587"/>
                </a:lnTo>
                <a:lnTo>
                  <a:pt x="744" y="211515"/>
                </a:lnTo>
                <a:lnTo>
                  <a:pt x="0" y="203720"/>
                </a:lnTo>
                <a:lnTo>
                  <a:pt x="0" y="142608"/>
                </a:lnTo>
                <a:lnTo>
                  <a:pt x="0" y="40741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0597"/>
            <a:endParaRPr>
              <a:solidFill>
                <a:prstClr val="black"/>
              </a:solidFill>
            </a:endParaRPr>
          </a:p>
        </p:txBody>
      </p:sp>
      <p:sp>
        <p:nvSpPr>
          <p:cNvPr id="131" name="object 61"/>
          <p:cNvSpPr txBox="1"/>
          <p:nvPr/>
        </p:nvSpPr>
        <p:spPr>
          <a:xfrm>
            <a:off x="5274399" y="2201197"/>
            <a:ext cx="3299911" cy="5693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286881" algn="r" defTabSz="800597"/>
            <a:r>
              <a:rPr sz="800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sz="800" spc="-4"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sz="800" dirty="0">
                <a:solidFill>
                  <a:prstClr val="black"/>
                </a:solidFill>
                <a:latin typeface="Arial"/>
                <a:cs typeface="Arial"/>
              </a:rPr>
              <a:t>L-</a:t>
            </a:r>
            <a:r>
              <a:rPr sz="800" spc="-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 spc="-4" dirty="0">
                <a:solidFill>
                  <a:prstClr val="black"/>
                </a:solidFill>
                <a:latin typeface="Arial"/>
                <a:cs typeface="Arial"/>
              </a:rPr>
              <a:t>S</a:t>
            </a:r>
            <a:r>
              <a:rPr sz="800" dirty="0">
                <a:solidFill>
                  <a:prstClr val="black"/>
                </a:solidFill>
                <a:latin typeface="Arial"/>
                <a:cs typeface="Arial"/>
              </a:rPr>
              <a:t>outh</a:t>
            </a:r>
            <a:endParaRPr sz="800">
              <a:solidFill>
                <a:prstClr val="black"/>
              </a:solidFill>
              <a:latin typeface="Arial"/>
              <a:cs typeface="Arial"/>
            </a:endParaRPr>
          </a:p>
          <a:p>
            <a:pPr marL="11119" defTabSz="800597">
              <a:spcBef>
                <a:spcPts val="4"/>
              </a:spcBef>
            </a:pPr>
            <a:r>
              <a:rPr sz="800" dirty="0">
                <a:solidFill>
                  <a:prstClr val="black"/>
                </a:solidFill>
                <a:latin typeface="Arial"/>
                <a:cs typeface="Arial"/>
              </a:rPr>
              <a:t>ASR  </a:t>
            </a:r>
            <a:r>
              <a:rPr sz="800" spc="31" dirty="0">
                <a:solidFill>
                  <a:prstClr val="black"/>
                </a:solidFill>
                <a:latin typeface="Arial"/>
                <a:cs typeface="Arial"/>
              </a:rPr>
              <a:t>W</a:t>
            </a:r>
            <a:r>
              <a:rPr sz="800" spc="-9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sz="800" dirty="0">
                <a:solidFill>
                  <a:prstClr val="black"/>
                </a:solidFill>
                <a:latin typeface="Arial"/>
                <a:cs typeface="Arial"/>
              </a:rPr>
              <a:t>lls</a:t>
            </a:r>
            <a:endParaRPr sz="800">
              <a:solidFill>
                <a:prstClr val="black"/>
              </a:solidFill>
              <a:latin typeface="Arial"/>
              <a:cs typeface="Arial"/>
            </a:endParaRPr>
          </a:p>
          <a:p>
            <a:pPr marR="4448" algn="r" defTabSz="800597">
              <a:spcBef>
                <a:spcPts val="569"/>
              </a:spcBef>
            </a:pPr>
            <a:r>
              <a:rPr sz="800" spc="-4" dirty="0">
                <a:solidFill>
                  <a:prstClr val="black"/>
                </a:solidFill>
                <a:latin typeface="Arial"/>
                <a:cs typeface="Arial"/>
              </a:rPr>
              <a:t>C</a:t>
            </a:r>
            <a:r>
              <a:rPr sz="800" dirty="0">
                <a:solidFill>
                  <a:prstClr val="black"/>
                </a:solidFill>
                <a:latin typeface="Arial"/>
                <a:cs typeface="Arial"/>
              </a:rPr>
              <a:t>-44</a:t>
            </a:r>
            <a:r>
              <a:rPr sz="800" spc="-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 spc="-4"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sz="800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sz="800" spc="4" dirty="0">
                <a:solidFill>
                  <a:prstClr val="black"/>
                </a:solidFill>
                <a:latin typeface="Arial"/>
                <a:cs typeface="Arial"/>
              </a:rPr>
              <a:t>s</a:t>
            </a:r>
            <a:r>
              <a:rPr sz="800" dirty="0">
                <a:solidFill>
                  <a:prstClr val="black"/>
                </a:solidFill>
                <a:latin typeface="Arial"/>
                <a:cs typeface="Arial"/>
              </a:rPr>
              <a:t>er</a:t>
            </a:r>
            <a:r>
              <a:rPr sz="800" spc="-9" dirty="0">
                <a:solidFill>
                  <a:prstClr val="black"/>
                </a:solidFill>
                <a:latin typeface="Arial"/>
                <a:cs typeface="Arial"/>
              </a:rPr>
              <a:t>v</a:t>
            </a:r>
            <a:r>
              <a:rPr sz="800" dirty="0">
                <a:solidFill>
                  <a:prstClr val="black"/>
                </a:solidFill>
                <a:latin typeface="Arial"/>
                <a:cs typeface="Arial"/>
              </a:rPr>
              <a:t>oir</a:t>
            </a:r>
            <a:endParaRPr sz="800">
              <a:solidFill>
                <a:prstClr val="black"/>
              </a:solidFill>
              <a:latin typeface="Arial"/>
              <a:cs typeface="Arial"/>
            </a:endParaRPr>
          </a:p>
          <a:p>
            <a:pPr marR="389734" algn="r" defTabSz="800597"/>
            <a:r>
              <a:rPr sz="800" dirty="0">
                <a:solidFill>
                  <a:prstClr val="black"/>
                </a:solidFill>
                <a:latin typeface="Arial"/>
                <a:cs typeface="Arial"/>
              </a:rPr>
              <a:t>&amp; S</a:t>
            </a:r>
            <a:r>
              <a:rPr sz="800" spc="-9" dirty="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sz="800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endParaRPr sz="8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32" name="object 62"/>
          <p:cNvSpPr txBox="1"/>
          <p:nvPr/>
        </p:nvSpPr>
        <p:spPr>
          <a:xfrm>
            <a:off x="4958065" y="3539598"/>
            <a:ext cx="44946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119" defTabSz="800597">
              <a:lnSpc>
                <a:spcPts val="823"/>
              </a:lnSpc>
            </a:pPr>
            <a:r>
              <a:rPr sz="800" spc="-4" dirty="0">
                <a:solidFill>
                  <a:prstClr val="black"/>
                </a:solidFill>
                <a:latin typeface="Arial"/>
                <a:cs typeface="Arial"/>
              </a:rPr>
              <a:t>C</a:t>
            </a:r>
            <a:r>
              <a:rPr sz="800" dirty="0">
                <a:solidFill>
                  <a:prstClr val="black"/>
                </a:solidFill>
                <a:latin typeface="Arial"/>
                <a:cs typeface="Arial"/>
              </a:rPr>
              <a:t>-43</a:t>
            </a:r>
            <a:endParaRPr sz="800">
              <a:solidFill>
                <a:prstClr val="black"/>
              </a:solidFill>
              <a:latin typeface="Arial"/>
              <a:cs typeface="Arial"/>
            </a:endParaRPr>
          </a:p>
          <a:p>
            <a:pPr marL="11119" defTabSz="800597">
              <a:lnSpc>
                <a:spcPts val="823"/>
              </a:lnSpc>
            </a:pPr>
            <a:r>
              <a:rPr sz="800" spc="-4"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sz="800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sz="800" spc="4" dirty="0">
                <a:solidFill>
                  <a:prstClr val="black"/>
                </a:solidFill>
                <a:latin typeface="Arial"/>
                <a:cs typeface="Arial"/>
              </a:rPr>
              <a:t>s</a:t>
            </a:r>
            <a:r>
              <a:rPr sz="800" dirty="0">
                <a:solidFill>
                  <a:prstClr val="black"/>
                </a:solidFill>
                <a:latin typeface="Arial"/>
                <a:cs typeface="Arial"/>
              </a:rPr>
              <a:t>er</a:t>
            </a:r>
            <a:r>
              <a:rPr sz="800" spc="-9" dirty="0">
                <a:solidFill>
                  <a:prstClr val="black"/>
                </a:solidFill>
                <a:latin typeface="Arial"/>
                <a:cs typeface="Arial"/>
              </a:rPr>
              <a:t>v</a:t>
            </a:r>
            <a:r>
              <a:rPr sz="800" dirty="0">
                <a:solidFill>
                  <a:prstClr val="black"/>
                </a:solidFill>
                <a:latin typeface="Arial"/>
                <a:cs typeface="Arial"/>
              </a:rPr>
              <a:t>oir</a:t>
            </a:r>
            <a:endParaRPr sz="8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33" name="object 63"/>
          <p:cNvSpPr txBox="1"/>
          <p:nvPr/>
        </p:nvSpPr>
        <p:spPr>
          <a:xfrm>
            <a:off x="7317665" y="2873101"/>
            <a:ext cx="703215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119" marR="4448" defTabSz="800597"/>
            <a:r>
              <a:rPr sz="800" spc="-4" dirty="0">
                <a:solidFill>
                  <a:prstClr val="black"/>
                </a:solidFill>
                <a:latin typeface="Arial"/>
                <a:cs typeface="Arial"/>
              </a:rPr>
              <a:t>H</a:t>
            </a:r>
            <a:r>
              <a:rPr sz="800" dirty="0">
                <a:solidFill>
                  <a:prstClr val="black"/>
                </a:solidFill>
                <a:latin typeface="Arial"/>
                <a:cs typeface="Arial"/>
              </a:rPr>
              <a:t>erbert</a:t>
            </a:r>
            <a:r>
              <a:rPr sz="800" spc="-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 spc="-4" dirty="0">
                <a:solidFill>
                  <a:prstClr val="black"/>
                </a:solidFill>
                <a:latin typeface="Arial"/>
                <a:cs typeface="Arial"/>
              </a:rPr>
              <a:t>H</a:t>
            </a:r>
            <a:r>
              <a:rPr sz="800" dirty="0">
                <a:solidFill>
                  <a:prstClr val="black"/>
                </a:solidFill>
                <a:latin typeface="Arial"/>
                <a:cs typeface="Arial"/>
              </a:rPr>
              <a:t>oo</a:t>
            </a:r>
            <a:r>
              <a:rPr sz="800" spc="-9" dirty="0">
                <a:solidFill>
                  <a:prstClr val="black"/>
                </a:solidFill>
                <a:latin typeface="Arial"/>
                <a:cs typeface="Arial"/>
              </a:rPr>
              <a:t>v</a:t>
            </a:r>
            <a:r>
              <a:rPr sz="800" dirty="0">
                <a:solidFill>
                  <a:prstClr val="black"/>
                </a:solidFill>
                <a:latin typeface="Arial"/>
                <a:cs typeface="Arial"/>
              </a:rPr>
              <a:t>er </a:t>
            </a:r>
            <a:r>
              <a:rPr sz="800" spc="-4" dirty="0">
                <a:solidFill>
                  <a:prstClr val="black"/>
                </a:solidFill>
                <a:latin typeface="Arial"/>
                <a:cs typeface="Arial"/>
              </a:rPr>
              <a:t>D</a:t>
            </a:r>
            <a:r>
              <a:rPr sz="800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sz="800" spc="4" dirty="0">
                <a:solidFill>
                  <a:prstClr val="black"/>
                </a:solidFill>
                <a:latin typeface="Arial"/>
                <a:cs typeface="Arial"/>
              </a:rPr>
              <a:t>k</a:t>
            </a:r>
            <a:r>
              <a:rPr sz="800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sz="800" spc="-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 spc="-4"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sz="800" dirty="0">
                <a:solidFill>
                  <a:prstClr val="black"/>
                </a:solidFill>
                <a:latin typeface="Arial"/>
                <a:cs typeface="Arial"/>
              </a:rPr>
              <a:t>epair</a:t>
            </a:r>
            <a:endParaRPr sz="8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34" name="object 65"/>
          <p:cNvSpPr txBox="1"/>
          <p:nvPr/>
        </p:nvSpPr>
        <p:spPr>
          <a:xfrm>
            <a:off x="7366084" y="1260365"/>
            <a:ext cx="1581680" cy="2201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119" marR="4448" defTabSz="800597"/>
            <a:r>
              <a:rPr sz="700" spc="4" dirty="0">
                <a:solidFill>
                  <a:prstClr val="black"/>
                </a:solidFill>
                <a:latin typeface="Palatino Linotype"/>
                <a:cs typeface="Palatino Linotype"/>
              </a:rPr>
              <a:t>C</a:t>
            </a:r>
            <a:r>
              <a:rPr sz="700" dirty="0">
                <a:solidFill>
                  <a:prstClr val="black"/>
                </a:solidFill>
                <a:latin typeface="Palatino Linotype"/>
                <a:cs typeface="Palatino Linotype"/>
              </a:rPr>
              <a:t>EN</a:t>
            </a:r>
            <a:r>
              <a:rPr sz="700" spc="-4" dirty="0">
                <a:solidFill>
                  <a:prstClr val="black"/>
                </a:solidFill>
                <a:latin typeface="Palatino Linotype"/>
                <a:cs typeface="Palatino Linotype"/>
              </a:rPr>
              <a:t>T</a:t>
            </a:r>
            <a:r>
              <a:rPr sz="700" dirty="0">
                <a:solidFill>
                  <a:prstClr val="black"/>
                </a:solidFill>
                <a:latin typeface="Palatino Linotype"/>
                <a:cs typeface="Palatino Linotype"/>
              </a:rPr>
              <a:t>R</a:t>
            </a:r>
            <a:r>
              <a:rPr sz="700" spc="-4" dirty="0">
                <a:solidFill>
                  <a:prstClr val="black"/>
                </a:solidFill>
                <a:latin typeface="Palatino Linotype"/>
                <a:cs typeface="Palatino Linotype"/>
              </a:rPr>
              <a:t>A</a:t>
            </a:r>
            <a:r>
              <a:rPr sz="700" dirty="0">
                <a:solidFill>
                  <a:prstClr val="black"/>
                </a:solidFill>
                <a:latin typeface="Palatino Linotype"/>
                <a:cs typeface="Palatino Linotype"/>
              </a:rPr>
              <a:t>L</a:t>
            </a:r>
            <a:r>
              <a:rPr sz="700" spc="-39" dirty="0">
                <a:solidFill>
                  <a:prstClr val="black"/>
                </a:solidFill>
                <a:latin typeface="Palatino Linotype"/>
                <a:cs typeface="Palatino Linotype"/>
              </a:rPr>
              <a:t> </a:t>
            </a:r>
            <a:r>
              <a:rPr sz="700" dirty="0">
                <a:solidFill>
                  <a:prstClr val="black"/>
                </a:solidFill>
                <a:latin typeface="Palatino Linotype"/>
                <a:cs typeface="Palatino Linotype"/>
              </a:rPr>
              <a:t>E</a:t>
            </a:r>
            <a:r>
              <a:rPr sz="700" spc="-4" dirty="0">
                <a:solidFill>
                  <a:prstClr val="black"/>
                </a:solidFill>
                <a:latin typeface="Palatino Linotype"/>
                <a:cs typeface="Palatino Linotype"/>
              </a:rPr>
              <a:t>V</a:t>
            </a:r>
            <a:r>
              <a:rPr sz="700" dirty="0">
                <a:solidFill>
                  <a:prstClr val="black"/>
                </a:solidFill>
                <a:latin typeface="Palatino Linotype"/>
                <a:cs typeface="Palatino Linotype"/>
              </a:rPr>
              <a:t>ER</a:t>
            </a:r>
            <a:r>
              <a:rPr sz="700" spc="-4" dirty="0">
                <a:solidFill>
                  <a:prstClr val="black"/>
                </a:solidFill>
                <a:latin typeface="Palatino Linotype"/>
                <a:cs typeface="Palatino Linotype"/>
              </a:rPr>
              <a:t>G</a:t>
            </a:r>
            <a:r>
              <a:rPr sz="700" dirty="0">
                <a:solidFill>
                  <a:prstClr val="black"/>
                </a:solidFill>
                <a:latin typeface="Palatino Linotype"/>
                <a:cs typeface="Palatino Linotype"/>
              </a:rPr>
              <a:t>L</a:t>
            </a:r>
            <a:r>
              <a:rPr sz="700" spc="-4" dirty="0">
                <a:solidFill>
                  <a:prstClr val="black"/>
                </a:solidFill>
                <a:latin typeface="Palatino Linotype"/>
                <a:cs typeface="Palatino Linotype"/>
              </a:rPr>
              <a:t>A</a:t>
            </a:r>
            <a:r>
              <a:rPr sz="700" dirty="0">
                <a:solidFill>
                  <a:prstClr val="black"/>
                </a:solidFill>
                <a:latin typeface="Palatino Linotype"/>
                <a:cs typeface="Palatino Linotype"/>
              </a:rPr>
              <a:t>DES</a:t>
            </a:r>
            <a:r>
              <a:rPr sz="700" spc="-9" dirty="0">
                <a:solidFill>
                  <a:prstClr val="black"/>
                </a:solidFill>
                <a:latin typeface="Palatino Linotype"/>
                <a:cs typeface="Palatino Linotype"/>
              </a:rPr>
              <a:t> P</a:t>
            </a:r>
            <a:r>
              <a:rPr sz="700" dirty="0">
                <a:solidFill>
                  <a:prstClr val="black"/>
                </a:solidFill>
                <a:latin typeface="Palatino Linotype"/>
                <a:cs typeface="Palatino Linotype"/>
              </a:rPr>
              <a:t>L</a:t>
            </a:r>
            <a:r>
              <a:rPr sz="700" spc="-4" dirty="0">
                <a:solidFill>
                  <a:prstClr val="black"/>
                </a:solidFill>
                <a:latin typeface="Palatino Linotype"/>
                <a:cs typeface="Palatino Linotype"/>
              </a:rPr>
              <a:t>A</a:t>
            </a:r>
            <a:r>
              <a:rPr sz="700" dirty="0">
                <a:solidFill>
                  <a:prstClr val="black"/>
                </a:solidFill>
                <a:latin typeface="Palatino Linotype"/>
                <a:cs typeface="Palatino Linotype"/>
              </a:rPr>
              <a:t>NN</a:t>
            </a:r>
            <a:r>
              <a:rPr sz="700" spc="4" dirty="0">
                <a:solidFill>
                  <a:prstClr val="black"/>
                </a:solidFill>
                <a:latin typeface="Palatino Linotype"/>
                <a:cs typeface="Palatino Linotype"/>
              </a:rPr>
              <a:t>I</a:t>
            </a:r>
            <a:r>
              <a:rPr sz="700" dirty="0">
                <a:solidFill>
                  <a:prstClr val="black"/>
                </a:solidFill>
                <a:latin typeface="Palatino Linotype"/>
                <a:cs typeface="Palatino Linotype"/>
              </a:rPr>
              <a:t>NG </a:t>
            </a:r>
            <a:r>
              <a:rPr sz="700" spc="-9" dirty="0">
                <a:solidFill>
                  <a:prstClr val="black"/>
                </a:solidFill>
                <a:latin typeface="Palatino Linotype"/>
                <a:cs typeface="Palatino Linotype"/>
              </a:rPr>
              <a:t>P</a:t>
            </a:r>
            <a:r>
              <a:rPr sz="700" dirty="0">
                <a:solidFill>
                  <a:prstClr val="black"/>
                </a:solidFill>
                <a:latin typeface="Palatino Linotype"/>
                <a:cs typeface="Palatino Linotype"/>
              </a:rPr>
              <a:t>RO</a:t>
            </a:r>
            <a:r>
              <a:rPr sz="700" spc="-4" dirty="0">
                <a:solidFill>
                  <a:prstClr val="black"/>
                </a:solidFill>
                <a:latin typeface="Palatino Linotype"/>
                <a:cs typeface="Palatino Linotype"/>
              </a:rPr>
              <a:t>J</a:t>
            </a:r>
            <a:r>
              <a:rPr sz="700" dirty="0">
                <a:solidFill>
                  <a:prstClr val="black"/>
                </a:solidFill>
                <a:latin typeface="Palatino Linotype"/>
                <a:cs typeface="Palatino Linotype"/>
              </a:rPr>
              <a:t>E</a:t>
            </a:r>
            <a:r>
              <a:rPr sz="700" spc="4" dirty="0">
                <a:solidFill>
                  <a:prstClr val="black"/>
                </a:solidFill>
                <a:latin typeface="Palatino Linotype"/>
                <a:cs typeface="Palatino Linotype"/>
              </a:rPr>
              <a:t>C</a:t>
            </a:r>
            <a:r>
              <a:rPr sz="700" dirty="0">
                <a:solidFill>
                  <a:prstClr val="black"/>
                </a:solidFill>
                <a:latin typeface="Palatino Linotype"/>
                <a:cs typeface="Palatino Linotype"/>
              </a:rPr>
              <a:t>T</a:t>
            </a:r>
            <a:endParaRPr sz="700">
              <a:solidFill>
                <a:prstClr val="black"/>
              </a:solidFill>
              <a:latin typeface="Palatino Linotype"/>
              <a:cs typeface="Palatino Linotype"/>
            </a:endParaRPr>
          </a:p>
        </p:txBody>
      </p:sp>
      <p:sp>
        <p:nvSpPr>
          <p:cNvPr id="135" name="object 66"/>
          <p:cNvSpPr txBox="1"/>
          <p:nvPr/>
        </p:nvSpPr>
        <p:spPr>
          <a:xfrm>
            <a:off x="7693813" y="3449787"/>
            <a:ext cx="1254950" cy="2442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119" marR="4448" defTabSz="800597"/>
            <a:r>
              <a:rPr sz="800" spc="-4" dirty="0">
                <a:solidFill>
                  <a:prstClr val="black"/>
                </a:solidFill>
                <a:latin typeface="Arial"/>
                <a:cs typeface="Arial"/>
              </a:rPr>
              <a:t>C</a:t>
            </a:r>
            <a:r>
              <a:rPr sz="800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sz="800" spc="-4"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sz="800" dirty="0">
                <a:solidFill>
                  <a:prstClr val="black"/>
                </a:solidFill>
                <a:latin typeface="Arial"/>
                <a:cs typeface="Arial"/>
              </a:rPr>
              <a:t>P &amp; </a:t>
            </a:r>
            <a:r>
              <a:rPr sz="800" spc="-4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sz="800" spc="-9" dirty="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sz="800" spc="-4" dirty="0">
                <a:solidFill>
                  <a:prstClr val="black"/>
                </a:solidFill>
                <a:latin typeface="Arial"/>
                <a:cs typeface="Arial"/>
              </a:rPr>
              <a:t>H</a:t>
            </a:r>
            <a:r>
              <a:rPr sz="800" dirty="0">
                <a:solidFill>
                  <a:prstClr val="black"/>
                </a:solidFill>
                <a:latin typeface="Arial"/>
                <a:cs typeface="Arial"/>
              </a:rPr>
              <a:t>ER</a:t>
            </a:r>
            <a:r>
              <a:rPr sz="800" spc="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prstClr val="black"/>
                </a:solidFill>
                <a:latin typeface="Arial"/>
                <a:cs typeface="Arial"/>
              </a:rPr>
              <a:t>FE</a:t>
            </a:r>
            <a:r>
              <a:rPr sz="800" spc="-4" dirty="0">
                <a:solidFill>
                  <a:prstClr val="black"/>
                </a:solidFill>
                <a:latin typeface="Arial"/>
                <a:cs typeface="Arial"/>
              </a:rPr>
              <a:t>D</a:t>
            </a:r>
            <a:r>
              <a:rPr sz="800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sz="800" spc="-4"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sz="800" dirty="0">
                <a:solidFill>
                  <a:prstClr val="black"/>
                </a:solidFill>
                <a:latin typeface="Arial"/>
                <a:cs typeface="Arial"/>
              </a:rPr>
              <a:t>AL </a:t>
            </a:r>
            <a:r>
              <a:rPr sz="800" spc="-4" dirty="0">
                <a:solidFill>
                  <a:prstClr val="black"/>
                </a:solidFill>
                <a:latin typeface="Arial"/>
                <a:cs typeface="Arial"/>
              </a:rPr>
              <a:t>PRO</a:t>
            </a:r>
            <a:r>
              <a:rPr sz="800" spc="4" dirty="0">
                <a:solidFill>
                  <a:prstClr val="black"/>
                </a:solidFill>
                <a:latin typeface="Arial"/>
                <a:cs typeface="Arial"/>
              </a:rPr>
              <a:t>J</a:t>
            </a:r>
            <a:r>
              <a:rPr sz="800" spc="-4" dirty="0">
                <a:solidFill>
                  <a:prstClr val="black"/>
                </a:solidFill>
                <a:latin typeface="Arial"/>
                <a:cs typeface="Arial"/>
              </a:rPr>
              <a:t>EC</a:t>
            </a:r>
            <a:r>
              <a:rPr sz="800" spc="-9" dirty="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sz="800" dirty="0">
                <a:solidFill>
                  <a:prstClr val="black"/>
                </a:solidFill>
                <a:latin typeface="Arial"/>
                <a:cs typeface="Arial"/>
              </a:rPr>
              <a:t>S</a:t>
            </a:r>
          </a:p>
        </p:txBody>
      </p:sp>
      <p:sp>
        <p:nvSpPr>
          <p:cNvPr id="136" name="object 70"/>
          <p:cNvSpPr/>
          <p:nvPr/>
        </p:nvSpPr>
        <p:spPr>
          <a:xfrm>
            <a:off x="5419592" y="1650404"/>
            <a:ext cx="1000421" cy="914399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0597"/>
            <a:endParaRPr>
              <a:solidFill>
                <a:prstClr val="black"/>
              </a:solidFill>
            </a:endParaRPr>
          </a:p>
        </p:txBody>
      </p:sp>
      <p:sp>
        <p:nvSpPr>
          <p:cNvPr id="137" name="object 71"/>
          <p:cNvSpPr/>
          <p:nvPr/>
        </p:nvSpPr>
        <p:spPr>
          <a:xfrm>
            <a:off x="5423572" y="1622165"/>
            <a:ext cx="819974" cy="574189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0597"/>
            <a:endParaRPr>
              <a:solidFill>
                <a:prstClr val="black"/>
              </a:solidFill>
            </a:endParaRPr>
          </a:p>
        </p:txBody>
      </p:sp>
      <p:sp>
        <p:nvSpPr>
          <p:cNvPr id="138" name="object 72"/>
          <p:cNvSpPr/>
          <p:nvPr/>
        </p:nvSpPr>
        <p:spPr>
          <a:xfrm>
            <a:off x="5468066" y="1665195"/>
            <a:ext cx="905001" cy="818029"/>
          </a:xfrm>
          <a:custGeom>
            <a:avLst/>
            <a:gdLst/>
            <a:ahLst/>
            <a:cxnLst/>
            <a:rect l="l" t="t" r="r" b="b"/>
            <a:pathLst>
              <a:path w="1039494" h="927100">
                <a:moveTo>
                  <a:pt x="733552" y="0"/>
                </a:moveTo>
                <a:lnTo>
                  <a:pt x="474370" y="0"/>
                </a:lnTo>
                <a:lnTo>
                  <a:pt x="66985" y="1000"/>
                </a:lnTo>
                <a:lnTo>
                  <a:pt x="29106" y="18087"/>
                </a:lnTo>
                <a:lnTo>
                  <a:pt x="5127" y="51469"/>
                </a:lnTo>
                <a:lnTo>
                  <a:pt x="0" y="79641"/>
                </a:lnTo>
                <a:lnTo>
                  <a:pt x="0" y="398195"/>
                </a:lnTo>
                <a:lnTo>
                  <a:pt x="10267" y="437341"/>
                </a:lnTo>
                <a:lnTo>
                  <a:pt x="38923" y="466656"/>
                </a:lnTo>
                <a:lnTo>
                  <a:pt x="79641" y="477837"/>
                </a:lnTo>
                <a:lnTo>
                  <a:pt x="474370" y="477837"/>
                </a:lnTo>
                <a:lnTo>
                  <a:pt x="1038923" y="926896"/>
                </a:lnTo>
                <a:lnTo>
                  <a:pt x="677659" y="477837"/>
                </a:lnTo>
                <a:lnTo>
                  <a:pt x="746211" y="476837"/>
                </a:lnTo>
                <a:lnTo>
                  <a:pt x="759992" y="473345"/>
                </a:lnTo>
                <a:lnTo>
                  <a:pt x="793942" y="450124"/>
                </a:lnTo>
                <a:lnTo>
                  <a:pt x="811873" y="412720"/>
                </a:lnTo>
                <a:lnTo>
                  <a:pt x="813193" y="398195"/>
                </a:lnTo>
                <a:lnTo>
                  <a:pt x="813193" y="278739"/>
                </a:lnTo>
                <a:lnTo>
                  <a:pt x="812193" y="66985"/>
                </a:lnTo>
                <a:lnTo>
                  <a:pt x="795110" y="29106"/>
                </a:lnTo>
                <a:lnTo>
                  <a:pt x="761729" y="5127"/>
                </a:lnTo>
                <a:lnTo>
                  <a:pt x="748076" y="1321"/>
                </a:lnTo>
                <a:lnTo>
                  <a:pt x="73355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800597"/>
            <a:endParaRPr>
              <a:solidFill>
                <a:prstClr val="black"/>
              </a:solidFill>
            </a:endParaRPr>
          </a:p>
        </p:txBody>
      </p:sp>
      <p:sp>
        <p:nvSpPr>
          <p:cNvPr id="139" name="object 73"/>
          <p:cNvSpPr/>
          <p:nvPr/>
        </p:nvSpPr>
        <p:spPr>
          <a:xfrm>
            <a:off x="5468066" y="1665195"/>
            <a:ext cx="905001" cy="818029"/>
          </a:xfrm>
          <a:custGeom>
            <a:avLst/>
            <a:gdLst/>
            <a:ahLst/>
            <a:cxnLst/>
            <a:rect l="l" t="t" r="r" b="b"/>
            <a:pathLst>
              <a:path w="1039494" h="927100">
                <a:moveTo>
                  <a:pt x="0" y="79641"/>
                </a:moveTo>
                <a:lnTo>
                  <a:pt x="11183" y="38923"/>
                </a:lnTo>
                <a:lnTo>
                  <a:pt x="40501" y="10267"/>
                </a:lnTo>
                <a:lnTo>
                  <a:pt x="474370" y="0"/>
                </a:lnTo>
                <a:lnTo>
                  <a:pt x="677659" y="0"/>
                </a:lnTo>
                <a:lnTo>
                  <a:pt x="733552" y="0"/>
                </a:lnTo>
                <a:lnTo>
                  <a:pt x="774275" y="11183"/>
                </a:lnTo>
                <a:lnTo>
                  <a:pt x="802928" y="40501"/>
                </a:lnTo>
                <a:lnTo>
                  <a:pt x="813193" y="278739"/>
                </a:lnTo>
                <a:lnTo>
                  <a:pt x="813193" y="398195"/>
                </a:lnTo>
                <a:lnTo>
                  <a:pt x="802012" y="438919"/>
                </a:lnTo>
                <a:lnTo>
                  <a:pt x="772697" y="467572"/>
                </a:lnTo>
                <a:lnTo>
                  <a:pt x="677659" y="477837"/>
                </a:lnTo>
                <a:lnTo>
                  <a:pt x="1038923" y="926896"/>
                </a:lnTo>
                <a:lnTo>
                  <a:pt x="474370" y="477837"/>
                </a:lnTo>
                <a:lnTo>
                  <a:pt x="79641" y="477837"/>
                </a:lnTo>
                <a:lnTo>
                  <a:pt x="65120" y="476516"/>
                </a:lnTo>
                <a:lnTo>
                  <a:pt x="27717" y="458586"/>
                </a:lnTo>
                <a:lnTo>
                  <a:pt x="4493" y="424636"/>
                </a:lnTo>
                <a:lnTo>
                  <a:pt x="0" y="398195"/>
                </a:lnTo>
                <a:lnTo>
                  <a:pt x="0" y="278739"/>
                </a:lnTo>
                <a:lnTo>
                  <a:pt x="0" y="79641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0597"/>
            <a:endParaRPr>
              <a:solidFill>
                <a:prstClr val="black"/>
              </a:solidFill>
            </a:endParaRPr>
          </a:p>
        </p:txBody>
      </p:sp>
      <p:sp>
        <p:nvSpPr>
          <p:cNvPr id="140" name="object 74"/>
          <p:cNvSpPr txBox="1"/>
          <p:nvPr/>
        </p:nvSpPr>
        <p:spPr>
          <a:xfrm>
            <a:off x="5691531" y="1671019"/>
            <a:ext cx="260941" cy="1232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119" defTabSz="800597"/>
            <a:r>
              <a:rPr sz="800" spc="-4" dirty="0">
                <a:solidFill>
                  <a:prstClr val="black"/>
                </a:solidFill>
                <a:latin typeface="Arial"/>
                <a:cs typeface="Arial"/>
              </a:rPr>
              <a:t>D</a:t>
            </a:r>
            <a:r>
              <a:rPr sz="800" dirty="0">
                <a:solidFill>
                  <a:prstClr val="black"/>
                </a:solidFill>
                <a:latin typeface="Arial"/>
                <a:cs typeface="Arial"/>
              </a:rPr>
              <a:t>eep</a:t>
            </a:r>
            <a:endParaRPr sz="8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41" name="object 75"/>
          <p:cNvSpPr txBox="1"/>
          <p:nvPr/>
        </p:nvSpPr>
        <p:spPr>
          <a:xfrm>
            <a:off x="5519076" y="1761083"/>
            <a:ext cx="605914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119" defTabSz="800597"/>
            <a:r>
              <a:rPr sz="800" spc="-4" dirty="0">
                <a:solidFill>
                  <a:prstClr val="black"/>
                </a:solidFill>
                <a:latin typeface="Arial"/>
                <a:cs typeface="Arial"/>
              </a:rPr>
              <a:t>U</a:t>
            </a:r>
            <a:r>
              <a:rPr sz="800" dirty="0">
                <a:solidFill>
                  <a:prstClr val="black"/>
                </a:solidFill>
                <a:latin typeface="Arial"/>
                <a:cs typeface="Arial"/>
              </a:rPr>
              <a:t>nderground</a:t>
            </a:r>
            <a:endParaRPr sz="8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42" name="object 76"/>
          <p:cNvSpPr txBox="1"/>
          <p:nvPr/>
        </p:nvSpPr>
        <p:spPr>
          <a:xfrm>
            <a:off x="5618589" y="1849833"/>
            <a:ext cx="406891" cy="1822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0060" marR="4448" indent="-69496" defTabSz="800597">
              <a:lnSpc>
                <a:spcPct val="74400"/>
              </a:lnSpc>
            </a:pPr>
            <a:r>
              <a:rPr sz="800" spc="-4" dirty="0">
                <a:solidFill>
                  <a:prstClr val="black"/>
                </a:solidFill>
                <a:latin typeface="Arial"/>
                <a:cs typeface="Arial"/>
              </a:rPr>
              <a:t>D</a:t>
            </a:r>
            <a:r>
              <a:rPr sz="800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sz="800" spc="4" dirty="0">
                <a:solidFill>
                  <a:prstClr val="black"/>
                </a:solidFill>
                <a:latin typeface="Arial"/>
                <a:cs typeface="Arial"/>
              </a:rPr>
              <a:t>s</a:t>
            </a:r>
            <a:r>
              <a:rPr sz="800" dirty="0">
                <a:solidFill>
                  <a:prstClr val="black"/>
                </a:solidFill>
                <a:latin typeface="Arial"/>
                <a:cs typeface="Arial"/>
              </a:rPr>
              <a:t>po</a:t>
            </a:r>
            <a:r>
              <a:rPr sz="800" spc="4" dirty="0">
                <a:solidFill>
                  <a:prstClr val="black"/>
                </a:solidFill>
                <a:latin typeface="Arial"/>
                <a:cs typeface="Arial"/>
              </a:rPr>
              <a:t>s</a:t>
            </a:r>
            <a:r>
              <a:rPr sz="800" dirty="0">
                <a:solidFill>
                  <a:prstClr val="black"/>
                </a:solidFill>
                <a:latin typeface="Arial"/>
                <a:cs typeface="Arial"/>
              </a:rPr>
              <a:t>al </a:t>
            </a:r>
            <a:r>
              <a:rPr sz="800" spc="31" dirty="0">
                <a:solidFill>
                  <a:prstClr val="black"/>
                </a:solidFill>
                <a:latin typeface="Arial"/>
                <a:cs typeface="Arial"/>
              </a:rPr>
              <a:t>W</a:t>
            </a:r>
            <a:r>
              <a:rPr sz="800" spc="-9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sz="800" dirty="0">
                <a:solidFill>
                  <a:prstClr val="black"/>
                </a:solidFill>
                <a:latin typeface="Arial"/>
                <a:cs typeface="Arial"/>
              </a:rPr>
              <a:t>lls</a:t>
            </a:r>
            <a:endParaRPr sz="8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43" name="object 77"/>
          <p:cNvSpPr/>
          <p:nvPr/>
        </p:nvSpPr>
        <p:spPr>
          <a:xfrm>
            <a:off x="6287333" y="1385497"/>
            <a:ext cx="802725" cy="1070385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0597"/>
            <a:endParaRPr>
              <a:solidFill>
                <a:prstClr val="black"/>
              </a:solidFill>
            </a:endParaRPr>
          </a:p>
        </p:txBody>
      </p:sp>
      <p:sp>
        <p:nvSpPr>
          <p:cNvPr id="144" name="object 78"/>
          <p:cNvSpPr/>
          <p:nvPr/>
        </p:nvSpPr>
        <p:spPr>
          <a:xfrm>
            <a:off x="6297945" y="1357257"/>
            <a:ext cx="804052" cy="574189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0597"/>
            <a:endParaRPr>
              <a:solidFill>
                <a:prstClr val="black"/>
              </a:solidFill>
            </a:endParaRPr>
          </a:p>
        </p:txBody>
      </p:sp>
      <p:sp>
        <p:nvSpPr>
          <p:cNvPr id="145" name="object 79"/>
          <p:cNvSpPr/>
          <p:nvPr/>
        </p:nvSpPr>
        <p:spPr>
          <a:xfrm>
            <a:off x="6334645" y="1400458"/>
            <a:ext cx="707084" cy="973791"/>
          </a:xfrm>
          <a:custGeom>
            <a:avLst/>
            <a:gdLst/>
            <a:ahLst/>
            <a:cxnLst/>
            <a:rect l="l" t="t" r="r" b="b"/>
            <a:pathLst>
              <a:path w="812164" h="1103630">
                <a:moveTo>
                  <a:pt x="732624" y="0"/>
                </a:moveTo>
                <a:lnTo>
                  <a:pt x="135331" y="0"/>
                </a:lnTo>
                <a:lnTo>
                  <a:pt x="67140" y="936"/>
                </a:lnTo>
                <a:lnTo>
                  <a:pt x="29184" y="17877"/>
                </a:lnTo>
                <a:lnTo>
                  <a:pt x="5142" y="51206"/>
                </a:lnTo>
                <a:lnTo>
                  <a:pt x="0" y="79375"/>
                </a:lnTo>
                <a:lnTo>
                  <a:pt x="0" y="396875"/>
                </a:lnTo>
                <a:lnTo>
                  <a:pt x="10094" y="435644"/>
                </a:lnTo>
                <a:lnTo>
                  <a:pt x="38670" y="465033"/>
                </a:lnTo>
                <a:lnTo>
                  <a:pt x="79375" y="476250"/>
                </a:lnTo>
                <a:lnTo>
                  <a:pt x="135331" y="476250"/>
                </a:lnTo>
                <a:lnTo>
                  <a:pt x="108927" y="1103426"/>
                </a:lnTo>
                <a:lnTo>
                  <a:pt x="338340" y="476250"/>
                </a:lnTo>
                <a:lnTo>
                  <a:pt x="744859" y="475313"/>
                </a:lnTo>
                <a:lnTo>
                  <a:pt x="758663" y="471881"/>
                </a:lnTo>
                <a:lnTo>
                  <a:pt x="792691" y="448768"/>
                </a:lnTo>
                <a:lnTo>
                  <a:pt x="810674" y="411396"/>
                </a:lnTo>
                <a:lnTo>
                  <a:pt x="811999" y="396875"/>
                </a:lnTo>
                <a:lnTo>
                  <a:pt x="811999" y="277812"/>
                </a:lnTo>
                <a:lnTo>
                  <a:pt x="811063" y="67140"/>
                </a:lnTo>
                <a:lnTo>
                  <a:pt x="794122" y="29184"/>
                </a:lnTo>
                <a:lnTo>
                  <a:pt x="760793" y="5142"/>
                </a:lnTo>
                <a:lnTo>
                  <a:pt x="747146" y="1325"/>
                </a:lnTo>
                <a:lnTo>
                  <a:pt x="73262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800597"/>
            <a:endParaRPr>
              <a:solidFill>
                <a:prstClr val="black"/>
              </a:solidFill>
            </a:endParaRPr>
          </a:p>
        </p:txBody>
      </p:sp>
      <p:sp>
        <p:nvSpPr>
          <p:cNvPr id="146" name="object 80"/>
          <p:cNvSpPr/>
          <p:nvPr/>
        </p:nvSpPr>
        <p:spPr>
          <a:xfrm>
            <a:off x="6334645" y="1400458"/>
            <a:ext cx="707084" cy="973791"/>
          </a:xfrm>
          <a:custGeom>
            <a:avLst/>
            <a:gdLst/>
            <a:ahLst/>
            <a:cxnLst/>
            <a:rect l="l" t="t" r="r" b="b"/>
            <a:pathLst>
              <a:path w="812164" h="1103630">
                <a:moveTo>
                  <a:pt x="0" y="79375"/>
                </a:moveTo>
                <a:lnTo>
                  <a:pt x="11216" y="38670"/>
                </a:lnTo>
                <a:lnTo>
                  <a:pt x="40605" y="10094"/>
                </a:lnTo>
                <a:lnTo>
                  <a:pt x="135331" y="0"/>
                </a:lnTo>
                <a:lnTo>
                  <a:pt x="338340" y="0"/>
                </a:lnTo>
                <a:lnTo>
                  <a:pt x="732624" y="0"/>
                </a:lnTo>
                <a:lnTo>
                  <a:pt x="773329" y="11216"/>
                </a:lnTo>
                <a:lnTo>
                  <a:pt x="801905" y="40605"/>
                </a:lnTo>
                <a:lnTo>
                  <a:pt x="811999" y="277812"/>
                </a:lnTo>
                <a:lnTo>
                  <a:pt x="811999" y="396875"/>
                </a:lnTo>
                <a:lnTo>
                  <a:pt x="800783" y="437579"/>
                </a:lnTo>
                <a:lnTo>
                  <a:pt x="771394" y="466155"/>
                </a:lnTo>
                <a:lnTo>
                  <a:pt x="338340" y="476250"/>
                </a:lnTo>
                <a:lnTo>
                  <a:pt x="108927" y="1103426"/>
                </a:lnTo>
                <a:lnTo>
                  <a:pt x="135331" y="476250"/>
                </a:lnTo>
                <a:lnTo>
                  <a:pt x="79375" y="476250"/>
                </a:lnTo>
                <a:lnTo>
                  <a:pt x="64853" y="474924"/>
                </a:lnTo>
                <a:lnTo>
                  <a:pt x="27481" y="456941"/>
                </a:lnTo>
                <a:lnTo>
                  <a:pt x="4368" y="422913"/>
                </a:lnTo>
                <a:lnTo>
                  <a:pt x="0" y="396875"/>
                </a:lnTo>
                <a:lnTo>
                  <a:pt x="0" y="277812"/>
                </a:lnTo>
                <a:lnTo>
                  <a:pt x="0" y="79375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00597"/>
            <a:endParaRPr>
              <a:solidFill>
                <a:prstClr val="black"/>
              </a:solidFill>
            </a:endParaRPr>
          </a:p>
        </p:txBody>
      </p:sp>
      <p:sp>
        <p:nvSpPr>
          <p:cNvPr id="147" name="object 81"/>
          <p:cNvSpPr txBox="1"/>
          <p:nvPr/>
        </p:nvSpPr>
        <p:spPr>
          <a:xfrm>
            <a:off x="6393065" y="1405580"/>
            <a:ext cx="590435" cy="4555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119" marR="4448" indent="-556" algn="ctr" defTabSz="800597">
              <a:lnSpc>
                <a:spcPct val="74100"/>
              </a:lnSpc>
            </a:pPr>
            <a:r>
              <a:rPr sz="800" dirty="0">
                <a:solidFill>
                  <a:prstClr val="black"/>
                </a:solidFill>
                <a:latin typeface="Arial"/>
                <a:cs typeface="Arial"/>
              </a:rPr>
              <a:t>La</a:t>
            </a:r>
            <a:r>
              <a:rPr sz="800" spc="4" dirty="0">
                <a:solidFill>
                  <a:prstClr val="black"/>
                </a:solidFill>
                <a:latin typeface="Arial"/>
                <a:cs typeface="Arial"/>
              </a:rPr>
              <a:t>k</a:t>
            </a:r>
            <a:r>
              <a:rPr sz="800" dirty="0">
                <a:solidFill>
                  <a:prstClr val="black"/>
                </a:solidFill>
                <a:latin typeface="Arial"/>
                <a:cs typeface="Arial"/>
              </a:rPr>
              <a:t>e </a:t>
            </a:r>
            <a:r>
              <a:rPr sz="800" spc="-4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sz="800" spc="4" dirty="0">
                <a:solidFill>
                  <a:prstClr val="black"/>
                </a:solidFill>
                <a:latin typeface="Arial"/>
                <a:cs typeface="Arial"/>
              </a:rPr>
              <a:t>k</a:t>
            </a:r>
            <a:r>
              <a:rPr sz="800" dirty="0">
                <a:solidFill>
                  <a:prstClr val="black"/>
                </a:solidFill>
                <a:latin typeface="Arial"/>
                <a:cs typeface="Arial"/>
              </a:rPr>
              <a:t>ee</a:t>
            </a:r>
            <a:r>
              <a:rPr sz="800" spc="4" dirty="0">
                <a:solidFill>
                  <a:prstClr val="black"/>
                </a:solidFill>
                <a:latin typeface="Arial"/>
                <a:cs typeface="Arial"/>
              </a:rPr>
              <a:t>c</a:t>
            </a:r>
            <a:r>
              <a:rPr sz="800" dirty="0">
                <a:solidFill>
                  <a:prstClr val="black"/>
                </a:solidFill>
                <a:latin typeface="Arial"/>
                <a:cs typeface="Arial"/>
              </a:rPr>
              <a:t>hobee </a:t>
            </a:r>
            <a:r>
              <a:rPr sz="800" spc="31" dirty="0">
                <a:solidFill>
                  <a:prstClr val="black"/>
                </a:solidFill>
                <a:latin typeface="Arial"/>
                <a:cs typeface="Arial"/>
              </a:rPr>
              <a:t>W</a:t>
            </a:r>
            <a:r>
              <a:rPr sz="800" spc="-9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sz="800" dirty="0">
                <a:solidFill>
                  <a:prstClr val="black"/>
                </a:solidFill>
                <a:latin typeface="Arial"/>
                <a:cs typeface="Arial"/>
              </a:rPr>
              <a:t>ter</a:t>
            </a:r>
            <a:r>
              <a:rPr sz="800" spc="-9" dirty="0">
                <a:solidFill>
                  <a:prstClr val="black"/>
                </a:solidFill>
                <a:latin typeface="Arial"/>
                <a:cs typeface="Arial"/>
              </a:rPr>
              <a:t>s</a:t>
            </a:r>
            <a:r>
              <a:rPr sz="800" dirty="0">
                <a:solidFill>
                  <a:prstClr val="black"/>
                </a:solidFill>
                <a:latin typeface="Arial"/>
                <a:cs typeface="Arial"/>
              </a:rPr>
              <a:t>hed Proje</a:t>
            </a:r>
            <a:r>
              <a:rPr sz="800" spc="4" dirty="0">
                <a:solidFill>
                  <a:prstClr val="black"/>
                </a:solidFill>
                <a:latin typeface="Arial"/>
                <a:cs typeface="Arial"/>
              </a:rPr>
              <a:t>c</a:t>
            </a:r>
            <a:r>
              <a:rPr sz="800" dirty="0">
                <a:solidFill>
                  <a:prstClr val="black"/>
                </a:solidFill>
                <a:latin typeface="Arial"/>
                <a:cs typeface="Arial"/>
              </a:rPr>
              <a:t>t</a:t>
            </a:r>
            <a:endParaRPr sz="8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48" name="object 11"/>
          <p:cNvSpPr txBox="1"/>
          <p:nvPr/>
        </p:nvSpPr>
        <p:spPr>
          <a:xfrm>
            <a:off x="7543800" y="5410200"/>
            <a:ext cx="293006" cy="1232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119" defTabSz="800597"/>
            <a:r>
              <a:rPr lang="en-US" sz="800" spc="-4" dirty="0">
                <a:solidFill>
                  <a:prstClr val="black"/>
                </a:solidFill>
                <a:latin typeface="Arial"/>
                <a:cs typeface="Arial"/>
              </a:rPr>
              <a:t>C-111</a:t>
            </a:r>
            <a:endParaRPr sz="800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25377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253000-8537-4824-9716-BEDDE9390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688386"/>
            <a:ext cx="7924800" cy="988013"/>
          </a:xfrm>
        </p:spPr>
        <p:txBody>
          <a:bodyPr>
            <a:normAutofit fontScale="90000"/>
          </a:bodyPr>
          <a:lstStyle/>
          <a:p>
            <a:r>
              <a:rPr lang="en-US" b="1" u="none" dirty="0"/>
              <a:t>Regional </a:t>
            </a:r>
            <a:br>
              <a:rPr lang="en-US" b="1" u="none" dirty="0"/>
            </a:br>
            <a:r>
              <a:rPr lang="en-US" b="1" u="none" dirty="0"/>
              <a:t>Practices </a:t>
            </a:r>
          </a:p>
        </p:txBody>
      </p:sp>
      <p:sp>
        <p:nvSpPr>
          <p:cNvPr id="6" name="Rectangle 5"/>
          <p:cNvSpPr/>
          <p:nvPr/>
        </p:nvSpPr>
        <p:spPr>
          <a:xfrm>
            <a:off x="533400" y="1752600"/>
            <a:ext cx="25908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696" marR="5078">
              <a:tabLst>
                <a:tab pos="288869" algn="l"/>
                <a:tab pos="289504" algn="l"/>
              </a:tabLst>
            </a:pPr>
            <a:r>
              <a:rPr lang="en-US" sz="2000" b="1" spc="60" dirty="0">
                <a:solidFill>
                  <a:srgbClr val="050108"/>
                </a:solidFill>
                <a:latin typeface="+mj-lt"/>
                <a:cs typeface="Arial"/>
              </a:rPr>
              <a:t>Respond with:</a:t>
            </a:r>
          </a:p>
          <a:p>
            <a:pPr marL="12696" marR="5078">
              <a:tabLst>
                <a:tab pos="288869" algn="l"/>
                <a:tab pos="289504" algn="l"/>
              </a:tabLst>
            </a:pPr>
            <a:endParaRPr lang="en-US" sz="2000" b="1" spc="60" dirty="0">
              <a:solidFill>
                <a:srgbClr val="050108"/>
              </a:solidFill>
              <a:latin typeface="+mj-lt"/>
              <a:cs typeface="Arial"/>
            </a:endParaRPr>
          </a:p>
          <a:p>
            <a:pPr marL="279980" marR="5078" indent="-267284">
              <a:buFontTx/>
              <a:buChar char="•"/>
              <a:tabLst>
                <a:tab pos="288869" algn="l"/>
                <a:tab pos="289504" algn="l"/>
              </a:tabLst>
            </a:pPr>
            <a:r>
              <a:rPr lang="en-US" sz="2000" b="1" spc="60" dirty="0">
                <a:solidFill>
                  <a:srgbClr val="050108"/>
                </a:solidFill>
                <a:cs typeface="Arial"/>
              </a:rPr>
              <a:t>Dispersed Water Management - </a:t>
            </a:r>
            <a:r>
              <a:rPr lang="en-US" sz="2000" dirty="0">
                <a:solidFill>
                  <a:prstClr val="black"/>
                </a:solidFill>
              </a:rPr>
              <a:t>Shallow water distributed across                   landscapes using relatively simple structures</a:t>
            </a:r>
          </a:p>
          <a:p>
            <a:pPr marL="279980" marR="5078" indent="-267284">
              <a:buChar char="•"/>
              <a:tabLst>
                <a:tab pos="288869" algn="l"/>
                <a:tab pos="289504" algn="l"/>
              </a:tabLst>
            </a:pPr>
            <a:endParaRPr lang="en-US" sz="2000" b="1" spc="60" dirty="0">
              <a:solidFill>
                <a:srgbClr val="050108"/>
              </a:solidFill>
              <a:cs typeface="Arial"/>
            </a:endParaRPr>
          </a:p>
          <a:p>
            <a:pPr marL="12696" marR="5078">
              <a:tabLst>
                <a:tab pos="288869" algn="l"/>
                <a:tab pos="289504" algn="l"/>
              </a:tabLst>
            </a:pPr>
            <a:endParaRPr lang="en-US" sz="2000" b="1" spc="60" dirty="0">
              <a:solidFill>
                <a:srgbClr val="050108"/>
              </a:solidFill>
              <a:latin typeface="+mj-lt"/>
              <a:cs typeface="Arial"/>
            </a:endParaRPr>
          </a:p>
        </p:txBody>
      </p:sp>
      <p:pic>
        <p:nvPicPr>
          <p:cNvPr id="109" name="Picture 10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1752600"/>
            <a:ext cx="6019800" cy="453229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1" name="TextBox 110"/>
          <p:cNvSpPr txBox="1"/>
          <p:nvPr/>
        </p:nvSpPr>
        <p:spPr>
          <a:xfrm>
            <a:off x="4087517" y="1768923"/>
            <a:ext cx="827421" cy="378184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>
              <a:defRPr/>
            </a:pPr>
            <a:r>
              <a:rPr lang="en-US" b="1" dirty="0">
                <a:solidFill>
                  <a:prstClr val="black"/>
                </a:solidFill>
                <a:latin typeface="Calibri"/>
              </a:rPr>
              <a:t>Before</a:t>
            </a:r>
          </a:p>
        </p:txBody>
      </p:sp>
      <p:sp>
        <p:nvSpPr>
          <p:cNvPr id="149" name="TextBox 148"/>
          <p:cNvSpPr txBox="1"/>
          <p:nvPr/>
        </p:nvSpPr>
        <p:spPr>
          <a:xfrm>
            <a:off x="4159620" y="4026724"/>
            <a:ext cx="680381" cy="378184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>
              <a:defRPr/>
            </a:pPr>
            <a:r>
              <a:rPr lang="en-US" b="1" dirty="0">
                <a:solidFill>
                  <a:prstClr val="black"/>
                </a:solidFill>
                <a:latin typeface="Calibri"/>
              </a:rPr>
              <a:t>After</a:t>
            </a:r>
          </a:p>
        </p:txBody>
      </p:sp>
    </p:spTree>
    <p:extLst>
      <p:ext uri="{BB962C8B-B14F-4D97-AF65-F5344CB8AC3E}">
        <p14:creationId xmlns:p14="http://schemas.microsoft.com/office/powerpoint/2010/main" val="13735853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253000-8537-4824-9716-BEDDE9390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"/>
            <a:ext cx="7924800" cy="988013"/>
          </a:xfrm>
        </p:spPr>
        <p:txBody>
          <a:bodyPr>
            <a:normAutofit/>
          </a:bodyPr>
          <a:lstStyle/>
          <a:p>
            <a:r>
              <a:rPr lang="en-US" b="1" u="none" dirty="0"/>
              <a:t>Regional Practices </a:t>
            </a:r>
          </a:p>
        </p:txBody>
      </p:sp>
      <p:sp>
        <p:nvSpPr>
          <p:cNvPr id="6" name="Rectangle 5"/>
          <p:cNvSpPr/>
          <p:nvPr/>
        </p:nvSpPr>
        <p:spPr>
          <a:xfrm>
            <a:off x="762000" y="1066800"/>
            <a:ext cx="8001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9980" marR="5078" indent="-267284">
              <a:buFontTx/>
              <a:buChar char="•"/>
              <a:tabLst>
                <a:tab pos="288869" algn="l"/>
                <a:tab pos="289504" algn="l"/>
              </a:tabLst>
            </a:pPr>
            <a:r>
              <a:rPr lang="en-US" sz="2000" b="1" spc="60" dirty="0">
                <a:solidFill>
                  <a:srgbClr val="050108"/>
                </a:solidFill>
                <a:cs typeface="Arial"/>
              </a:rPr>
              <a:t>Innovative Land Use Planning </a:t>
            </a:r>
            <a:r>
              <a:rPr lang="en-US" sz="2000" spc="60" dirty="0">
                <a:solidFill>
                  <a:srgbClr val="050108"/>
                </a:solidFill>
                <a:cs typeface="Arial"/>
              </a:rPr>
              <a:t>(Sector Plans, Rural Land Stewardship Plans)</a:t>
            </a:r>
            <a:endParaRPr lang="en-US" sz="2000" b="1" spc="60" dirty="0">
              <a:solidFill>
                <a:srgbClr val="050108"/>
              </a:solidFill>
              <a:cs typeface="Arial"/>
            </a:endParaRPr>
          </a:p>
          <a:p>
            <a:pPr marL="12696" marR="5078">
              <a:tabLst>
                <a:tab pos="288869" algn="l"/>
                <a:tab pos="289504" algn="l"/>
              </a:tabLst>
            </a:pPr>
            <a:endParaRPr lang="en-US" sz="2000" b="1" spc="60" dirty="0">
              <a:solidFill>
                <a:srgbClr val="050108"/>
              </a:solidFill>
              <a:latin typeface="+mj-lt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3400" y="1752600"/>
            <a:ext cx="8305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696" marR="5078">
              <a:tabLst>
                <a:tab pos="288869" algn="l"/>
                <a:tab pos="289504" algn="l"/>
              </a:tabLst>
            </a:pPr>
            <a:r>
              <a:rPr lang="en-US" sz="2000" b="1" spc="60" dirty="0">
                <a:solidFill>
                  <a:srgbClr val="050108"/>
                </a:solidFill>
                <a:latin typeface="+mj-lt"/>
                <a:cs typeface="Arial"/>
              </a:rPr>
              <a:t>Regional Planning Opportunities:</a:t>
            </a:r>
          </a:p>
          <a:p>
            <a:pPr marL="12696" marR="5078">
              <a:tabLst>
                <a:tab pos="288869" algn="l"/>
                <a:tab pos="289504" algn="l"/>
              </a:tabLst>
            </a:pPr>
            <a:endParaRPr lang="en-US" sz="2000" b="1" spc="60" dirty="0">
              <a:solidFill>
                <a:srgbClr val="050108"/>
              </a:solidFill>
              <a:latin typeface="+mj-lt"/>
              <a:cs typeface="Arial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6200" y="1828800"/>
            <a:ext cx="8915400" cy="4838700"/>
            <a:chOff x="152400" y="1028700"/>
            <a:chExt cx="8915400" cy="4838700"/>
          </a:xfrm>
        </p:grpSpPr>
        <p:sp>
          <p:nvSpPr>
            <p:cNvPr id="9" name="Rectangle 8"/>
            <p:cNvSpPr/>
            <p:nvPr/>
          </p:nvSpPr>
          <p:spPr>
            <a:xfrm>
              <a:off x="152400" y="1066800"/>
              <a:ext cx="8915400" cy="48006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228600" y="1028700"/>
              <a:ext cx="8709111" cy="4800600"/>
              <a:chOff x="228600" y="1028700"/>
              <a:chExt cx="8709111" cy="4800600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3"/>
              <a:srcRect b="2359"/>
              <a:stretch/>
            </p:blipFill>
            <p:spPr>
              <a:xfrm>
                <a:off x="228600" y="1371600"/>
                <a:ext cx="2925502" cy="4408379"/>
              </a:xfrm>
              <a:prstGeom prst="rect">
                <a:avLst/>
              </a:prstGeom>
            </p:spPr>
          </p:pic>
          <p:sp>
            <p:nvSpPr>
              <p:cNvPr id="12" name="Text Placeholder 3"/>
              <p:cNvSpPr txBox="1">
                <a:spLocks/>
              </p:cNvSpPr>
              <p:nvPr/>
            </p:nvSpPr>
            <p:spPr>
              <a:xfrm>
                <a:off x="685800" y="1028700"/>
                <a:ext cx="1885950" cy="571500"/>
              </a:xfrm>
              <a:prstGeom prst="rect">
                <a:avLst/>
              </a:prstGeom>
            </p:spPr>
            <p:txBody>
              <a:bodyPr/>
              <a:lstStyle>
                <a:lvl1pPr marL="228600" indent="-182880" algn="l" defTabSz="914400" rtl="0" eaLnBrk="1" latinLnBrk="0" hangingPunct="1">
                  <a:lnSpc>
                    <a:spcPct val="90000"/>
                  </a:lnSpc>
                  <a:spcBef>
                    <a:spcPts val="1400"/>
                  </a:spcBef>
                  <a:buClr>
                    <a:schemeClr val="accent1"/>
                  </a:buClr>
                  <a:buSzPct val="80000"/>
                  <a:buFont typeface="Corbel" pitchFamily="34" charset="0"/>
                  <a:buChar char="•"/>
                  <a:defRPr sz="22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SzPct val="80000"/>
                  <a:buFont typeface="Corbel" pitchFamily="34" charset="0"/>
                  <a:buChar char="•"/>
                  <a:defRPr sz="20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2pPr>
                <a:lvl3pPr marL="731520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SzPct val="80000"/>
                  <a:buFont typeface="Corbel" pitchFamily="34" charset="0"/>
                  <a:buChar char="•"/>
                  <a:defRPr sz="18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3pPr>
                <a:lvl4pPr marL="1005840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SzPct val="80000"/>
                  <a:buFont typeface="Corbel" pitchFamily="34" charset="0"/>
                  <a:buChar char="•"/>
                  <a:defRPr sz="16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4pPr>
                <a:lvl5pPr marL="1280160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SzPct val="80000"/>
                  <a:buFont typeface="Corbel" pitchFamily="34" charset="0"/>
                  <a:buChar char="•"/>
                  <a:defRPr sz="16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5pPr>
                <a:lvl6pPr marL="16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SzPct val="80000"/>
                  <a:buFont typeface="Corbel" pitchFamily="34" charset="0"/>
                  <a:buChar char="•"/>
                  <a:defRPr sz="16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6pPr>
                <a:lvl7pPr marL="19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SzPct val="80000"/>
                  <a:buFont typeface="Corbel" pitchFamily="34" charset="0"/>
                  <a:buChar char="•"/>
                  <a:defRPr sz="16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7pPr>
                <a:lvl8pPr marL="22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SzPct val="80000"/>
                  <a:buFont typeface="Corbel" pitchFamily="34" charset="0"/>
                  <a:buChar char="•"/>
                  <a:defRPr sz="16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8pPr>
                <a:lvl9pPr marL="25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SzPct val="80000"/>
                  <a:buFont typeface="Corbel" pitchFamily="34" charset="0"/>
                  <a:buChar char="•"/>
                  <a:defRPr sz="16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4290" indent="0" algn="ctr">
                  <a:buNone/>
                </a:pPr>
                <a:r>
                  <a:rPr lang="en-US" sz="2400" b="1" dirty="0">
                    <a:solidFill>
                      <a:srgbClr val="C00000"/>
                    </a:solidFill>
                  </a:rPr>
                  <a:t>Pre-RLSA</a:t>
                </a:r>
              </a:p>
            </p:txBody>
          </p:sp>
          <p:grpSp>
            <p:nvGrpSpPr>
              <p:cNvPr id="13" name="Group 12"/>
              <p:cNvGrpSpPr/>
              <p:nvPr/>
            </p:nvGrpSpPr>
            <p:grpSpPr>
              <a:xfrm>
                <a:off x="3200400" y="1028701"/>
                <a:ext cx="2921373" cy="4800599"/>
                <a:chOff x="4267200" y="228600"/>
                <a:chExt cx="3895164" cy="6400799"/>
              </a:xfrm>
            </p:grpSpPr>
            <p:pic>
              <p:nvPicPr>
                <p:cNvPr id="17" name="Picture 16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267200" y="609599"/>
                  <a:ext cx="3895164" cy="6019800"/>
                </a:xfrm>
                <a:prstGeom prst="rect">
                  <a:avLst/>
                </a:prstGeom>
              </p:spPr>
            </p:pic>
            <p:sp>
              <p:nvSpPr>
                <p:cNvPr id="18" name="Text Placeholder 3"/>
                <p:cNvSpPr txBox="1">
                  <a:spLocks/>
                </p:cNvSpPr>
                <p:nvPr/>
              </p:nvSpPr>
              <p:spPr>
                <a:xfrm>
                  <a:off x="4495800" y="228600"/>
                  <a:ext cx="3429000" cy="762000"/>
                </a:xfrm>
                <a:prstGeom prst="rect">
                  <a:avLst/>
                </a:prstGeom>
              </p:spPr>
              <p:txBody>
                <a:bodyPr/>
                <a:lstStyle>
                  <a:lvl1pPr marL="228600" indent="-182880" algn="l" defTabSz="914400" rtl="0" eaLnBrk="1" latinLnBrk="0" hangingPunct="1">
                    <a:lnSpc>
                      <a:spcPct val="90000"/>
                    </a:lnSpc>
                    <a:spcBef>
                      <a:spcPts val="1400"/>
                    </a:spcBef>
                    <a:buClr>
                      <a:schemeClr val="accent1"/>
                    </a:buClr>
                    <a:buSzPct val="80000"/>
                    <a:buFont typeface="Corbel" pitchFamily="34" charset="0"/>
                    <a:buChar char="•"/>
                    <a:defRPr sz="2200" kern="120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-182880" algn="l" defTabSz="914400" rtl="0" eaLnBrk="1" latinLnBrk="0" hangingPunct="1">
                    <a:lnSpc>
                      <a:spcPct val="90000"/>
                    </a:lnSpc>
                    <a:spcBef>
                      <a:spcPts val="200"/>
                    </a:spcBef>
                    <a:spcAft>
                      <a:spcPts val="400"/>
                    </a:spcAft>
                    <a:buClr>
                      <a:schemeClr val="accent1"/>
                    </a:buClr>
                    <a:buSzPct val="80000"/>
                    <a:buFont typeface="Corbel" pitchFamily="34" charset="0"/>
                    <a:buChar char="•"/>
                    <a:defRPr sz="2000" kern="120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731520" indent="-182880" algn="l" defTabSz="914400" rtl="0" eaLnBrk="1" latinLnBrk="0" hangingPunct="1">
                    <a:lnSpc>
                      <a:spcPct val="90000"/>
                    </a:lnSpc>
                    <a:spcBef>
                      <a:spcPts val="200"/>
                    </a:spcBef>
                    <a:spcAft>
                      <a:spcPts val="400"/>
                    </a:spcAft>
                    <a:buClr>
                      <a:schemeClr val="accent1"/>
                    </a:buClr>
                    <a:buSzPct val="80000"/>
                    <a:buFont typeface="Corbel" pitchFamily="34" charset="0"/>
                    <a:buChar char="•"/>
                    <a:defRPr sz="1800" kern="120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05840" indent="-182880" algn="l" defTabSz="914400" rtl="0" eaLnBrk="1" latinLnBrk="0" hangingPunct="1">
                    <a:lnSpc>
                      <a:spcPct val="90000"/>
                    </a:lnSpc>
                    <a:spcBef>
                      <a:spcPts val="200"/>
                    </a:spcBef>
                    <a:spcAft>
                      <a:spcPts val="400"/>
                    </a:spcAft>
                    <a:buClr>
                      <a:schemeClr val="accent1"/>
                    </a:buClr>
                    <a:buSzPct val="80000"/>
                    <a:buFont typeface="Corbel" pitchFamily="34" charset="0"/>
                    <a:buChar char="•"/>
                    <a:defRPr sz="1600" kern="120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280160" indent="-182880" algn="l" defTabSz="914400" rtl="0" eaLnBrk="1" latinLnBrk="0" hangingPunct="1">
                    <a:lnSpc>
                      <a:spcPct val="90000"/>
                    </a:lnSpc>
                    <a:spcBef>
                      <a:spcPts val="200"/>
                    </a:spcBef>
                    <a:spcAft>
                      <a:spcPts val="400"/>
                    </a:spcAft>
                    <a:buClr>
                      <a:schemeClr val="accent1"/>
                    </a:buClr>
                    <a:buSzPct val="80000"/>
                    <a:buFont typeface="Corbel" pitchFamily="34" charset="0"/>
                    <a:buChar char="•"/>
                    <a:defRPr sz="1600" kern="120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600000" indent="-228600" algn="l" defTabSz="914400" rtl="0" eaLnBrk="1" latinLnBrk="0" hangingPunct="1">
                    <a:lnSpc>
                      <a:spcPct val="90000"/>
                    </a:lnSpc>
                    <a:spcBef>
                      <a:spcPts val="200"/>
                    </a:spcBef>
                    <a:spcAft>
                      <a:spcPts val="400"/>
                    </a:spcAft>
                    <a:buClr>
                      <a:schemeClr val="accent1"/>
                    </a:buClr>
                    <a:buSzPct val="80000"/>
                    <a:buFont typeface="Corbel" pitchFamily="34" charset="0"/>
                    <a:buChar char="•"/>
                    <a:defRPr sz="1600" kern="120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900000" indent="-228600" algn="l" defTabSz="914400" rtl="0" eaLnBrk="1" latinLnBrk="0" hangingPunct="1">
                    <a:lnSpc>
                      <a:spcPct val="90000"/>
                    </a:lnSpc>
                    <a:spcBef>
                      <a:spcPts val="200"/>
                    </a:spcBef>
                    <a:spcAft>
                      <a:spcPts val="400"/>
                    </a:spcAft>
                    <a:buClr>
                      <a:schemeClr val="accent1"/>
                    </a:buClr>
                    <a:buSzPct val="80000"/>
                    <a:buFont typeface="Corbel" pitchFamily="34" charset="0"/>
                    <a:buChar char="•"/>
                    <a:defRPr sz="1600" kern="120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200000" indent="-228600" algn="l" defTabSz="914400" rtl="0" eaLnBrk="1" latinLnBrk="0" hangingPunct="1">
                    <a:lnSpc>
                      <a:spcPct val="90000"/>
                    </a:lnSpc>
                    <a:spcBef>
                      <a:spcPts val="200"/>
                    </a:spcBef>
                    <a:spcAft>
                      <a:spcPts val="400"/>
                    </a:spcAft>
                    <a:buClr>
                      <a:schemeClr val="accent1"/>
                    </a:buClr>
                    <a:buSzPct val="80000"/>
                    <a:buFont typeface="Corbel" pitchFamily="34" charset="0"/>
                    <a:buChar char="•"/>
                    <a:defRPr sz="1600" kern="120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500000" indent="-228600" algn="l" defTabSz="914400" rtl="0" eaLnBrk="1" latinLnBrk="0" hangingPunct="1">
                    <a:lnSpc>
                      <a:spcPct val="90000"/>
                    </a:lnSpc>
                    <a:spcBef>
                      <a:spcPts val="200"/>
                    </a:spcBef>
                    <a:spcAft>
                      <a:spcPts val="400"/>
                    </a:spcAft>
                    <a:buClr>
                      <a:schemeClr val="accent1"/>
                    </a:buClr>
                    <a:buSzPct val="80000"/>
                    <a:buFont typeface="Corbel" pitchFamily="34" charset="0"/>
                    <a:buChar char="•"/>
                    <a:defRPr sz="1600" kern="120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34290" indent="0" algn="ctr">
                    <a:buNone/>
                  </a:pPr>
                  <a:r>
                    <a:rPr lang="en-US" sz="2400" b="1" dirty="0">
                      <a:solidFill>
                        <a:srgbClr val="C00000"/>
                      </a:solidFill>
                    </a:rPr>
                    <a:t>2070 Projection</a:t>
                  </a:r>
                </a:p>
              </p:txBody>
            </p:sp>
          </p:grpSp>
          <p:grpSp>
            <p:nvGrpSpPr>
              <p:cNvPr id="14" name="Group 13"/>
              <p:cNvGrpSpPr/>
              <p:nvPr/>
            </p:nvGrpSpPr>
            <p:grpSpPr>
              <a:xfrm>
                <a:off x="6181534" y="1028700"/>
                <a:ext cx="2756177" cy="4743450"/>
                <a:chOff x="8242045" y="228600"/>
                <a:chExt cx="3674903" cy="6324600"/>
              </a:xfrm>
            </p:grpSpPr>
            <p:pic>
              <p:nvPicPr>
                <p:cNvPr id="15" name="Picture 14"/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5718" t="9908" r="4807"/>
                <a:stretch/>
              </p:blipFill>
              <p:spPr>
                <a:xfrm>
                  <a:off x="8242045" y="762000"/>
                  <a:ext cx="3674903" cy="579120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</p:pic>
            <p:sp>
              <p:nvSpPr>
                <p:cNvPr id="16" name="Text Placeholder 3"/>
                <p:cNvSpPr txBox="1">
                  <a:spLocks/>
                </p:cNvSpPr>
                <p:nvPr/>
              </p:nvSpPr>
              <p:spPr>
                <a:xfrm>
                  <a:off x="8686800" y="228600"/>
                  <a:ext cx="2514600" cy="762000"/>
                </a:xfrm>
                <a:prstGeom prst="rect">
                  <a:avLst/>
                </a:prstGeom>
              </p:spPr>
              <p:txBody>
                <a:bodyPr/>
                <a:lstStyle>
                  <a:lvl1pPr marL="228600" indent="-182880" algn="l" defTabSz="914400" rtl="0" eaLnBrk="1" latinLnBrk="0" hangingPunct="1">
                    <a:lnSpc>
                      <a:spcPct val="90000"/>
                    </a:lnSpc>
                    <a:spcBef>
                      <a:spcPts val="1400"/>
                    </a:spcBef>
                    <a:buClr>
                      <a:schemeClr val="accent1"/>
                    </a:buClr>
                    <a:buSzPct val="80000"/>
                    <a:buFont typeface="Corbel" pitchFamily="34" charset="0"/>
                    <a:buChar char="•"/>
                    <a:defRPr sz="2200" kern="120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-182880" algn="l" defTabSz="914400" rtl="0" eaLnBrk="1" latinLnBrk="0" hangingPunct="1">
                    <a:lnSpc>
                      <a:spcPct val="90000"/>
                    </a:lnSpc>
                    <a:spcBef>
                      <a:spcPts val="200"/>
                    </a:spcBef>
                    <a:spcAft>
                      <a:spcPts val="400"/>
                    </a:spcAft>
                    <a:buClr>
                      <a:schemeClr val="accent1"/>
                    </a:buClr>
                    <a:buSzPct val="80000"/>
                    <a:buFont typeface="Corbel" pitchFamily="34" charset="0"/>
                    <a:buChar char="•"/>
                    <a:defRPr sz="2000" kern="120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731520" indent="-182880" algn="l" defTabSz="914400" rtl="0" eaLnBrk="1" latinLnBrk="0" hangingPunct="1">
                    <a:lnSpc>
                      <a:spcPct val="90000"/>
                    </a:lnSpc>
                    <a:spcBef>
                      <a:spcPts val="200"/>
                    </a:spcBef>
                    <a:spcAft>
                      <a:spcPts val="400"/>
                    </a:spcAft>
                    <a:buClr>
                      <a:schemeClr val="accent1"/>
                    </a:buClr>
                    <a:buSzPct val="80000"/>
                    <a:buFont typeface="Corbel" pitchFamily="34" charset="0"/>
                    <a:buChar char="•"/>
                    <a:defRPr sz="1800" kern="120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05840" indent="-182880" algn="l" defTabSz="914400" rtl="0" eaLnBrk="1" latinLnBrk="0" hangingPunct="1">
                    <a:lnSpc>
                      <a:spcPct val="90000"/>
                    </a:lnSpc>
                    <a:spcBef>
                      <a:spcPts val="200"/>
                    </a:spcBef>
                    <a:spcAft>
                      <a:spcPts val="400"/>
                    </a:spcAft>
                    <a:buClr>
                      <a:schemeClr val="accent1"/>
                    </a:buClr>
                    <a:buSzPct val="80000"/>
                    <a:buFont typeface="Corbel" pitchFamily="34" charset="0"/>
                    <a:buChar char="•"/>
                    <a:defRPr sz="1600" kern="120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280160" indent="-182880" algn="l" defTabSz="914400" rtl="0" eaLnBrk="1" latinLnBrk="0" hangingPunct="1">
                    <a:lnSpc>
                      <a:spcPct val="90000"/>
                    </a:lnSpc>
                    <a:spcBef>
                      <a:spcPts val="200"/>
                    </a:spcBef>
                    <a:spcAft>
                      <a:spcPts val="400"/>
                    </a:spcAft>
                    <a:buClr>
                      <a:schemeClr val="accent1"/>
                    </a:buClr>
                    <a:buSzPct val="80000"/>
                    <a:buFont typeface="Corbel" pitchFamily="34" charset="0"/>
                    <a:buChar char="•"/>
                    <a:defRPr sz="1600" kern="120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600000" indent="-228600" algn="l" defTabSz="914400" rtl="0" eaLnBrk="1" latinLnBrk="0" hangingPunct="1">
                    <a:lnSpc>
                      <a:spcPct val="90000"/>
                    </a:lnSpc>
                    <a:spcBef>
                      <a:spcPts val="200"/>
                    </a:spcBef>
                    <a:spcAft>
                      <a:spcPts val="400"/>
                    </a:spcAft>
                    <a:buClr>
                      <a:schemeClr val="accent1"/>
                    </a:buClr>
                    <a:buSzPct val="80000"/>
                    <a:buFont typeface="Corbel" pitchFamily="34" charset="0"/>
                    <a:buChar char="•"/>
                    <a:defRPr sz="1600" kern="120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900000" indent="-228600" algn="l" defTabSz="914400" rtl="0" eaLnBrk="1" latinLnBrk="0" hangingPunct="1">
                    <a:lnSpc>
                      <a:spcPct val="90000"/>
                    </a:lnSpc>
                    <a:spcBef>
                      <a:spcPts val="200"/>
                    </a:spcBef>
                    <a:spcAft>
                      <a:spcPts val="400"/>
                    </a:spcAft>
                    <a:buClr>
                      <a:schemeClr val="accent1"/>
                    </a:buClr>
                    <a:buSzPct val="80000"/>
                    <a:buFont typeface="Corbel" pitchFamily="34" charset="0"/>
                    <a:buChar char="•"/>
                    <a:defRPr sz="1600" kern="120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200000" indent="-228600" algn="l" defTabSz="914400" rtl="0" eaLnBrk="1" latinLnBrk="0" hangingPunct="1">
                    <a:lnSpc>
                      <a:spcPct val="90000"/>
                    </a:lnSpc>
                    <a:spcBef>
                      <a:spcPts val="200"/>
                    </a:spcBef>
                    <a:spcAft>
                      <a:spcPts val="400"/>
                    </a:spcAft>
                    <a:buClr>
                      <a:schemeClr val="accent1"/>
                    </a:buClr>
                    <a:buSzPct val="80000"/>
                    <a:buFont typeface="Corbel" pitchFamily="34" charset="0"/>
                    <a:buChar char="•"/>
                    <a:defRPr sz="1600" kern="120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500000" indent="-228600" algn="l" defTabSz="914400" rtl="0" eaLnBrk="1" latinLnBrk="0" hangingPunct="1">
                    <a:lnSpc>
                      <a:spcPct val="90000"/>
                    </a:lnSpc>
                    <a:spcBef>
                      <a:spcPts val="200"/>
                    </a:spcBef>
                    <a:spcAft>
                      <a:spcPts val="400"/>
                    </a:spcAft>
                    <a:buClr>
                      <a:schemeClr val="accent1"/>
                    </a:buClr>
                    <a:buSzPct val="80000"/>
                    <a:buFont typeface="Corbel" pitchFamily="34" charset="0"/>
                    <a:buChar char="•"/>
                    <a:defRPr sz="1600" kern="120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34290" indent="0" algn="ctr">
                    <a:buNone/>
                  </a:pPr>
                  <a:r>
                    <a:rPr lang="en-US" sz="2700" b="1" dirty="0">
                      <a:solidFill>
                        <a:srgbClr val="C00000"/>
                      </a:solidFill>
                    </a:rPr>
                    <a:t>HCP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9840822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253000-8537-4824-9716-BEDDE9390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688386"/>
            <a:ext cx="7924800" cy="988013"/>
          </a:xfrm>
        </p:spPr>
        <p:txBody>
          <a:bodyPr>
            <a:normAutofit fontScale="90000"/>
          </a:bodyPr>
          <a:lstStyle/>
          <a:p>
            <a:r>
              <a:rPr lang="en-US" b="1" u="none" dirty="0"/>
              <a:t>Primary Drivers of Water Quality Deterioration: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AAD6427-7C3D-4143-A8FA-ED1E29D6A0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81200"/>
            <a:ext cx="7910195" cy="41910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800" dirty="0"/>
              <a:t>Increased delivery of nutrients to Florida’s water bodies, exacerbated by regional changes in land-use, alterations in hydrology, and increased variations in temperature and precipitation patters.</a:t>
            </a:r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i="1" dirty="0" smtClean="0"/>
              <a:t>…not </a:t>
            </a:r>
            <a:r>
              <a:rPr lang="en-US" sz="2800" i="1" dirty="0"/>
              <a:t>algal blooms are the same, </a:t>
            </a:r>
            <a:r>
              <a:rPr lang="en-US" sz="2800" i="1" dirty="0" smtClean="0"/>
              <a:t>having different sources </a:t>
            </a:r>
            <a:r>
              <a:rPr lang="en-US" sz="2800" i="1" dirty="0"/>
              <a:t>of nutrients and </a:t>
            </a:r>
            <a:r>
              <a:rPr lang="en-US" sz="2800" i="1" dirty="0" smtClean="0"/>
              <a:t>impacts...</a:t>
            </a:r>
          </a:p>
          <a:p>
            <a:pPr marL="0" indent="0">
              <a:buNone/>
            </a:pPr>
            <a:r>
              <a:rPr lang="en-US" sz="2800" i="1" dirty="0" smtClean="0"/>
              <a:t>Need to </a:t>
            </a:r>
            <a:r>
              <a:rPr lang="en-US" sz="2800" i="1" dirty="0" smtClean="0"/>
              <a:t>have a science based approach, with sound </a:t>
            </a:r>
            <a:r>
              <a:rPr lang="en-US" sz="2800" i="1" dirty="0"/>
              <a:t>policy and management decisions for each water quality issue.</a:t>
            </a:r>
          </a:p>
          <a:p>
            <a:pPr marL="342834" indent="-342834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1123950" y="3581400"/>
            <a:ext cx="8001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Blue-green Algae Task Force Consensus Document #1 – Final Draft</a:t>
            </a:r>
          </a:p>
        </p:txBody>
      </p:sp>
    </p:spTree>
    <p:extLst>
      <p:ext uri="{BB962C8B-B14F-4D97-AF65-F5344CB8AC3E}">
        <p14:creationId xmlns:p14="http://schemas.microsoft.com/office/powerpoint/2010/main" val="2660797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253000-8537-4824-9716-BEDDE9390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688386"/>
            <a:ext cx="7924800" cy="988013"/>
          </a:xfrm>
        </p:spPr>
        <p:txBody>
          <a:bodyPr>
            <a:normAutofit fontScale="90000"/>
          </a:bodyPr>
          <a:lstStyle/>
          <a:p>
            <a:r>
              <a:rPr lang="en-US" b="1" u="none" dirty="0"/>
              <a:t>FDACS - </a:t>
            </a:r>
            <a:br>
              <a:rPr lang="en-US" b="1" u="none" dirty="0"/>
            </a:br>
            <a:r>
              <a:rPr lang="en-US" b="1" u="none" dirty="0"/>
              <a:t>TMDLs, BMAPs, BMPs and NOIs</a:t>
            </a:r>
          </a:p>
        </p:txBody>
      </p:sp>
      <p:sp>
        <p:nvSpPr>
          <p:cNvPr id="6" name="Rectangle 5"/>
          <p:cNvSpPr/>
          <p:nvPr/>
        </p:nvSpPr>
        <p:spPr>
          <a:xfrm>
            <a:off x="304800" y="1892617"/>
            <a:ext cx="8686800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9980" marR="5078" indent="-267284">
              <a:buChar char="•"/>
              <a:tabLst>
                <a:tab pos="288869" algn="l"/>
                <a:tab pos="289504" algn="l"/>
              </a:tabLst>
            </a:pPr>
            <a:r>
              <a:rPr lang="en-US" sz="2000" b="1" spc="60" dirty="0">
                <a:solidFill>
                  <a:srgbClr val="050108"/>
                </a:solidFill>
                <a:latin typeface="+mj-lt"/>
                <a:cs typeface="Arial"/>
              </a:rPr>
              <a:t>TMDL – Total Maximum Daily Load:</a:t>
            </a:r>
            <a:r>
              <a:rPr lang="en-US" sz="2000" spc="60" dirty="0">
                <a:solidFill>
                  <a:srgbClr val="050108"/>
                </a:solidFill>
                <a:latin typeface="+mj-lt"/>
                <a:cs typeface="Arial"/>
              </a:rPr>
              <a:t>  Quantifiable “load” of nutrients that enters a body of water or drainage basin</a:t>
            </a:r>
          </a:p>
          <a:p>
            <a:pPr marL="279980" marR="5078" indent="-267284">
              <a:buChar char="•"/>
              <a:tabLst>
                <a:tab pos="288869" algn="l"/>
                <a:tab pos="289504" algn="l"/>
              </a:tabLst>
            </a:pPr>
            <a:endParaRPr lang="en-US" sz="1100" spc="60" dirty="0">
              <a:solidFill>
                <a:srgbClr val="050108"/>
              </a:solidFill>
              <a:latin typeface="+mj-lt"/>
              <a:cs typeface="Arial"/>
            </a:endParaRPr>
          </a:p>
          <a:p>
            <a:pPr marL="279980" marR="5078" indent="-267284">
              <a:buChar char="•"/>
              <a:tabLst>
                <a:tab pos="288869" algn="l"/>
                <a:tab pos="289504" algn="l"/>
              </a:tabLst>
            </a:pPr>
            <a:r>
              <a:rPr lang="en-US" sz="2000" b="1" spc="60" dirty="0">
                <a:solidFill>
                  <a:srgbClr val="050108"/>
                </a:solidFill>
                <a:latin typeface="+mj-lt"/>
                <a:cs typeface="Arial"/>
              </a:rPr>
              <a:t>BMAP – Basin Management Action Plan:  </a:t>
            </a:r>
            <a:r>
              <a:rPr lang="en-US" sz="2000" spc="60" dirty="0">
                <a:solidFill>
                  <a:srgbClr val="050108"/>
                </a:solidFill>
                <a:latin typeface="+mj-lt"/>
                <a:cs typeface="Arial"/>
              </a:rPr>
              <a:t>A plan for a specific drainage basin that is designed to reduce nutrient loads, from various classes of stakeholders, by requiring the implementation of certain practices, including source control, mitigation, education or innovation.</a:t>
            </a:r>
          </a:p>
          <a:p>
            <a:pPr marL="279980" marR="5078" indent="-267284">
              <a:buChar char="•"/>
              <a:tabLst>
                <a:tab pos="288869" algn="l"/>
                <a:tab pos="289504" algn="l"/>
              </a:tabLst>
            </a:pPr>
            <a:endParaRPr lang="en-US" sz="1100" spc="60" dirty="0">
              <a:solidFill>
                <a:srgbClr val="050108"/>
              </a:solidFill>
              <a:latin typeface="+mj-lt"/>
              <a:cs typeface="Arial"/>
            </a:endParaRPr>
          </a:p>
          <a:p>
            <a:pPr marL="279980" marR="5078" indent="-267284">
              <a:buChar char="•"/>
              <a:tabLst>
                <a:tab pos="288869" algn="l"/>
                <a:tab pos="289504" algn="l"/>
              </a:tabLst>
            </a:pPr>
            <a:r>
              <a:rPr lang="en-US" sz="2000" b="1" spc="60" dirty="0">
                <a:solidFill>
                  <a:srgbClr val="050108"/>
                </a:solidFill>
                <a:latin typeface="+mj-lt"/>
                <a:cs typeface="Arial"/>
              </a:rPr>
              <a:t>BMP – Best Management Practices:</a:t>
            </a:r>
            <a:r>
              <a:rPr lang="en-US" sz="2000" spc="60" dirty="0">
                <a:solidFill>
                  <a:srgbClr val="050108"/>
                </a:solidFill>
                <a:latin typeface="+mj-lt"/>
                <a:cs typeface="Arial"/>
              </a:rPr>
              <a:t>  Specific activities, generally designed for agricultural uses, that will help conserve water, reduce nutrient loading, control water discharges (quantity, quality, timing and distribution).</a:t>
            </a:r>
          </a:p>
          <a:p>
            <a:pPr marL="279980" marR="5078" indent="-267284">
              <a:buChar char="•"/>
              <a:tabLst>
                <a:tab pos="288869" algn="l"/>
                <a:tab pos="289504" algn="l"/>
              </a:tabLst>
            </a:pPr>
            <a:endParaRPr lang="en-US" sz="1100" spc="60" dirty="0">
              <a:solidFill>
                <a:srgbClr val="050108"/>
              </a:solidFill>
              <a:latin typeface="+mj-lt"/>
              <a:cs typeface="Arial"/>
            </a:endParaRPr>
          </a:p>
          <a:p>
            <a:pPr marL="279980" marR="5078" indent="-267284">
              <a:buChar char="•"/>
              <a:tabLst>
                <a:tab pos="288869" algn="l"/>
                <a:tab pos="289504" algn="l"/>
              </a:tabLst>
            </a:pPr>
            <a:r>
              <a:rPr lang="en-US" sz="2000" b="1" spc="60" dirty="0">
                <a:solidFill>
                  <a:srgbClr val="050108"/>
                </a:solidFill>
                <a:latin typeface="+mj-lt"/>
                <a:cs typeface="Arial"/>
              </a:rPr>
              <a:t>NOI – Notice of Intent:  </a:t>
            </a:r>
            <a:r>
              <a:rPr lang="en-US" sz="2000" spc="60" dirty="0">
                <a:solidFill>
                  <a:srgbClr val="050108"/>
                </a:solidFill>
                <a:latin typeface="+mj-lt"/>
                <a:cs typeface="Arial"/>
              </a:rPr>
              <a:t>Documentation that a grower is enrolling in a BMP program, and therefore, demonstrates compliance with State Water Quality requirements.</a:t>
            </a:r>
            <a:endParaRPr lang="en-US" sz="2700" spc="50" dirty="0">
              <a:latin typeface="+mj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312529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253000-8537-4824-9716-BEDDE9390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688386"/>
            <a:ext cx="7924800" cy="988013"/>
          </a:xfrm>
        </p:spPr>
        <p:txBody>
          <a:bodyPr>
            <a:normAutofit/>
          </a:bodyPr>
          <a:lstStyle/>
          <a:p>
            <a:r>
              <a:rPr lang="en-US" b="1" u="none" dirty="0"/>
              <a:t>Big Picture Tools in the Toolbox: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AAD6427-7C3D-4143-A8FA-ED1E29D6A0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81200"/>
            <a:ext cx="7910195" cy="4191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Include, but are not limited to:</a:t>
            </a:r>
          </a:p>
          <a:p>
            <a:pPr marL="342834" indent="-342834">
              <a:buFont typeface="Arial" panose="020B0604020202020204" pitchFamily="34" charset="0"/>
              <a:buChar char="•"/>
            </a:pPr>
            <a:r>
              <a:rPr lang="en-US" sz="2800" dirty="0"/>
              <a:t>Source identification</a:t>
            </a:r>
          </a:p>
          <a:p>
            <a:pPr marL="342834" indent="-342834">
              <a:buFont typeface="Arial" panose="020B0604020202020204" pitchFamily="34" charset="0"/>
              <a:buChar char="•"/>
            </a:pPr>
            <a:r>
              <a:rPr lang="en-US" sz="2800" dirty="0"/>
              <a:t>Nutrient reduction</a:t>
            </a:r>
          </a:p>
          <a:p>
            <a:pPr marL="342834" indent="-342834">
              <a:buFont typeface="Arial" panose="020B0604020202020204" pitchFamily="34" charset="0"/>
              <a:buChar char="•"/>
            </a:pPr>
            <a:r>
              <a:rPr lang="en-US" sz="2800" dirty="0"/>
              <a:t>Remediation efforts</a:t>
            </a:r>
          </a:p>
          <a:p>
            <a:pPr marL="342834" indent="-342834">
              <a:buFont typeface="Arial" panose="020B0604020202020204" pitchFamily="34" charset="0"/>
              <a:buChar char="•"/>
            </a:pPr>
            <a:r>
              <a:rPr lang="en-US" sz="2800" dirty="0"/>
              <a:t>Innovative technologies (related to prevention, clean-up and mitigation of HAB)</a:t>
            </a:r>
          </a:p>
          <a:p>
            <a:pPr marL="0" indent="0">
              <a:buNone/>
            </a:pPr>
            <a:endParaRPr lang="en-US" sz="1600" b="1" dirty="0"/>
          </a:p>
          <a:p>
            <a:pPr marL="0" indent="0">
              <a:buNone/>
            </a:pPr>
            <a:endParaRPr lang="en-US" sz="1600" b="1" dirty="0"/>
          </a:p>
          <a:p>
            <a:pPr marL="0" indent="0">
              <a:buNone/>
            </a:pPr>
            <a:endParaRPr lang="en-US" sz="1600" b="1" dirty="0"/>
          </a:p>
          <a:p>
            <a:pPr marL="0" indent="0">
              <a:buNone/>
            </a:pPr>
            <a:endParaRPr lang="en-US" sz="1600" b="1" dirty="0"/>
          </a:p>
        </p:txBody>
      </p:sp>
      <p:sp>
        <p:nvSpPr>
          <p:cNvPr id="4" name="Rectangle 3"/>
          <p:cNvSpPr/>
          <p:nvPr/>
        </p:nvSpPr>
        <p:spPr>
          <a:xfrm>
            <a:off x="762000" y="6477000"/>
            <a:ext cx="8001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Source:</a:t>
            </a:r>
            <a:r>
              <a:rPr lang="en-US" sz="1400" dirty="0">
                <a:solidFill>
                  <a:schemeClr val="bg1"/>
                </a:solidFill>
              </a:rPr>
              <a:t>  Blue-green Algae Task Force Consensus Document #1 – Final Draft</a:t>
            </a:r>
          </a:p>
        </p:txBody>
      </p:sp>
    </p:spTree>
    <p:extLst>
      <p:ext uri="{BB962C8B-B14F-4D97-AF65-F5344CB8AC3E}">
        <p14:creationId xmlns:p14="http://schemas.microsoft.com/office/powerpoint/2010/main" val="35714042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253000-8537-4824-9716-BEDDE9390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688386"/>
            <a:ext cx="8077200" cy="988013"/>
          </a:xfrm>
        </p:spPr>
        <p:txBody>
          <a:bodyPr>
            <a:normAutofit fontScale="90000"/>
          </a:bodyPr>
          <a:lstStyle/>
          <a:p>
            <a:r>
              <a:rPr lang="en-US" b="1" u="none" dirty="0"/>
              <a:t>Best Management Practices (BMPs)</a:t>
            </a:r>
            <a:br>
              <a:rPr lang="en-US" b="1" u="none" dirty="0"/>
            </a:br>
            <a:r>
              <a:rPr lang="en-US" b="1" dirty="0"/>
              <a:t>Field Tested, Science Based, On-going</a:t>
            </a:r>
            <a:endParaRPr lang="en-US" b="1" u="none" dirty="0"/>
          </a:p>
        </p:txBody>
      </p:sp>
      <p:sp>
        <p:nvSpPr>
          <p:cNvPr id="3" name="Rectangle 2"/>
          <p:cNvSpPr/>
          <p:nvPr/>
        </p:nvSpPr>
        <p:spPr>
          <a:xfrm>
            <a:off x="762000" y="1893838"/>
            <a:ext cx="7543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BMPs are practices, determined by the coordinating agencies, based on </a:t>
            </a:r>
            <a:r>
              <a:rPr lang="en-US" b="1" u="sng" dirty="0"/>
              <a:t>research, field-testing and expert review</a:t>
            </a:r>
            <a:r>
              <a:rPr lang="en-US" dirty="0"/>
              <a:t>, to be the most effective and feasible on-location means, including economic and technological considerations, for protecting surface and groundwater resources.</a:t>
            </a:r>
          </a:p>
        </p:txBody>
      </p:sp>
      <p:sp>
        <p:nvSpPr>
          <p:cNvPr id="4" name="Rectangle 3"/>
          <p:cNvSpPr/>
          <p:nvPr/>
        </p:nvSpPr>
        <p:spPr>
          <a:xfrm>
            <a:off x="762000" y="3276600"/>
            <a:ext cx="73152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“This manual is a living document. Over time, </a:t>
            </a:r>
            <a:r>
              <a:rPr lang="en-US" b="1" dirty="0"/>
              <a:t>BMPs will be modified and adjusted as additional research is conducted and/or as economic conditions change</a:t>
            </a:r>
            <a:r>
              <a:rPr lang="en-US" dirty="0"/>
              <a:t>.” The development of new practices and technologies hold the potential to even further reduce the impacts of agriculture on both water quality and quantity. </a:t>
            </a:r>
          </a:p>
        </p:txBody>
      </p:sp>
      <p:sp>
        <p:nvSpPr>
          <p:cNvPr id="5" name="Rectangle 4"/>
          <p:cNvSpPr/>
          <p:nvPr/>
        </p:nvSpPr>
        <p:spPr>
          <a:xfrm>
            <a:off x="762000" y="5105400"/>
            <a:ext cx="7620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University of Florida researchers in cooperation with agricultural producers continue to evaluate new technologies and management practices, which may in the future </a:t>
            </a:r>
            <a:r>
              <a:rPr lang="en-US" b="1" dirty="0"/>
              <a:t>contribute to increased protection of the environment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9444145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253000-8537-4824-9716-BEDDE9390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688386"/>
            <a:ext cx="7924800" cy="988013"/>
          </a:xfrm>
        </p:spPr>
        <p:txBody>
          <a:bodyPr>
            <a:normAutofit fontScale="90000"/>
          </a:bodyPr>
          <a:lstStyle/>
          <a:p>
            <a:r>
              <a:rPr lang="en-US" b="1" u="none" dirty="0"/>
              <a:t>Best Management Practices (BMPs)</a:t>
            </a:r>
            <a:br>
              <a:rPr lang="en-US" b="1" u="none" dirty="0"/>
            </a:br>
            <a:r>
              <a:rPr lang="en-US" b="1" dirty="0"/>
              <a:t>Are they working?</a:t>
            </a:r>
            <a:endParaRPr lang="en-US" b="1" u="none" dirty="0"/>
          </a:p>
        </p:txBody>
      </p:sp>
      <p:sp>
        <p:nvSpPr>
          <p:cNvPr id="6" name="Rectangle 5"/>
          <p:cNvSpPr/>
          <p:nvPr/>
        </p:nvSpPr>
        <p:spPr>
          <a:xfrm>
            <a:off x="762000" y="1841242"/>
            <a:ext cx="82296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9980" marR="5078" indent="-267284">
              <a:buChar char="•"/>
              <a:tabLst>
                <a:tab pos="288869" algn="l"/>
                <a:tab pos="289504" algn="l"/>
              </a:tabLst>
            </a:pPr>
            <a:r>
              <a:rPr lang="en-US" sz="2000" dirty="0">
                <a:latin typeface="+mj-lt"/>
              </a:rPr>
              <a:t>23 Year Experience in the EAA provides documented evidence that BMPs </a:t>
            </a:r>
            <a:r>
              <a:rPr lang="en-US" sz="2000" b="1" u="sng" dirty="0">
                <a:latin typeface="+mj-lt"/>
              </a:rPr>
              <a:t>are effective.</a:t>
            </a:r>
          </a:p>
          <a:p>
            <a:pPr marL="12696" marR="5078">
              <a:tabLst>
                <a:tab pos="288869" algn="l"/>
                <a:tab pos="289504" algn="l"/>
              </a:tabLst>
            </a:pPr>
            <a:endParaRPr lang="en-US" sz="2000" dirty="0">
              <a:latin typeface="+mj-lt"/>
            </a:endParaRPr>
          </a:p>
          <a:p>
            <a:pPr marL="279980" marR="5078" indent="-267284">
              <a:buChar char="•"/>
              <a:tabLst>
                <a:tab pos="288869" algn="l"/>
                <a:tab pos="289504" algn="l"/>
              </a:tabLst>
            </a:pPr>
            <a:r>
              <a:rPr lang="en-US" sz="2000" dirty="0">
                <a:latin typeface="+mj-lt"/>
              </a:rPr>
              <a:t>Effective when BMPs designed for targeted crops, soils and </a:t>
            </a:r>
            <a:r>
              <a:rPr lang="en-US" sz="2000" dirty="0" smtClean="0">
                <a:latin typeface="+mj-lt"/>
              </a:rPr>
              <a:t>practices</a:t>
            </a:r>
          </a:p>
          <a:p>
            <a:pPr marL="279980" marR="5078" indent="-267284">
              <a:buChar char="•"/>
              <a:tabLst>
                <a:tab pos="288869" algn="l"/>
                <a:tab pos="289504" algn="l"/>
              </a:tabLst>
            </a:pPr>
            <a:endParaRPr lang="en-US" sz="2000" dirty="0">
              <a:latin typeface="+mj-lt"/>
            </a:endParaRPr>
          </a:p>
          <a:p>
            <a:pPr marL="279980" marR="5078" indent="-267284">
              <a:buChar char="•"/>
              <a:tabLst>
                <a:tab pos="288869" algn="l"/>
                <a:tab pos="289504" algn="l"/>
              </a:tabLst>
            </a:pPr>
            <a:r>
              <a:rPr lang="en-US" sz="2000" b="1" dirty="0" smtClean="0">
                <a:latin typeface="+mj-lt"/>
              </a:rPr>
              <a:t>Partnership Approach</a:t>
            </a:r>
            <a:endParaRPr lang="en-US" sz="2000" b="1" dirty="0">
              <a:latin typeface="+mj-lt"/>
            </a:endParaRPr>
          </a:p>
          <a:p>
            <a:pPr marL="279980" marR="5078" indent="-267284">
              <a:buChar char="•"/>
              <a:tabLst>
                <a:tab pos="288869" algn="l"/>
                <a:tab pos="289504" algn="l"/>
              </a:tabLst>
            </a:pPr>
            <a:endParaRPr lang="en-US" sz="2000" dirty="0">
              <a:latin typeface="+mj-lt"/>
            </a:endParaRPr>
          </a:p>
          <a:p>
            <a:pPr marL="279980" marR="5078" indent="-267284">
              <a:buChar char="•"/>
              <a:tabLst>
                <a:tab pos="288869" algn="l"/>
                <a:tab pos="289504" algn="l"/>
              </a:tabLst>
            </a:pPr>
            <a:r>
              <a:rPr lang="en-US" sz="2000" b="1" dirty="0">
                <a:latin typeface="+mj-lt"/>
              </a:rPr>
              <a:t>Requires On-going Research </a:t>
            </a:r>
            <a:r>
              <a:rPr lang="en-US" sz="2000" dirty="0">
                <a:latin typeface="+mj-lt"/>
              </a:rPr>
              <a:t>- FDACS develops, adopts and assists with the implementation of agricultural Best Management Practices (BMPs) to protect and conserve Florida's water resources. </a:t>
            </a:r>
            <a:endParaRPr lang="en-US" sz="2000" dirty="0" smtClean="0">
              <a:latin typeface="+mj-lt"/>
            </a:endParaRPr>
          </a:p>
          <a:p>
            <a:pPr marL="279980" marR="5078" indent="-267284">
              <a:buChar char="•"/>
              <a:tabLst>
                <a:tab pos="288869" algn="l"/>
                <a:tab pos="289504" algn="l"/>
              </a:tabLst>
            </a:pPr>
            <a:endParaRPr lang="en-US" sz="2000" dirty="0">
              <a:latin typeface="+mj-lt"/>
            </a:endParaRPr>
          </a:p>
          <a:p>
            <a:pPr marL="279980" marR="5078" indent="-267284">
              <a:buChar char="•"/>
              <a:tabLst>
                <a:tab pos="288869" algn="l"/>
                <a:tab pos="289504" algn="l"/>
              </a:tabLst>
            </a:pPr>
            <a:r>
              <a:rPr lang="en-US" sz="2000" b="1" dirty="0" smtClean="0">
                <a:latin typeface="+mj-lt"/>
              </a:rPr>
              <a:t>Requires Adequate Funding</a:t>
            </a:r>
            <a:endParaRPr lang="en-US" sz="2000" b="1" dirty="0">
              <a:latin typeface="+mj-lt"/>
            </a:endParaRPr>
          </a:p>
          <a:p>
            <a:pPr marL="12696" marR="5078">
              <a:tabLst>
                <a:tab pos="288869" algn="l"/>
                <a:tab pos="289504" algn="l"/>
              </a:tabLst>
            </a:pPr>
            <a:endParaRPr lang="en-US" sz="2000" dirty="0">
              <a:latin typeface="+mj-lt"/>
            </a:endParaRPr>
          </a:p>
          <a:p>
            <a:pPr marL="12698">
              <a:tabLst>
                <a:tab pos="285695" algn="l"/>
                <a:tab pos="286329" algn="l"/>
              </a:tabLst>
            </a:pPr>
            <a:endParaRPr lang="en-US" sz="2000" dirty="0">
              <a:latin typeface="+mj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3610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5181600" y="48006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This is what we do.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95400" y="4800600"/>
            <a:ext cx="297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This is what the internet tells you we do.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81600" y="2667000"/>
            <a:ext cx="297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This is what our moms think we do.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95400" y="2743200"/>
            <a:ext cx="297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This is what our friends think we do.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253000-8537-4824-9716-BEDDE9390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688386"/>
            <a:ext cx="7924800" cy="988013"/>
          </a:xfrm>
        </p:spPr>
        <p:txBody>
          <a:bodyPr>
            <a:normAutofit/>
          </a:bodyPr>
          <a:lstStyle/>
          <a:p>
            <a:r>
              <a:rPr lang="en-US" b="1" u="none" dirty="0"/>
              <a:t>Public Perception: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4227635"/>
            <a:ext cx="3810000" cy="197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1" y="1905000"/>
            <a:ext cx="3810000" cy="21431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5400" y="1905000"/>
            <a:ext cx="3237270" cy="21560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5400" y="4267199"/>
            <a:ext cx="3124200" cy="1922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265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1" grpId="0"/>
      <p:bldP spid="10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253000-8537-4824-9716-BEDDE9390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688386"/>
            <a:ext cx="7924800" cy="988013"/>
          </a:xfrm>
        </p:spPr>
        <p:txBody>
          <a:bodyPr>
            <a:normAutofit fontScale="90000"/>
          </a:bodyPr>
          <a:lstStyle/>
          <a:p>
            <a:r>
              <a:rPr lang="en-US" b="1" u="none" dirty="0"/>
              <a:t>Possible Contributors to the Water Quality Challenge: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AAD6427-7C3D-4143-A8FA-ED1E29D6A0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81200"/>
            <a:ext cx="7910195" cy="41910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b="1" dirty="0"/>
              <a:t>Include, but are not limited to:</a:t>
            </a:r>
          </a:p>
          <a:p>
            <a:pPr marL="342834" indent="-342834">
              <a:buClrTx/>
              <a:buFont typeface="Arial" panose="020B0604020202020204" pitchFamily="34" charset="0"/>
              <a:buChar char="•"/>
            </a:pPr>
            <a:r>
              <a:rPr lang="en-US" sz="2800" dirty="0"/>
              <a:t>Agricultural operations</a:t>
            </a:r>
          </a:p>
          <a:p>
            <a:pPr marL="342834" indent="-342834">
              <a:buClrTx/>
              <a:buFont typeface="Arial" panose="020B0604020202020204" pitchFamily="34" charset="0"/>
              <a:buChar char="•"/>
            </a:pPr>
            <a:r>
              <a:rPr lang="en-US" sz="2800" dirty="0"/>
              <a:t>Wastewater treatment plants</a:t>
            </a:r>
          </a:p>
          <a:p>
            <a:pPr marL="342834" indent="-342834">
              <a:buClrTx/>
              <a:buFont typeface="Arial" panose="020B0604020202020204" pitchFamily="34" charset="0"/>
              <a:buChar char="•"/>
            </a:pPr>
            <a:r>
              <a:rPr lang="en-US" sz="2800" dirty="0"/>
              <a:t>Onsite sewage disposal systems</a:t>
            </a:r>
          </a:p>
          <a:p>
            <a:pPr marL="342834" indent="-342834">
              <a:buClrTx/>
              <a:buFont typeface="Arial" panose="020B0604020202020204" pitchFamily="34" charset="0"/>
              <a:buChar char="•"/>
            </a:pPr>
            <a:r>
              <a:rPr lang="en-US" sz="2800" dirty="0"/>
              <a:t>Urban storm water runoff</a:t>
            </a:r>
          </a:p>
          <a:p>
            <a:pPr marL="342834" indent="-342834">
              <a:buClrTx/>
              <a:buFont typeface="Arial" panose="020B0604020202020204" pitchFamily="34" charset="0"/>
              <a:buChar char="•"/>
            </a:pPr>
            <a:r>
              <a:rPr lang="en-US" sz="2800" dirty="0"/>
              <a:t>Legacy nutrients</a:t>
            </a:r>
          </a:p>
          <a:p>
            <a:pPr marL="342834" indent="-342834">
              <a:buClrTx/>
              <a:buFont typeface="Arial" panose="020B0604020202020204" pitchFamily="34" charset="0"/>
              <a:buChar char="•"/>
            </a:pPr>
            <a:r>
              <a:rPr lang="en-US" sz="2800" dirty="0"/>
              <a:t>Land use decisions</a:t>
            </a:r>
          </a:p>
          <a:p>
            <a:pPr marL="342834" indent="-342834">
              <a:buClrTx/>
              <a:buFont typeface="Arial" panose="020B0604020202020204" pitchFamily="34" charset="0"/>
              <a:buChar char="•"/>
            </a:pPr>
            <a:r>
              <a:rPr lang="en-US" sz="2800" dirty="0"/>
              <a:t>Natural events (weather)</a:t>
            </a:r>
          </a:p>
          <a:p>
            <a:pPr marL="0" indent="0">
              <a:buNone/>
            </a:pPr>
            <a:endParaRPr lang="en-US" sz="1600" b="1" dirty="0"/>
          </a:p>
          <a:p>
            <a:pPr marL="0" indent="0">
              <a:buNone/>
            </a:pPr>
            <a:endParaRPr lang="en-US" sz="1600" b="1" dirty="0"/>
          </a:p>
          <a:p>
            <a:pPr marL="0" indent="0">
              <a:buNone/>
            </a:pPr>
            <a:endParaRPr lang="en-US" sz="1600" b="1" dirty="0"/>
          </a:p>
          <a:p>
            <a:pPr marL="0" indent="0">
              <a:buNone/>
            </a:pPr>
            <a:endParaRPr lang="en-US" sz="1600" b="1" dirty="0"/>
          </a:p>
        </p:txBody>
      </p:sp>
      <p:sp>
        <p:nvSpPr>
          <p:cNvPr id="4" name="Rectangle 3"/>
          <p:cNvSpPr/>
          <p:nvPr/>
        </p:nvSpPr>
        <p:spPr>
          <a:xfrm>
            <a:off x="762000" y="6477000"/>
            <a:ext cx="8001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Source:</a:t>
            </a:r>
            <a:r>
              <a:rPr lang="en-US" sz="1400" dirty="0">
                <a:solidFill>
                  <a:schemeClr val="bg1"/>
                </a:solidFill>
              </a:rPr>
              <a:t>  Blue-green Algae Task Force Consensus Document #1 – Final Draft</a:t>
            </a:r>
          </a:p>
        </p:txBody>
      </p:sp>
    </p:spTree>
    <p:extLst>
      <p:ext uri="{BB962C8B-B14F-4D97-AF65-F5344CB8AC3E}">
        <p14:creationId xmlns:p14="http://schemas.microsoft.com/office/powerpoint/2010/main" val="3226407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253000-8537-4824-9716-BEDDE9390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688386"/>
            <a:ext cx="7924800" cy="988013"/>
          </a:xfrm>
        </p:spPr>
        <p:txBody>
          <a:bodyPr>
            <a:normAutofit/>
          </a:bodyPr>
          <a:lstStyle/>
          <a:p>
            <a:r>
              <a:rPr lang="en-US" b="1" u="none" dirty="0"/>
              <a:t>Specific Recommendations: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AAD6427-7C3D-4143-A8FA-ED1E29D6A0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81200"/>
            <a:ext cx="7910195" cy="41910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800" b="1" dirty="0"/>
              <a:t>Include, but are not limited to:</a:t>
            </a:r>
          </a:p>
          <a:p>
            <a:pPr marL="342834" indent="-342834">
              <a:buClrTx/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rgbClr val="FF0000"/>
                </a:solidFill>
              </a:rPr>
              <a:t>Agricultural </a:t>
            </a:r>
            <a:r>
              <a:rPr lang="en-US" sz="2800" b="1" dirty="0">
                <a:solidFill>
                  <a:srgbClr val="FF0000"/>
                </a:solidFill>
              </a:rPr>
              <a:t>BMPs</a:t>
            </a:r>
          </a:p>
          <a:p>
            <a:pPr marL="342834" indent="-342834">
              <a:buClrTx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0000"/>
                </a:solidFill>
              </a:rPr>
              <a:t>Basin Management Action Plans</a:t>
            </a:r>
          </a:p>
          <a:p>
            <a:pPr marL="342834" indent="-342834">
              <a:buClrTx/>
              <a:buFont typeface="Arial" panose="020B0604020202020204" pitchFamily="34" charset="0"/>
              <a:buChar char="•"/>
            </a:pPr>
            <a:r>
              <a:rPr lang="en-US" sz="2800" dirty="0" smtClean="0"/>
              <a:t>Human </a:t>
            </a:r>
            <a:r>
              <a:rPr lang="en-US" sz="2800" dirty="0"/>
              <a:t>Waste – Onsite Sewage Treatment and Disposal Systems</a:t>
            </a:r>
          </a:p>
          <a:p>
            <a:pPr marL="342834" indent="-342834">
              <a:buClrTx/>
              <a:buFont typeface="Arial" panose="020B0604020202020204" pitchFamily="34" charset="0"/>
              <a:buChar char="•"/>
            </a:pPr>
            <a:r>
              <a:rPr lang="en-US" sz="2800" dirty="0"/>
              <a:t>Human Waste – Sanitary Sewer Overflows</a:t>
            </a:r>
          </a:p>
          <a:p>
            <a:pPr marL="342834" indent="-342834">
              <a:buClrTx/>
              <a:buFont typeface="Arial" panose="020B0604020202020204" pitchFamily="34" charset="0"/>
              <a:buChar char="•"/>
            </a:pPr>
            <a:r>
              <a:rPr lang="en-US" sz="2800" dirty="0" err="1"/>
              <a:t>Stormwater</a:t>
            </a:r>
            <a:r>
              <a:rPr lang="en-US" sz="2800" dirty="0"/>
              <a:t> Treatment Systems</a:t>
            </a:r>
          </a:p>
          <a:p>
            <a:pPr marL="342834" indent="-342834">
              <a:buClrTx/>
              <a:buFont typeface="Arial" panose="020B0604020202020204" pitchFamily="34" charset="0"/>
              <a:buChar char="•"/>
            </a:pPr>
            <a:r>
              <a:rPr lang="en-US" sz="2800" dirty="0"/>
              <a:t>Innovative Technologies and Applications</a:t>
            </a:r>
          </a:p>
          <a:p>
            <a:pPr marL="342834" indent="-342834">
              <a:buClrTx/>
              <a:buFont typeface="Arial" panose="020B0604020202020204" pitchFamily="34" charset="0"/>
              <a:buChar char="•"/>
            </a:pPr>
            <a:r>
              <a:rPr lang="en-US" sz="2800" dirty="0"/>
              <a:t>Science-based Decision Making, Data Needs and Monitoring Programs</a:t>
            </a:r>
          </a:p>
          <a:p>
            <a:pPr marL="0" indent="0">
              <a:buNone/>
            </a:pPr>
            <a:endParaRPr lang="en-US" sz="1600" b="1" dirty="0"/>
          </a:p>
          <a:p>
            <a:pPr marL="0" indent="0">
              <a:buNone/>
            </a:pPr>
            <a:endParaRPr lang="en-US" sz="1600" b="1" dirty="0"/>
          </a:p>
          <a:p>
            <a:pPr marL="0" indent="0">
              <a:buNone/>
            </a:pPr>
            <a:endParaRPr lang="en-US" sz="1600" b="1" dirty="0"/>
          </a:p>
          <a:p>
            <a:pPr marL="0" indent="0">
              <a:buNone/>
            </a:pPr>
            <a:endParaRPr lang="en-US" sz="1600" b="1" dirty="0"/>
          </a:p>
        </p:txBody>
      </p:sp>
      <p:sp>
        <p:nvSpPr>
          <p:cNvPr id="4" name="Rectangle 3"/>
          <p:cNvSpPr/>
          <p:nvPr/>
        </p:nvSpPr>
        <p:spPr>
          <a:xfrm>
            <a:off x="762000" y="6477000"/>
            <a:ext cx="8001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Source:</a:t>
            </a:r>
            <a:r>
              <a:rPr lang="en-US" sz="1400" dirty="0">
                <a:solidFill>
                  <a:schemeClr val="bg1"/>
                </a:solidFill>
              </a:rPr>
              <a:t>  Blue-green Algae Task Force Consensus Document #1 – Final Draft</a:t>
            </a:r>
          </a:p>
        </p:txBody>
      </p:sp>
    </p:spTree>
    <p:extLst>
      <p:ext uri="{BB962C8B-B14F-4D97-AF65-F5344CB8AC3E}">
        <p14:creationId xmlns:p14="http://schemas.microsoft.com/office/powerpoint/2010/main" val="1218569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253000-8537-4824-9716-BEDDE9390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688386"/>
            <a:ext cx="7924800" cy="988013"/>
          </a:xfrm>
        </p:spPr>
        <p:txBody>
          <a:bodyPr>
            <a:normAutofit/>
          </a:bodyPr>
          <a:lstStyle/>
          <a:p>
            <a:r>
              <a:rPr lang="en-US" b="1" u="none" dirty="0"/>
              <a:t>Florida Agriculture:</a:t>
            </a:r>
          </a:p>
        </p:txBody>
      </p:sp>
      <p:sp>
        <p:nvSpPr>
          <p:cNvPr id="6" name="Rectangle 5"/>
          <p:cNvSpPr/>
          <p:nvPr/>
        </p:nvSpPr>
        <p:spPr>
          <a:xfrm>
            <a:off x="762000" y="1752600"/>
            <a:ext cx="8229600" cy="48167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046">
              <a:buClr>
                <a:srgbClr val="0ACFD8"/>
              </a:buClr>
              <a:tabLst>
                <a:tab pos="287599" algn="l"/>
                <a:tab pos="288234" algn="l"/>
              </a:tabLst>
            </a:pPr>
            <a:r>
              <a:rPr lang="en-US" sz="2000" b="1" dirty="0">
                <a:cs typeface="Arial"/>
              </a:rPr>
              <a:t>Occupies </a:t>
            </a:r>
            <a:r>
              <a:rPr lang="en-US" sz="2000" b="1" spc="50" dirty="0">
                <a:cs typeface="Arial"/>
              </a:rPr>
              <a:t>over </a:t>
            </a:r>
            <a:r>
              <a:rPr lang="en-US" sz="2200" b="1" spc="60" dirty="0">
                <a:cs typeface="Times New Roman"/>
              </a:rPr>
              <a:t>18 </a:t>
            </a:r>
            <a:r>
              <a:rPr lang="en-US" sz="2000" b="1" spc="105" dirty="0">
                <a:cs typeface="Arial"/>
              </a:rPr>
              <a:t>million</a:t>
            </a:r>
            <a:r>
              <a:rPr lang="en-US" sz="2000" b="1" spc="100" dirty="0">
                <a:cs typeface="Arial"/>
              </a:rPr>
              <a:t> </a:t>
            </a:r>
            <a:r>
              <a:rPr lang="en-US" sz="2000" b="1" dirty="0">
                <a:cs typeface="Arial"/>
              </a:rPr>
              <a:t>acres</a:t>
            </a:r>
          </a:p>
          <a:p>
            <a:pPr marL="361946" indent="-342900">
              <a:buFont typeface="Arial" panose="020B0604020202020204" pitchFamily="34" charset="0"/>
              <a:buChar char="•"/>
              <a:tabLst>
                <a:tab pos="287599" algn="l"/>
                <a:tab pos="288234" algn="l"/>
              </a:tabLst>
            </a:pPr>
            <a:r>
              <a:rPr lang="en-US" sz="2000" spc="60" dirty="0">
                <a:cs typeface="Arial"/>
              </a:rPr>
              <a:t>approximately </a:t>
            </a:r>
            <a:r>
              <a:rPr lang="en-US" sz="2200" spc="10" dirty="0">
                <a:cs typeface="Times New Roman"/>
              </a:rPr>
              <a:t>52% </a:t>
            </a:r>
            <a:r>
              <a:rPr lang="en-US" sz="2000" dirty="0">
                <a:cs typeface="Arial"/>
              </a:rPr>
              <a:t>of the </a:t>
            </a:r>
            <a:r>
              <a:rPr lang="en-US" sz="2000" spc="35" dirty="0">
                <a:cs typeface="Arial"/>
              </a:rPr>
              <a:t>state's </a:t>
            </a:r>
            <a:r>
              <a:rPr lang="en-US" sz="2000" spc="114" dirty="0">
                <a:cs typeface="Arial"/>
              </a:rPr>
              <a:t>total </a:t>
            </a:r>
            <a:r>
              <a:rPr lang="en-US" sz="2000" spc="75" dirty="0">
                <a:cs typeface="Arial"/>
              </a:rPr>
              <a:t>land</a:t>
            </a:r>
            <a:r>
              <a:rPr lang="en-US" sz="2000" spc="-35" dirty="0">
                <a:cs typeface="Arial"/>
              </a:rPr>
              <a:t> </a:t>
            </a:r>
            <a:r>
              <a:rPr lang="en-US" sz="2000" spc="15" dirty="0">
                <a:cs typeface="Arial"/>
              </a:rPr>
              <a:t>use</a:t>
            </a:r>
          </a:p>
          <a:p>
            <a:pPr marL="361946" indent="-342900">
              <a:buFont typeface="Arial" panose="020B0604020202020204" pitchFamily="34" charset="0"/>
              <a:buChar char="•"/>
              <a:tabLst>
                <a:tab pos="287599" algn="l"/>
                <a:tab pos="288234" algn="l"/>
              </a:tabLst>
            </a:pPr>
            <a:r>
              <a:rPr lang="en-US" sz="2000" spc="90" dirty="0">
                <a:cs typeface="Arial"/>
              </a:rPr>
              <a:t>most </a:t>
            </a:r>
            <a:r>
              <a:rPr lang="en-US" sz="2000" spc="75" dirty="0">
                <a:cs typeface="Arial"/>
              </a:rPr>
              <a:t>land </a:t>
            </a:r>
            <a:r>
              <a:rPr lang="en-US" sz="2000" dirty="0">
                <a:cs typeface="Arial"/>
              </a:rPr>
              <a:t>is </a:t>
            </a:r>
            <a:r>
              <a:rPr lang="en-US" sz="2000" spc="85" dirty="0">
                <a:cs typeface="Arial"/>
              </a:rPr>
              <a:t>unimproved, </a:t>
            </a:r>
            <a:r>
              <a:rPr lang="en-US" sz="2000" spc="65" dirty="0">
                <a:cs typeface="Arial"/>
              </a:rPr>
              <a:t>only </a:t>
            </a:r>
            <a:r>
              <a:rPr lang="en-US" sz="2200" spc="25" dirty="0">
                <a:cs typeface="Times New Roman"/>
              </a:rPr>
              <a:t>10%</a:t>
            </a:r>
            <a:r>
              <a:rPr lang="en-US" sz="2200" spc="-265" dirty="0">
                <a:cs typeface="Times New Roman"/>
              </a:rPr>
              <a:t> </a:t>
            </a:r>
            <a:r>
              <a:rPr lang="en-US" sz="2000" spc="75" dirty="0">
                <a:cs typeface="Arial"/>
              </a:rPr>
              <a:t>irrigated</a:t>
            </a:r>
            <a:endParaRPr lang="en-US" sz="2000" dirty="0">
              <a:cs typeface="Arial"/>
            </a:endParaRPr>
          </a:p>
          <a:p>
            <a:pPr marL="19047">
              <a:buClr>
                <a:srgbClr val="0ACFD8"/>
              </a:buClr>
              <a:tabLst>
                <a:tab pos="286965" algn="l"/>
                <a:tab pos="287599" algn="l"/>
              </a:tabLst>
            </a:pPr>
            <a:endParaRPr lang="en-US" sz="1100" spc="-5" dirty="0">
              <a:cs typeface="Arial"/>
            </a:endParaRPr>
          </a:p>
          <a:p>
            <a:pPr marL="19047">
              <a:buClr>
                <a:srgbClr val="0ACFD8"/>
              </a:buClr>
              <a:tabLst>
                <a:tab pos="286965" algn="l"/>
                <a:tab pos="287599" algn="l"/>
              </a:tabLst>
            </a:pPr>
            <a:r>
              <a:rPr lang="en-US" sz="2000" b="1" spc="-5" dirty="0">
                <a:cs typeface="Arial"/>
              </a:rPr>
              <a:t>Consists of </a:t>
            </a:r>
            <a:r>
              <a:rPr lang="en-US" sz="2200" b="1" spc="85" dirty="0">
                <a:cs typeface="Times New Roman"/>
              </a:rPr>
              <a:t>47,000 </a:t>
            </a:r>
            <a:r>
              <a:rPr lang="en-US" sz="2000" b="1" spc="75" dirty="0">
                <a:cs typeface="Arial"/>
              </a:rPr>
              <a:t>private</a:t>
            </a:r>
            <a:r>
              <a:rPr lang="en-US" sz="2000" b="1" spc="-310" dirty="0">
                <a:cs typeface="Arial"/>
              </a:rPr>
              <a:t> </a:t>
            </a:r>
            <a:r>
              <a:rPr lang="en-US" sz="2000" b="1" spc="50" dirty="0">
                <a:cs typeface="Arial"/>
              </a:rPr>
              <a:t>farms</a:t>
            </a:r>
            <a:endParaRPr lang="en-US" sz="2000" b="1" dirty="0">
              <a:cs typeface="Arial"/>
            </a:endParaRPr>
          </a:p>
          <a:p>
            <a:pPr marL="361947" indent="-342900">
              <a:buFont typeface="Arial" panose="020B0604020202020204" pitchFamily="34" charset="0"/>
              <a:buChar char="•"/>
              <a:tabLst>
                <a:tab pos="286965" algn="l"/>
                <a:tab pos="287599" algn="l"/>
              </a:tabLst>
            </a:pPr>
            <a:r>
              <a:rPr lang="en-US" sz="2000" spc="30" dirty="0">
                <a:cs typeface="Arial"/>
              </a:rPr>
              <a:t>generates </a:t>
            </a:r>
            <a:r>
              <a:rPr lang="en-US" sz="2200" spc="130" dirty="0">
                <a:cs typeface="Times New Roman"/>
              </a:rPr>
              <a:t>$100 </a:t>
            </a:r>
            <a:r>
              <a:rPr lang="en-US" sz="2200" i="1" spc="25" dirty="0">
                <a:cs typeface="Times New Roman"/>
              </a:rPr>
              <a:t>billion </a:t>
            </a:r>
            <a:r>
              <a:rPr lang="en-US" sz="2000" spc="15" dirty="0">
                <a:cs typeface="Arial"/>
              </a:rPr>
              <a:t>in </a:t>
            </a:r>
            <a:r>
              <a:rPr lang="en-US" sz="2000" spc="85" dirty="0">
                <a:cs typeface="Arial"/>
              </a:rPr>
              <a:t>farm-related </a:t>
            </a:r>
            <a:r>
              <a:rPr lang="en-US" sz="2000" spc="55" dirty="0">
                <a:cs typeface="Arial"/>
              </a:rPr>
              <a:t>economic</a:t>
            </a:r>
            <a:r>
              <a:rPr lang="en-US" sz="2000" spc="90" dirty="0">
                <a:cs typeface="Arial"/>
              </a:rPr>
              <a:t> </a:t>
            </a:r>
            <a:r>
              <a:rPr lang="en-US" sz="2000" spc="75" dirty="0">
                <a:cs typeface="Arial"/>
              </a:rPr>
              <a:t>activity</a:t>
            </a:r>
          </a:p>
          <a:p>
            <a:pPr marL="361947" indent="-342900">
              <a:buFont typeface="Arial" panose="020B0604020202020204" pitchFamily="34" charset="0"/>
              <a:buChar char="•"/>
              <a:tabLst>
                <a:tab pos="286965" algn="l"/>
                <a:tab pos="287599" algn="l"/>
              </a:tabLst>
            </a:pPr>
            <a:r>
              <a:rPr lang="en-US" sz="2200" spc="114" dirty="0">
                <a:cs typeface="Times New Roman"/>
              </a:rPr>
              <a:t>1 </a:t>
            </a:r>
            <a:r>
              <a:rPr lang="en-US" sz="2000" spc="105" dirty="0">
                <a:cs typeface="Arial"/>
              </a:rPr>
              <a:t>million </a:t>
            </a:r>
            <a:r>
              <a:rPr lang="en-US" sz="2000" spc="10" dirty="0">
                <a:cs typeface="Arial"/>
              </a:rPr>
              <a:t>associated</a:t>
            </a:r>
            <a:r>
              <a:rPr lang="en-US" sz="2000" spc="-5" dirty="0">
                <a:cs typeface="Arial"/>
              </a:rPr>
              <a:t> </a:t>
            </a:r>
            <a:r>
              <a:rPr lang="en-US" sz="2000" spc="35" dirty="0">
                <a:cs typeface="Arial"/>
              </a:rPr>
              <a:t>jobs</a:t>
            </a:r>
            <a:endParaRPr lang="en-US" sz="2000" dirty="0">
              <a:cs typeface="Arial"/>
            </a:endParaRPr>
          </a:p>
          <a:p>
            <a:pPr marL="19047" marR="455208">
              <a:buClr>
                <a:srgbClr val="0ACFD8"/>
              </a:buClr>
              <a:tabLst>
                <a:tab pos="286329" algn="l"/>
                <a:tab pos="286965" algn="l"/>
              </a:tabLst>
            </a:pPr>
            <a:endParaRPr lang="en-US" sz="1100" spc="25" dirty="0">
              <a:cs typeface="Arial"/>
            </a:endParaRPr>
          </a:p>
          <a:p>
            <a:pPr marL="19047" marR="455208">
              <a:buClr>
                <a:srgbClr val="0ACFD8"/>
              </a:buClr>
              <a:tabLst>
                <a:tab pos="286329" algn="l"/>
                <a:tab pos="286965" algn="l"/>
              </a:tabLst>
            </a:pPr>
            <a:r>
              <a:rPr lang="en-US" sz="2000" b="1" spc="25" dirty="0">
                <a:cs typeface="Arial"/>
              </a:rPr>
              <a:t>Provides </a:t>
            </a:r>
            <a:r>
              <a:rPr lang="en-US" sz="2000" b="1" spc="15" dirty="0">
                <a:cs typeface="Arial"/>
              </a:rPr>
              <a:t>for </a:t>
            </a:r>
            <a:r>
              <a:rPr lang="en-US" sz="2000" b="1" spc="50" dirty="0">
                <a:cs typeface="Arial"/>
              </a:rPr>
              <a:t>biological </a:t>
            </a:r>
            <a:r>
              <a:rPr lang="en-US" sz="2000" b="1" spc="40" dirty="0">
                <a:cs typeface="Arial"/>
              </a:rPr>
              <a:t>diversity, </a:t>
            </a:r>
            <a:r>
              <a:rPr lang="en-US" sz="2000" b="1" spc="55" dirty="0">
                <a:cs typeface="Arial"/>
              </a:rPr>
              <a:t>aquifer </a:t>
            </a:r>
            <a:r>
              <a:rPr lang="en-US" sz="2000" b="1" spc="40" dirty="0">
                <a:cs typeface="Arial"/>
              </a:rPr>
              <a:t>recharge, </a:t>
            </a:r>
            <a:r>
              <a:rPr lang="en-US" sz="2000" b="1" spc="114" dirty="0">
                <a:cs typeface="Arial"/>
              </a:rPr>
              <a:t>flood  </a:t>
            </a:r>
            <a:r>
              <a:rPr lang="en-US" sz="2000" b="1" spc="90" dirty="0">
                <a:cs typeface="Arial"/>
              </a:rPr>
              <a:t>control, wetland </a:t>
            </a:r>
            <a:r>
              <a:rPr lang="en-US" sz="2000" b="1" spc="65" dirty="0">
                <a:cs typeface="Arial"/>
              </a:rPr>
              <a:t>preservation, </a:t>
            </a:r>
            <a:r>
              <a:rPr lang="en-US" sz="2000" b="1" spc="85" dirty="0">
                <a:cs typeface="Arial"/>
              </a:rPr>
              <a:t>wildlife</a:t>
            </a:r>
            <a:r>
              <a:rPr lang="en-US" sz="2000" b="1" spc="5" dirty="0">
                <a:cs typeface="Arial"/>
              </a:rPr>
              <a:t> </a:t>
            </a:r>
            <a:r>
              <a:rPr lang="en-US" sz="2000" b="1" spc="85" dirty="0">
                <a:cs typeface="Arial"/>
              </a:rPr>
              <a:t>habitat</a:t>
            </a:r>
            <a:endParaRPr lang="en-US" sz="2000" b="1" dirty="0">
              <a:cs typeface="Arial"/>
            </a:endParaRPr>
          </a:p>
          <a:p>
            <a:pPr marL="355597" indent="-342900">
              <a:buFont typeface="Arial" panose="020B0604020202020204" pitchFamily="34" charset="0"/>
              <a:buChar char="•"/>
              <a:tabLst>
                <a:tab pos="285059" algn="l"/>
                <a:tab pos="285695" algn="l"/>
              </a:tabLst>
            </a:pPr>
            <a:r>
              <a:rPr lang="en-US" sz="2000" spc="50" dirty="0">
                <a:cs typeface="Arial"/>
              </a:rPr>
              <a:t>Farmland </a:t>
            </a:r>
            <a:r>
              <a:rPr lang="en-US" sz="2000" spc="60" dirty="0">
                <a:cs typeface="Arial"/>
              </a:rPr>
              <a:t>provides net </a:t>
            </a:r>
            <a:r>
              <a:rPr lang="en-US" sz="2000" spc="55" dirty="0">
                <a:cs typeface="Arial"/>
              </a:rPr>
              <a:t>economic </a:t>
            </a:r>
            <a:r>
              <a:rPr lang="en-US" sz="2000" spc="90" dirty="0">
                <a:cs typeface="Arial"/>
              </a:rPr>
              <a:t>benefit </a:t>
            </a:r>
            <a:r>
              <a:rPr lang="en-US" sz="2000" spc="85" dirty="0">
                <a:cs typeface="Arial"/>
              </a:rPr>
              <a:t>to </a:t>
            </a:r>
            <a:r>
              <a:rPr lang="en-US" sz="2000" spc="100" dirty="0">
                <a:cs typeface="Arial"/>
              </a:rPr>
              <a:t>the</a:t>
            </a:r>
            <a:r>
              <a:rPr lang="en-US" sz="2000" spc="225" dirty="0">
                <a:cs typeface="Arial"/>
              </a:rPr>
              <a:t> </a:t>
            </a:r>
            <a:r>
              <a:rPr lang="en-US" sz="2000" spc="75" dirty="0">
                <a:cs typeface="Arial"/>
              </a:rPr>
              <a:t>public</a:t>
            </a:r>
          </a:p>
          <a:p>
            <a:pPr marL="812707" lvl="1" indent="-342900">
              <a:buFont typeface="Arial" panose="020B0604020202020204" pitchFamily="34" charset="0"/>
              <a:buChar char="•"/>
              <a:tabLst>
                <a:tab pos="285059" algn="l"/>
                <a:tab pos="285695" algn="l"/>
              </a:tabLst>
            </a:pPr>
            <a:r>
              <a:rPr lang="en-US" sz="2000" spc="15" dirty="0">
                <a:cs typeface="Arial"/>
              </a:rPr>
              <a:t>For </a:t>
            </a:r>
            <a:r>
              <a:rPr lang="en-US" sz="2000" spc="40" dirty="0">
                <a:cs typeface="Arial"/>
              </a:rPr>
              <a:t>every </a:t>
            </a:r>
            <a:r>
              <a:rPr lang="en-US" sz="2200" spc="105" dirty="0">
                <a:cs typeface="Times New Roman"/>
              </a:rPr>
              <a:t>$1.00 </a:t>
            </a:r>
            <a:r>
              <a:rPr lang="en-US" sz="2000" spc="75" dirty="0">
                <a:cs typeface="Arial"/>
              </a:rPr>
              <a:t>paid </a:t>
            </a:r>
            <a:r>
              <a:rPr lang="en-US" sz="2000" spc="55" dirty="0">
                <a:cs typeface="Arial"/>
              </a:rPr>
              <a:t>in </a:t>
            </a:r>
            <a:r>
              <a:rPr lang="en-US" sz="2000" spc="100" dirty="0">
                <a:cs typeface="Arial"/>
              </a:rPr>
              <a:t>property </a:t>
            </a:r>
            <a:r>
              <a:rPr lang="en-US" sz="2000" spc="65" dirty="0">
                <a:cs typeface="Arial"/>
              </a:rPr>
              <a:t>tax </a:t>
            </a:r>
            <a:r>
              <a:rPr lang="en-US" sz="2000" spc="75" dirty="0">
                <a:cs typeface="Arial"/>
              </a:rPr>
              <a:t>agriculture</a:t>
            </a:r>
            <a:r>
              <a:rPr lang="en-US" sz="2000" spc="-235" dirty="0">
                <a:cs typeface="Arial"/>
              </a:rPr>
              <a:t> </a:t>
            </a:r>
            <a:r>
              <a:rPr lang="en-US" sz="2000" spc="85" dirty="0">
                <a:cs typeface="Arial"/>
              </a:rPr>
              <a:t>only </a:t>
            </a:r>
            <a:r>
              <a:rPr lang="en-US" sz="2000" spc="55" dirty="0">
                <a:cs typeface="Arial"/>
              </a:rPr>
              <a:t>requires	</a:t>
            </a:r>
            <a:r>
              <a:rPr lang="en-US" sz="2200" spc="105" dirty="0">
                <a:cs typeface="Times New Roman"/>
              </a:rPr>
              <a:t>$0.29 </a:t>
            </a:r>
            <a:r>
              <a:rPr lang="en-US" sz="2000" spc="80" dirty="0">
                <a:cs typeface="Arial"/>
              </a:rPr>
              <a:t>in </a:t>
            </a:r>
            <a:r>
              <a:rPr lang="en-US" sz="2000" spc="75" dirty="0">
                <a:cs typeface="Arial"/>
              </a:rPr>
              <a:t>public</a:t>
            </a:r>
            <a:r>
              <a:rPr lang="en-US" sz="2000" spc="-140" dirty="0">
                <a:cs typeface="Arial"/>
              </a:rPr>
              <a:t> </a:t>
            </a:r>
            <a:r>
              <a:rPr lang="en-US" sz="2000" spc="15" dirty="0">
                <a:cs typeface="Arial"/>
              </a:rPr>
              <a:t>services</a:t>
            </a:r>
          </a:p>
          <a:p>
            <a:pPr marL="1269819" lvl="2" indent="-342900">
              <a:buFont typeface="Arial" panose="020B0604020202020204" pitchFamily="34" charset="0"/>
              <a:buChar char="•"/>
              <a:tabLst>
                <a:tab pos="285059" algn="l"/>
                <a:tab pos="285695" algn="l"/>
              </a:tabLst>
            </a:pPr>
            <a:r>
              <a:rPr lang="en-US" sz="2000" spc="25" dirty="0">
                <a:cs typeface="Arial"/>
              </a:rPr>
              <a:t>Generates </a:t>
            </a:r>
            <a:r>
              <a:rPr lang="en-US" sz="2200" spc="135" dirty="0">
                <a:cs typeface="Times New Roman"/>
              </a:rPr>
              <a:t>$3.58 </a:t>
            </a:r>
            <a:r>
              <a:rPr lang="en-US" sz="2000" spc="60" dirty="0">
                <a:cs typeface="Arial"/>
              </a:rPr>
              <a:t>annually </a:t>
            </a:r>
            <a:r>
              <a:rPr lang="en-US" sz="2000" spc="50" dirty="0">
                <a:cs typeface="Arial"/>
              </a:rPr>
              <a:t>in state </a:t>
            </a:r>
            <a:r>
              <a:rPr lang="en-US" sz="2000" spc="60" dirty="0">
                <a:cs typeface="Arial"/>
              </a:rPr>
              <a:t>and </a:t>
            </a:r>
            <a:r>
              <a:rPr lang="en-US" sz="2000" spc="35" dirty="0">
                <a:cs typeface="Arial"/>
              </a:rPr>
              <a:t>local </a:t>
            </a:r>
            <a:r>
              <a:rPr lang="en-US" sz="2000" spc="65" dirty="0">
                <a:cs typeface="Arial"/>
              </a:rPr>
              <a:t>tax</a:t>
            </a:r>
            <a:r>
              <a:rPr lang="en-US" sz="2000" spc="-360" dirty="0">
                <a:cs typeface="Arial"/>
              </a:rPr>
              <a:t>  </a:t>
            </a:r>
            <a:r>
              <a:rPr lang="en-US" sz="2000" spc="35" dirty="0">
                <a:cs typeface="Arial"/>
              </a:rPr>
              <a:t>revenues</a:t>
            </a:r>
            <a:endParaRPr lang="en-US" sz="2000" dirty="0">
              <a:cs typeface="Arial"/>
            </a:endParaRPr>
          </a:p>
          <a:p>
            <a:pPr marL="285695" marR="248236" indent="-270457"/>
            <a:endParaRPr lang="en-US" sz="2700" spc="50" dirty="0"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66800" y="6477000"/>
            <a:ext cx="7772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695" marR="248236" indent="-270457"/>
            <a:r>
              <a:rPr lang="en-US" sz="1600" b="1" spc="-85" dirty="0">
                <a:solidFill>
                  <a:schemeClr val="bg1"/>
                </a:solidFill>
                <a:cs typeface="Arial"/>
              </a:rPr>
              <a:t>To </a:t>
            </a:r>
            <a:r>
              <a:rPr lang="en-US" sz="1600" b="1" spc="85" dirty="0">
                <a:solidFill>
                  <a:schemeClr val="bg1"/>
                </a:solidFill>
                <a:cs typeface="Arial"/>
              </a:rPr>
              <a:t>keep </a:t>
            </a:r>
            <a:r>
              <a:rPr lang="en-US" sz="1600" b="1" spc="60" dirty="0">
                <a:solidFill>
                  <a:schemeClr val="bg1"/>
                </a:solidFill>
                <a:cs typeface="Arial"/>
              </a:rPr>
              <a:t>these </a:t>
            </a:r>
            <a:r>
              <a:rPr lang="en-US" sz="1600" b="1" spc="75" dirty="0">
                <a:solidFill>
                  <a:schemeClr val="bg1"/>
                </a:solidFill>
                <a:cs typeface="Arial"/>
              </a:rPr>
              <a:t>benefits, agriculture </a:t>
            </a:r>
            <a:r>
              <a:rPr lang="en-US" sz="1600" b="1" spc="25" dirty="0">
                <a:solidFill>
                  <a:schemeClr val="bg1"/>
                </a:solidFill>
                <a:cs typeface="Arial"/>
              </a:rPr>
              <a:t>needs  </a:t>
            </a:r>
            <a:r>
              <a:rPr lang="en-US" sz="1600" b="1" spc="75" dirty="0">
                <a:solidFill>
                  <a:schemeClr val="bg1"/>
                </a:solidFill>
                <a:cs typeface="Arial"/>
              </a:rPr>
              <a:t>sufficient </a:t>
            </a:r>
            <a:r>
              <a:rPr lang="en-US" sz="1600" b="1" spc="130" dirty="0">
                <a:solidFill>
                  <a:schemeClr val="bg1"/>
                </a:solidFill>
                <a:cs typeface="Arial"/>
              </a:rPr>
              <a:t>&amp; </a:t>
            </a:r>
            <a:r>
              <a:rPr lang="en-US" sz="1600" b="1" spc="40" dirty="0">
                <a:solidFill>
                  <a:schemeClr val="bg1"/>
                </a:solidFill>
                <a:cs typeface="Arial"/>
              </a:rPr>
              <a:t>stable </a:t>
            </a:r>
            <a:r>
              <a:rPr lang="en-US" sz="1600" b="1" spc="80" dirty="0">
                <a:solidFill>
                  <a:schemeClr val="bg1"/>
                </a:solidFill>
                <a:cs typeface="Arial"/>
              </a:rPr>
              <a:t>water</a:t>
            </a:r>
            <a:r>
              <a:rPr lang="en-US" sz="1600" b="1" spc="15" dirty="0">
                <a:solidFill>
                  <a:schemeClr val="bg1"/>
                </a:solidFill>
                <a:cs typeface="Arial"/>
              </a:rPr>
              <a:t> </a:t>
            </a:r>
            <a:r>
              <a:rPr lang="en-US" sz="1600" b="1" spc="55" dirty="0">
                <a:solidFill>
                  <a:schemeClr val="bg1"/>
                </a:solidFill>
                <a:cs typeface="Arial"/>
              </a:rPr>
              <a:t>supply</a:t>
            </a:r>
            <a:endParaRPr lang="en-US" sz="1600" b="1" dirty="0">
              <a:solidFill>
                <a:schemeClr val="bg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3991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7986" y="1828800"/>
            <a:ext cx="4358763" cy="4400550"/>
          </a:xfrm>
          <a:prstGeom prst="rect">
            <a:avLst/>
          </a:prstGeom>
          <a:blipFill>
            <a:blip r:embed="rId3" cstate="print"/>
            <a:srcRect/>
            <a:stretch>
              <a:fillRect l="-37733" r="-62913" b="-3896"/>
            </a:stretch>
          </a:blip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97839" y="6857907"/>
            <a:ext cx="388620" cy="0"/>
          </a:xfrm>
          <a:custGeom>
            <a:avLst/>
            <a:gdLst/>
            <a:ahLst/>
            <a:cxnLst/>
            <a:rect l="l" t="t" r="r" b="b"/>
            <a:pathLst>
              <a:path w="388619">
                <a:moveTo>
                  <a:pt x="0" y="0"/>
                </a:moveTo>
                <a:lnTo>
                  <a:pt x="388426" y="0"/>
                </a:lnTo>
              </a:path>
            </a:pathLst>
          </a:custGeom>
          <a:ln w="19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92253000-8537-4824-9716-BEDDE9390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0"/>
            <a:ext cx="7924800" cy="988013"/>
          </a:xfrm>
        </p:spPr>
        <p:txBody>
          <a:bodyPr>
            <a:normAutofit/>
          </a:bodyPr>
          <a:lstStyle/>
          <a:p>
            <a:r>
              <a:rPr lang="en-US" b="1" u="none" dirty="0"/>
              <a:t>Florida Agricultural Landscape:</a:t>
            </a:r>
          </a:p>
        </p:txBody>
      </p:sp>
      <p:sp>
        <p:nvSpPr>
          <p:cNvPr id="5" name="object 2"/>
          <p:cNvSpPr/>
          <p:nvPr/>
        </p:nvSpPr>
        <p:spPr>
          <a:xfrm>
            <a:off x="4657724" y="1828800"/>
            <a:ext cx="4333875" cy="4419600"/>
          </a:xfrm>
          <a:prstGeom prst="rect">
            <a:avLst/>
          </a:prstGeom>
          <a:blipFill>
            <a:blip r:embed="rId4" cstate="print"/>
            <a:srcRect/>
            <a:stretch>
              <a:fillRect l="-72245" r="-3516" b="-29264"/>
            </a:stretch>
          </a:blip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897839" y="6857907"/>
            <a:ext cx="388620" cy="0"/>
          </a:xfrm>
          <a:custGeom>
            <a:avLst/>
            <a:gdLst/>
            <a:ahLst/>
            <a:cxnLst/>
            <a:rect l="l" t="t" r="r" b="b"/>
            <a:pathLst>
              <a:path w="388619">
                <a:moveTo>
                  <a:pt x="0" y="0"/>
                </a:moveTo>
                <a:lnTo>
                  <a:pt x="388426" y="0"/>
                </a:lnTo>
              </a:path>
            </a:pathLst>
          </a:custGeom>
          <a:ln w="19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1" r="28229" b="5157"/>
          <a:stretch/>
        </p:blipFill>
        <p:spPr>
          <a:xfrm>
            <a:off x="152400" y="1828800"/>
            <a:ext cx="4867274" cy="443013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xmlns="" id="{92253000-8537-4824-9716-BEDDE9390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0"/>
            <a:ext cx="7924800" cy="988013"/>
          </a:xfrm>
        </p:spPr>
        <p:txBody>
          <a:bodyPr>
            <a:normAutofit/>
          </a:bodyPr>
          <a:lstStyle/>
          <a:p>
            <a:r>
              <a:rPr lang="en-US" b="1" u="none" dirty="0"/>
              <a:t>Florida Agricultural Landscape: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4" t="4387" r="17826"/>
          <a:stretch/>
        </p:blipFill>
        <p:spPr>
          <a:xfrm>
            <a:off x="5181600" y="1828800"/>
            <a:ext cx="3795253" cy="44196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84643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897839" y="6857907"/>
            <a:ext cx="388620" cy="0"/>
          </a:xfrm>
          <a:custGeom>
            <a:avLst/>
            <a:gdLst/>
            <a:ahLst/>
            <a:cxnLst/>
            <a:rect l="l" t="t" r="r" b="b"/>
            <a:pathLst>
              <a:path w="388619">
                <a:moveTo>
                  <a:pt x="0" y="0"/>
                </a:moveTo>
                <a:lnTo>
                  <a:pt x="388426" y="0"/>
                </a:lnTo>
              </a:path>
            </a:pathLst>
          </a:custGeom>
          <a:ln w="19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67" t="4687"/>
          <a:stretch/>
        </p:blipFill>
        <p:spPr>
          <a:xfrm>
            <a:off x="152401" y="2109020"/>
            <a:ext cx="4419599" cy="40631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xmlns="" id="{92253000-8537-4824-9716-BEDDE9390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0"/>
            <a:ext cx="7924800" cy="988013"/>
          </a:xfrm>
        </p:spPr>
        <p:txBody>
          <a:bodyPr>
            <a:normAutofit/>
          </a:bodyPr>
          <a:lstStyle/>
          <a:p>
            <a:r>
              <a:rPr lang="en-US" b="1" u="none" dirty="0"/>
              <a:t>Florida Agricultural Landscape: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2" r="45938" b="15628"/>
          <a:stretch/>
        </p:blipFill>
        <p:spPr>
          <a:xfrm>
            <a:off x="4706362" y="2109020"/>
            <a:ext cx="4297797" cy="405765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69204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514949"/>
      </a:dk2>
      <a:lt2>
        <a:srgbClr val="E1E1DB"/>
      </a:lt2>
      <a:accent1>
        <a:srgbClr val="9DBFBE"/>
      </a:accent1>
      <a:accent2>
        <a:srgbClr val="DB8631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0000FF"/>
      </a:hlink>
      <a:folHlink>
        <a:srgbClr val="800080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243AF7DC-D15B-41C0-AE81-23980D1B9FC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2396</TotalTime>
  <Words>1670</Words>
  <Application>Microsoft Office PowerPoint</Application>
  <PresentationFormat>On-screen Show (4:3)</PresentationFormat>
  <Paragraphs>255</Paragraphs>
  <Slides>34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Arial</vt:lpstr>
      <vt:lpstr>Calibri</vt:lpstr>
      <vt:lpstr>Calibri Light</vt:lpstr>
      <vt:lpstr>Corbel</vt:lpstr>
      <vt:lpstr>Courier New</vt:lpstr>
      <vt:lpstr>Palatino Linotype</vt:lpstr>
      <vt:lpstr>Times New Roman</vt:lpstr>
      <vt:lpstr>Retrospect</vt:lpstr>
      <vt:lpstr>PowerPoint Presentation</vt:lpstr>
      <vt:lpstr>Common Goal:</vt:lpstr>
      <vt:lpstr>Primary Drivers of Water Quality Deterioration:</vt:lpstr>
      <vt:lpstr>Possible Contributors to the Water Quality Challenge:</vt:lpstr>
      <vt:lpstr>Specific Recommendations:</vt:lpstr>
      <vt:lpstr>Florida Agriculture:</vt:lpstr>
      <vt:lpstr>Florida Agricultural Landscape:</vt:lpstr>
      <vt:lpstr>Florida Agricultural Landscape:</vt:lpstr>
      <vt:lpstr>Florida Agricultural Landscape:</vt:lpstr>
      <vt:lpstr>Best Management Practices (BMPs) Program:</vt:lpstr>
      <vt:lpstr>Agricultural  Best Management Practices (BMPs)</vt:lpstr>
      <vt:lpstr>PowerPoint Presentation</vt:lpstr>
      <vt:lpstr>What Are Agricultural  Best Management Practices (BMPs)?</vt:lpstr>
      <vt:lpstr>Best Management Practices (BMPs)  What do they look like?</vt:lpstr>
      <vt:lpstr>Best Management Practices (BMPs)  What do they look like?</vt:lpstr>
      <vt:lpstr>Best Management Practices (BMPs)  What do they look like?</vt:lpstr>
      <vt:lpstr>Agricultural  Best Management Practices (BMPs)</vt:lpstr>
      <vt:lpstr>FDACS Status Report:</vt:lpstr>
      <vt:lpstr>Compliance: Best Management Practices (BMPs)</vt:lpstr>
      <vt:lpstr>Best Management Practices (BMPs) 3 Primary Categories</vt:lpstr>
      <vt:lpstr>Everglades Agricultural Area –  Basis and Efficacy:</vt:lpstr>
      <vt:lpstr>Everglades Agricultural Area –  Basis and Efficacy:</vt:lpstr>
      <vt:lpstr>Other Regional Practices to Improve Water Quality</vt:lpstr>
      <vt:lpstr>Conclusion:</vt:lpstr>
      <vt:lpstr>PowerPoint Presentation</vt:lpstr>
      <vt:lpstr>Septic Tanks/ Water Quality</vt:lpstr>
      <vt:lpstr>Regional  Practices </vt:lpstr>
      <vt:lpstr>Regional  Practices </vt:lpstr>
      <vt:lpstr>Regional Practices </vt:lpstr>
      <vt:lpstr>FDACS -  TMDLs, BMAPs, BMPs and NOIs</vt:lpstr>
      <vt:lpstr>Big Picture Tools in the Toolbox:</vt:lpstr>
      <vt:lpstr>Best Management Practices (BMPs) Field Tested, Science Based, On-going</vt:lpstr>
      <vt:lpstr>Best Management Practices (BMPs) Are they working?</vt:lpstr>
      <vt:lpstr>Public Perception: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DePatie</dc:creator>
  <cp:lastModifiedBy>Mitch Hutchcraft</cp:lastModifiedBy>
  <cp:revision>85</cp:revision>
  <cp:lastPrinted>2020-02-18T15:12:59Z</cp:lastPrinted>
  <dcterms:created xsi:type="dcterms:W3CDTF">2018-09-27T14:24:17Z</dcterms:created>
  <dcterms:modified xsi:type="dcterms:W3CDTF">2020-02-18T15:13:04Z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2016-02-05T00:00:00Z</vt:filetime>
  </property>
  <property fmtid="{D5CDD505-2E9C-101B-9397-08002B2CF9AE}" pid="3" name="Creator">
    <vt:lpwstr>Microsoft® PowerPoint® 2010</vt:lpwstr>
  </property>
  <property fmtid="{D5CDD505-2E9C-101B-9397-08002B2CF9AE}" pid="4" name="LastSaved">
    <vt:filetime>2018-09-27T00:00:00Z</vt:filetime>
  </property>
</Properties>
</file>