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3"/>
  </p:notesMasterIdLst>
  <p:handoutMasterIdLst>
    <p:handoutMasterId r:id="rId14"/>
  </p:handoutMasterIdLst>
  <p:sldIdLst>
    <p:sldId id="257" r:id="rId3"/>
    <p:sldId id="260" r:id="rId4"/>
    <p:sldId id="289" r:id="rId5"/>
    <p:sldId id="291" r:id="rId6"/>
    <p:sldId id="293" r:id="rId7"/>
    <p:sldId id="292" r:id="rId8"/>
    <p:sldId id="294" r:id="rId9"/>
    <p:sldId id="295" r:id="rId10"/>
    <p:sldId id="290" r:id="rId11"/>
    <p:sldId id="296" r:id="rId1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5C"/>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53" autoAdjust="0"/>
  </p:normalViewPr>
  <p:slideViewPr>
    <p:cSldViewPr>
      <p:cViewPr varScale="1">
        <p:scale>
          <a:sx n="71" d="100"/>
          <a:sy n="71" d="100"/>
        </p:scale>
        <p:origin x="1128" y="60"/>
      </p:cViewPr>
      <p:guideLst>
        <p:guide orient="horz" pos="2160"/>
        <p:guide pos="2880"/>
      </p:guideLst>
    </p:cSldViewPr>
  </p:slideViewPr>
  <p:notesTextViewPr>
    <p:cViewPr>
      <p:scale>
        <a:sx n="1" d="1"/>
        <a:sy n="1" d="1"/>
      </p:scale>
      <p:origin x="0" y="0"/>
    </p:cViewPr>
  </p:notesTextViewPr>
  <p:sorterViewPr>
    <p:cViewPr>
      <p:scale>
        <a:sx n="160" d="100"/>
        <a:sy n="160" d="100"/>
      </p:scale>
      <p:origin x="0" y="2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7EBCCEE2-5A99-4D3E-A3DD-08B57372885E}" type="datetimeFigureOut">
              <a:rPr lang="en-US" smtClean="0"/>
              <a:t>02/18/2020</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91FF46BE-8539-4CDA-AA18-711269CE4EDA}" type="slidenum">
              <a:rPr lang="en-US" smtClean="0"/>
              <a:t>‹#›</a:t>
            </a:fld>
            <a:endParaRPr lang="en-US"/>
          </a:p>
        </p:txBody>
      </p:sp>
    </p:spTree>
    <p:extLst>
      <p:ext uri="{BB962C8B-B14F-4D97-AF65-F5344CB8AC3E}">
        <p14:creationId xmlns:p14="http://schemas.microsoft.com/office/powerpoint/2010/main" val="3293124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560ED3D1-ED33-4E80-B316-CDE0A5999E41}" type="datetimeFigureOut">
              <a:rPr lang="en-US" smtClean="0"/>
              <a:t>02/18/2020</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CE5D9EC4-E8A8-4932-8A5D-1589F212DDE8}" type="slidenum">
              <a:rPr lang="en-US" smtClean="0"/>
              <a:t>‹#›</a:t>
            </a:fld>
            <a:endParaRPr lang="en-US"/>
          </a:p>
        </p:txBody>
      </p:sp>
    </p:spTree>
    <p:extLst>
      <p:ext uri="{BB962C8B-B14F-4D97-AF65-F5344CB8AC3E}">
        <p14:creationId xmlns:p14="http://schemas.microsoft.com/office/powerpoint/2010/main" val="229079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32853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47183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990348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4251892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598222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304528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442553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249280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404040">
                  <a:lumMod val="60000"/>
                  <a:lumOff val="40000"/>
                </a:srgbClr>
              </a:solidFill>
            </a:endParaRPr>
          </a:p>
        </p:txBody>
      </p:sp>
      <p:sp>
        <p:nvSpPr>
          <p:cNvPr id="5" name="Slide Number Placeholder 4"/>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306068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404040">
                  <a:lumMod val="60000"/>
                  <a:lumOff val="40000"/>
                </a:srgbClr>
              </a:solidFill>
            </a:endParaRPr>
          </a:p>
        </p:txBody>
      </p:sp>
      <p:sp>
        <p:nvSpPr>
          <p:cNvPr id="4" name="Slide Number Placeholder 3"/>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036803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91225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11738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4151133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99151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374412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99027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88105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863431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404040">
                  <a:lumMod val="60000"/>
                  <a:lumOff val="40000"/>
                </a:srgbClr>
              </a:solidFill>
            </a:endParaRPr>
          </a:p>
        </p:txBody>
      </p:sp>
      <p:sp>
        <p:nvSpPr>
          <p:cNvPr id="5" name="Slide Number Placeholder 4"/>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62001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404040">
                  <a:lumMod val="60000"/>
                  <a:lumOff val="40000"/>
                </a:srgbClr>
              </a:solidFill>
            </a:endParaRPr>
          </a:p>
        </p:txBody>
      </p:sp>
      <p:sp>
        <p:nvSpPr>
          <p:cNvPr id="4" name="Slide Number Placeholder 3"/>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420113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495476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02/18/2020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8362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4564" y="6467368"/>
            <a:ext cx="1496236" cy="254107"/>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pPr defTabSz="457200"/>
            <a:fld id="{A8108052-54E9-6741-85AD-AC20ECC57D9F}" type="datetimeFigureOut">
              <a:rPr lang="en-US" smtClean="0">
                <a:solidFill>
                  <a:srgbClr val="404040">
                    <a:lumMod val="60000"/>
                    <a:lumOff val="40000"/>
                  </a:srgbClr>
                </a:solidFill>
              </a:rPr>
              <a:pPr defTabSz="457200"/>
              <a:t>02/18/2020</a:t>
            </a:fld>
            <a:endParaRPr lang="en-US" dirty="0">
              <a:solidFill>
                <a:srgbClr val="404040">
                  <a:lumMod val="60000"/>
                  <a:lumOff val="40000"/>
                </a:srgbClr>
              </a:solidFill>
            </a:endParaRPr>
          </a:p>
        </p:txBody>
      </p:sp>
      <p:sp>
        <p:nvSpPr>
          <p:cNvPr id="5" name="Footer Placeholder 4"/>
          <p:cNvSpPr>
            <a:spLocks noGrp="1"/>
          </p:cNvSpPr>
          <p:nvPr>
            <p:ph type="ftr" sz="quarter" idx="3"/>
          </p:nvPr>
        </p:nvSpPr>
        <p:spPr>
          <a:xfrm>
            <a:off x="2590800" y="6467368"/>
            <a:ext cx="3962400" cy="254107"/>
          </a:xfrm>
          <a:prstGeom prst="rect">
            <a:avLst/>
          </a:prstGeom>
        </p:spPr>
        <p:txBody>
          <a:bodyPr vert="horz" lIns="91440" tIns="45720" rIns="91440" bIns="45720" rtlCol="0" anchor="ctr"/>
          <a:lstStyle>
            <a:lvl1pPr algn="ctr">
              <a:defRPr sz="1200">
                <a:solidFill>
                  <a:schemeClr val="tx2">
                    <a:lumMod val="60000"/>
                    <a:lumOff val="40000"/>
                  </a:schemeClr>
                </a:solidFill>
              </a:defRPr>
            </a:lvl1pPr>
          </a:lstStyle>
          <a:p>
            <a:pPr defTabSz="457200"/>
            <a:endParaRPr lang="en-US" dirty="0">
              <a:solidFill>
                <a:srgbClr val="404040">
                  <a:lumMod val="60000"/>
                  <a:lumOff val="40000"/>
                </a:srgbClr>
              </a:solidFill>
            </a:endParaRPr>
          </a:p>
        </p:txBody>
      </p:sp>
      <p:sp>
        <p:nvSpPr>
          <p:cNvPr id="6" name="Slide Number Placeholder 5"/>
          <p:cNvSpPr>
            <a:spLocks noGrp="1"/>
          </p:cNvSpPr>
          <p:nvPr>
            <p:ph type="sldNum" sz="quarter" idx="4"/>
          </p:nvPr>
        </p:nvSpPr>
        <p:spPr>
          <a:xfrm>
            <a:off x="6553200" y="6467368"/>
            <a:ext cx="2133600" cy="254107"/>
          </a:xfrm>
          <a:prstGeom prst="rect">
            <a:avLst/>
          </a:prstGeom>
        </p:spPr>
        <p:txBody>
          <a:bodyPr vert="horz" lIns="91440" tIns="45720" rIns="91440" bIns="45720" rtlCol="0" anchor="ctr"/>
          <a:lstStyle>
            <a:lvl1pPr algn="r">
              <a:defRPr sz="1200">
                <a:solidFill>
                  <a:srgbClr val="8C8C8C"/>
                </a:solidFill>
              </a:defRPr>
            </a:lvl1pPr>
          </a:lstStyle>
          <a:p>
            <a:pPr defTabSz="457200"/>
            <a:fld id="{4226A33B-ABE1-7C4F-8347-1C8BCDC8C2F3}" type="slidenum">
              <a:rPr lang="en-US" smtClean="0"/>
              <a:pPr defTabSz="457200"/>
              <a:t>‹#›</a:t>
            </a:fld>
            <a:endParaRPr lang="en-US"/>
          </a:p>
        </p:txBody>
      </p:sp>
    </p:spTree>
    <p:extLst>
      <p:ext uri="{BB962C8B-B14F-4D97-AF65-F5344CB8AC3E}">
        <p14:creationId xmlns:p14="http://schemas.microsoft.com/office/powerpoint/2010/main" val="3717940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4564" y="6467368"/>
            <a:ext cx="1496236" cy="254107"/>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pPr defTabSz="457200"/>
            <a:fld id="{A8108052-54E9-6741-85AD-AC20ECC57D9F}" type="datetimeFigureOut">
              <a:rPr lang="en-US" smtClean="0">
                <a:solidFill>
                  <a:srgbClr val="404040">
                    <a:lumMod val="60000"/>
                    <a:lumOff val="40000"/>
                  </a:srgbClr>
                </a:solidFill>
              </a:rPr>
              <a:pPr defTabSz="457200"/>
              <a:t>02/18/2020</a:t>
            </a:fld>
            <a:endParaRPr lang="en-US" dirty="0">
              <a:solidFill>
                <a:srgbClr val="404040">
                  <a:lumMod val="60000"/>
                  <a:lumOff val="40000"/>
                </a:srgbClr>
              </a:solidFill>
            </a:endParaRPr>
          </a:p>
        </p:txBody>
      </p:sp>
      <p:sp>
        <p:nvSpPr>
          <p:cNvPr id="5" name="Footer Placeholder 4"/>
          <p:cNvSpPr>
            <a:spLocks noGrp="1"/>
          </p:cNvSpPr>
          <p:nvPr>
            <p:ph type="ftr" sz="quarter" idx="3"/>
          </p:nvPr>
        </p:nvSpPr>
        <p:spPr>
          <a:xfrm>
            <a:off x="2590800" y="6467368"/>
            <a:ext cx="3962400" cy="254107"/>
          </a:xfrm>
          <a:prstGeom prst="rect">
            <a:avLst/>
          </a:prstGeom>
        </p:spPr>
        <p:txBody>
          <a:bodyPr vert="horz" lIns="91440" tIns="45720" rIns="91440" bIns="45720" rtlCol="0" anchor="ctr"/>
          <a:lstStyle>
            <a:lvl1pPr algn="ctr">
              <a:defRPr sz="1200">
                <a:solidFill>
                  <a:schemeClr val="tx2">
                    <a:lumMod val="60000"/>
                    <a:lumOff val="40000"/>
                  </a:schemeClr>
                </a:solidFill>
              </a:defRPr>
            </a:lvl1pPr>
          </a:lstStyle>
          <a:p>
            <a:pPr defTabSz="457200"/>
            <a:endParaRPr lang="en-US" dirty="0">
              <a:solidFill>
                <a:srgbClr val="404040">
                  <a:lumMod val="60000"/>
                  <a:lumOff val="40000"/>
                </a:srgbClr>
              </a:solidFill>
            </a:endParaRPr>
          </a:p>
        </p:txBody>
      </p:sp>
      <p:sp>
        <p:nvSpPr>
          <p:cNvPr id="6" name="Slide Number Placeholder 5"/>
          <p:cNvSpPr>
            <a:spLocks noGrp="1"/>
          </p:cNvSpPr>
          <p:nvPr>
            <p:ph type="sldNum" sz="quarter" idx="4"/>
          </p:nvPr>
        </p:nvSpPr>
        <p:spPr>
          <a:xfrm>
            <a:off x="6553200" y="6467368"/>
            <a:ext cx="2133600" cy="254107"/>
          </a:xfrm>
          <a:prstGeom prst="rect">
            <a:avLst/>
          </a:prstGeom>
        </p:spPr>
        <p:txBody>
          <a:bodyPr vert="horz" lIns="91440" tIns="45720" rIns="91440" bIns="45720" rtlCol="0" anchor="ctr"/>
          <a:lstStyle>
            <a:lvl1pPr algn="r">
              <a:defRPr sz="1200">
                <a:solidFill>
                  <a:srgbClr val="8C8C8C"/>
                </a:solidFill>
              </a:defRPr>
            </a:lvl1pPr>
          </a:lstStyle>
          <a:p>
            <a:pPr defTabSz="457200"/>
            <a:fld id="{4226A33B-ABE1-7C4F-8347-1C8BCDC8C2F3}" type="slidenum">
              <a:rPr lang="en-US" smtClean="0"/>
              <a:pPr defTabSz="457200"/>
              <a:t>‹#›</a:t>
            </a:fld>
            <a:endParaRPr lang="en-US"/>
          </a:p>
        </p:txBody>
      </p:sp>
    </p:spTree>
    <p:extLst>
      <p:ext uri="{BB962C8B-B14F-4D97-AF65-F5344CB8AC3E}">
        <p14:creationId xmlns:p14="http://schemas.microsoft.com/office/powerpoint/2010/main" val="29904994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hyperlink" Target="https://mote.org/research/program/Florida-Red-Tide-Mitigation-and-Technology-Development-Initiativ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3"/>
          <p:cNvSpPr>
            <a:spLocks noGrp="1"/>
          </p:cNvSpPr>
          <p:nvPr>
            <p:ph type="ctrTitle"/>
          </p:nvPr>
        </p:nvSpPr>
        <p:spPr>
          <a:xfrm>
            <a:off x="704850" y="2286000"/>
            <a:ext cx="7772400" cy="1470025"/>
          </a:xfrm>
        </p:spPr>
        <p:txBody>
          <a:bodyPr>
            <a:noAutofit/>
          </a:bodyPr>
          <a:lstStyle/>
          <a:p>
            <a:r>
              <a:rPr lang="en-US" sz="3600" b="1" cap="all" dirty="0">
                <a:solidFill>
                  <a:schemeClr val="accent4">
                    <a:lumMod val="50000"/>
                  </a:schemeClr>
                </a:solidFill>
              </a:rPr>
              <a:t>Control and mitigation of </a:t>
            </a:r>
            <a:r>
              <a:rPr lang="en-US" sz="3600" b="1" cap="all" dirty="0" err="1">
                <a:solidFill>
                  <a:schemeClr val="accent4">
                    <a:lumMod val="50000"/>
                  </a:schemeClr>
                </a:solidFill>
              </a:rPr>
              <a:t>florida</a:t>
            </a:r>
            <a:r>
              <a:rPr lang="en-US" sz="3600" b="1" cap="all" dirty="0">
                <a:solidFill>
                  <a:schemeClr val="accent4">
                    <a:lumMod val="50000"/>
                  </a:schemeClr>
                </a:solidFill>
              </a:rPr>
              <a:t> red tide</a:t>
            </a:r>
            <a:endParaRPr lang="en-US" sz="3600" dirty="0">
              <a:solidFill>
                <a:schemeClr val="accent4">
                  <a:lumMod val="50000"/>
                </a:schemeClr>
              </a:solidFill>
            </a:endParaRPr>
          </a:p>
        </p:txBody>
      </p:sp>
      <p:sp>
        <p:nvSpPr>
          <p:cNvPr id="5" name="Subtitle 4"/>
          <p:cNvSpPr>
            <a:spLocks noGrp="1"/>
          </p:cNvSpPr>
          <p:nvPr>
            <p:ph type="subTitle" idx="1"/>
          </p:nvPr>
        </p:nvSpPr>
        <p:spPr>
          <a:xfrm>
            <a:off x="1312150" y="4419600"/>
            <a:ext cx="6800034" cy="1752600"/>
          </a:xfrm>
        </p:spPr>
        <p:txBody>
          <a:bodyPr>
            <a:normAutofit/>
          </a:bodyPr>
          <a:lstStyle/>
          <a:p>
            <a:pPr>
              <a:lnSpc>
                <a:spcPts val="2500"/>
              </a:lnSpc>
            </a:pPr>
            <a:r>
              <a:rPr lang="en-US" sz="2800" b="1" dirty="0">
                <a:solidFill>
                  <a:schemeClr val="tx1">
                    <a:lumMod val="60000"/>
                    <a:lumOff val="40000"/>
                  </a:schemeClr>
                </a:solidFill>
              </a:rPr>
              <a:t>Cynthia Heil</a:t>
            </a:r>
            <a:endParaRPr lang="en-US" sz="2800" b="1" baseline="30000" dirty="0">
              <a:solidFill>
                <a:schemeClr val="tx1">
                  <a:lumMod val="60000"/>
                  <a:lumOff val="40000"/>
                </a:schemeClr>
              </a:solidFill>
            </a:endParaRPr>
          </a:p>
          <a:p>
            <a:pPr>
              <a:lnSpc>
                <a:spcPts val="2500"/>
              </a:lnSpc>
            </a:pPr>
            <a:r>
              <a:rPr lang="en-US" sz="2400" b="1" dirty="0">
                <a:solidFill>
                  <a:schemeClr val="accent4">
                    <a:lumMod val="50000"/>
                  </a:schemeClr>
                </a:solidFill>
              </a:rPr>
              <a:t>Director, Red Tide Institute</a:t>
            </a:r>
          </a:p>
          <a:p>
            <a:pPr>
              <a:lnSpc>
                <a:spcPts val="2500"/>
              </a:lnSpc>
            </a:pPr>
            <a:r>
              <a:rPr lang="en-US" sz="2400" b="1" dirty="0">
                <a:solidFill>
                  <a:schemeClr val="tx2"/>
                </a:solidFill>
              </a:rPr>
              <a:t>Mote Marine Laboratory, Sarasota, FL</a:t>
            </a:r>
          </a:p>
        </p:txBody>
      </p:sp>
      <p:pic>
        <p:nvPicPr>
          <p:cNvPr id="6" name="Picture 14" descr="Picture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685800"/>
            <a:ext cx="130985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Picture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685800"/>
            <a:ext cx="1565384" cy="11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424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tePowerpointTemplate_Standard4x3ratio_FooterEle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1"/>
          <p:cNvSpPr txBox="1">
            <a:spLocks/>
          </p:cNvSpPr>
          <p:nvPr/>
        </p:nvSpPr>
        <p:spPr>
          <a:xfrm>
            <a:off x="457200" y="219075"/>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srgbClr val="002060"/>
                </a:solidFill>
                <a:latin typeface="+mn-lt"/>
              </a:rPr>
              <a:t>Red Tide Mitigation</a:t>
            </a:r>
          </a:p>
        </p:txBody>
      </p:sp>
      <p:sp>
        <p:nvSpPr>
          <p:cNvPr id="5" name="TextBox 4"/>
          <p:cNvSpPr txBox="1"/>
          <p:nvPr/>
        </p:nvSpPr>
        <p:spPr>
          <a:xfrm>
            <a:off x="990600" y="1175971"/>
            <a:ext cx="7620000" cy="5093702"/>
          </a:xfrm>
          <a:prstGeom prst="rect">
            <a:avLst/>
          </a:prstGeom>
          <a:noFill/>
        </p:spPr>
        <p:txBody>
          <a:bodyPr>
            <a:spAutoFit/>
          </a:bodyPr>
          <a:lstStyle/>
          <a:p>
            <a:pPr marL="228600" indent="-228600" eaLnBrk="1" hangingPunct="1">
              <a:lnSpc>
                <a:spcPts val="3000"/>
              </a:lnSpc>
              <a:buFont typeface="Arial" panose="020B0604020202020204" pitchFamily="34" charset="0"/>
              <a:buChar char="•"/>
              <a:defRPr/>
            </a:pPr>
            <a:r>
              <a:rPr lang="en-US" sz="2000" dirty="0">
                <a:solidFill>
                  <a:srgbClr val="FF0000"/>
                </a:solidFill>
              </a:rPr>
              <a:t>No one ‘magic bullet</a:t>
            </a:r>
            <a:r>
              <a:rPr lang="en-US" sz="2000" dirty="0">
                <a:solidFill>
                  <a:srgbClr val="002060"/>
                </a:solidFill>
              </a:rPr>
              <a:t>’ cure for red tide mitigation</a:t>
            </a:r>
          </a:p>
          <a:p>
            <a:pPr marL="228600" indent="-228600" eaLnBrk="1" hangingPunct="1">
              <a:lnSpc>
                <a:spcPts val="3000"/>
              </a:lnSpc>
              <a:buFont typeface="Arial" panose="020B0604020202020204" pitchFamily="34" charset="0"/>
              <a:buChar char="•"/>
              <a:defRPr/>
            </a:pPr>
            <a:r>
              <a:rPr lang="en-US" sz="2000" dirty="0">
                <a:solidFill>
                  <a:srgbClr val="002060"/>
                </a:solidFill>
              </a:rPr>
              <a:t>In process: testing of &gt;95 compounds and technologies</a:t>
            </a:r>
          </a:p>
          <a:p>
            <a:pPr marL="228600" indent="-228600" eaLnBrk="1" hangingPunct="1">
              <a:lnSpc>
                <a:spcPts val="3000"/>
              </a:lnSpc>
              <a:buFont typeface="Arial" panose="020B0604020202020204" pitchFamily="34" charset="0"/>
              <a:buChar char="•"/>
              <a:defRPr/>
            </a:pPr>
            <a:r>
              <a:rPr lang="en-US" sz="2000" dirty="0">
                <a:solidFill>
                  <a:srgbClr val="002060"/>
                </a:solidFill>
              </a:rPr>
              <a:t>Through rigorous scientific testing we can develop </a:t>
            </a:r>
            <a:r>
              <a:rPr lang="en-US" sz="2000" dirty="0">
                <a:solidFill>
                  <a:srgbClr val="FF0000"/>
                </a:solidFill>
              </a:rPr>
              <a:t>a tool box of technologies and compounds</a:t>
            </a:r>
            <a:r>
              <a:rPr lang="en-US" sz="2000" dirty="0">
                <a:solidFill>
                  <a:srgbClr val="002060"/>
                </a:solidFill>
              </a:rPr>
              <a:t>, in conjunction with </a:t>
            </a:r>
            <a:r>
              <a:rPr lang="en-US" sz="2000" dirty="0">
                <a:solidFill>
                  <a:srgbClr val="FF0000"/>
                </a:solidFill>
              </a:rPr>
              <a:t>the knowledge of how and where best to apply these techniques</a:t>
            </a:r>
          </a:p>
          <a:p>
            <a:pPr marL="228600" indent="-228600" eaLnBrk="1" hangingPunct="1">
              <a:lnSpc>
                <a:spcPts val="3000"/>
              </a:lnSpc>
              <a:buFont typeface="Arial" panose="020B0604020202020204" pitchFamily="34" charset="0"/>
              <a:buChar char="•"/>
              <a:defRPr/>
            </a:pPr>
            <a:r>
              <a:rPr lang="en-US" sz="2000" dirty="0">
                <a:solidFill>
                  <a:srgbClr val="002060"/>
                </a:solidFill>
              </a:rPr>
              <a:t>How, what and where to mitigate will depend on many different factors including:</a:t>
            </a:r>
          </a:p>
          <a:p>
            <a:pPr marL="685800" lvl="1" indent="-228600" eaLnBrk="1" hangingPunct="1">
              <a:lnSpc>
                <a:spcPts val="3000"/>
              </a:lnSpc>
              <a:buFont typeface="Arial" panose="020B0604020202020204" pitchFamily="34" charset="0"/>
              <a:buChar char="•"/>
              <a:defRPr/>
            </a:pPr>
            <a:r>
              <a:rPr lang="en-US" sz="2000" dirty="0">
                <a:solidFill>
                  <a:srgbClr val="002060"/>
                </a:solidFill>
              </a:rPr>
              <a:t>Severity of bloom</a:t>
            </a:r>
          </a:p>
          <a:p>
            <a:pPr marL="685800" lvl="1" indent="-228600" eaLnBrk="1" hangingPunct="1">
              <a:lnSpc>
                <a:spcPts val="3000"/>
              </a:lnSpc>
              <a:buFont typeface="Arial" panose="020B0604020202020204" pitchFamily="34" charset="0"/>
              <a:buChar char="•"/>
              <a:defRPr/>
            </a:pPr>
            <a:r>
              <a:rPr lang="en-US" sz="2000" dirty="0">
                <a:solidFill>
                  <a:srgbClr val="002060"/>
                </a:solidFill>
              </a:rPr>
              <a:t>Location (canal?, lagoon?, bay?, river mouth?) </a:t>
            </a:r>
          </a:p>
          <a:p>
            <a:pPr marL="685800" lvl="1" indent="-228600" eaLnBrk="1" hangingPunct="1">
              <a:lnSpc>
                <a:spcPts val="3000"/>
              </a:lnSpc>
              <a:buFont typeface="Arial" panose="020B0604020202020204" pitchFamily="34" charset="0"/>
              <a:buChar char="•"/>
              <a:defRPr/>
            </a:pPr>
            <a:r>
              <a:rPr lang="en-US" sz="2000" dirty="0">
                <a:solidFill>
                  <a:srgbClr val="002060"/>
                </a:solidFill>
              </a:rPr>
              <a:t>Logistical considerations (costs, labor, monitoring needs)</a:t>
            </a:r>
          </a:p>
          <a:p>
            <a:pPr marL="685800" lvl="1" indent="-228600" eaLnBrk="1" hangingPunct="1">
              <a:lnSpc>
                <a:spcPts val="3000"/>
              </a:lnSpc>
              <a:buFont typeface="Arial" panose="020B0604020202020204" pitchFamily="34" charset="0"/>
              <a:buChar char="•"/>
              <a:defRPr/>
            </a:pPr>
            <a:r>
              <a:rPr lang="en-US" sz="2000" dirty="0">
                <a:solidFill>
                  <a:srgbClr val="002060"/>
                </a:solidFill>
              </a:rPr>
              <a:t>Cost-benefit analysis (do no further harm)</a:t>
            </a:r>
          </a:p>
          <a:p>
            <a:pPr marL="228600" indent="-228600" eaLnBrk="1" hangingPunct="1">
              <a:lnSpc>
                <a:spcPts val="3000"/>
              </a:lnSpc>
              <a:buFont typeface="Arial" panose="020B0604020202020204" pitchFamily="34" charset="0"/>
              <a:buChar char="•"/>
              <a:defRPr/>
            </a:pPr>
            <a:endParaRPr lang="en-US" sz="2000" dirty="0">
              <a:solidFill>
                <a:srgbClr val="002060"/>
              </a:solidFill>
            </a:endParaRPr>
          </a:p>
          <a:p>
            <a:pPr marL="457200" indent="-457200" eaLnBrk="1" hangingPunct="1">
              <a:lnSpc>
                <a:spcPts val="3000"/>
              </a:lnSpc>
              <a:buFont typeface="Arial" panose="020B0604020202020204" pitchFamily="34" charset="0"/>
              <a:buChar char="•"/>
              <a:defRPr/>
            </a:pPr>
            <a:endParaRPr lang="en-US" sz="2000" dirty="0">
              <a:solidFill>
                <a:srgbClr val="002060"/>
              </a:solidFill>
            </a:endParaRPr>
          </a:p>
        </p:txBody>
      </p:sp>
    </p:spTree>
    <p:extLst>
      <p:ext uri="{BB962C8B-B14F-4D97-AF65-F5344CB8AC3E}">
        <p14:creationId xmlns:p14="http://schemas.microsoft.com/office/powerpoint/2010/main" val="345460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MotePowerpointTemplate_Standard4x3ratio_FooterEle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5" name="TextBox 4"/>
          <p:cNvSpPr txBox="1"/>
          <p:nvPr/>
        </p:nvSpPr>
        <p:spPr>
          <a:xfrm>
            <a:off x="762000" y="373585"/>
            <a:ext cx="7844007" cy="584775"/>
          </a:xfrm>
          <a:prstGeom prst="rect">
            <a:avLst/>
          </a:prstGeom>
          <a:noFill/>
        </p:spPr>
        <p:txBody>
          <a:bodyPr wrap="none" rtlCol="0">
            <a:spAutoFit/>
          </a:bodyPr>
          <a:lstStyle/>
          <a:p>
            <a:r>
              <a:rPr lang="en-US" sz="3200" b="1" dirty="0">
                <a:solidFill>
                  <a:schemeClr val="accent4">
                    <a:lumMod val="50000"/>
                  </a:schemeClr>
                </a:solidFill>
              </a:rPr>
              <a:t>2017-19 </a:t>
            </a:r>
            <a:r>
              <a:rPr lang="en-US" sz="3200" b="1" i="1" dirty="0">
                <a:solidFill>
                  <a:schemeClr val="accent4">
                    <a:lumMod val="50000"/>
                  </a:schemeClr>
                </a:solidFill>
              </a:rPr>
              <a:t>K. bre</a:t>
            </a:r>
            <a:r>
              <a:rPr lang="en-US" sz="3200" b="1" dirty="0">
                <a:solidFill>
                  <a:schemeClr val="accent4">
                    <a:lumMod val="50000"/>
                  </a:schemeClr>
                </a:solidFill>
              </a:rPr>
              <a:t>vis bloom in southwest Florida</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474" t="15439" r="10592" b="9941"/>
          <a:stretch/>
        </p:blipFill>
        <p:spPr bwMode="auto">
          <a:xfrm>
            <a:off x="4419600" y="1371600"/>
            <a:ext cx="4343400" cy="365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95275" y="1371600"/>
            <a:ext cx="4876800" cy="4260141"/>
          </a:xfrm>
          <a:prstGeom prst="rect">
            <a:avLst/>
          </a:prstGeom>
          <a:noFill/>
        </p:spPr>
        <p:txBody>
          <a:bodyPr wrap="square" rtlCol="0">
            <a:spAutoFit/>
          </a:bodyPr>
          <a:lstStyle/>
          <a:p>
            <a:pPr marL="285750" indent="-285750">
              <a:lnSpc>
                <a:spcPts val="2500"/>
              </a:lnSpc>
              <a:buFont typeface="Arial" panose="020B0604020202020204" pitchFamily="34" charset="0"/>
              <a:buChar char="•"/>
            </a:pPr>
            <a:r>
              <a:rPr lang="en-US" sz="2000" dirty="0">
                <a:solidFill>
                  <a:schemeClr val="accent4">
                    <a:lumMod val="50000"/>
                  </a:schemeClr>
                </a:solidFill>
              </a:rPr>
              <a:t>Long lasting (17 months)</a:t>
            </a:r>
          </a:p>
          <a:p>
            <a:pPr marL="285750" indent="-285750">
              <a:lnSpc>
                <a:spcPts val="2500"/>
              </a:lnSpc>
              <a:buFont typeface="Arial" panose="020B0604020202020204" pitchFamily="34" charset="0"/>
              <a:buChar char="•"/>
            </a:pPr>
            <a:r>
              <a:rPr lang="en-US" sz="2000" dirty="0">
                <a:solidFill>
                  <a:schemeClr val="accent4">
                    <a:lumMod val="50000"/>
                  </a:schemeClr>
                </a:solidFill>
              </a:rPr>
              <a:t>5</a:t>
            </a:r>
            <a:r>
              <a:rPr lang="en-US" sz="2000" baseline="30000" dirty="0">
                <a:solidFill>
                  <a:schemeClr val="accent4">
                    <a:lumMod val="50000"/>
                  </a:schemeClr>
                </a:solidFill>
              </a:rPr>
              <a:t>th</a:t>
            </a:r>
            <a:r>
              <a:rPr lang="en-US" sz="2000" dirty="0">
                <a:solidFill>
                  <a:schemeClr val="accent4">
                    <a:lumMod val="50000"/>
                  </a:schemeClr>
                </a:solidFill>
              </a:rPr>
              <a:t> worst bloom in Florida history</a:t>
            </a:r>
          </a:p>
          <a:p>
            <a:pPr marL="285750" indent="-285750">
              <a:lnSpc>
                <a:spcPts val="2500"/>
              </a:lnSpc>
              <a:buFont typeface="Arial" panose="020B0604020202020204" pitchFamily="34" charset="0"/>
              <a:buChar char="•"/>
            </a:pPr>
            <a:r>
              <a:rPr lang="en-US" sz="2000" dirty="0">
                <a:solidFill>
                  <a:schemeClr val="accent4">
                    <a:lumMod val="50000"/>
                  </a:schemeClr>
                </a:solidFill>
              </a:rPr>
              <a:t>Widespread (3 coasts)</a:t>
            </a:r>
          </a:p>
          <a:p>
            <a:pPr marL="285750" indent="-285750">
              <a:lnSpc>
                <a:spcPts val="2500"/>
              </a:lnSpc>
              <a:buFont typeface="Arial" panose="020B0604020202020204" pitchFamily="34" charset="0"/>
              <a:buChar char="•"/>
            </a:pPr>
            <a:r>
              <a:rPr lang="en-US" sz="2000" dirty="0">
                <a:solidFill>
                  <a:schemeClr val="accent4">
                    <a:lumMod val="50000"/>
                  </a:schemeClr>
                </a:solidFill>
              </a:rPr>
              <a:t>Severe environmental impacts: </a:t>
            </a:r>
          </a:p>
          <a:p>
            <a:pPr marL="742950" lvl="1" indent="-285750">
              <a:lnSpc>
                <a:spcPts val="2500"/>
              </a:lnSpc>
              <a:buFont typeface="Arial" panose="020B0604020202020204" pitchFamily="34" charset="0"/>
              <a:buChar char="•"/>
            </a:pPr>
            <a:r>
              <a:rPr lang="en-US" dirty="0">
                <a:solidFill>
                  <a:schemeClr val="accent4">
                    <a:lumMod val="50000"/>
                  </a:schemeClr>
                </a:solidFill>
              </a:rPr>
              <a:t>Frequent &amp; large fish kills, </a:t>
            </a:r>
          </a:p>
          <a:p>
            <a:pPr marL="742950" lvl="1" indent="-285750">
              <a:lnSpc>
                <a:spcPts val="2500"/>
              </a:lnSpc>
              <a:buFont typeface="Arial" panose="020B0604020202020204" pitchFamily="34" charset="0"/>
              <a:buChar char="•"/>
            </a:pPr>
            <a:r>
              <a:rPr lang="en-US" dirty="0">
                <a:solidFill>
                  <a:schemeClr val="accent4">
                    <a:lumMod val="50000"/>
                  </a:schemeClr>
                </a:solidFill>
              </a:rPr>
              <a:t>sea turtles (&gt;600), bird, dolphin </a:t>
            </a:r>
          </a:p>
          <a:p>
            <a:pPr lvl="1">
              <a:lnSpc>
                <a:spcPts val="2500"/>
              </a:lnSpc>
            </a:pPr>
            <a:r>
              <a:rPr lang="en-US" dirty="0">
                <a:solidFill>
                  <a:schemeClr val="accent4">
                    <a:lumMod val="50000"/>
                  </a:schemeClr>
                </a:solidFill>
              </a:rPr>
              <a:t>	(150) and manatee (150) </a:t>
            </a:r>
          </a:p>
          <a:p>
            <a:pPr lvl="1">
              <a:lnSpc>
                <a:spcPts val="2500"/>
              </a:lnSpc>
            </a:pPr>
            <a:r>
              <a:rPr lang="en-US" dirty="0">
                <a:solidFill>
                  <a:schemeClr val="accent4">
                    <a:lumMod val="50000"/>
                  </a:schemeClr>
                </a:solidFill>
              </a:rPr>
              <a:t>	</a:t>
            </a:r>
            <a:r>
              <a:rPr lang="en-US" dirty="0" err="1">
                <a:solidFill>
                  <a:schemeClr val="accent4">
                    <a:lumMod val="50000"/>
                  </a:schemeClr>
                </a:solidFill>
              </a:rPr>
              <a:t>mortalites</a:t>
            </a:r>
            <a:endParaRPr lang="en-US" dirty="0">
              <a:solidFill>
                <a:schemeClr val="accent4">
                  <a:lumMod val="50000"/>
                </a:schemeClr>
              </a:solidFill>
            </a:endParaRPr>
          </a:p>
          <a:p>
            <a:pPr marL="285750" indent="-285750">
              <a:lnSpc>
                <a:spcPts val="2500"/>
              </a:lnSpc>
              <a:buFont typeface="Arial" panose="020B0604020202020204" pitchFamily="34" charset="0"/>
              <a:buChar char="•"/>
            </a:pPr>
            <a:r>
              <a:rPr lang="en-US" sz="2000" dirty="0">
                <a:solidFill>
                  <a:schemeClr val="accent4">
                    <a:lumMod val="50000"/>
                  </a:schemeClr>
                </a:solidFill>
              </a:rPr>
              <a:t>Significant economic losses</a:t>
            </a:r>
          </a:p>
          <a:p>
            <a:pPr marL="285750" indent="-285750">
              <a:lnSpc>
                <a:spcPts val="2500"/>
              </a:lnSpc>
              <a:buFont typeface="Arial" panose="020B0604020202020204" pitchFamily="34" charset="0"/>
              <a:buChar char="•"/>
            </a:pPr>
            <a:r>
              <a:rPr lang="en-US" sz="2000" dirty="0">
                <a:solidFill>
                  <a:schemeClr val="accent4">
                    <a:lumMod val="50000"/>
                  </a:schemeClr>
                </a:solidFill>
              </a:rPr>
              <a:t>1</a:t>
            </a:r>
            <a:r>
              <a:rPr lang="en-US" sz="2000" baseline="30000" dirty="0">
                <a:solidFill>
                  <a:schemeClr val="accent4">
                    <a:lumMod val="50000"/>
                  </a:schemeClr>
                </a:solidFill>
              </a:rPr>
              <a:t>st</a:t>
            </a:r>
            <a:r>
              <a:rPr lang="en-US" sz="2000" dirty="0">
                <a:solidFill>
                  <a:schemeClr val="accent4">
                    <a:lumMod val="50000"/>
                  </a:schemeClr>
                </a:solidFill>
              </a:rPr>
              <a:t> bloom where politics and social </a:t>
            </a:r>
          </a:p>
          <a:p>
            <a:pPr lvl="1">
              <a:lnSpc>
                <a:spcPts val="2500"/>
              </a:lnSpc>
            </a:pPr>
            <a:r>
              <a:rPr lang="en-US" sz="2000" dirty="0">
                <a:solidFill>
                  <a:schemeClr val="accent4">
                    <a:lumMod val="50000"/>
                  </a:schemeClr>
                </a:solidFill>
              </a:rPr>
              <a:t>media coincided with the bloom</a:t>
            </a:r>
          </a:p>
          <a:p>
            <a:pPr lvl="1">
              <a:lnSpc>
                <a:spcPts val="2500"/>
              </a:lnSpc>
            </a:pPr>
            <a:endParaRPr lang="en-US" sz="2000" dirty="0">
              <a:solidFill>
                <a:schemeClr val="accent4">
                  <a:lumMod val="50000"/>
                </a:schemeClr>
              </a:solidFill>
            </a:endParaRPr>
          </a:p>
          <a:p>
            <a:pPr lvl="1">
              <a:lnSpc>
                <a:spcPts val="2500"/>
              </a:lnSpc>
            </a:pPr>
            <a:endParaRPr lang="en-US" sz="2000" dirty="0">
              <a:solidFill>
                <a:schemeClr val="accent4">
                  <a:lumMod val="50000"/>
                </a:schemeClr>
              </a:solidFill>
            </a:endParaRPr>
          </a:p>
        </p:txBody>
      </p:sp>
      <p:sp>
        <p:nvSpPr>
          <p:cNvPr id="2" name="TextBox 1"/>
          <p:cNvSpPr txBox="1"/>
          <p:nvPr/>
        </p:nvSpPr>
        <p:spPr>
          <a:xfrm>
            <a:off x="295275" y="5293187"/>
            <a:ext cx="8947834" cy="677108"/>
          </a:xfrm>
          <a:prstGeom prst="rect">
            <a:avLst/>
          </a:prstGeom>
          <a:noFill/>
        </p:spPr>
        <p:txBody>
          <a:bodyPr wrap="none" rtlCol="0">
            <a:spAutoFit/>
          </a:bodyPr>
          <a:lstStyle/>
          <a:p>
            <a:pPr marL="342900" lvl="1" indent="-342900">
              <a:buFont typeface="Arial" panose="020B0604020202020204" pitchFamily="34" charset="0"/>
              <a:buChar char="•"/>
            </a:pPr>
            <a:r>
              <a:rPr lang="en-US" sz="2000" b="1" dirty="0">
                <a:solidFill>
                  <a:schemeClr val="accent4">
                    <a:lumMod val="50000"/>
                  </a:schemeClr>
                </a:solidFill>
              </a:rPr>
              <a:t>Refocused attention on potential control and mitigation potential for red tide</a:t>
            </a:r>
          </a:p>
          <a:p>
            <a:pPr marL="285750" indent="-285750">
              <a:buFont typeface="Arial" panose="020B0604020202020204" pitchFamily="34" charset="0"/>
              <a:buChar char="•"/>
            </a:pPr>
            <a:endParaRPr lang="en-US" b="1" dirty="0">
              <a:solidFill>
                <a:schemeClr val="accent4">
                  <a:lumMod val="50000"/>
                </a:schemeClr>
              </a:solidFill>
            </a:endParaRPr>
          </a:p>
        </p:txBody>
      </p:sp>
    </p:spTree>
    <p:extLst>
      <p:ext uri="{BB962C8B-B14F-4D97-AF65-F5344CB8AC3E}">
        <p14:creationId xmlns:p14="http://schemas.microsoft.com/office/powerpoint/2010/main" val="430486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41275" y="228600"/>
            <a:ext cx="90614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chemeClr val="accent4">
                    <a:lumMod val="50000"/>
                  </a:schemeClr>
                </a:solidFill>
                <a:latin typeface="Calibri" panose="020F0502020204030204" pitchFamily="34" charset="0"/>
              </a:rPr>
              <a:t>Red Tide Mitigation History</a:t>
            </a:r>
            <a:endParaRPr lang="en-US" altLang="en-US" sz="2400" b="1" dirty="0">
              <a:solidFill>
                <a:schemeClr val="accent4">
                  <a:lumMod val="50000"/>
                </a:schemeClr>
              </a:solidFill>
            </a:endParaRPr>
          </a:p>
        </p:txBody>
      </p:sp>
      <p:sp>
        <p:nvSpPr>
          <p:cNvPr id="5" name="Rectangle 8"/>
          <p:cNvSpPr>
            <a:spLocks noChangeArrowheads="1"/>
          </p:cNvSpPr>
          <p:nvPr/>
        </p:nvSpPr>
        <p:spPr bwMode="auto">
          <a:xfrm>
            <a:off x="76199" y="647954"/>
            <a:ext cx="9026526" cy="639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en-US" altLang="en-US" sz="2400" dirty="0">
                <a:solidFill>
                  <a:schemeClr val="accent4">
                    <a:lumMod val="50000"/>
                  </a:schemeClr>
                </a:solidFill>
                <a:latin typeface="Tahoma" panose="020B0604030504040204" pitchFamily="34" charset="0"/>
              </a:rPr>
              <a:t>  Florida has a long red tide mitigation history:</a:t>
            </a:r>
          </a:p>
          <a:p>
            <a:pPr>
              <a:lnSpc>
                <a:spcPts val="1200"/>
              </a:lnSpc>
              <a:spcBef>
                <a:spcPct val="0"/>
              </a:spcBef>
              <a:buFontTx/>
              <a:buNone/>
            </a:pPr>
            <a:endParaRPr lang="en-US" altLang="en-US" sz="2400" dirty="0">
              <a:solidFill>
                <a:schemeClr val="accent4">
                  <a:lumMod val="50000"/>
                </a:schemeClr>
              </a:solidFill>
              <a:latin typeface="Tahoma" panose="020B0604030504040204" pitchFamily="34" charset="0"/>
            </a:endParaRPr>
          </a:p>
          <a:p>
            <a:pPr lvl="1">
              <a:spcBef>
                <a:spcPct val="0"/>
              </a:spcBef>
              <a:buFontTx/>
              <a:buNone/>
            </a:pPr>
            <a:r>
              <a:rPr lang="en-US" altLang="en-US" sz="2000" b="1" dirty="0">
                <a:solidFill>
                  <a:schemeClr val="accent4">
                    <a:lumMod val="50000"/>
                  </a:schemeClr>
                </a:solidFill>
                <a:latin typeface="Tahoma" panose="020B0604030504040204" pitchFamily="34" charset="0"/>
              </a:rPr>
              <a:t>1947: </a:t>
            </a:r>
            <a:r>
              <a:rPr lang="en-US" altLang="en-US" sz="1800" i="1" dirty="0">
                <a:solidFill>
                  <a:schemeClr val="accent4">
                    <a:lumMod val="50000"/>
                  </a:schemeClr>
                </a:solidFill>
                <a:latin typeface="Tahoma" panose="020B0604030504040204" pitchFamily="34" charset="0"/>
              </a:rPr>
              <a:t>Karenia brevis </a:t>
            </a:r>
            <a:r>
              <a:rPr lang="en-US" altLang="en-US" sz="1800" dirty="0">
                <a:solidFill>
                  <a:schemeClr val="accent4">
                    <a:lumMod val="50000"/>
                  </a:schemeClr>
                </a:solidFill>
                <a:latin typeface="Tahoma" panose="020B0604030504040204" pitchFamily="34" charset="0"/>
              </a:rPr>
              <a:t>identified &amp; named</a:t>
            </a:r>
            <a:endParaRPr lang="en-US" altLang="en-US" sz="2000" dirty="0">
              <a:solidFill>
                <a:schemeClr val="accent4">
                  <a:lumMod val="50000"/>
                </a:schemeClr>
              </a:solidFill>
              <a:latin typeface="Tahoma" panose="020B0604030504040204" pitchFamily="34" charset="0"/>
            </a:endParaRPr>
          </a:p>
          <a:p>
            <a:pPr lvl="1">
              <a:lnSpc>
                <a:spcPts val="1500"/>
              </a:lnSpc>
              <a:spcBef>
                <a:spcPct val="0"/>
              </a:spcBef>
              <a:buFontTx/>
              <a:buNone/>
            </a:pPr>
            <a:endParaRPr lang="en-US" altLang="en-US" sz="2000" b="1" dirty="0">
              <a:solidFill>
                <a:schemeClr val="accent4">
                  <a:lumMod val="50000"/>
                </a:schemeClr>
              </a:solidFill>
              <a:latin typeface="Tahoma" panose="020B0604030504040204" pitchFamily="34" charset="0"/>
            </a:endParaRPr>
          </a:p>
          <a:p>
            <a:pPr lvl="1">
              <a:spcBef>
                <a:spcPct val="0"/>
              </a:spcBef>
              <a:buFontTx/>
              <a:buNone/>
            </a:pPr>
            <a:r>
              <a:rPr lang="en-US" altLang="en-US" sz="2000" b="1" dirty="0">
                <a:solidFill>
                  <a:schemeClr val="accent4">
                    <a:lumMod val="50000"/>
                  </a:schemeClr>
                </a:solidFill>
                <a:latin typeface="Tahoma" panose="020B0604030504040204" pitchFamily="34" charset="0"/>
              </a:rPr>
              <a:t>1947: </a:t>
            </a:r>
            <a:r>
              <a:rPr lang="en-US" altLang="en-US" sz="1800" dirty="0">
                <a:solidFill>
                  <a:schemeClr val="accent4">
                    <a:lumMod val="50000"/>
                  </a:schemeClr>
                </a:solidFill>
                <a:latin typeface="Tahoma" panose="020B0604030504040204" pitchFamily="34" charset="0"/>
              </a:rPr>
              <a:t>Senator Pepper requests Navy bomb dead fish, </a:t>
            </a:r>
          </a:p>
          <a:p>
            <a:pPr lvl="1">
              <a:spcBef>
                <a:spcPct val="0"/>
              </a:spcBef>
              <a:buFontTx/>
              <a:buNone/>
            </a:pPr>
            <a:r>
              <a:rPr lang="en-US" altLang="en-US" sz="1800" dirty="0">
                <a:solidFill>
                  <a:schemeClr val="accent4">
                    <a:lumMod val="50000"/>
                  </a:schemeClr>
                </a:solidFill>
                <a:latin typeface="Tahoma" panose="020B0604030504040204" pitchFamily="34" charset="0"/>
              </a:rPr>
              <a:t>Rear Admiral Davidson telegraphed Senator Pepper that </a:t>
            </a:r>
          </a:p>
          <a:p>
            <a:pPr lvl="1">
              <a:spcBef>
                <a:spcPct val="0"/>
              </a:spcBef>
              <a:buFontTx/>
              <a:buNone/>
            </a:pPr>
            <a:r>
              <a:rPr lang="en-US" altLang="en-US" sz="1800" dirty="0">
                <a:solidFill>
                  <a:schemeClr val="accent4">
                    <a:lumMod val="50000"/>
                  </a:schemeClr>
                </a:solidFill>
                <a:latin typeface="Tahoma" panose="020B0604030504040204" pitchFamily="34" charset="0"/>
              </a:rPr>
              <a:t>this was ‘inadvisable as likely to disperse present </a:t>
            </a:r>
          </a:p>
          <a:p>
            <a:pPr lvl="1">
              <a:spcBef>
                <a:spcPct val="0"/>
              </a:spcBef>
              <a:buFontTx/>
              <a:buNone/>
            </a:pPr>
            <a:r>
              <a:rPr lang="en-US" altLang="en-US" sz="1800" dirty="0">
                <a:solidFill>
                  <a:schemeClr val="accent4">
                    <a:lumMod val="50000"/>
                  </a:schemeClr>
                </a:solidFill>
                <a:latin typeface="Tahoma" panose="020B0604030504040204" pitchFamily="34" charset="0"/>
              </a:rPr>
              <a:t>concentration and involve additional beach communities’</a:t>
            </a:r>
          </a:p>
          <a:p>
            <a:pPr lvl="1">
              <a:lnSpc>
                <a:spcPts val="1200"/>
              </a:lnSpc>
              <a:spcBef>
                <a:spcPct val="0"/>
              </a:spcBef>
              <a:buFontTx/>
              <a:buNone/>
            </a:pPr>
            <a:endParaRPr lang="en-US" altLang="en-US" sz="2000" b="1" dirty="0">
              <a:solidFill>
                <a:schemeClr val="accent4">
                  <a:lumMod val="50000"/>
                </a:schemeClr>
              </a:solidFill>
              <a:latin typeface="Tahoma" panose="020B0604030504040204" pitchFamily="34" charset="0"/>
            </a:endParaRPr>
          </a:p>
          <a:p>
            <a:pPr lvl="1">
              <a:spcBef>
                <a:spcPct val="0"/>
              </a:spcBef>
              <a:buFontTx/>
              <a:buNone/>
            </a:pPr>
            <a:r>
              <a:rPr lang="en-US" altLang="en-US" sz="2000" b="1" dirty="0">
                <a:solidFill>
                  <a:schemeClr val="accent4">
                    <a:lumMod val="50000"/>
                  </a:schemeClr>
                </a:solidFill>
                <a:latin typeface="Tahoma" panose="020B0604030504040204" pitchFamily="34" charset="0"/>
              </a:rPr>
              <a:t>1952: </a:t>
            </a:r>
            <a:r>
              <a:rPr lang="en-US" altLang="en-US" sz="1800" i="1" dirty="0">
                <a:solidFill>
                  <a:schemeClr val="accent4">
                    <a:lumMod val="50000"/>
                  </a:schemeClr>
                </a:solidFill>
                <a:latin typeface="Tahoma" panose="020B0604030504040204" pitchFamily="34" charset="0"/>
              </a:rPr>
              <a:t>K. brevis </a:t>
            </a:r>
            <a:r>
              <a:rPr lang="en-US" altLang="en-US" sz="1800" dirty="0">
                <a:solidFill>
                  <a:schemeClr val="accent4">
                    <a:lumMod val="50000"/>
                  </a:schemeClr>
                </a:solidFill>
                <a:latin typeface="Tahoma" panose="020B0604030504040204" pitchFamily="34" charset="0"/>
              </a:rPr>
              <a:t>‘cultured’ (grown in the lab)</a:t>
            </a:r>
          </a:p>
          <a:p>
            <a:pPr lvl="1">
              <a:lnSpc>
                <a:spcPts val="1200"/>
              </a:lnSpc>
              <a:spcBef>
                <a:spcPct val="0"/>
              </a:spcBef>
              <a:buFontTx/>
              <a:buNone/>
            </a:pPr>
            <a:endParaRPr lang="en-US" altLang="en-US" sz="2000" b="1" dirty="0">
              <a:solidFill>
                <a:schemeClr val="accent4">
                  <a:lumMod val="50000"/>
                </a:schemeClr>
              </a:solidFill>
              <a:latin typeface="Tahoma" panose="020B0604030504040204" pitchFamily="34" charset="0"/>
            </a:endParaRPr>
          </a:p>
          <a:p>
            <a:pPr lvl="1">
              <a:spcBef>
                <a:spcPct val="0"/>
              </a:spcBef>
              <a:buFontTx/>
              <a:buNone/>
            </a:pPr>
            <a:r>
              <a:rPr lang="en-US" altLang="en-US" sz="2000" b="1" dirty="0">
                <a:solidFill>
                  <a:schemeClr val="accent4">
                    <a:lumMod val="50000"/>
                  </a:schemeClr>
                </a:solidFill>
                <a:latin typeface="Tahoma" panose="020B0604030504040204" pitchFamily="34" charset="0"/>
              </a:rPr>
              <a:t>1957:  </a:t>
            </a:r>
            <a:r>
              <a:rPr lang="en-US" altLang="en-US" sz="1800" dirty="0">
                <a:solidFill>
                  <a:schemeClr val="accent4">
                    <a:lumMod val="50000"/>
                  </a:schemeClr>
                </a:solidFill>
                <a:latin typeface="Tahoma" panose="020B0604030504040204" pitchFamily="34" charset="0"/>
              </a:rPr>
              <a:t>Coastal red tide 32 miles long off St. Pete Beach  </a:t>
            </a:r>
          </a:p>
          <a:p>
            <a:pPr lvl="1">
              <a:spcBef>
                <a:spcPct val="0"/>
              </a:spcBef>
              <a:buFontTx/>
              <a:buNone/>
            </a:pPr>
            <a:r>
              <a:rPr lang="en-US" altLang="en-US" sz="1800" dirty="0">
                <a:solidFill>
                  <a:schemeClr val="accent4">
                    <a:lumMod val="50000"/>
                  </a:schemeClr>
                </a:solidFill>
                <a:latin typeface="Tahoma" panose="020B0604030504040204" pitchFamily="34" charset="0"/>
              </a:rPr>
              <a:t>treated with tons of CuSO</a:t>
            </a:r>
            <a:r>
              <a:rPr lang="en-US" altLang="en-US" sz="1800" baseline="-25000" dirty="0">
                <a:solidFill>
                  <a:schemeClr val="accent4">
                    <a:lumMod val="50000"/>
                  </a:schemeClr>
                </a:solidFill>
                <a:latin typeface="Tahoma" panose="020B0604030504040204" pitchFamily="34" charset="0"/>
              </a:rPr>
              <a:t>4</a:t>
            </a:r>
            <a:r>
              <a:rPr lang="en-US" altLang="en-US" sz="1800" dirty="0">
                <a:solidFill>
                  <a:schemeClr val="accent4">
                    <a:lumMod val="50000"/>
                  </a:schemeClr>
                </a:solidFill>
                <a:latin typeface="Tahoma" panose="020B0604030504040204" pitchFamily="34" charset="0"/>
              </a:rPr>
              <a:t> using crop dusting planes and ships → killed cells, but released toxins → bloom more toxic, currents moved bloom back in 2 weeks </a:t>
            </a:r>
          </a:p>
          <a:p>
            <a:pPr lvl="1">
              <a:lnSpc>
                <a:spcPts val="1200"/>
              </a:lnSpc>
              <a:spcBef>
                <a:spcPct val="0"/>
              </a:spcBef>
              <a:buFontTx/>
              <a:buNone/>
            </a:pPr>
            <a:endParaRPr lang="en-US" altLang="en-US" sz="1800" dirty="0">
              <a:solidFill>
                <a:schemeClr val="accent4">
                  <a:lumMod val="50000"/>
                </a:schemeClr>
              </a:solidFill>
              <a:latin typeface="Tahoma" panose="020B0604030504040204" pitchFamily="34" charset="0"/>
            </a:endParaRPr>
          </a:p>
          <a:p>
            <a:pPr lvl="1">
              <a:spcBef>
                <a:spcPct val="0"/>
              </a:spcBef>
              <a:buFontTx/>
              <a:buNone/>
            </a:pPr>
            <a:r>
              <a:rPr lang="en-US" altLang="en-US" sz="2000" b="1" dirty="0">
                <a:solidFill>
                  <a:schemeClr val="accent4">
                    <a:lumMod val="50000"/>
                  </a:schemeClr>
                </a:solidFill>
                <a:latin typeface="Tahoma" panose="020B0604030504040204" pitchFamily="34" charset="0"/>
              </a:rPr>
              <a:t>2000: </a:t>
            </a:r>
            <a:r>
              <a:rPr lang="en-US" altLang="en-US" sz="1800" dirty="0">
                <a:solidFill>
                  <a:schemeClr val="accent4">
                    <a:lumMod val="50000"/>
                  </a:schemeClr>
                </a:solidFill>
                <a:latin typeface="Tahoma" panose="020B0604030504040204" pitchFamily="34" charset="0"/>
              </a:rPr>
              <a:t>Clay studies initiate</a:t>
            </a:r>
          </a:p>
          <a:p>
            <a:pPr lvl="1">
              <a:lnSpc>
                <a:spcPts val="1200"/>
              </a:lnSpc>
              <a:spcBef>
                <a:spcPct val="0"/>
              </a:spcBef>
              <a:buFontTx/>
              <a:buNone/>
            </a:pPr>
            <a:endParaRPr lang="en-US" altLang="en-US" sz="2000" dirty="0">
              <a:solidFill>
                <a:schemeClr val="accent4">
                  <a:lumMod val="50000"/>
                </a:schemeClr>
              </a:solidFill>
              <a:latin typeface="Tahoma" panose="020B0604030504040204" pitchFamily="34" charset="0"/>
            </a:endParaRPr>
          </a:p>
          <a:p>
            <a:pPr lvl="1">
              <a:spcBef>
                <a:spcPct val="0"/>
              </a:spcBef>
              <a:buFontTx/>
              <a:buNone/>
            </a:pPr>
            <a:r>
              <a:rPr lang="en-US" altLang="en-US" sz="2000" b="1" dirty="0">
                <a:solidFill>
                  <a:schemeClr val="accent4">
                    <a:lumMod val="50000"/>
                  </a:schemeClr>
                </a:solidFill>
                <a:latin typeface="Tahoma" panose="020B0604030504040204" pitchFamily="34" charset="0"/>
              </a:rPr>
              <a:t>2009-10</a:t>
            </a:r>
            <a:r>
              <a:rPr lang="en-US" altLang="en-US" sz="2000" dirty="0">
                <a:solidFill>
                  <a:schemeClr val="accent4">
                    <a:lumMod val="50000"/>
                  </a:schemeClr>
                </a:solidFill>
                <a:latin typeface="Tahoma" panose="020B0604030504040204" pitchFamily="34" charset="0"/>
              </a:rPr>
              <a:t>: </a:t>
            </a:r>
            <a:r>
              <a:rPr lang="en-US" altLang="en-US" sz="1800" dirty="0">
                <a:solidFill>
                  <a:schemeClr val="accent4">
                    <a:lumMod val="50000"/>
                  </a:schemeClr>
                </a:solidFill>
                <a:latin typeface="Tahoma" panose="020B0604030504040204" pitchFamily="34" charset="0"/>
              </a:rPr>
              <a:t>FWRI Mitigation Program</a:t>
            </a:r>
          </a:p>
          <a:p>
            <a:pPr lvl="1">
              <a:lnSpc>
                <a:spcPts val="1500"/>
              </a:lnSpc>
              <a:spcBef>
                <a:spcPct val="0"/>
              </a:spcBef>
              <a:buFontTx/>
              <a:buNone/>
            </a:pPr>
            <a:endParaRPr lang="en-US" altLang="en-US" sz="2000" dirty="0">
              <a:solidFill>
                <a:schemeClr val="accent4">
                  <a:lumMod val="50000"/>
                </a:schemeClr>
              </a:solidFill>
              <a:latin typeface="Tahoma" panose="020B0604030504040204" pitchFamily="34" charset="0"/>
            </a:endParaRPr>
          </a:p>
          <a:p>
            <a:pPr lvl="1">
              <a:spcBef>
                <a:spcPct val="0"/>
              </a:spcBef>
              <a:buFontTx/>
              <a:buNone/>
            </a:pPr>
            <a:r>
              <a:rPr lang="en-US" altLang="en-US" sz="2000" b="1" dirty="0">
                <a:solidFill>
                  <a:schemeClr val="accent4">
                    <a:lumMod val="50000"/>
                  </a:schemeClr>
                </a:solidFill>
                <a:latin typeface="Tahoma" panose="020B0604030504040204" pitchFamily="34" charset="0"/>
              </a:rPr>
              <a:t>2018</a:t>
            </a:r>
            <a:r>
              <a:rPr lang="en-US" altLang="en-US" sz="1800" dirty="0">
                <a:solidFill>
                  <a:schemeClr val="accent4">
                    <a:lumMod val="50000"/>
                  </a:schemeClr>
                </a:solidFill>
                <a:latin typeface="Tahoma" panose="020B0604030504040204" pitchFamily="34" charset="0"/>
              </a:rPr>
              <a:t>: State funded mitigation research</a:t>
            </a:r>
          </a:p>
          <a:p>
            <a:pPr lvl="1">
              <a:lnSpc>
                <a:spcPts val="1500"/>
              </a:lnSpc>
              <a:spcBef>
                <a:spcPct val="0"/>
              </a:spcBef>
              <a:buFontTx/>
              <a:buNone/>
            </a:pPr>
            <a:endParaRPr lang="en-US" altLang="en-US" sz="1800" dirty="0">
              <a:solidFill>
                <a:schemeClr val="accent4">
                  <a:lumMod val="50000"/>
                </a:schemeClr>
              </a:solidFill>
              <a:latin typeface="Tahoma" panose="020B0604030504040204" pitchFamily="34" charset="0"/>
            </a:endParaRPr>
          </a:p>
          <a:p>
            <a:pPr lvl="1">
              <a:spcBef>
                <a:spcPct val="0"/>
              </a:spcBef>
              <a:buFontTx/>
              <a:buNone/>
            </a:pPr>
            <a:r>
              <a:rPr lang="en-US" altLang="en-US" sz="2000" b="1" dirty="0">
                <a:solidFill>
                  <a:schemeClr val="accent4">
                    <a:lumMod val="50000"/>
                  </a:schemeClr>
                </a:solidFill>
                <a:latin typeface="Tahoma" panose="020B0604030504040204" pitchFamily="34" charset="0"/>
              </a:rPr>
              <a:t>2019</a:t>
            </a:r>
            <a:r>
              <a:rPr lang="en-US" altLang="en-US" sz="1800" dirty="0">
                <a:solidFill>
                  <a:schemeClr val="accent4">
                    <a:lumMod val="50000"/>
                  </a:schemeClr>
                </a:solidFill>
                <a:latin typeface="Tahoma" panose="020B0604030504040204" pitchFamily="34" charset="0"/>
              </a:rPr>
              <a:t>: Red Tide Initiative</a:t>
            </a:r>
          </a:p>
          <a:p>
            <a:pPr lvl="1">
              <a:spcBef>
                <a:spcPct val="0"/>
              </a:spcBef>
              <a:buFontTx/>
              <a:buNone/>
            </a:pPr>
            <a:endParaRPr lang="en-US" altLang="en-US" sz="1800" dirty="0">
              <a:solidFill>
                <a:schemeClr val="accent4">
                  <a:lumMod val="50000"/>
                </a:schemeClr>
              </a:solidFill>
              <a:latin typeface="Tahoma" panose="020B0604030504040204" pitchFamily="34" charset="0"/>
            </a:endParaRPr>
          </a:p>
          <a:p>
            <a:pPr lvl="1">
              <a:spcBef>
                <a:spcPct val="0"/>
              </a:spcBef>
              <a:buFontTx/>
              <a:buNone/>
            </a:pPr>
            <a:endParaRPr lang="en-US" altLang="en-US" sz="1800" dirty="0">
              <a:solidFill>
                <a:schemeClr val="accent4">
                  <a:lumMod val="50000"/>
                </a:schemeClr>
              </a:solidFill>
              <a:latin typeface="Tahoma" panose="020B0604030504040204" pitchFamily="34" charset="0"/>
            </a:endParaRP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3765" y="762000"/>
            <a:ext cx="2298960" cy="323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8372475" y="2219325"/>
            <a:ext cx="457200" cy="45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096000" y="2447925"/>
            <a:ext cx="2276475"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5787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tePowerpointTemplate_Standard4x3ratio_FooterEle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pic>
        <p:nvPicPr>
          <p:cNvPr id="4" name="Picture 12" descr="Pictu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0"/>
            <a:ext cx="9144000"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962917" y="2670175"/>
            <a:ext cx="45945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solidFill>
                  <a:srgbClr val="FFFF00"/>
                </a:solidFill>
                <a:latin typeface="+mn-lt"/>
                <a:cs typeface="Arial" pitchFamily="34" charset="0"/>
              </a:rPr>
              <a:t>The first rule of Red Tide Mitigation:</a:t>
            </a:r>
          </a:p>
          <a:p>
            <a:pPr algn="ctr" eaLnBrk="1" hangingPunct="1">
              <a:spcBef>
                <a:spcPct val="0"/>
              </a:spcBef>
              <a:buFontTx/>
              <a:buNone/>
            </a:pPr>
            <a:endParaRPr lang="en-US" altLang="en-US" sz="1800" b="1" dirty="0">
              <a:solidFill>
                <a:srgbClr val="FFFF00"/>
              </a:solidFill>
              <a:latin typeface="+mn-lt"/>
              <a:cs typeface="Arial" pitchFamily="34" charset="0"/>
            </a:endParaRPr>
          </a:p>
          <a:p>
            <a:pPr algn="ctr" eaLnBrk="1" hangingPunct="1">
              <a:spcBef>
                <a:spcPct val="0"/>
              </a:spcBef>
              <a:buFontTx/>
              <a:buNone/>
            </a:pPr>
            <a:r>
              <a:rPr lang="en-US" altLang="en-US" sz="3600" b="1" dirty="0">
                <a:solidFill>
                  <a:srgbClr val="FFFF00"/>
                </a:solidFill>
                <a:latin typeface="+mn-lt"/>
                <a:cs typeface="Arial" pitchFamily="34" charset="0"/>
              </a:rPr>
              <a:t>DO NO (MORE) HARM!</a:t>
            </a:r>
          </a:p>
        </p:txBody>
      </p:sp>
      <p:sp>
        <p:nvSpPr>
          <p:cNvPr id="6" name="Rectangle 6"/>
          <p:cNvSpPr>
            <a:spLocks noChangeArrowheads="1"/>
          </p:cNvSpPr>
          <p:nvPr/>
        </p:nvSpPr>
        <p:spPr bwMode="auto">
          <a:xfrm>
            <a:off x="4397967" y="4572000"/>
            <a:ext cx="45714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002060"/>
                </a:solidFill>
                <a:latin typeface="+mn-lt"/>
                <a:cs typeface="Arial" panose="020B0604020202020204" pitchFamily="34" charset="0"/>
              </a:rPr>
              <a:t>Mitigation must be</a:t>
            </a:r>
            <a:r>
              <a:rPr lang="en-US" altLang="en-US" sz="2400" dirty="0">
                <a:solidFill>
                  <a:srgbClr val="FF33CC"/>
                </a:solidFill>
                <a:latin typeface="+mn-lt"/>
                <a:cs typeface="Arial" panose="020B0604020202020204" pitchFamily="34" charset="0"/>
              </a:rPr>
              <a:t>:</a:t>
            </a:r>
          </a:p>
          <a:p>
            <a:pPr algn="ctr" eaLnBrk="1" hangingPunct="1">
              <a:spcBef>
                <a:spcPct val="0"/>
              </a:spcBef>
              <a:buFontTx/>
              <a:buNone/>
            </a:pPr>
            <a:r>
              <a:rPr lang="en-US" altLang="en-US" sz="2400" b="1" dirty="0">
                <a:solidFill>
                  <a:schemeClr val="bg1"/>
                </a:solidFill>
                <a:latin typeface="+mn-lt"/>
                <a:cs typeface="Arial" panose="020B0604020202020204" pitchFamily="34" charset="0"/>
              </a:rPr>
              <a:t>Ecologically sound</a:t>
            </a:r>
          </a:p>
          <a:p>
            <a:pPr algn="ctr" eaLnBrk="1" hangingPunct="1">
              <a:spcBef>
                <a:spcPct val="0"/>
              </a:spcBef>
              <a:buFontTx/>
              <a:buNone/>
            </a:pPr>
            <a:r>
              <a:rPr lang="en-US" altLang="en-US" sz="2400" b="1" dirty="0">
                <a:solidFill>
                  <a:schemeClr val="bg1"/>
                </a:solidFill>
                <a:latin typeface="+mn-lt"/>
                <a:cs typeface="Arial" panose="020B0604020202020204" pitchFamily="34" charset="0"/>
              </a:rPr>
              <a:t>Economically Feasible</a:t>
            </a:r>
          </a:p>
          <a:p>
            <a:pPr algn="ctr" eaLnBrk="1" hangingPunct="1">
              <a:spcBef>
                <a:spcPct val="0"/>
              </a:spcBef>
              <a:buFontTx/>
              <a:buNone/>
            </a:pPr>
            <a:r>
              <a:rPr lang="en-US" altLang="en-US" sz="2400" b="1" dirty="0">
                <a:solidFill>
                  <a:schemeClr val="bg1"/>
                </a:solidFill>
                <a:latin typeface="+mn-lt"/>
                <a:cs typeface="Arial" panose="020B0604020202020204" pitchFamily="34" charset="0"/>
              </a:rPr>
              <a:t>Logistically Attainable</a:t>
            </a:r>
          </a:p>
        </p:txBody>
      </p:sp>
    </p:spTree>
    <p:extLst>
      <p:ext uri="{BB962C8B-B14F-4D97-AF65-F5344CB8AC3E}">
        <p14:creationId xmlns:p14="http://schemas.microsoft.com/office/powerpoint/2010/main" val="455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1478018" y="2657549"/>
            <a:ext cx="6708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002060"/>
                </a:solidFill>
                <a:latin typeface="+mn-lt"/>
              </a:rPr>
              <a:t>Red Tide Mitigation Scientific Protocols</a:t>
            </a:r>
          </a:p>
        </p:txBody>
      </p:sp>
      <p:pic>
        <p:nvPicPr>
          <p:cNvPr id="4" name="Picture 17" descr="Picture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3865563"/>
            <a:ext cx="18288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Pictu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100" y="3865563"/>
            <a:ext cx="16891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478018" y="3124200"/>
            <a:ext cx="65614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002060"/>
                </a:solidFill>
                <a:latin typeface="+mn-lt"/>
              </a:rPr>
              <a:t>Laboratory              </a:t>
            </a:r>
            <a:r>
              <a:rPr lang="en-US" altLang="en-US" sz="1800" b="1" dirty="0">
                <a:solidFill>
                  <a:srgbClr val="002060"/>
                </a:solidFill>
                <a:latin typeface="+mn-lt"/>
                <a:sym typeface="Symbol" panose="05050102010706020507" pitchFamily="18" charset="2"/>
              </a:rPr>
              <a:t>           Mesocosms                      Field (Bloom) </a:t>
            </a:r>
          </a:p>
          <a:p>
            <a:pPr eaLnBrk="1" hangingPunct="1">
              <a:spcBef>
                <a:spcPct val="0"/>
              </a:spcBef>
              <a:buFontTx/>
              <a:buNone/>
            </a:pPr>
            <a:r>
              <a:rPr lang="en-US" altLang="en-US" sz="1800" b="1" dirty="0">
                <a:solidFill>
                  <a:srgbClr val="002060"/>
                </a:solidFill>
                <a:latin typeface="+mn-lt"/>
              </a:rPr>
              <a:t>Experiments			                               T</a:t>
            </a:r>
            <a:r>
              <a:rPr lang="en-US" altLang="en-US" sz="1800" b="1" dirty="0">
                <a:solidFill>
                  <a:srgbClr val="002060"/>
                </a:solidFill>
                <a:latin typeface="+mn-lt"/>
                <a:sym typeface="Symbol" panose="05050102010706020507" pitchFamily="18" charset="2"/>
              </a:rPr>
              <a:t>esting</a:t>
            </a:r>
          </a:p>
          <a:p>
            <a:pPr eaLnBrk="1" hangingPunct="1">
              <a:spcBef>
                <a:spcPct val="0"/>
              </a:spcBef>
              <a:buFontTx/>
              <a:buNone/>
            </a:pPr>
            <a:endParaRPr lang="en-US" altLang="en-US" sz="2000" b="1" dirty="0">
              <a:solidFill>
                <a:srgbClr val="002060"/>
              </a:solidFill>
              <a:latin typeface="+mn-lt"/>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213" y="4551363"/>
            <a:ext cx="1087437" cy="108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9"/>
          <p:cNvSpPr>
            <a:spLocks noChangeArrowheads="1"/>
          </p:cNvSpPr>
          <p:nvPr/>
        </p:nvSpPr>
        <p:spPr bwMode="auto">
          <a:xfrm>
            <a:off x="7562850" y="4505325"/>
            <a:ext cx="17716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100" b="1">
                <a:latin typeface="Tahoma" panose="020B0604030504040204" pitchFamily="34" charset="0"/>
                <a:cs typeface="Times New Roman" panose="02020603050405020304" pitchFamily="18" charset="0"/>
              </a:rPr>
              <a:t>Living Dock /</a:t>
            </a:r>
          </a:p>
          <a:p>
            <a:pPr algn="ctr" eaLnBrk="1" hangingPunct="1">
              <a:spcBef>
                <a:spcPct val="0"/>
              </a:spcBef>
              <a:buFontTx/>
              <a:buNone/>
            </a:pPr>
            <a:r>
              <a:rPr lang="en-US" altLang="en-US" sz="1100" b="1">
                <a:latin typeface="Tahoma" panose="020B0604030504040204" pitchFamily="34" charset="0"/>
                <a:cs typeface="Times New Roman" panose="02020603050405020304" pitchFamily="18" charset="0"/>
              </a:rPr>
              <a:t> Mini-Reef</a:t>
            </a:r>
          </a:p>
        </p:txBody>
      </p:sp>
      <p:sp>
        <p:nvSpPr>
          <p:cNvPr id="10" name="TextBox 12"/>
          <p:cNvSpPr txBox="1">
            <a:spLocks noChangeArrowheads="1"/>
          </p:cNvSpPr>
          <p:nvPr/>
        </p:nvSpPr>
        <p:spPr bwMode="auto">
          <a:xfrm>
            <a:off x="868362" y="5625286"/>
            <a:ext cx="243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dirty="0">
                <a:solidFill>
                  <a:srgbClr val="002060"/>
                </a:solidFill>
                <a:latin typeface="+mn-lt"/>
              </a:rPr>
              <a:t>Does it kill cells and eliminate toxins </a:t>
            </a:r>
          </a:p>
          <a:p>
            <a:pPr algn="ctr" eaLnBrk="1" hangingPunct="1">
              <a:spcBef>
                <a:spcPct val="0"/>
              </a:spcBef>
              <a:buFontTx/>
              <a:buNone/>
            </a:pPr>
            <a:r>
              <a:rPr lang="en-US" altLang="en-US" sz="1600" dirty="0">
                <a:solidFill>
                  <a:srgbClr val="002060"/>
                </a:solidFill>
                <a:latin typeface="+mn-lt"/>
              </a:rPr>
              <a:t>in the lab?</a:t>
            </a:r>
          </a:p>
        </p:txBody>
      </p:sp>
      <p:cxnSp>
        <p:nvCxnSpPr>
          <p:cNvPr id="11" name="Straight Arrow Connector 10"/>
          <p:cNvCxnSpPr/>
          <p:nvPr/>
        </p:nvCxnSpPr>
        <p:spPr>
          <a:xfrm>
            <a:off x="2994025" y="6040785"/>
            <a:ext cx="62547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5"/>
          <p:cNvSpPr txBox="1">
            <a:spLocks noChangeArrowheads="1"/>
          </p:cNvSpPr>
          <p:nvPr/>
        </p:nvSpPr>
        <p:spPr bwMode="auto">
          <a:xfrm>
            <a:off x="3657600" y="5502176"/>
            <a:ext cx="25463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dirty="0">
                <a:solidFill>
                  <a:srgbClr val="002060"/>
                </a:solidFill>
                <a:latin typeface="+mn-lt"/>
              </a:rPr>
              <a:t>Is it effective with natural  </a:t>
            </a:r>
          </a:p>
          <a:p>
            <a:pPr algn="ctr" eaLnBrk="1" hangingPunct="1">
              <a:spcBef>
                <a:spcPct val="0"/>
              </a:spcBef>
              <a:buFontTx/>
              <a:buNone/>
            </a:pPr>
            <a:r>
              <a:rPr lang="en-US" altLang="en-US" sz="1600" dirty="0">
                <a:solidFill>
                  <a:srgbClr val="002060"/>
                </a:solidFill>
                <a:latin typeface="+mn-lt"/>
              </a:rPr>
              <a:t>     communities?</a:t>
            </a:r>
          </a:p>
          <a:p>
            <a:pPr algn="ctr" eaLnBrk="1" hangingPunct="1">
              <a:spcBef>
                <a:spcPct val="0"/>
              </a:spcBef>
              <a:buFontTx/>
              <a:buNone/>
            </a:pPr>
            <a:r>
              <a:rPr lang="en-US" altLang="en-US" sz="1600" dirty="0">
                <a:solidFill>
                  <a:srgbClr val="002060"/>
                </a:solidFill>
                <a:latin typeface="+mn-lt"/>
              </a:rPr>
              <a:t>Are there adverse impacts?</a:t>
            </a:r>
          </a:p>
          <a:p>
            <a:pPr algn="ctr" eaLnBrk="1" hangingPunct="1">
              <a:spcBef>
                <a:spcPct val="0"/>
              </a:spcBef>
              <a:buFontTx/>
              <a:buNone/>
            </a:pPr>
            <a:r>
              <a:rPr lang="en-US" altLang="en-US" sz="1600" dirty="0">
                <a:solidFill>
                  <a:srgbClr val="002060"/>
                </a:solidFill>
                <a:latin typeface="+mn-lt"/>
              </a:rPr>
              <a:t>Logistical issues?</a:t>
            </a:r>
          </a:p>
        </p:txBody>
      </p:sp>
      <p:cxnSp>
        <p:nvCxnSpPr>
          <p:cNvPr id="13" name="Straight Arrow Connector 12"/>
          <p:cNvCxnSpPr/>
          <p:nvPr/>
        </p:nvCxnSpPr>
        <p:spPr>
          <a:xfrm>
            <a:off x="6026150" y="6040785"/>
            <a:ext cx="62547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7"/>
          <p:cNvSpPr txBox="1">
            <a:spLocks noChangeArrowheads="1"/>
          </p:cNvSpPr>
          <p:nvPr/>
        </p:nvSpPr>
        <p:spPr bwMode="auto">
          <a:xfrm>
            <a:off x="5638800" y="6173787"/>
            <a:ext cx="1219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100" dirty="0">
                <a:solidFill>
                  <a:schemeClr val="tx2"/>
                </a:solidFill>
                <a:latin typeface="+mn-lt"/>
              </a:rPr>
              <a:t>Appropriate state &amp; federal permits</a:t>
            </a:r>
          </a:p>
        </p:txBody>
      </p:sp>
      <p:sp>
        <p:nvSpPr>
          <p:cNvPr id="15" name="TextBox 18"/>
          <p:cNvSpPr txBox="1">
            <a:spLocks noChangeArrowheads="1"/>
          </p:cNvSpPr>
          <p:nvPr/>
        </p:nvSpPr>
        <p:spPr bwMode="auto">
          <a:xfrm>
            <a:off x="6480175" y="5748685"/>
            <a:ext cx="2165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dirty="0">
                <a:solidFill>
                  <a:srgbClr val="002060"/>
                </a:solidFill>
                <a:latin typeface="+mn-lt"/>
              </a:rPr>
              <a:t>Pilot Studies</a:t>
            </a:r>
          </a:p>
          <a:p>
            <a:pPr algn="ctr" eaLnBrk="1" hangingPunct="1">
              <a:spcBef>
                <a:spcPct val="0"/>
              </a:spcBef>
              <a:buFontTx/>
              <a:buNone/>
            </a:pPr>
            <a:r>
              <a:rPr lang="en-US" altLang="en-US" sz="1600" dirty="0">
                <a:solidFill>
                  <a:srgbClr val="002060"/>
                </a:solidFill>
                <a:latin typeface="+mn-lt"/>
              </a:rPr>
              <a:t>Field Demonstrations</a:t>
            </a:r>
          </a:p>
        </p:txBody>
      </p:sp>
      <p:sp>
        <p:nvSpPr>
          <p:cNvPr id="16" name="TextBox 1"/>
          <p:cNvSpPr txBox="1">
            <a:spLocks noChangeArrowheads="1"/>
          </p:cNvSpPr>
          <p:nvPr/>
        </p:nvSpPr>
        <p:spPr bwMode="auto">
          <a:xfrm>
            <a:off x="1316038" y="276225"/>
            <a:ext cx="6708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rgbClr val="002060"/>
                </a:solidFill>
                <a:latin typeface="+mn-lt"/>
              </a:rPr>
              <a:t>Mote’s Red Tide Institute</a:t>
            </a:r>
          </a:p>
        </p:txBody>
      </p:sp>
      <p:sp>
        <p:nvSpPr>
          <p:cNvPr id="17" name="TextBox 16"/>
          <p:cNvSpPr txBox="1"/>
          <p:nvPr/>
        </p:nvSpPr>
        <p:spPr>
          <a:xfrm>
            <a:off x="457201" y="869950"/>
            <a:ext cx="8426450" cy="1823576"/>
          </a:xfrm>
          <a:prstGeom prst="rect">
            <a:avLst/>
          </a:prstGeom>
          <a:noFill/>
        </p:spPr>
        <p:txBody>
          <a:bodyPr wrap="square" rtlCol="0">
            <a:spAutoFit/>
          </a:bodyPr>
          <a:lstStyle/>
          <a:p>
            <a:r>
              <a:rPr lang="en-US" altLang="en-US" sz="2000" b="1" dirty="0">
                <a:solidFill>
                  <a:srgbClr val="002060"/>
                </a:solidFill>
              </a:rPr>
              <a:t>Established</a:t>
            </a:r>
            <a:r>
              <a:rPr lang="en-US" altLang="en-US" sz="2000" dirty="0">
                <a:solidFill>
                  <a:srgbClr val="002060"/>
                </a:solidFill>
              </a:rPr>
              <a:t>: 2018 with donation from the Economous Foundation</a:t>
            </a:r>
          </a:p>
          <a:p>
            <a:pPr>
              <a:lnSpc>
                <a:spcPts val="1500"/>
              </a:lnSpc>
            </a:pPr>
            <a:endParaRPr lang="en-US" altLang="en-US" sz="2000" b="1" dirty="0">
              <a:solidFill>
                <a:srgbClr val="002060"/>
              </a:solidFill>
            </a:endParaRPr>
          </a:p>
          <a:p>
            <a:r>
              <a:rPr lang="en-US" altLang="en-US" sz="2000" b="1" dirty="0">
                <a:solidFill>
                  <a:srgbClr val="002060"/>
                </a:solidFill>
              </a:rPr>
              <a:t>Goal</a:t>
            </a:r>
            <a:r>
              <a:rPr lang="en-US" altLang="en-US" sz="2000" dirty="0">
                <a:solidFill>
                  <a:srgbClr val="002060"/>
                </a:solidFill>
              </a:rPr>
              <a:t>: Reduce adverse impacts of Red Tide on public health, coastal marine ecosystems and Florida’s economy via the rigorous scientific testing to develop a “tool box” of science based mitigation and control technologies and strategies</a:t>
            </a:r>
          </a:p>
          <a:p>
            <a:endParaRPr lang="en-US" sz="2000" dirty="0">
              <a:solidFill>
                <a:srgbClr val="002060"/>
              </a:solidFill>
            </a:endParaRPr>
          </a:p>
        </p:txBody>
      </p:sp>
      <p:pic>
        <p:nvPicPr>
          <p:cNvPr id="18" name="Picture 2" descr="C:\Users\rich\Pictures\ozonation mesocosm Mo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3865563"/>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9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tePowerpointTemplate_Standard4x3ratio_FooterEle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Freeform 229"/>
          <p:cNvSpPr>
            <a:spLocks noChangeAspect="1"/>
          </p:cNvSpPr>
          <p:nvPr/>
        </p:nvSpPr>
        <p:spPr bwMode="auto">
          <a:xfrm>
            <a:off x="6349139" y="2924175"/>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5" name="Freeform 229"/>
          <p:cNvSpPr>
            <a:spLocks noChangeAspect="1"/>
          </p:cNvSpPr>
          <p:nvPr/>
        </p:nvSpPr>
        <p:spPr bwMode="auto">
          <a:xfrm>
            <a:off x="5956974" y="3393779"/>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6" name="Freeform 229"/>
          <p:cNvSpPr>
            <a:spLocks noChangeAspect="1"/>
          </p:cNvSpPr>
          <p:nvPr/>
        </p:nvSpPr>
        <p:spPr bwMode="auto">
          <a:xfrm rot="1388049">
            <a:off x="6625393" y="3382770"/>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7" name="Freeform 229"/>
          <p:cNvSpPr>
            <a:spLocks noChangeAspect="1"/>
          </p:cNvSpPr>
          <p:nvPr/>
        </p:nvSpPr>
        <p:spPr bwMode="auto">
          <a:xfrm rot="1388049">
            <a:off x="6501538" y="2760122"/>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8" name="Freeform 229"/>
          <p:cNvSpPr>
            <a:spLocks noChangeAspect="1"/>
          </p:cNvSpPr>
          <p:nvPr/>
        </p:nvSpPr>
        <p:spPr bwMode="auto">
          <a:xfrm rot="17789418">
            <a:off x="6031734" y="2654659"/>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9" name="Freeform 229"/>
          <p:cNvSpPr>
            <a:spLocks noChangeAspect="1"/>
          </p:cNvSpPr>
          <p:nvPr/>
        </p:nvSpPr>
        <p:spPr bwMode="auto">
          <a:xfrm rot="17789418">
            <a:off x="5619798" y="2793150"/>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10" name="Freeform 229"/>
          <p:cNvSpPr>
            <a:spLocks noChangeAspect="1"/>
          </p:cNvSpPr>
          <p:nvPr/>
        </p:nvSpPr>
        <p:spPr bwMode="auto">
          <a:xfrm rot="6319584">
            <a:off x="5805896" y="3774804"/>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11" name="Freeform 229"/>
          <p:cNvSpPr>
            <a:spLocks noChangeAspect="1"/>
          </p:cNvSpPr>
          <p:nvPr/>
        </p:nvSpPr>
        <p:spPr bwMode="auto">
          <a:xfrm>
            <a:off x="6261774" y="3698579"/>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12" name="Freeform 229"/>
          <p:cNvSpPr>
            <a:spLocks noChangeAspect="1"/>
          </p:cNvSpPr>
          <p:nvPr/>
        </p:nvSpPr>
        <p:spPr bwMode="auto">
          <a:xfrm rot="14851669">
            <a:off x="5850531" y="3108042"/>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13" name="Freeform 229"/>
          <p:cNvSpPr>
            <a:spLocks noChangeAspect="1"/>
          </p:cNvSpPr>
          <p:nvPr/>
        </p:nvSpPr>
        <p:spPr bwMode="auto">
          <a:xfrm rot="14851669">
            <a:off x="5405319" y="3353071"/>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14" name="Freeform 229"/>
          <p:cNvSpPr>
            <a:spLocks noChangeAspect="1"/>
          </p:cNvSpPr>
          <p:nvPr/>
        </p:nvSpPr>
        <p:spPr bwMode="auto">
          <a:xfrm>
            <a:off x="6889287" y="3951189"/>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15" name="Freeform 229"/>
          <p:cNvSpPr>
            <a:spLocks noChangeAspect="1"/>
          </p:cNvSpPr>
          <p:nvPr/>
        </p:nvSpPr>
        <p:spPr bwMode="auto">
          <a:xfrm rot="1388049">
            <a:off x="7041686" y="3787136"/>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16" name="Freeform 229"/>
          <p:cNvSpPr>
            <a:spLocks noChangeAspect="1"/>
          </p:cNvSpPr>
          <p:nvPr/>
        </p:nvSpPr>
        <p:spPr bwMode="auto">
          <a:xfrm rot="17789418">
            <a:off x="6571882" y="3681673"/>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17" name="Freeform 229"/>
          <p:cNvSpPr>
            <a:spLocks noChangeAspect="1"/>
          </p:cNvSpPr>
          <p:nvPr/>
        </p:nvSpPr>
        <p:spPr bwMode="auto">
          <a:xfrm rot="17789418">
            <a:off x="6159946" y="3820164"/>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18" name="Freeform 229"/>
          <p:cNvSpPr>
            <a:spLocks noChangeAspect="1"/>
          </p:cNvSpPr>
          <p:nvPr/>
        </p:nvSpPr>
        <p:spPr bwMode="auto">
          <a:xfrm rot="1172359">
            <a:off x="6390679" y="4135056"/>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19" name="Freeform 229"/>
          <p:cNvSpPr>
            <a:spLocks noChangeAspect="1"/>
          </p:cNvSpPr>
          <p:nvPr/>
        </p:nvSpPr>
        <p:spPr bwMode="auto">
          <a:xfrm>
            <a:off x="5898687" y="3951189"/>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20" name="Freeform 229"/>
          <p:cNvSpPr>
            <a:spLocks noChangeAspect="1"/>
          </p:cNvSpPr>
          <p:nvPr/>
        </p:nvSpPr>
        <p:spPr bwMode="auto">
          <a:xfrm rot="1388049">
            <a:off x="6051086" y="3787136"/>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21" name="Freeform 229"/>
          <p:cNvSpPr>
            <a:spLocks noChangeAspect="1"/>
          </p:cNvSpPr>
          <p:nvPr/>
        </p:nvSpPr>
        <p:spPr bwMode="auto">
          <a:xfrm rot="17789418">
            <a:off x="5581282" y="3681673"/>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22" name="Freeform 229"/>
          <p:cNvSpPr>
            <a:spLocks noChangeAspect="1"/>
          </p:cNvSpPr>
          <p:nvPr/>
        </p:nvSpPr>
        <p:spPr bwMode="auto">
          <a:xfrm rot="17789418">
            <a:off x="5169346" y="3820164"/>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23" name="Freeform 229"/>
          <p:cNvSpPr>
            <a:spLocks noChangeAspect="1"/>
          </p:cNvSpPr>
          <p:nvPr/>
        </p:nvSpPr>
        <p:spPr bwMode="auto">
          <a:xfrm rot="3397582">
            <a:off x="5354332" y="3963761"/>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grpSp>
        <p:nvGrpSpPr>
          <p:cNvPr id="24" name="Group 23"/>
          <p:cNvGrpSpPr/>
          <p:nvPr/>
        </p:nvGrpSpPr>
        <p:grpSpPr>
          <a:xfrm>
            <a:off x="4495800" y="1857375"/>
            <a:ext cx="1357534" cy="481644"/>
            <a:chOff x="1150033" y="1282921"/>
            <a:chExt cx="1357534" cy="481644"/>
          </a:xfrm>
        </p:grpSpPr>
        <p:sp>
          <p:nvSpPr>
            <p:cNvPr id="25" name="Arc 24"/>
            <p:cNvSpPr/>
            <p:nvPr/>
          </p:nvSpPr>
          <p:spPr>
            <a:xfrm rot="7823843">
              <a:off x="1214268" y="1219200"/>
              <a:ext cx="481130" cy="6096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7823843">
              <a:off x="1581202" y="1218943"/>
              <a:ext cx="481130" cy="6096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7823843">
              <a:off x="1962202" y="1218686"/>
              <a:ext cx="481130" cy="6096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27"/>
          <p:cNvGrpSpPr/>
          <p:nvPr/>
        </p:nvGrpSpPr>
        <p:grpSpPr>
          <a:xfrm>
            <a:off x="5612658" y="1870111"/>
            <a:ext cx="1357534" cy="481644"/>
            <a:chOff x="1150033" y="1282921"/>
            <a:chExt cx="1357534" cy="481644"/>
          </a:xfrm>
        </p:grpSpPr>
        <p:sp>
          <p:nvSpPr>
            <p:cNvPr id="29" name="Arc 28"/>
            <p:cNvSpPr/>
            <p:nvPr/>
          </p:nvSpPr>
          <p:spPr>
            <a:xfrm rot="7823843">
              <a:off x="1214268" y="1219200"/>
              <a:ext cx="481130" cy="6096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7823843">
              <a:off x="1581202" y="1218943"/>
              <a:ext cx="481130" cy="6096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7823843">
              <a:off x="1962202" y="1218686"/>
              <a:ext cx="481130" cy="6096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 name="Arc 31"/>
          <p:cNvSpPr/>
          <p:nvPr/>
        </p:nvSpPr>
        <p:spPr>
          <a:xfrm rot="7823843">
            <a:off x="6793751" y="1819126"/>
            <a:ext cx="481130" cy="6096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7823843">
            <a:off x="7160685" y="1818869"/>
            <a:ext cx="481130" cy="6096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229"/>
          <p:cNvSpPr>
            <a:spLocks noChangeAspect="1"/>
          </p:cNvSpPr>
          <p:nvPr/>
        </p:nvSpPr>
        <p:spPr bwMode="auto">
          <a:xfrm>
            <a:off x="5715052" y="2401411"/>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35" name="Freeform 229"/>
          <p:cNvSpPr>
            <a:spLocks noChangeAspect="1"/>
          </p:cNvSpPr>
          <p:nvPr/>
        </p:nvSpPr>
        <p:spPr bwMode="auto">
          <a:xfrm rot="6319584">
            <a:off x="5563974" y="2782436"/>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36" name="Freeform 229"/>
          <p:cNvSpPr>
            <a:spLocks noChangeAspect="1"/>
          </p:cNvSpPr>
          <p:nvPr/>
        </p:nvSpPr>
        <p:spPr bwMode="auto">
          <a:xfrm rot="14851669">
            <a:off x="5163397" y="2360703"/>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37" name="Freeform 229"/>
          <p:cNvSpPr>
            <a:spLocks noChangeAspect="1"/>
          </p:cNvSpPr>
          <p:nvPr/>
        </p:nvSpPr>
        <p:spPr bwMode="auto">
          <a:xfrm>
            <a:off x="5656765" y="2958821"/>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38" name="Freeform 229"/>
          <p:cNvSpPr>
            <a:spLocks noChangeAspect="1"/>
          </p:cNvSpPr>
          <p:nvPr/>
        </p:nvSpPr>
        <p:spPr bwMode="auto">
          <a:xfrm rot="17789418">
            <a:off x="5339360" y="2689305"/>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39" name="Freeform 229"/>
          <p:cNvSpPr>
            <a:spLocks noChangeAspect="1"/>
          </p:cNvSpPr>
          <p:nvPr/>
        </p:nvSpPr>
        <p:spPr bwMode="auto">
          <a:xfrm rot="17789418">
            <a:off x="4927424" y="2827796"/>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40" name="Freeform 229"/>
          <p:cNvSpPr>
            <a:spLocks noChangeAspect="1"/>
          </p:cNvSpPr>
          <p:nvPr/>
        </p:nvSpPr>
        <p:spPr bwMode="auto">
          <a:xfrm rot="14851669">
            <a:off x="5158157" y="3142688"/>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41" name="Freeform 229"/>
          <p:cNvSpPr>
            <a:spLocks noChangeAspect="1"/>
          </p:cNvSpPr>
          <p:nvPr/>
        </p:nvSpPr>
        <p:spPr bwMode="auto">
          <a:xfrm>
            <a:off x="6335340" y="2426059"/>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42" name="Freeform 229"/>
          <p:cNvSpPr>
            <a:spLocks noChangeAspect="1"/>
          </p:cNvSpPr>
          <p:nvPr/>
        </p:nvSpPr>
        <p:spPr bwMode="auto">
          <a:xfrm rot="6319584">
            <a:off x="7164174" y="2822595"/>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43" name="Freeform 229"/>
          <p:cNvSpPr>
            <a:spLocks noChangeAspect="1"/>
          </p:cNvSpPr>
          <p:nvPr/>
        </p:nvSpPr>
        <p:spPr bwMode="auto">
          <a:xfrm rot="14851669">
            <a:off x="6763597" y="2400862"/>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44" name="Freeform 229"/>
          <p:cNvSpPr>
            <a:spLocks noChangeAspect="1"/>
          </p:cNvSpPr>
          <p:nvPr/>
        </p:nvSpPr>
        <p:spPr bwMode="auto">
          <a:xfrm>
            <a:off x="7256965" y="2998980"/>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45" name="Freeform 229"/>
          <p:cNvSpPr>
            <a:spLocks noChangeAspect="1"/>
          </p:cNvSpPr>
          <p:nvPr/>
        </p:nvSpPr>
        <p:spPr bwMode="auto">
          <a:xfrm rot="17789418">
            <a:off x="6939560" y="2729464"/>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46" name="Freeform 229"/>
          <p:cNvSpPr>
            <a:spLocks noChangeAspect="1"/>
          </p:cNvSpPr>
          <p:nvPr/>
        </p:nvSpPr>
        <p:spPr bwMode="auto">
          <a:xfrm rot="17789418">
            <a:off x="6527624" y="2867955"/>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47" name="Freeform 229"/>
          <p:cNvSpPr>
            <a:spLocks noChangeAspect="1"/>
          </p:cNvSpPr>
          <p:nvPr/>
        </p:nvSpPr>
        <p:spPr bwMode="auto">
          <a:xfrm rot="14851669">
            <a:off x="6758357" y="3182847"/>
            <a:ext cx="405487" cy="457200"/>
          </a:xfrm>
          <a:custGeom>
            <a:avLst/>
            <a:gdLst>
              <a:gd name="T0" fmla="*/ 401 w 458"/>
              <a:gd name="T1" fmla="*/ 163 h 517"/>
              <a:gd name="T2" fmla="*/ 414 w 458"/>
              <a:gd name="T3" fmla="*/ 157 h 517"/>
              <a:gd name="T4" fmla="*/ 420 w 458"/>
              <a:gd name="T5" fmla="*/ 153 h 517"/>
              <a:gd name="T6" fmla="*/ 420 w 458"/>
              <a:gd name="T7" fmla="*/ 151 h 517"/>
              <a:gd name="T8" fmla="*/ 439 w 458"/>
              <a:gd name="T9" fmla="*/ 132 h 517"/>
              <a:gd name="T10" fmla="*/ 430 w 458"/>
              <a:gd name="T11" fmla="*/ 109 h 517"/>
              <a:gd name="T12" fmla="*/ 357 w 458"/>
              <a:gd name="T13" fmla="*/ 94 h 517"/>
              <a:gd name="T14" fmla="*/ 311 w 458"/>
              <a:gd name="T15" fmla="*/ 78 h 517"/>
              <a:gd name="T16" fmla="*/ 268 w 458"/>
              <a:gd name="T17" fmla="*/ 42 h 517"/>
              <a:gd name="T18" fmla="*/ 228 w 458"/>
              <a:gd name="T19" fmla="*/ 7 h 517"/>
              <a:gd name="T20" fmla="*/ 217 w 458"/>
              <a:gd name="T21" fmla="*/ 0 h 517"/>
              <a:gd name="T22" fmla="*/ 197 w 458"/>
              <a:gd name="T23" fmla="*/ 0 h 517"/>
              <a:gd name="T24" fmla="*/ 184 w 458"/>
              <a:gd name="T25" fmla="*/ 15 h 517"/>
              <a:gd name="T26" fmla="*/ 174 w 458"/>
              <a:gd name="T27" fmla="*/ 59 h 517"/>
              <a:gd name="T28" fmla="*/ 115 w 458"/>
              <a:gd name="T29" fmla="*/ 99 h 517"/>
              <a:gd name="T30" fmla="*/ 59 w 458"/>
              <a:gd name="T31" fmla="*/ 128 h 517"/>
              <a:gd name="T32" fmla="*/ 19 w 458"/>
              <a:gd name="T33" fmla="*/ 155 h 517"/>
              <a:gd name="T34" fmla="*/ 0 w 458"/>
              <a:gd name="T35" fmla="*/ 180 h 517"/>
              <a:gd name="T36" fmla="*/ 5 w 458"/>
              <a:gd name="T37" fmla="*/ 203 h 517"/>
              <a:gd name="T38" fmla="*/ 28 w 458"/>
              <a:gd name="T39" fmla="*/ 214 h 517"/>
              <a:gd name="T40" fmla="*/ 63 w 458"/>
              <a:gd name="T41" fmla="*/ 209 h 517"/>
              <a:gd name="T42" fmla="*/ 49 w 458"/>
              <a:gd name="T43" fmla="*/ 216 h 517"/>
              <a:gd name="T44" fmla="*/ 34 w 458"/>
              <a:gd name="T45" fmla="*/ 224 h 517"/>
              <a:gd name="T46" fmla="*/ 19 w 458"/>
              <a:gd name="T47" fmla="*/ 243 h 517"/>
              <a:gd name="T48" fmla="*/ 3 w 458"/>
              <a:gd name="T49" fmla="*/ 289 h 517"/>
              <a:gd name="T50" fmla="*/ 24 w 458"/>
              <a:gd name="T51" fmla="*/ 322 h 517"/>
              <a:gd name="T52" fmla="*/ 101 w 458"/>
              <a:gd name="T53" fmla="*/ 354 h 517"/>
              <a:gd name="T54" fmla="*/ 159 w 458"/>
              <a:gd name="T55" fmla="*/ 353 h 517"/>
              <a:gd name="T56" fmla="*/ 195 w 458"/>
              <a:gd name="T57" fmla="*/ 324 h 517"/>
              <a:gd name="T58" fmla="*/ 218 w 458"/>
              <a:gd name="T59" fmla="*/ 285 h 517"/>
              <a:gd name="T60" fmla="*/ 217 w 458"/>
              <a:gd name="T61" fmla="*/ 326 h 517"/>
              <a:gd name="T62" fmla="*/ 218 w 458"/>
              <a:gd name="T63" fmla="*/ 366 h 517"/>
              <a:gd name="T64" fmla="*/ 257 w 458"/>
              <a:gd name="T65" fmla="*/ 437 h 517"/>
              <a:gd name="T66" fmla="*/ 297 w 458"/>
              <a:gd name="T67" fmla="*/ 473 h 517"/>
              <a:gd name="T68" fmla="*/ 362 w 458"/>
              <a:gd name="T69" fmla="*/ 508 h 517"/>
              <a:gd name="T70" fmla="*/ 410 w 458"/>
              <a:gd name="T71" fmla="*/ 517 h 517"/>
              <a:gd name="T72" fmla="*/ 455 w 458"/>
              <a:gd name="T73" fmla="*/ 498 h 517"/>
              <a:gd name="T74" fmla="*/ 458 w 458"/>
              <a:gd name="T75" fmla="*/ 471 h 517"/>
              <a:gd name="T76" fmla="*/ 410 w 458"/>
              <a:gd name="T77" fmla="*/ 410 h 517"/>
              <a:gd name="T78" fmla="*/ 376 w 458"/>
              <a:gd name="T79" fmla="*/ 395 h 517"/>
              <a:gd name="T80" fmla="*/ 266 w 458"/>
              <a:gd name="T81" fmla="*/ 414 h 517"/>
              <a:gd name="T82" fmla="*/ 165 w 458"/>
              <a:gd name="T83" fmla="*/ 470 h 517"/>
              <a:gd name="T84" fmla="*/ 111 w 458"/>
              <a:gd name="T85" fmla="*/ 479 h 517"/>
              <a:gd name="T86" fmla="*/ 101 w 458"/>
              <a:gd name="T87" fmla="*/ 475 h 517"/>
              <a:gd name="T88" fmla="*/ 117 w 458"/>
              <a:gd name="T89" fmla="*/ 487 h 517"/>
              <a:gd name="T90" fmla="*/ 167 w 458"/>
              <a:gd name="T91" fmla="*/ 477 h 517"/>
              <a:gd name="T92" fmla="*/ 272 w 458"/>
              <a:gd name="T93" fmla="*/ 422 h 517"/>
              <a:gd name="T94" fmla="*/ 378 w 458"/>
              <a:gd name="T95" fmla="*/ 404 h 517"/>
              <a:gd name="T96" fmla="*/ 407 w 458"/>
              <a:gd name="T97" fmla="*/ 414 h 517"/>
              <a:gd name="T98" fmla="*/ 449 w 458"/>
              <a:gd name="T99" fmla="*/ 479 h 517"/>
              <a:gd name="T100" fmla="*/ 445 w 458"/>
              <a:gd name="T101" fmla="*/ 498 h 517"/>
              <a:gd name="T102" fmla="*/ 401 w 458"/>
              <a:gd name="T103" fmla="*/ 512 h 517"/>
              <a:gd name="T104" fmla="*/ 336 w 458"/>
              <a:gd name="T105" fmla="*/ 491 h 517"/>
              <a:gd name="T106" fmla="*/ 261 w 458"/>
              <a:gd name="T107" fmla="*/ 433 h 517"/>
              <a:gd name="T108" fmla="*/ 230 w 458"/>
              <a:gd name="T109" fmla="*/ 383 h 517"/>
              <a:gd name="T110" fmla="*/ 232 w 458"/>
              <a:gd name="T111" fmla="*/ 293 h 517"/>
              <a:gd name="T112" fmla="*/ 282 w 458"/>
              <a:gd name="T113" fmla="*/ 331 h 517"/>
              <a:gd name="T114" fmla="*/ 314 w 458"/>
              <a:gd name="T115" fmla="*/ 337 h 517"/>
              <a:gd name="T116" fmla="*/ 380 w 458"/>
              <a:gd name="T117" fmla="*/ 285 h 517"/>
              <a:gd name="T118" fmla="*/ 424 w 458"/>
              <a:gd name="T119" fmla="*/ 232 h 517"/>
              <a:gd name="T120" fmla="*/ 432 w 458"/>
              <a:gd name="T121" fmla="*/ 186 h 517"/>
              <a:gd name="T122" fmla="*/ 420 w 458"/>
              <a:gd name="T123" fmla="*/ 170 h 517"/>
              <a:gd name="T124" fmla="*/ 401 w 458"/>
              <a:gd name="T125" fmla="*/ 164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
              <a:gd name="T190" fmla="*/ 0 h 517"/>
              <a:gd name="T191" fmla="*/ 458 w 458"/>
              <a:gd name="T192" fmla="*/ 517 h 5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 h="517">
                <a:moveTo>
                  <a:pt x="397" y="164"/>
                </a:moveTo>
                <a:lnTo>
                  <a:pt x="397" y="163"/>
                </a:lnTo>
                <a:lnTo>
                  <a:pt x="399" y="163"/>
                </a:lnTo>
                <a:lnTo>
                  <a:pt x="401" y="163"/>
                </a:lnTo>
                <a:lnTo>
                  <a:pt x="405" y="161"/>
                </a:lnTo>
                <a:lnTo>
                  <a:pt x="409" y="159"/>
                </a:lnTo>
                <a:lnTo>
                  <a:pt x="412" y="159"/>
                </a:lnTo>
                <a:lnTo>
                  <a:pt x="414" y="157"/>
                </a:lnTo>
                <a:lnTo>
                  <a:pt x="416" y="155"/>
                </a:lnTo>
                <a:lnTo>
                  <a:pt x="418" y="155"/>
                </a:lnTo>
                <a:lnTo>
                  <a:pt x="420" y="153"/>
                </a:lnTo>
                <a:lnTo>
                  <a:pt x="420" y="151"/>
                </a:lnTo>
                <a:lnTo>
                  <a:pt x="432" y="140"/>
                </a:lnTo>
                <a:lnTo>
                  <a:pt x="439" y="132"/>
                </a:lnTo>
                <a:lnTo>
                  <a:pt x="441" y="124"/>
                </a:lnTo>
                <a:lnTo>
                  <a:pt x="441" y="118"/>
                </a:lnTo>
                <a:lnTo>
                  <a:pt x="437" y="113"/>
                </a:lnTo>
                <a:lnTo>
                  <a:pt x="430" y="109"/>
                </a:lnTo>
                <a:lnTo>
                  <a:pt x="420" y="105"/>
                </a:lnTo>
                <a:lnTo>
                  <a:pt x="410" y="103"/>
                </a:lnTo>
                <a:lnTo>
                  <a:pt x="386" y="97"/>
                </a:lnTo>
                <a:lnTo>
                  <a:pt x="357" y="94"/>
                </a:lnTo>
                <a:lnTo>
                  <a:pt x="343" y="90"/>
                </a:lnTo>
                <a:lnTo>
                  <a:pt x="332" y="88"/>
                </a:lnTo>
                <a:lnTo>
                  <a:pt x="320" y="84"/>
                </a:lnTo>
                <a:lnTo>
                  <a:pt x="311" y="78"/>
                </a:lnTo>
                <a:lnTo>
                  <a:pt x="305" y="74"/>
                </a:lnTo>
                <a:lnTo>
                  <a:pt x="295" y="67"/>
                </a:lnTo>
                <a:lnTo>
                  <a:pt x="282" y="55"/>
                </a:lnTo>
                <a:lnTo>
                  <a:pt x="268" y="42"/>
                </a:lnTo>
                <a:lnTo>
                  <a:pt x="253" y="30"/>
                </a:lnTo>
                <a:lnTo>
                  <a:pt x="240" y="19"/>
                </a:lnTo>
                <a:lnTo>
                  <a:pt x="232" y="11"/>
                </a:lnTo>
                <a:lnTo>
                  <a:pt x="228" y="7"/>
                </a:lnTo>
                <a:lnTo>
                  <a:pt x="224" y="7"/>
                </a:lnTo>
                <a:lnTo>
                  <a:pt x="224" y="1"/>
                </a:lnTo>
                <a:lnTo>
                  <a:pt x="220" y="1"/>
                </a:lnTo>
                <a:lnTo>
                  <a:pt x="217" y="0"/>
                </a:lnTo>
                <a:lnTo>
                  <a:pt x="213" y="0"/>
                </a:lnTo>
                <a:lnTo>
                  <a:pt x="207" y="0"/>
                </a:lnTo>
                <a:lnTo>
                  <a:pt x="203" y="0"/>
                </a:lnTo>
                <a:lnTo>
                  <a:pt x="197" y="0"/>
                </a:lnTo>
                <a:lnTo>
                  <a:pt x="193" y="1"/>
                </a:lnTo>
                <a:lnTo>
                  <a:pt x="192" y="1"/>
                </a:lnTo>
                <a:lnTo>
                  <a:pt x="186" y="9"/>
                </a:lnTo>
                <a:lnTo>
                  <a:pt x="184" y="15"/>
                </a:lnTo>
                <a:lnTo>
                  <a:pt x="182" y="24"/>
                </a:lnTo>
                <a:lnTo>
                  <a:pt x="182" y="34"/>
                </a:lnTo>
                <a:lnTo>
                  <a:pt x="178" y="46"/>
                </a:lnTo>
                <a:lnTo>
                  <a:pt x="174" y="59"/>
                </a:lnTo>
                <a:lnTo>
                  <a:pt x="165" y="72"/>
                </a:lnTo>
                <a:lnTo>
                  <a:pt x="151" y="88"/>
                </a:lnTo>
                <a:lnTo>
                  <a:pt x="132" y="94"/>
                </a:lnTo>
                <a:lnTo>
                  <a:pt x="115" y="99"/>
                </a:lnTo>
                <a:lnTo>
                  <a:pt x="99" y="105"/>
                </a:lnTo>
                <a:lnTo>
                  <a:pt x="84" y="113"/>
                </a:lnTo>
                <a:lnTo>
                  <a:pt x="71" y="120"/>
                </a:lnTo>
                <a:lnTo>
                  <a:pt x="59" y="128"/>
                </a:lnTo>
                <a:lnTo>
                  <a:pt x="48" y="134"/>
                </a:lnTo>
                <a:lnTo>
                  <a:pt x="36" y="141"/>
                </a:lnTo>
                <a:lnTo>
                  <a:pt x="26" y="147"/>
                </a:lnTo>
                <a:lnTo>
                  <a:pt x="19" y="155"/>
                </a:lnTo>
                <a:lnTo>
                  <a:pt x="11" y="161"/>
                </a:lnTo>
                <a:lnTo>
                  <a:pt x="5" y="168"/>
                </a:lnTo>
                <a:lnTo>
                  <a:pt x="1" y="174"/>
                </a:lnTo>
                <a:lnTo>
                  <a:pt x="0" y="180"/>
                </a:lnTo>
                <a:lnTo>
                  <a:pt x="0" y="186"/>
                </a:lnTo>
                <a:lnTo>
                  <a:pt x="0" y="191"/>
                </a:lnTo>
                <a:lnTo>
                  <a:pt x="1" y="197"/>
                </a:lnTo>
                <a:lnTo>
                  <a:pt x="5" y="203"/>
                </a:lnTo>
                <a:lnTo>
                  <a:pt x="7" y="207"/>
                </a:lnTo>
                <a:lnTo>
                  <a:pt x="11" y="211"/>
                </a:lnTo>
                <a:lnTo>
                  <a:pt x="19" y="214"/>
                </a:lnTo>
                <a:lnTo>
                  <a:pt x="28" y="214"/>
                </a:lnTo>
                <a:lnTo>
                  <a:pt x="38" y="212"/>
                </a:lnTo>
                <a:lnTo>
                  <a:pt x="48" y="211"/>
                </a:lnTo>
                <a:lnTo>
                  <a:pt x="55" y="209"/>
                </a:lnTo>
                <a:lnTo>
                  <a:pt x="63" y="209"/>
                </a:lnTo>
                <a:lnTo>
                  <a:pt x="55" y="209"/>
                </a:lnTo>
                <a:lnTo>
                  <a:pt x="55" y="212"/>
                </a:lnTo>
                <a:lnTo>
                  <a:pt x="53" y="214"/>
                </a:lnTo>
                <a:lnTo>
                  <a:pt x="49" y="216"/>
                </a:lnTo>
                <a:lnTo>
                  <a:pt x="46" y="218"/>
                </a:lnTo>
                <a:lnTo>
                  <a:pt x="42" y="220"/>
                </a:lnTo>
                <a:lnTo>
                  <a:pt x="38" y="222"/>
                </a:lnTo>
                <a:lnTo>
                  <a:pt x="34" y="224"/>
                </a:lnTo>
                <a:lnTo>
                  <a:pt x="32" y="228"/>
                </a:lnTo>
                <a:lnTo>
                  <a:pt x="32" y="232"/>
                </a:lnTo>
                <a:lnTo>
                  <a:pt x="24" y="235"/>
                </a:lnTo>
                <a:lnTo>
                  <a:pt x="19" y="243"/>
                </a:lnTo>
                <a:lnTo>
                  <a:pt x="13" y="255"/>
                </a:lnTo>
                <a:lnTo>
                  <a:pt x="9" y="266"/>
                </a:lnTo>
                <a:lnTo>
                  <a:pt x="5" y="278"/>
                </a:lnTo>
                <a:lnTo>
                  <a:pt x="3" y="289"/>
                </a:lnTo>
                <a:lnTo>
                  <a:pt x="5" y="299"/>
                </a:lnTo>
                <a:lnTo>
                  <a:pt x="9" y="306"/>
                </a:lnTo>
                <a:lnTo>
                  <a:pt x="15" y="314"/>
                </a:lnTo>
                <a:lnTo>
                  <a:pt x="24" y="322"/>
                </a:lnTo>
                <a:lnTo>
                  <a:pt x="38" y="331"/>
                </a:lnTo>
                <a:lnTo>
                  <a:pt x="55" y="341"/>
                </a:lnTo>
                <a:lnTo>
                  <a:pt x="76" y="349"/>
                </a:lnTo>
                <a:lnTo>
                  <a:pt x="101" y="354"/>
                </a:lnTo>
                <a:lnTo>
                  <a:pt x="115" y="356"/>
                </a:lnTo>
                <a:lnTo>
                  <a:pt x="128" y="356"/>
                </a:lnTo>
                <a:lnTo>
                  <a:pt x="144" y="354"/>
                </a:lnTo>
                <a:lnTo>
                  <a:pt x="159" y="353"/>
                </a:lnTo>
                <a:lnTo>
                  <a:pt x="170" y="349"/>
                </a:lnTo>
                <a:lnTo>
                  <a:pt x="180" y="341"/>
                </a:lnTo>
                <a:lnTo>
                  <a:pt x="188" y="333"/>
                </a:lnTo>
                <a:lnTo>
                  <a:pt x="195" y="324"/>
                </a:lnTo>
                <a:lnTo>
                  <a:pt x="201" y="312"/>
                </a:lnTo>
                <a:lnTo>
                  <a:pt x="207" y="303"/>
                </a:lnTo>
                <a:lnTo>
                  <a:pt x="213" y="293"/>
                </a:lnTo>
                <a:lnTo>
                  <a:pt x="218" y="285"/>
                </a:lnTo>
                <a:lnTo>
                  <a:pt x="218" y="295"/>
                </a:lnTo>
                <a:lnTo>
                  <a:pt x="218" y="305"/>
                </a:lnTo>
                <a:lnTo>
                  <a:pt x="218" y="314"/>
                </a:lnTo>
                <a:lnTo>
                  <a:pt x="217" y="326"/>
                </a:lnTo>
                <a:lnTo>
                  <a:pt x="217" y="335"/>
                </a:lnTo>
                <a:lnTo>
                  <a:pt x="217" y="345"/>
                </a:lnTo>
                <a:lnTo>
                  <a:pt x="218" y="354"/>
                </a:lnTo>
                <a:lnTo>
                  <a:pt x="218" y="366"/>
                </a:lnTo>
                <a:lnTo>
                  <a:pt x="226" y="387"/>
                </a:lnTo>
                <a:lnTo>
                  <a:pt x="234" y="406"/>
                </a:lnTo>
                <a:lnTo>
                  <a:pt x="245" y="423"/>
                </a:lnTo>
                <a:lnTo>
                  <a:pt x="257" y="437"/>
                </a:lnTo>
                <a:lnTo>
                  <a:pt x="268" y="450"/>
                </a:lnTo>
                <a:lnTo>
                  <a:pt x="278" y="460"/>
                </a:lnTo>
                <a:lnTo>
                  <a:pt x="289" y="468"/>
                </a:lnTo>
                <a:lnTo>
                  <a:pt x="297" y="473"/>
                </a:lnTo>
                <a:lnTo>
                  <a:pt x="313" y="483"/>
                </a:lnTo>
                <a:lnTo>
                  <a:pt x="330" y="493"/>
                </a:lnTo>
                <a:lnTo>
                  <a:pt x="347" y="500"/>
                </a:lnTo>
                <a:lnTo>
                  <a:pt x="362" y="508"/>
                </a:lnTo>
                <a:lnTo>
                  <a:pt x="378" y="512"/>
                </a:lnTo>
                <a:lnTo>
                  <a:pt x="391" y="516"/>
                </a:lnTo>
                <a:lnTo>
                  <a:pt x="403" y="517"/>
                </a:lnTo>
                <a:lnTo>
                  <a:pt x="410" y="517"/>
                </a:lnTo>
                <a:lnTo>
                  <a:pt x="430" y="514"/>
                </a:lnTo>
                <a:lnTo>
                  <a:pt x="445" y="506"/>
                </a:lnTo>
                <a:lnTo>
                  <a:pt x="451" y="502"/>
                </a:lnTo>
                <a:lnTo>
                  <a:pt x="455" y="498"/>
                </a:lnTo>
                <a:lnTo>
                  <a:pt x="457" y="493"/>
                </a:lnTo>
                <a:lnTo>
                  <a:pt x="458" y="485"/>
                </a:lnTo>
                <a:lnTo>
                  <a:pt x="458" y="479"/>
                </a:lnTo>
                <a:lnTo>
                  <a:pt x="458" y="471"/>
                </a:lnTo>
                <a:lnTo>
                  <a:pt x="455" y="464"/>
                </a:lnTo>
                <a:lnTo>
                  <a:pt x="449" y="454"/>
                </a:lnTo>
                <a:lnTo>
                  <a:pt x="434" y="433"/>
                </a:lnTo>
                <a:lnTo>
                  <a:pt x="410" y="410"/>
                </a:lnTo>
                <a:lnTo>
                  <a:pt x="405" y="404"/>
                </a:lnTo>
                <a:lnTo>
                  <a:pt x="397" y="400"/>
                </a:lnTo>
                <a:lnTo>
                  <a:pt x="387" y="397"/>
                </a:lnTo>
                <a:lnTo>
                  <a:pt x="376" y="395"/>
                </a:lnTo>
                <a:lnTo>
                  <a:pt x="351" y="395"/>
                </a:lnTo>
                <a:lnTo>
                  <a:pt x="324" y="397"/>
                </a:lnTo>
                <a:lnTo>
                  <a:pt x="295" y="404"/>
                </a:lnTo>
                <a:lnTo>
                  <a:pt x="266" y="414"/>
                </a:lnTo>
                <a:lnTo>
                  <a:pt x="238" y="425"/>
                </a:lnTo>
                <a:lnTo>
                  <a:pt x="211" y="441"/>
                </a:lnTo>
                <a:lnTo>
                  <a:pt x="186" y="458"/>
                </a:lnTo>
                <a:lnTo>
                  <a:pt x="165" y="470"/>
                </a:lnTo>
                <a:lnTo>
                  <a:pt x="147" y="477"/>
                </a:lnTo>
                <a:lnTo>
                  <a:pt x="132" y="481"/>
                </a:lnTo>
                <a:lnTo>
                  <a:pt x="121" y="481"/>
                </a:lnTo>
                <a:lnTo>
                  <a:pt x="111" y="479"/>
                </a:lnTo>
                <a:lnTo>
                  <a:pt x="105" y="473"/>
                </a:lnTo>
                <a:lnTo>
                  <a:pt x="99" y="464"/>
                </a:lnTo>
                <a:lnTo>
                  <a:pt x="101" y="470"/>
                </a:lnTo>
                <a:lnTo>
                  <a:pt x="101" y="475"/>
                </a:lnTo>
                <a:lnTo>
                  <a:pt x="105" y="479"/>
                </a:lnTo>
                <a:lnTo>
                  <a:pt x="107" y="483"/>
                </a:lnTo>
                <a:lnTo>
                  <a:pt x="113" y="485"/>
                </a:lnTo>
                <a:lnTo>
                  <a:pt x="117" y="487"/>
                </a:lnTo>
                <a:lnTo>
                  <a:pt x="122" y="487"/>
                </a:lnTo>
                <a:lnTo>
                  <a:pt x="130" y="487"/>
                </a:lnTo>
                <a:lnTo>
                  <a:pt x="145" y="483"/>
                </a:lnTo>
                <a:lnTo>
                  <a:pt x="167" y="477"/>
                </a:lnTo>
                <a:lnTo>
                  <a:pt x="190" y="466"/>
                </a:lnTo>
                <a:lnTo>
                  <a:pt x="215" y="450"/>
                </a:lnTo>
                <a:lnTo>
                  <a:pt x="243" y="433"/>
                </a:lnTo>
                <a:lnTo>
                  <a:pt x="272" y="422"/>
                </a:lnTo>
                <a:lnTo>
                  <a:pt x="301" y="412"/>
                </a:lnTo>
                <a:lnTo>
                  <a:pt x="330" y="406"/>
                </a:lnTo>
                <a:lnTo>
                  <a:pt x="355" y="402"/>
                </a:lnTo>
                <a:lnTo>
                  <a:pt x="378" y="404"/>
                </a:lnTo>
                <a:lnTo>
                  <a:pt x="387" y="406"/>
                </a:lnTo>
                <a:lnTo>
                  <a:pt x="395" y="408"/>
                </a:lnTo>
                <a:lnTo>
                  <a:pt x="401" y="410"/>
                </a:lnTo>
                <a:lnTo>
                  <a:pt x="407" y="414"/>
                </a:lnTo>
                <a:lnTo>
                  <a:pt x="424" y="433"/>
                </a:lnTo>
                <a:lnTo>
                  <a:pt x="437" y="450"/>
                </a:lnTo>
                <a:lnTo>
                  <a:pt x="445" y="466"/>
                </a:lnTo>
                <a:lnTo>
                  <a:pt x="449" y="479"/>
                </a:lnTo>
                <a:lnTo>
                  <a:pt x="449" y="485"/>
                </a:lnTo>
                <a:lnTo>
                  <a:pt x="449" y="489"/>
                </a:lnTo>
                <a:lnTo>
                  <a:pt x="447" y="494"/>
                </a:lnTo>
                <a:lnTo>
                  <a:pt x="445" y="498"/>
                </a:lnTo>
                <a:lnTo>
                  <a:pt x="437" y="504"/>
                </a:lnTo>
                <a:lnTo>
                  <a:pt x="428" y="508"/>
                </a:lnTo>
                <a:lnTo>
                  <a:pt x="416" y="512"/>
                </a:lnTo>
                <a:lnTo>
                  <a:pt x="401" y="512"/>
                </a:lnTo>
                <a:lnTo>
                  <a:pt x="386" y="510"/>
                </a:lnTo>
                <a:lnTo>
                  <a:pt x="370" y="506"/>
                </a:lnTo>
                <a:lnTo>
                  <a:pt x="353" y="498"/>
                </a:lnTo>
                <a:lnTo>
                  <a:pt x="336" y="491"/>
                </a:lnTo>
                <a:lnTo>
                  <a:pt x="318" y="481"/>
                </a:lnTo>
                <a:lnTo>
                  <a:pt x="301" y="468"/>
                </a:lnTo>
                <a:lnTo>
                  <a:pt x="278" y="448"/>
                </a:lnTo>
                <a:lnTo>
                  <a:pt x="261" y="433"/>
                </a:lnTo>
                <a:lnTo>
                  <a:pt x="247" y="420"/>
                </a:lnTo>
                <a:lnTo>
                  <a:pt x="240" y="406"/>
                </a:lnTo>
                <a:lnTo>
                  <a:pt x="234" y="395"/>
                </a:lnTo>
                <a:lnTo>
                  <a:pt x="230" y="383"/>
                </a:lnTo>
                <a:lnTo>
                  <a:pt x="228" y="368"/>
                </a:lnTo>
                <a:lnTo>
                  <a:pt x="228" y="353"/>
                </a:lnTo>
                <a:lnTo>
                  <a:pt x="228" y="285"/>
                </a:lnTo>
                <a:lnTo>
                  <a:pt x="232" y="293"/>
                </a:lnTo>
                <a:lnTo>
                  <a:pt x="241" y="305"/>
                </a:lnTo>
                <a:lnTo>
                  <a:pt x="253" y="314"/>
                </a:lnTo>
                <a:lnTo>
                  <a:pt x="266" y="324"/>
                </a:lnTo>
                <a:lnTo>
                  <a:pt x="282" y="331"/>
                </a:lnTo>
                <a:lnTo>
                  <a:pt x="297" y="337"/>
                </a:lnTo>
                <a:lnTo>
                  <a:pt x="303" y="337"/>
                </a:lnTo>
                <a:lnTo>
                  <a:pt x="309" y="337"/>
                </a:lnTo>
                <a:lnTo>
                  <a:pt x="314" y="337"/>
                </a:lnTo>
                <a:lnTo>
                  <a:pt x="320" y="333"/>
                </a:lnTo>
                <a:lnTo>
                  <a:pt x="339" y="320"/>
                </a:lnTo>
                <a:lnTo>
                  <a:pt x="359" y="303"/>
                </a:lnTo>
                <a:lnTo>
                  <a:pt x="380" y="285"/>
                </a:lnTo>
                <a:lnTo>
                  <a:pt x="401" y="264"/>
                </a:lnTo>
                <a:lnTo>
                  <a:pt x="409" y="255"/>
                </a:lnTo>
                <a:lnTo>
                  <a:pt x="416" y="243"/>
                </a:lnTo>
                <a:lnTo>
                  <a:pt x="424" y="232"/>
                </a:lnTo>
                <a:lnTo>
                  <a:pt x="428" y="222"/>
                </a:lnTo>
                <a:lnTo>
                  <a:pt x="432" y="209"/>
                </a:lnTo>
                <a:lnTo>
                  <a:pt x="434" y="197"/>
                </a:lnTo>
                <a:lnTo>
                  <a:pt x="432" y="186"/>
                </a:lnTo>
                <a:lnTo>
                  <a:pt x="430" y="172"/>
                </a:lnTo>
                <a:lnTo>
                  <a:pt x="428" y="172"/>
                </a:lnTo>
                <a:lnTo>
                  <a:pt x="424" y="170"/>
                </a:lnTo>
                <a:lnTo>
                  <a:pt x="420" y="170"/>
                </a:lnTo>
                <a:lnTo>
                  <a:pt x="414" y="168"/>
                </a:lnTo>
                <a:lnTo>
                  <a:pt x="410" y="166"/>
                </a:lnTo>
                <a:lnTo>
                  <a:pt x="405" y="164"/>
                </a:lnTo>
                <a:lnTo>
                  <a:pt x="401" y="164"/>
                </a:lnTo>
                <a:lnTo>
                  <a:pt x="397" y="164"/>
                </a:lnTo>
              </a:path>
            </a:pathLst>
          </a:custGeom>
          <a:gradFill rotWithShape="0">
            <a:gsLst>
              <a:gs pos="0">
                <a:srgbClr val="FF0000"/>
              </a:gs>
              <a:gs pos="100000">
                <a:srgbClr val="B90000"/>
              </a:gs>
            </a:gsLst>
            <a:path path="rect">
              <a:fillToRect r="100000" b="100000"/>
            </a:path>
          </a:gradFill>
          <a:ln w="6350" cmpd="sng">
            <a:solidFill>
              <a:srgbClr val="FF0000"/>
            </a:solidFill>
            <a:prstDash val="solid"/>
            <a:round/>
            <a:headEnd/>
            <a:tailEnd/>
          </a:ln>
        </p:spPr>
        <p:txBody>
          <a:bodyPr/>
          <a:lstStyle/>
          <a:p>
            <a:endParaRPr lang="en-US"/>
          </a:p>
        </p:txBody>
      </p:sp>
      <p:sp>
        <p:nvSpPr>
          <p:cNvPr id="48" name="Right Arrow 47"/>
          <p:cNvSpPr/>
          <p:nvPr/>
        </p:nvSpPr>
        <p:spPr>
          <a:xfrm rot="16200000">
            <a:off x="7138270" y="1694028"/>
            <a:ext cx="381000" cy="49425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374753" y="1031565"/>
            <a:ext cx="2218900" cy="646331"/>
          </a:xfrm>
          <a:prstGeom prst="rect">
            <a:avLst/>
          </a:prstGeom>
          <a:noFill/>
        </p:spPr>
        <p:txBody>
          <a:bodyPr wrap="square" rtlCol="0">
            <a:spAutoFit/>
          </a:bodyPr>
          <a:lstStyle/>
          <a:p>
            <a:pPr algn="ctr"/>
            <a:r>
              <a:rPr lang="en-US" b="1" dirty="0">
                <a:solidFill>
                  <a:srgbClr val="002060"/>
                </a:solidFill>
              </a:rPr>
              <a:t>Compounds reducing aerosol production</a:t>
            </a:r>
          </a:p>
        </p:txBody>
      </p:sp>
      <p:grpSp>
        <p:nvGrpSpPr>
          <p:cNvPr id="50" name="Group 49"/>
          <p:cNvGrpSpPr/>
          <p:nvPr/>
        </p:nvGrpSpPr>
        <p:grpSpPr>
          <a:xfrm>
            <a:off x="512390" y="2289078"/>
            <a:ext cx="4004196" cy="2485383"/>
            <a:chOff x="4370976" y="2988082"/>
            <a:chExt cx="4004196" cy="2485383"/>
          </a:xfrm>
        </p:grpSpPr>
        <p:sp>
          <p:nvSpPr>
            <p:cNvPr id="51" name="TextBox 50"/>
            <p:cNvSpPr txBox="1"/>
            <p:nvPr/>
          </p:nvSpPr>
          <p:spPr>
            <a:xfrm>
              <a:off x="4370976" y="3719139"/>
              <a:ext cx="2451313" cy="1754326"/>
            </a:xfrm>
            <a:prstGeom prst="rect">
              <a:avLst/>
            </a:prstGeom>
            <a:noFill/>
          </p:spPr>
          <p:txBody>
            <a:bodyPr wrap="none" rtlCol="0">
              <a:spAutoFit/>
            </a:bodyPr>
            <a:lstStyle/>
            <a:p>
              <a:pPr algn="ctr"/>
              <a:r>
                <a:rPr lang="en-US" b="1" dirty="0">
                  <a:solidFill>
                    <a:srgbClr val="002060"/>
                  </a:solidFill>
                </a:rPr>
                <a:t>Chemical</a:t>
              </a:r>
            </a:p>
            <a:p>
              <a:pPr algn="ctr"/>
              <a:r>
                <a:rPr lang="en-US" b="1" dirty="0">
                  <a:solidFill>
                    <a:srgbClr val="002060"/>
                  </a:solidFill>
                </a:rPr>
                <a:t>Mechanical</a:t>
              </a:r>
            </a:p>
            <a:p>
              <a:pPr algn="ctr"/>
              <a:r>
                <a:rPr lang="en-US" b="1" dirty="0">
                  <a:solidFill>
                    <a:srgbClr val="002060"/>
                  </a:solidFill>
                </a:rPr>
                <a:t>Biological</a:t>
              </a:r>
            </a:p>
            <a:p>
              <a:pPr algn="ctr"/>
              <a:r>
                <a:rPr lang="en-US" b="1" dirty="0">
                  <a:solidFill>
                    <a:srgbClr val="002060"/>
                  </a:solidFill>
                </a:rPr>
                <a:t>Environmental</a:t>
              </a:r>
            </a:p>
            <a:p>
              <a:pPr algn="ctr"/>
              <a:r>
                <a:rPr lang="en-US" b="1" dirty="0">
                  <a:solidFill>
                    <a:srgbClr val="002060"/>
                  </a:solidFill>
                </a:rPr>
                <a:t>Compounds &amp; Methods</a:t>
              </a:r>
            </a:p>
            <a:p>
              <a:endParaRPr lang="en-US" dirty="0">
                <a:solidFill>
                  <a:srgbClr val="002060"/>
                </a:solidFill>
              </a:endParaRPr>
            </a:p>
          </p:txBody>
        </p:sp>
        <p:sp>
          <p:nvSpPr>
            <p:cNvPr id="52" name="Right Arrow 51"/>
            <p:cNvSpPr/>
            <p:nvPr/>
          </p:nvSpPr>
          <p:spPr>
            <a:xfrm>
              <a:off x="6548939" y="4113995"/>
              <a:ext cx="381000" cy="49425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3" name="TextBox 52"/>
            <p:cNvSpPr txBox="1"/>
            <p:nvPr/>
          </p:nvSpPr>
          <p:spPr>
            <a:xfrm>
              <a:off x="7088409" y="3623179"/>
              <a:ext cx="1286763" cy="1754326"/>
            </a:xfrm>
            <a:prstGeom prst="rect">
              <a:avLst/>
            </a:prstGeom>
            <a:noFill/>
          </p:spPr>
          <p:txBody>
            <a:bodyPr wrap="none" rtlCol="0">
              <a:spAutoFit/>
            </a:bodyPr>
            <a:lstStyle/>
            <a:p>
              <a:pPr algn="ctr"/>
              <a:r>
                <a:rPr lang="en-US" dirty="0">
                  <a:solidFill>
                    <a:srgbClr val="002060"/>
                  </a:solidFill>
                </a:rPr>
                <a:t>Must</a:t>
              </a:r>
            </a:p>
            <a:p>
              <a:pPr algn="ctr"/>
              <a:r>
                <a:rPr lang="en-US" dirty="0">
                  <a:solidFill>
                    <a:srgbClr val="002060"/>
                  </a:solidFill>
                </a:rPr>
                <a:t>destroy</a:t>
              </a:r>
            </a:p>
            <a:p>
              <a:pPr algn="ctr"/>
              <a:r>
                <a:rPr lang="en-US" b="1" dirty="0">
                  <a:solidFill>
                    <a:srgbClr val="002060"/>
                  </a:solidFill>
                </a:rPr>
                <a:t>cells</a:t>
              </a:r>
            </a:p>
            <a:p>
              <a:pPr algn="ctr"/>
              <a:r>
                <a:rPr lang="en-US" b="1" dirty="0">
                  <a:solidFill>
                    <a:srgbClr val="002060"/>
                  </a:solidFill>
                </a:rPr>
                <a:t>&amp;</a:t>
              </a:r>
              <a:r>
                <a:rPr lang="en-US" dirty="0">
                  <a:solidFill>
                    <a:srgbClr val="002060"/>
                  </a:solidFill>
                </a:rPr>
                <a:t> </a:t>
              </a:r>
            </a:p>
            <a:p>
              <a:pPr algn="ctr"/>
              <a:r>
                <a:rPr lang="en-US" b="1" dirty="0">
                  <a:solidFill>
                    <a:srgbClr val="002060"/>
                  </a:solidFill>
                </a:rPr>
                <a:t>brevetoxins</a:t>
              </a:r>
            </a:p>
            <a:p>
              <a:endParaRPr lang="en-US" dirty="0">
                <a:solidFill>
                  <a:srgbClr val="002060"/>
                </a:solidFill>
              </a:endParaRPr>
            </a:p>
          </p:txBody>
        </p:sp>
        <p:sp>
          <p:nvSpPr>
            <p:cNvPr id="54" name="TextBox 53"/>
            <p:cNvSpPr txBox="1"/>
            <p:nvPr/>
          </p:nvSpPr>
          <p:spPr>
            <a:xfrm>
              <a:off x="5091435" y="2988082"/>
              <a:ext cx="2578847" cy="400110"/>
            </a:xfrm>
            <a:prstGeom prst="rect">
              <a:avLst/>
            </a:prstGeom>
            <a:noFill/>
          </p:spPr>
          <p:txBody>
            <a:bodyPr wrap="none" rtlCol="0">
              <a:spAutoFit/>
            </a:bodyPr>
            <a:lstStyle/>
            <a:p>
              <a:pPr algn="ctr"/>
              <a:r>
                <a:rPr lang="en-US" sz="2000" b="1" dirty="0">
                  <a:solidFill>
                    <a:srgbClr val="C00000"/>
                  </a:solidFill>
                </a:rPr>
                <a:t>1) Control Bloom Itself</a:t>
              </a:r>
            </a:p>
          </p:txBody>
        </p:sp>
      </p:grpSp>
      <p:sp>
        <p:nvSpPr>
          <p:cNvPr id="55" name="TextBox 54"/>
          <p:cNvSpPr txBox="1"/>
          <p:nvPr/>
        </p:nvSpPr>
        <p:spPr>
          <a:xfrm>
            <a:off x="4263836" y="1353361"/>
            <a:ext cx="2194127" cy="707886"/>
          </a:xfrm>
          <a:prstGeom prst="rect">
            <a:avLst/>
          </a:prstGeom>
          <a:noFill/>
        </p:spPr>
        <p:txBody>
          <a:bodyPr wrap="none" rtlCol="0">
            <a:spAutoFit/>
          </a:bodyPr>
          <a:lstStyle/>
          <a:p>
            <a:pPr algn="ctr"/>
            <a:r>
              <a:rPr lang="en-US" sz="2000" b="1" dirty="0">
                <a:solidFill>
                  <a:srgbClr val="C00000"/>
                </a:solidFill>
              </a:rPr>
              <a:t>2) Control Impacts </a:t>
            </a:r>
          </a:p>
          <a:p>
            <a:pPr algn="ctr"/>
            <a:r>
              <a:rPr lang="en-US" sz="2000" b="1" dirty="0">
                <a:solidFill>
                  <a:srgbClr val="C00000"/>
                </a:solidFill>
              </a:rPr>
              <a:t>of the Bloom </a:t>
            </a:r>
          </a:p>
        </p:txBody>
      </p:sp>
      <p:sp>
        <p:nvSpPr>
          <p:cNvPr id="56" name="Rectangle 55"/>
          <p:cNvSpPr>
            <a:spLocks noChangeArrowheads="1"/>
          </p:cNvSpPr>
          <p:nvPr/>
        </p:nvSpPr>
        <p:spPr bwMode="auto">
          <a:xfrm>
            <a:off x="41409" y="287178"/>
            <a:ext cx="90611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2060"/>
                </a:solidFill>
                <a:effectLst/>
                <a:latin typeface="Calibri" panose="020F0502020204030204" pitchFamily="34" charset="0"/>
              </a:rPr>
              <a:t>Red Tide</a:t>
            </a:r>
            <a:r>
              <a:rPr kumimoji="0" lang="en-US" altLang="en-US" sz="3200" b="1" i="0" u="none" strike="noStrike" cap="none" normalizeH="0" dirty="0">
                <a:ln>
                  <a:noFill/>
                </a:ln>
                <a:solidFill>
                  <a:srgbClr val="002060"/>
                </a:solidFill>
                <a:effectLst/>
                <a:latin typeface="Calibri" panose="020F0502020204030204" pitchFamily="34" charset="0"/>
              </a:rPr>
              <a:t> </a:t>
            </a:r>
            <a:r>
              <a:rPr kumimoji="0" lang="en-US" altLang="en-US" sz="3200" b="1" i="0" u="none" strike="noStrike" cap="none" normalizeH="0" dirty="0">
                <a:ln>
                  <a:noFill/>
                </a:ln>
                <a:solidFill>
                  <a:srgbClr val="002060"/>
                </a:solidFill>
                <a:effectLst/>
                <a:latin typeface="+mn-lt"/>
              </a:rPr>
              <a:t>Mitigation</a:t>
            </a:r>
            <a:r>
              <a:rPr kumimoji="0" lang="en-US" altLang="en-US" sz="3200" b="1" i="0" u="none" strike="noStrike" cap="none" normalizeH="0" dirty="0">
                <a:ln>
                  <a:noFill/>
                </a:ln>
                <a:solidFill>
                  <a:srgbClr val="002060"/>
                </a:solidFill>
                <a:effectLst/>
                <a:latin typeface="Calibri" panose="020F0502020204030204" pitchFamily="34" charset="0"/>
              </a:rPr>
              <a:t> must either:</a:t>
            </a:r>
            <a:endParaRPr kumimoji="0" lang="en-US" altLang="en-US" sz="2400" b="1" i="0" u="none" strike="noStrike" cap="none" normalizeH="0" baseline="0" dirty="0">
              <a:ln>
                <a:noFill/>
              </a:ln>
              <a:solidFill>
                <a:srgbClr val="002060"/>
              </a:solidFill>
              <a:effectLst/>
            </a:endParaRPr>
          </a:p>
        </p:txBody>
      </p:sp>
      <p:grpSp>
        <p:nvGrpSpPr>
          <p:cNvPr id="57" name="Group 56"/>
          <p:cNvGrpSpPr/>
          <p:nvPr/>
        </p:nvGrpSpPr>
        <p:grpSpPr>
          <a:xfrm>
            <a:off x="1501809" y="5260416"/>
            <a:ext cx="6324600" cy="990600"/>
            <a:chOff x="1219200" y="5029200"/>
            <a:chExt cx="6324600" cy="990600"/>
          </a:xfrm>
        </p:grpSpPr>
        <p:sp>
          <p:nvSpPr>
            <p:cNvPr id="58" name="Isosceles Triangle 57"/>
            <p:cNvSpPr/>
            <p:nvPr/>
          </p:nvSpPr>
          <p:spPr>
            <a:xfrm>
              <a:off x="4212325" y="5410200"/>
              <a:ext cx="544583" cy="6096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cxnSp>
          <p:nvCxnSpPr>
            <p:cNvPr id="59" name="Straight Arrow Connector 58"/>
            <p:cNvCxnSpPr/>
            <p:nvPr/>
          </p:nvCxnSpPr>
          <p:spPr>
            <a:xfrm>
              <a:off x="2947214" y="5410200"/>
              <a:ext cx="2920186" cy="0"/>
            </a:xfrm>
            <a:prstGeom prst="straightConnector1">
              <a:avLst/>
            </a:prstGeom>
            <a:ln w="76200">
              <a:solidFill>
                <a:srgbClr val="00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219200" y="5036403"/>
              <a:ext cx="1849673" cy="830997"/>
            </a:xfrm>
            <a:prstGeom prst="rect">
              <a:avLst/>
            </a:prstGeom>
            <a:noFill/>
          </p:spPr>
          <p:txBody>
            <a:bodyPr wrap="none" rtlCol="0">
              <a:spAutoFit/>
            </a:bodyPr>
            <a:lstStyle/>
            <a:p>
              <a:pPr algn="ctr"/>
              <a:r>
                <a:rPr lang="en-US" sz="2400" b="1" dirty="0">
                  <a:solidFill>
                    <a:srgbClr val="002060"/>
                  </a:solidFill>
                </a:rPr>
                <a:t>Control &amp;</a:t>
              </a:r>
            </a:p>
            <a:p>
              <a:pPr algn="ctr"/>
              <a:r>
                <a:rPr lang="en-US" sz="2400" b="1" dirty="0">
                  <a:solidFill>
                    <a:srgbClr val="002060"/>
                  </a:solidFill>
                </a:rPr>
                <a:t>Effectiveness</a:t>
              </a:r>
            </a:p>
          </p:txBody>
        </p:sp>
        <p:sp>
          <p:nvSpPr>
            <p:cNvPr id="61" name="TextBox 60"/>
            <p:cNvSpPr txBox="1"/>
            <p:nvPr/>
          </p:nvSpPr>
          <p:spPr>
            <a:xfrm>
              <a:off x="5901235" y="5029200"/>
              <a:ext cx="1642565" cy="830997"/>
            </a:xfrm>
            <a:prstGeom prst="rect">
              <a:avLst/>
            </a:prstGeom>
            <a:noFill/>
          </p:spPr>
          <p:txBody>
            <a:bodyPr wrap="none" rtlCol="0">
              <a:spAutoFit/>
            </a:bodyPr>
            <a:lstStyle/>
            <a:p>
              <a:pPr algn="ctr"/>
              <a:r>
                <a:rPr lang="en-US" sz="2400" b="1" dirty="0">
                  <a:solidFill>
                    <a:srgbClr val="002060"/>
                  </a:solidFill>
                </a:rPr>
                <a:t>Possible</a:t>
              </a:r>
            </a:p>
            <a:p>
              <a:pPr algn="ctr"/>
              <a:r>
                <a:rPr lang="en-US" sz="2400" b="1" dirty="0">
                  <a:solidFill>
                    <a:srgbClr val="002060"/>
                  </a:solidFill>
                </a:rPr>
                <a:t>Side Effects</a:t>
              </a:r>
            </a:p>
          </p:txBody>
        </p:sp>
      </p:grpSp>
      <p:sp>
        <p:nvSpPr>
          <p:cNvPr id="62" name="Rectangle 61"/>
          <p:cNvSpPr/>
          <p:nvPr/>
        </p:nvSpPr>
        <p:spPr>
          <a:xfrm>
            <a:off x="2514600" y="4976720"/>
            <a:ext cx="4572000" cy="646331"/>
          </a:xfrm>
          <a:prstGeom prst="rect">
            <a:avLst/>
          </a:prstGeom>
        </p:spPr>
        <p:txBody>
          <a:bodyPr>
            <a:spAutoFit/>
          </a:bodyPr>
          <a:lstStyle/>
          <a:p>
            <a:pPr algn="ctr"/>
            <a:r>
              <a:rPr lang="en-US" b="1" dirty="0">
                <a:solidFill>
                  <a:srgbClr val="002060"/>
                </a:solidFill>
              </a:rPr>
              <a:t>Practicality/Costs</a:t>
            </a:r>
          </a:p>
          <a:p>
            <a:pPr algn="ctr"/>
            <a:r>
              <a:rPr lang="en-US" b="1" dirty="0">
                <a:solidFill>
                  <a:srgbClr val="002060"/>
                </a:solidFill>
              </a:rPr>
              <a:t>Laws</a:t>
            </a:r>
          </a:p>
        </p:txBody>
      </p:sp>
    </p:spTree>
    <p:extLst>
      <p:ext uri="{BB962C8B-B14F-4D97-AF65-F5344CB8AC3E}">
        <p14:creationId xmlns:p14="http://schemas.microsoft.com/office/powerpoint/2010/main" val="4152799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340062" y="889000"/>
            <a:ext cx="87277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002060"/>
                </a:solidFill>
                <a:latin typeface="+mn-lt"/>
                <a:cs typeface="Arial" panose="020B0604020202020204" pitchFamily="34" charset="0"/>
              </a:rPr>
              <a:t>To Date: </a:t>
            </a:r>
            <a:r>
              <a:rPr lang="en-US" altLang="en-US" sz="2000" dirty="0">
                <a:solidFill>
                  <a:srgbClr val="002060"/>
                </a:solidFill>
                <a:latin typeface="+mn-lt"/>
                <a:cs typeface="Arial" panose="020B0604020202020204" pitchFamily="34" charset="0"/>
              </a:rPr>
              <a:t>&gt; 100 commercial, chemical and natural compounds &amp; technologies </a:t>
            </a:r>
          </a:p>
          <a:p>
            <a:pPr eaLnBrk="1" hangingPunct="1">
              <a:spcBef>
                <a:spcPct val="0"/>
              </a:spcBef>
              <a:buFontTx/>
              <a:buNone/>
            </a:pPr>
            <a:r>
              <a:rPr lang="en-US" altLang="en-US" sz="2000" dirty="0">
                <a:solidFill>
                  <a:srgbClr val="002060"/>
                </a:solidFill>
                <a:latin typeface="+mn-lt"/>
                <a:cs typeface="Arial" panose="020B0604020202020204" pitchFamily="34" charset="0"/>
              </a:rPr>
              <a:t>		considered:</a:t>
            </a:r>
          </a:p>
          <a:p>
            <a:pPr eaLnBrk="1" hangingPunct="1">
              <a:spcBef>
                <a:spcPct val="0"/>
              </a:spcBef>
              <a:buFontTx/>
              <a:buNone/>
            </a:pPr>
            <a:r>
              <a:rPr lang="en-US" altLang="en-US" sz="2000" dirty="0">
                <a:solidFill>
                  <a:srgbClr val="002060"/>
                </a:solidFill>
                <a:latin typeface="+mn-lt"/>
                <a:cs typeface="Arial" panose="020B0604020202020204" pitchFamily="34" charset="0"/>
              </a:rPr>
              <a:t> 	   &gt;30 tested on cells and brevetoxins in the lab</a:t>
            </a:r>
          </a:p>
          <a:p>
            <a:pPr eaLnBrk="1" hangingPunct="1">
              <a:spcBef>
                <a:spcPct val="0"/>
              </a:spcBef>
              <a:buFontTx/>
              <a:buNone/>
            </a:pPr>
            <a:r>
              <a:rPr lang="en-US" altLang="en-US" sz="2000" dirty="0">
                <a:solidFill>
                  <a:srgbClr val="002060"/>
                </a:solidFill>
                <a:latin typeface="+mn-lt"/>
                <a:cs typeface="Arial" panose="020B0604020202020204" pitchFamily="34" charset="0"/>
              </a:rPr>
              <a:t>	   4 tested on aerosolized brevetoxin production in the lab</a:t>
            </a:r>
          </a:p>
        </p:txBody>
      </p:sp>
      <p:sp>
        <p:nvSpPr>
          <p:cNvPr id="4" name="TextBox 7"/>
          <p:cNvSpPr txBox="1">
            <a:spLocks noChangeArrowheads="1"/>
          </p:cNvSpPr>
          <p:nvPr/>
        </p:nvSpPr>
        <p:spPr bwMode="auto">
          <a:xfrm>
            <a:off x="1262501" y="2286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rgbClr val="002060"/>
                </a:solidFill>
                <a:latin typeface="+mn-lt"/>
                <a:cs typeface="Arial" panose="020B0604020202020204" pitchFamily="34" charset="0"/>
              </a:rPr>
              <a:t>Testing Status</a:t>
            </a:r>
          </a:p>
        </p:txBody>
      </p:sp>
      <p:sp>
        <p:nvSpPr>
          <p:cNvPr id="5" name="TextBox 8"/>
          <p:cNvSpPr txBox="1">
            <a:spLocks noChangeArrowheads="1"/>
          </p:cNvSpPr>
          <p:nvPr/>
        </p:nvSpPr>
        <p:spPr bwMode="auto">
          <a:xfrm>
            <a:off x="522616" y="2754650"/>
            <a:ext cx="45148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002060"/>
                </a:solidFill>
                <a:latin typeface="+mn-lt"/>
                <a:cs typeface="Arial" panose="020B0604020202020204" pitchFamily="34" charset="0"/>
              </a:rPr>
              <a:t>Allelopathy: </a:t>
            </a:r>
            <a:r>
              <a:rPr lang="en-US" altLang="en-US" sz="2000" dirty="0">
                <a:solidFill>
                  <a:srgbClr val="002060"/>
                </a:solidFill>
                <a:latin typeface="+mn-lt"/>
                <a:cs typeface="Arial" panose="020B0604020202020204" pitchFamily="34" charset="0"/>
              </a:rPr>
              <a:t>Seaweeds release chemicals that inhibit </a:t>
            </a:r>
            <a:r>
              <a:rPr lang="en-US" altLang="en-US" sz="2000" i="1" dirty="0">
                <a:solidFill>
                  <a:srgbClr val="002060"/>
                </a:solidFill>
                <a:latin typeface="+mn-lt"/>
                <a:cs typeface="Arial" panose="020B0604020202020204" pitchFamily="34" charset="0"/>
              </a:rPr>
              <a:t>K. brevis </a:t>
            </a:r>
            <a:r>
              <a:rPr lang="en-US" altLang="en-US" sz="2000" dirty="0">
                <a:solidFill>
                  <a:srgbClr val="002060"/>
                </a:solidFill>
                <a:latin typeface="+mn-lt"/>
                <a:cs typeface="Arial" panose="020B0604020202020204" pitchFamily="34" charset="0"/>
              </a:rPr>
              <a:t>growth and neurotoxin production</a:t>
            </a:r>
          </a:p>
        </p:txBody>
      </p:sp>
      <p:pic>
        <p:nvPicPr>
          <p:cNvPr id="6" name="Picture 2" descr="Image result for gracilaria corticata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2563813"/>
            <a:ext cx="13716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2325" y="2362200"/>
            <a:ext cx="1165862" cy="174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p:cNvSpPr txBox="1">
            <a:spLocks noChangeArrowheads="1"/>
          </p:cNvSpPr>
          <p:nvPr/>
        </p:nvSpPr>
        <p:spPr bwMode="auto">
          <a:xfrm>
            <a:off x="5219700" y="3590925"/>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dirty="0" err="1">
                <a:solidFill>
                  <a:srgbClr val="002060"/>
                </a:solidFill>
                <a:latin typeface="Times New Roman" panose="02020603050405020304" pitchFamily="18" charset="0"/>
              </a:rPr>
              <a:t>Gracilaria</a:t>
            </a:r>
            <a:endParaRPr lang="en-US" altLang="en-US" sz="2000" dirty="0">
              <a:solidFill>
                <a:srgbClr val="002060"/>
              </a:solidFill>
              <a:latin typeface="Times New Roman" panose="02020603050405020304" pitchFamily="18" charset="0"/>
            </a:endParaRPr>
          </a:p>
        </p:txBody>
      </p:sp>
      <p:cxnSp>
        <p:nvCxnSpPr>
          <p:cNvPr id="9" name="Straight Arrow Connector 14"/>
          <p:cNvCxnSpPr>
            <a:cxnSpLocks noChangeShapeType="1"/>
          </p:cNvCxnSpPr>
          <p:nvPr/>
        </p:nvCxnSpPr>
        <p:spPr bwMode="auto">
          <a:xfrm>
            <a:off x="6743700" y="3227388"/>
            <a:ext cx="647700" cy="0"/>
          </a:xfrm>
          <a:prstGeom prst="straightConnector1">
            <a:avLst/>
          </a:prstGeom>
          <a:noFill/>
          <a:ln w="317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17"/>
          <p:cNvSpPr txBox="1">
            <a:spLocks noChangeArrowheads="1"/>
          </p:cNvSpPr>
          <p:nvPr/>
        </p:nvSpPr>
        <p:spPr bwMode="auto">
          <a:xfrm>
            <a:off x="7172325" y="3586163"/>
            <a:ext cx="123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i="1" dirty="0">
                <a:solidFill>
                  <a:schemeClr val="bg2"/>
                </a:solidFill>
                <a:latin typeface="Times New Roman" panose="02020603050405020304" pitchFamily="18" charset="0"/>
              </a:rPr>
              <a:t>K. brevis</a:t>
            </a:r>
          </a:p>
        </p:txBody>
      </p:sp>
      <p:sp>
        <p:nvSpPr>
          <p:cNvPr id="12" name="TextBox 11"/>
          <p:cNvSpPr txBox="1"/>
          <p:nvPr/>
        </p:nvSpPr>
        <p:spPr>
          <a:xfrm>
            <a:off x="914400" y="4926449"/>
            <a:ext cx="1827744" cy="1754326"/>
          </a:xfrm>
          <a:prstGeom prst="rect">
            <a:avLst/>
          </a:prstGeom>
          <a:noFill/>
          <a:ln>
            <a:noFill/>
          </a:ln>
        </p:spPr>
        <p:txBody>
          <a:bodyPr wrap="none" rtlCol="0">
            <a:spAutoFit/>
          </a:bodyPr>
          <a:lstStyle/>
          <a:p>
            <a:r>
              <a:rPr lang="en-US" dirty="0" err="1">
                <a:solidFill>
                  <a:srgbClr val="002060"/>
                </a:solidFill>
              </a:rPr>
              <a:t>Macroalgal</a:t>
            </a:r>
            <a:r>
              <a:rPr lang="en-US" dirty="0">
                <a:solidFill>
                  <a:srgbClr val="002060"/>
                </a:solidFill>
              </a:rPr>
              <a:t> </a:t>
            </a:r>
            <a:r>
              <a:rPr lang="en-US" dirty="0" err="1">
                <a:solidFill>
                  <a:srgbClr val="002060"/>
                </a:solidFill>
              </a:rPr>
              <a:t>sp</a:t>
            </a:r>
            <a:r>
              <a:rPr lang="en-US" dirty="0">
                <a:solidFill>
                  <a:srgbClr val="002060"/>
                </a:solidFill>
              </a:rPr>
              <a:t> #1</a:t>
            </a:r>
          </a:p>
          <a:p>
            <a:r>
              <a:rPr lang="en-US" dirty="0" err="1">
                <a:solidFill>
                  <a:srgbClr val="002060"/>
                </a:solidFill>
              </a:rPr>
              <a:t>Macroalgal</a:t>
            </a:r>
            <a:r>
              <a:rPr lang="en-US" dirty="0">
                <a:solidFill>
                  <a:srgbClr val="002060"/>
                </a:solidFill>
              </a:rPr>
              <a:t> sp. #2</a:t>
            </a:r>
          </a:p>
          <a:p>
            <a:r>
              <a:rPr lang="en-US" dirty="0" err="1">
                <a:solidFill>
                  <a:srgbClr val="002060"/>
                </a:solidFill>
              </a:rPr>
              <a:t>Macroalgal</a:t>
            </a:r>
            <a:r>
              <a:rPr lang="en-US" dirty="0">
                <a:solidFill>
                  <a:srgbClr val="002060"/>
                </a:solidFill>
              </a:rPr>
              <a:t> sp. #3</a:t>
            </a:r>
          </a:p>
          <a:p>
            <a:r>
              <a:rPr lang="en-US" dirty="0" err="1">
                <a:solidFill>
                  <a:srgbClr val="002060"/>
                </a:solidFill>
              </a:rPr>
              <a:t>Macroalgal</a:t>
            </a:r>
            <a:r>
              <a:rPr lang="en-US" dirty="0">
                <a:solidFill>
                  <a:srgbClr val="002060"/>
                </a:solidFill>
              </a:rPr>
              <a:t> sp. #4</a:t>
            </a:r>
          </a:p>
          <a:p>
            <a:r>
              <a:rPr lang="en-US" dirty="0" err="1">
                <a:solidFill>
                  <a:srgbClr val="002060"/>
                </a:solidFill>
              </a:rPr>
              <a:t>Macroalgal</a:t>
            </a:r>
            <a:r>
              <a:rPr lang="en-US" dirty="0">
                <a:solidFill>
                  <a:srgbClr val="002060"/>
                </a:solidFill>
              </a:rPr>
              <a:t> sp. #5</a:t>
            </a:r>
          </a:p>
          <a:p>
            <a:endParaRPr lang="en-US" dirty="0">
              <a:solidFill>
                <a:srgbClr val="002060"/>
              </a:solidFill>
            </a:endParaRPr>
          </a:p>
        </p:txBody>
      </p:sp>
      <p:grpSp>
        <p:nvGrpSpPr>
          <p:cNvPr id="13" name="Group 12"/>
          <p:cNvGrpSpPr/>
          <p:nvPr/>
        </p:nvGrpSpPr>
        <p:grpSpPr>
          <a:xfrm>
            <a:off x="3190806" y="4515100"/>
            <a:ext cx="2341210" cy="413075"/>
            <a:chOff x="3495606" y="3912500"/>
            <a:chExt cx="2341210" cy="413075"/>
          </a:xfrm>
        </p:grpSpPr>
        <p:cxnSp>
          <p:nvCxnSpPr>
            <p:cNvPr id="30" name="Straight Connector 29"/>
            <p:cNvCxnSpPr/>
            <p:nvPr/>
          </p:nvCxnSpPr>
          <p:spPr>
            <a:xfrm>
              <a:off x="3657600" y="4325575"/>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495606" y="3912500"/>
              <a:ext cx="466794" cy="369332"/>
            </a:xfrm>
            <a:prstGeom prst="rect">
              <a:avLst/>
            </a:prstGeom>
            <a:noFill/>
            <a:ln>
              <a:noFill/>
            </a:ln>
          </p:spPr>
          <p:txBody>
            <a:bodyPr wrap="none" rtlCol="0">
              <a:spAutoFit/>
            </a:bodyPr>
            <a:lstStyle/>
            <a:p>
              <a:r>
                <a:rPr lang="en-US" dirty="0">
                  <a:solidFill>
                    <a:srgbClr val="002060"/>
                  </a:solidFill>
                </a:rPr>
                <a:t>0%</a:t>
              </a:r>
            </a:p>
          </p:txBody>
        </p:sp>
        <p:sp>
          <p:nvSpPr>
            <p:cNvPr id="32" name="TextBox 31"/>
            <p:cNvSpPr txBox="1"/>
            <p:nvPr/>
          </p:nvSpPr>
          <p:spPr>
            <a:xfrm>
              <a:off x="5135983" y="3912500"/>
              <a:ext cx="700833" cy="369332"/>
            </a:xfrm>
            <a:prstGeom prst="rect">
              <a:avLst/>
            </a:prstGeom>
            <a:noFill/>
            <a:ln>
              <a:noFill/>
            </a:ln>
          </p:spPr>
          <p:txBody>
            <a:bodyPr wrap="none" rtlCol="0">
              <a:spAutoFit/>
            </a:bodyPr>
            <a:lstStyle/>
            <a:p>
              <a:r>
                <a:rPr lang="en-US" dirty="0">
                  <a:solidFill>
                    <a:srgbClr val="002060"/>
                  </a:solidFill>
                </a:rPr>
                <a:t>100%</a:t>
              </a:r>
            </a:p>
          </p:txBody>
        </p:sp>
        <p:sp>
          <p:nvSpPr>
            <p:cNvPr id="33" name="TextBox 32"/>
            <p:cNvSpPr txBox="1"/>
            <p:nvPr/>
          </p:nvSpPr>
          <p:spPr>
            <a:xfrm>
              <a:off x="4259904" y="3912500"/>
              <a:ext cx="583814" cy="369332"/>
            </a:xfrm>
            <a:prstGeom prst="rect">
              <a:avLst/>
            </a:prstGeom>
            <a:noFill/>
            <a:ln>
              <a:noFill/>
            </a:ln>
          </p:spPr>
          <p:txBody>
            <a:bodyPr wrap="none" rtlCol="0">
              <a:spAutoFit/>
            </a:bodyPr>
            <a:lstStyle/>
            <a:p>
              <a:r>
                <a:rPr lang="en-US" dirty="0">
                  <a:solidFill>
                    <a:srgbClr val="002060"/>
                  </a:solidFill>
                </a:rPr>
                <a:t>50%</a:t>
              </a:r>
            </a:p>
          </p:txBody>
        </p:sp>
      </p:grpSp>
      <p:cxnSp>
        <p:nvCxnSpPr>
          <p:cNvPr id="14" name="Straight Connector 13"/>
          <p:cNvCxnSpPr/>
          <p:nvPr/>
        </p:nvCxnSpPr>
        <p:spPr>
          <a:xfrm>
            <a:off x="6077989" y="4928175"/>
            <a:ext cx="182880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15995" y="4515100"/>
            <a:ext cx="466794" cy="369332"/>
          </a:xfrm>
          <a:prstGeom prst="rect">
            <a:avLst/>
          </a:prstGeom>
          <a:noFill/>
          <a:ln>
            <a:noFill/>
          </a:ln>
        </p:spPr>
        <p:txBody>
          <a:bodyPr wrap="none" rtlCol="0">
            <a:spAutoFit/>
          </a:bodyPr>
          <a:lstStyle/>
          <a:p>
            <a:r>
              <a:rPr lang="en-US" dirty="0">
                <a:solidFill>
                  <a:srgbClr val="002060"/>
                </a:solidFill>
              </a:rPr>
              <a:t>0%</a:t>
            </a:r>
          </a:p>
        </p:txBody>
      </p:sp>
      <p:sp>
        <p:nvSpPr>
          <p:cNvPr id="16" name="TextBox 15"/>
          <p:cNvSpPr txBox="1"/>
          <p:nvPr/>
        </p:nvSpPr>
        <p:spPr>
          <a:xfrm>
            <a:off x="7556372" y="4515100"/>
            <a:ext cx="700833" cy="369332"/>
          </a:xfrm>
          <a:prstGeom prst="rect">
            <a:avLst/>
          </a:prstGeom>
          <a:noFill/>
          <a:ln>
            <a:noFill/>
          </a:ln>
        </p:spPr>
        <p:txBody>
          <a:bodyPr wrap="none" rtlCol="0">
            <a:spAutoFit/>
          </a:bodyPr>
          <a:lstStyle/>
          <a:p>
            <a:r>
              <a:rPr lang="en-US" dirty="0">
                <a:solidFill>
                  <a:srgbClr val="002060"/>
                </a:solidFill>
              </a:rPr>
              <a:t>100%</a:t>
            </a:r>
          </a:p>
        </p:txBody>
      </p:sp>
      <p:sp>
        <p:nvSpPr>
          <p:cNvPr id="17" name="TextBox 16"/>
          <p:cNvSpPr txBox="1"/>
          <p:nvPr/>
        </p:nvSpPr>
        <p:spPr>
          <a:xfrm>
            <a:off x="6680293" y="4515100"/>
            <a:ext cx="583814" cy="369332"/>
          </a:xfrm>
          <a:prstGeom prst="rect">
            <a:avLst/>
          </a:prstGeom>
          <a:noFill/>
          <a:ln>
            <a:noFill/>
          </a:ln>
        </p:spPr>
        <p:txBody>
          <a:bodyPr wrap="none" rtlCol="0">
            <a:spAutoFit/>
          </a:bodyPr>
          <a:lstStyle/>
          <a:p>
            <a:r>
              <a:rPr lang="en-US" dirty="0">
                <a:solidFill>
                  <a:srgbClr val="002060"/>
                </a:solidFill>
              </a:rPr>
              <a:t>50%</a:t>
            </a:r>
          </a:p>
        </p:txBody>
      </p:sp>
      <p:sp>
        <p:nvSpPr>
          <p:cNvPr id="18" name="Right Arrow 17"/>
          <p:cNvSpPr/>
          <p:nvPr/>
        </p:nvSpPr>
        <p:spPr>
          <a:xfrm>
            <a:off x="3350198" y="5004375"/>
            <a:ext cx="18288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9" name="Right Arrow 18"/>
          <p:cNvSpPr/>
          <p:nvPr/>
        </p:nvSpPr>
        <p:spPr>
          <a:xfrm>
            <a:off x="3352799" y="5262567"/>
            <a:ext cx="18288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0" name="Right Arrow 19"/>
          <p:cNvSpPr/>
          <p:nvPr/>
        </p:nvSpPr>
        <p:spPr>
          <a:xfrm flipH="1">
            <a:off x="3261360" y="5520759"/>
            <a:ext cx="9144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1" name="Right Arrow 20"/>
          <p:cNvSpPr/>
          <p:nvPr/>
        </p:nvSpPr>
        <p:spPr>
          <a:xfrm>
            <a:off x="3358001" y="5778951"/>
            <a:ext cx="13716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2" name="Right Arrow 21"/>
          <p:cNvSpPr/>
          <p:nvPr/>
        </p:nvSpPr>
        <p:spPr>
          <a:xfrm>
            <a:off x="3350198" y="6037144"/>
            <a:ext cx="16002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3" name="Right Arrow 22"/>
          <p:cNvSpPr/>
          <p:nvPr/>
        </p:nvSpPr>
        <p:spPr>
          <a:xfrm>
            <a:off x="6088197" y="5004375"/>
            <a:ext cx="1161288" cy="228600"/>
          </a:xfrm>
          <a:prstGeom prst="rightArrow">
            <a:avLst/>
          </a:prstGeom>
          <a:solidFill>
            <a:schemeClr val="accent3">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4" name="Right Arrow 23"/>
          <p:cNvSpPr/>
          <p:nvPr/>
        </p:nvSpPr>
        <p:spPr>
          <a:xfrm>
            <a:off x="6090798" y="5262567"/>
            <a:ext cx="1271016" cy="228600"/>
          </a:xfrm>
          <a:prstGeom prst="rightArrow">
            <a:avLst/>
          </a:prstGeom>
          <a:solidFill>
            <a:schemeClr val="accent3">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5" name="Right Arrow 24"/>
          <p:cNvSpPr/>
          <p:nvPr/>
        </p:nvSpPr>
        <p:spPr>
          <a:xfrm flipH="1">
            <a:off x="3962400" y="5520759"/>
            <a:ext cx="2103120" cy="228600"/>
          </a:xfrm>
          <a:prstGeom prst="rightArrow">
            <a:avLst/>
          </a:prstGeom>
          <a:solidFill>
            <a:schemeClr val="accent3">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6" name="Right Arrow 25"/>
          <p:cNvSpPr/>
          <p:nvPr/>
        </p:nvSpPr>
        <p:spPr>
          <a:xfrm>
            <a:off x="6096000" y="5778951"/>
            <a:ext cx="274320" cy="228600"/>
          </a:xfrm>
          <a:prstGeom prst="rightArrow">
            <a:avLst/>
          </a:prstGeom>
          <a:solidFill>
            <a:schemeClr val="accent3">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7" name="Right Arrow 26"/>
          <p:cNvSpPr/>
          <p:nvPr/>
        </p:nvSpPr>
        <p:spPr>
          <a:xfrm>
            <a:off x="6109335" y="6027619"/>
            <a:ext cx="1005840" cy="228600"/>
          </a:xfrm>
          <a:prstGeom prst="rightArrow">
            <a:avLst/>
          </a:prstGeom>
          <a:solidFill>
            <a:schemeClr val="accent3">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8" name="TextBox 27"/>
          <p:cNvSpPr txBox="1"/>
          <p:nvPr/>
        </p:nvSpPr>
        <p:spPr>
          <a:xfrm>
            <a:off x="3539748" y="4038600"/>
            <a:ext cx="1497718" cy="584775"/>
          </a:xfrm>
          <a:prstGeom prst="rect">
            <a:avLst/>
          </a:prstGeom>
          <a:noFill/>
          <a:ln>
            <a:noFill/>
          </a:ln>
        </p:spPr>
        <p:txBody>
          <a:bodyPr wrap="none" rtlCol="0">
            <a:spAutoFit/>
          </a:bodyPr>
          <a:lstStyle/>
          <a:p>
            <a:pPr algn="ctr"/>
            <a:r>
              <a:rPr lang="en-US" sz="1600" b="1" dirty="0">
                <a:solidFill>
                  <a:srgbClr val="002060"/>
                </a:solidFill>
              </a:rPr>
              <a:t>% Reduction in </a:t>
            </a:r>
          </a:p>
          <a:p>
            <a:pPr algn="ctr"/>
            <a:r>
              <a:rPr lang="en-US" sz="1600" b="1" i="1" dirty="0">
                <a:solidFill>
                  <a:srgbClr val="002060"/>
                </a:solidFill>
              </a:rPr>
              <a:t>K. brevis </a:t>
            </a:r>
            <a:r>
              <a:rPr lang="en-US" sz="1600" b="1" dirty="0">
                <a:solidFill>
                  <a:srgbClr val="002060"/>
                </a:solidFill>
              </a:rPr>
              <a:t>cells</a:t>
            </a:r>
          </a:p>
        </p:txBody>
      </p:sp>
      <p:sp>
        <p:nvSpPr>
          <p:cNvPr id="29" name="TextBox 28"/>
          <p:cNvSpPr txBox="1"/>
          <p:nvPr/>
        </p:nvSpPr>
        <p:spPr>
          <a:xfrm>
            <a:off x="6400800" y="4038600"/>
            <a:ext cx="1497718" cy="584775"/>
          </a:xfrm>
          <a:prstGeom prst="rect">
            <a:avLst/>
          </a:prstGeom>
          <a:noFill/>
          <a:ln>
            <a:noFill/>
          </a:ln>
        </p:spPr>
        <p:txBody>
          <a:bodyPr wrap="none" rtlCol="0">
            <a:spAutoFit/>
          </a:bodyPr>
          <a:lstStyle/>
          <a:p>
            <a:pPr algn="ctr"/>
            <a:r>
              <a:rPr lang="en-US" sz="1600" b="1" dirty="0">
                <a:solidFill>
                  <a:srgbClr val="002060"/>
                </a:solidFill>
              </a:rPr>
              <a:t>% Reduction in </a:t>
            </a:r>
          </a:p>
          <a:p>
            <a:pPr algn="ctr"/>
            <a:r>
              <a:rPr lang="en-US" sz="1600" b="1" dirty="0">
                <a:solidFill>
                  <a:srgbClr val="002060"/>
                </a:solidFill>
              </a:rPr>
              <a:t>Brevetoxins</a:t>
            </a:r>
          </a:p>
        </p:txBody>
      </p:sp>
      <p:cxnSp>
        <p:nvCxnSpPr>
          <p:cNvPr id="40" name="Straight Connector 39"/>
          <p:cNvCxnSpPr>
            <a:endCxn id="22" idx="1"/>
          </p:cNvCxnSpPr>
          <p:nvPr/>
        </p:nvCxnSpPr>
        <p:spPr>
          <a:xfrm>
            <a:off x="3350198" y="4928175"/>
            <a:ext cx="2602" cy="13049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075741" y="4909124"/>
            <a:ext cx="22677" cy="1223269"/>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8163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578507" y="1524000"/>
            <a:ext cx="4614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SzPct val="75000"/>
              <a:buFont typeface="Wingdings" pitchFamily="2" charset="2"/>
              <a:buChar char="n"/>
              <a:defRPr sz="3200">
                <a:solidFill>
                  <a:schemeClr val="tx1"/>
                </a:solidFill>
                <a:latin typeface="Times New Roman" pitchFamily="18" charset="0"/>
              </a:defRPr>
            </a:lvl1pPr>
            <a:lvl2pPr marL="742950" indent="-285750" algn="l"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defRPr>
            </a:lvl2pPr>
            <a:lvl3pPr marL="1143000" indent="-228600" algn="l" eaLnBrk="0" hangingPunct="0">
              <a:spcBef>
                <a:spcPct val="20000"/>
              </a:spcBef>
              <a:buClr>
                <a:schemeClr val="tx2"/>
              </a:buClr>
              <a:buSzPct val="60000"/>
              <a:buFont typeface="Wingdings" pitchFamily="2" charset="2"/>
              <a:buChar char="t"/>
              <a:defRPr sz="3200">
                <a:solidFill>
                  <a:schemeClr val="tx1"/>
                </a:solidFill>
                <a:latin typeface="Times New Roman" pitchFamily="18" charset="0"/>
              </a:defRPr>
            </a:lvl3pPr>
            <a:lvl4pPr marL="1600200" indent="-228600" algn="l" eaLnBrk="0" hangingPunct="0">
              <a:spcBef>
                <a:spcPct val="20000"/>
              </a:spcBef>
              <a:buClr>
                <a:schemeClr val="tx1"/>
              </a:buClr>
              <a:buSzPct val="100000"/>
              <a:buChar char="•"/>
              <a:defRPr sz="3200">
                <a:solidFill>
                  <a:schemeClr val="tx1"/>
                </a:solidFill>
                <a:latin typeface="Times New Roman" pitchFamily="18" charset="0"/>
              </a:defRPr>
            </a:lvl4pPr>
            <a:lvl5pPr marL="2057400" indent="-228600" algn="l" eaLnBrk="0" hangingPunct="0">
              <a:spcBef>
                <a:spcPct val="20000"/>
              </a:spcBef>
              <a:buClr>
                <a:schemeClr val="tx1"/>
              </a:buClr>
              <a:buSzPct val="100000"/>
              <a:buChar char="–"/>
              <a:defRPr sz="32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9pPr>
          </a:lstStyle>
          <a:p>
            <a:pPr eaLnBrk="1" hangingPunct="1">
              <a:spcBef>
                <a:spcPct val="0"/>
              </a:spcBef>
              <a:buClrTx/>
              <a:buSzTx/>
              <a:buFontTx/>
              <a:buNone/>
            </a:pPr>
            <a:r>
              <a:rPr lang="en-US" altLang="en-US" sz="2000" b="1" dirty="0">
                <a:solidFill>
                  <a:srgbClr val="002060"/>
                </a:solidFill>
                <a:latin typeface="+mn-lt"/>
                <a:cs typeface="Arial" charset="0"/>
              </a:rPr>
              <a:t>Ozone is a strong oxidizing agent: </a:t>
            </a:r>
          </a:p>
          <a:p>
            <a:pPr lvl="1" eaLnBrk="1" hangingPunct="1">
              <a:spcBef>
                <a:spcPct val="0"/>
              </a:spcBef>
              <a:buClrTx/>
              <a:buSzTx/>
              <a:buFontTx/>
              <a:buNone/>
            </a:pPr>
            <a:r>
              <a:rPr lang="en-US" altLang="en-US" sz="2000" dirty="0">
                <a:solidFill>
                  <a:srgbClr val="002060"/>
                </a:solidFill>
                <a:latin typeface="+mn-lt"/>
                <a:cs typeface="Arial" charset="0"/>
              </a:rPr>
              <a:t>● kills red tide cells</a:t>
            </a:r>
          </a:p>
          <a:p>
            <a:pPr lvl="1" eaLnBrk="1" hangingPunct="1">
              <a:spcBef>
                <a:spcPct val="0"/>
              </a:spcBef>
              <a:buClrTx/>
              <a:buSzTx/>
              <a:buFontTx/>
              <a:buNone/>
            </a:pPr>
            <a:r>
              <a:rPr lang="en-US" altLang="en-US" sz="2000" dirty="0">
                <a:solidFill>
                  <a:srgbClr val="002060"/>
                </a:solidFill>
                <a:latin typeface="+mn-lt"/>
                <a:cs typeface="Arial" charset="0"/>
              </a:rPr>
              <a:t>● degrades neurotoxins and </a:t>
            </a:r>
          </a:p>
          <a:p>
            <a:pPr lvl="1" eaLnBrk="1" hangingPunct="1">
              <a:spcBef>
                <a:spcPct val="0"/>
              </a:spcBef>
              <a:buClrTx/>
              <a:buSzTx/>
              <a:buFontTx/>
              <a:buNone/>
            </a:pPr>
            <a:r>
              <a:rPr lang="en-US" altLang="en-US" sz="2000" dirty="0">
                <a:solidFill>
                  <a:srgbClr val="002060"/>
                </a:solidFill>
                <a:latin typeface="+mn-lt"/>
                <a:cs typeface="Arial" charset="0"/>
              </a:rPr>
              <a:t>● re-oxygenates water</a:t>
            </a:r>
          </a:p>
        </p:txBody>
      </p:sp>
      <p:sp>
        <p:nvSpPr>
          <p:cNvPr id="5" name="Rectangle 2"/>
          <p:cNvSpPr>
            <a:spLocks noChangeArrowheads="1"/>
          </p:cNvSpPr>
          <p:nvPr/>
        </p:nvSpPr>
        <p:spPr bwMode="auto">
          <a:xfrm>
            <a:off x="433387" y="275694"/>
            <a:ext cx="8305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tx2"/>
              </a:buClr>
              <a:buSzPct val="75000"/>
              <a:buFont typeface="Wingdings" pitchFamily="2" charset="2"/>
              <a:buChar char="n"/>
              <a:defRPr sz="3200">
                <a:solidFill>
                  <a:schemeClr val="tx1"/>
                </a:solidFill>
                <a:latin typeface="Times New Roman" pitchFamily="18" charset="0"/>
              </a:defRPr>
            </a:lvl1pPr>
            <a:lvl2pPr marL="742950" indent="-285750" algn="l"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defRPr>
            </a:lvl2pPr>
            <a:lvl3pPr marL="1143000" indent="-228600" algn="l" eaLnBrk="0" hangingPunct="0">
              <a:spcBef>
                <a:spcPct val="20000"/>
              </a:spcBef>
              <a:buClr>
                <a:schemeClr val="tx2"/>
              </a:buClr>
              <a:buSzPct val="60000"/>
              <a:buFont typeface="Wingdings" pitchFamily="2" charset="2"/>
              <a:buChar char="t"/>
              <a:defRPr sz="3200">
                <a:solidFill>
                  <a:schemeClr val="tx1"/>
                </a:solidFill>
                <a:latin typeface="Times New Roman" pitchFamily="18" charset="0"/>
              </a:defRPr>
            </a:lvl3pPr>
            <a:lvl4pPr marL="1600200" indent="-228600" algn="l" eaLnBrk="0" hangingPunct="0">
              <a:spcBef>
                <a:spcPct val="20000"/>
              </a:spcBef>
              <a:buClr>
                <a:schemeClr val="tx1"/>
              </a:buClr>
              <a:buSzPct val="100000"/>
              <a:buChar char="•"/>
              <a:defRPr sz="3200">
                <a:solidFill>
                  <a:schemeClr val="tx1"/>
                </a:solidFill>
                <a:latin typeface="Times New Roman" pitchFamily="18" charset="0"/>
              </a:defRPr>
            </a:lvl4pPr>
            <a:lvl5pPr marL="2057400" indent="-228600" algn="l" eaLnBrk="0" hangingPunct="0">
              <a:spcBef>
                <a:spcPct val="20000"/>
              </a:spcBef>
              <a:buClr>
                <a:schemeClr val="tx1"/>
              </a:buClr>
              <a:buSzPct val="100000"/>
              <a:buChar char="–"/>
              <a:defRPr sz="32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9pPr>
          </a:lstStyle>
          <a:p>
            <a:pPr algn="ctr" eaLnBrk="1" hangingPunct="1">
              <a:spcBef>
                <a:spcPct val="0"/>
              </a:spcBef>
              <a:buClrTx/>
              <a:buSzTx/>
              <a:buFontTx/>
              <a:buNone/>
            </a:pPr>
            <a:r>
              <a:rPr lang="en-US" altLang="en-US" b="1" dirty="0" err="1">
                <a:solidFill>
                  <a:srgbClr val="002060"/>
                </a:solidFill>
                <a:latin typeface="+mn-lt"/>
                <a:cs typeface="Arial" panose="020B0604020202020204" pitchFamily="34" charset="0"/>
              </a:rPr>
              <a:t>Ozonation</a:t>
            </a:r>
            <a:r>
              <a:rPr lang="en-US" altLang="en-US" b="1" dirty="0">
                <a:solidFill>
                  <a:srgbClr val="002060"/>
                </a:solidFill>
                <a:latin typeface="+mn-lt"/>
                <a:cs typeface="Arial" panose="020B0604020202020204" pitchFamily="34" charset="0"/>
              </a:rPr>
              <a:t> as On-Site Control &amp; Restoration</a:t>
            </a:r>
          </a:p>
        </p:txBody>
      </p:sp>
      <p:sp>
        <p:nvSpPr>
          <p:cNvPr id="6" name="TextBox 6"/>
          <p:cNvSpPr txBox="1">
            <a:spLocks noChangeArrowheads="1"/>
          </p:cNvSpPr>
          <p:nvPr/>
        </p:nvSpPr>
        <p:spPr bwMode="auto">
          <a:xfrm>
            <a:off x="93663" y="3181350"/>
            <a:ext cx="3317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SzPct val="75000"/>
              <a:buFont typeface="Wingdings" pitchFamily="2" charset="2"/>
              <a:buChar char="n"/>
              <a:defRPr sz="3200">
                <a:solidFill>
                  <a:schemeClr val="tx1"/>
                </a:solidFill>
                <a:latin typeface="Times New Roman" pitchFamily="18" charset="0"/>
              </a:defRPr>
            </a:lvl1pPr>
            <a:lvl2pPr marL="742950" indent="-285750" algn="l"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defRPr>
            </a:lvl2pPr>
            <a:lvl3pPr marL="1143000" indent="-228600" algn="l" eaLnBrk="0" hangingPunct="0">
              <a:spcBef>
                <a:spcPct val="20000"/>
              </a:spcBef>
              <a:buClr>
                <a:schemeClr val="tx2"/>
              </a:buClr>
              <a:buSzPct val="60000"/>
              <a:buFont typeface="Wingdings" pitchFamily="2" charset="2"/>
              <a:buChar char="t"/>
              <a:defRPr sz="3200">
                <a:solidFill>
                  <a:schemeClr val="tx1"/>
                </a:solidFill>
                <a:latin typeface="Times New Roman" pitchFamily="18" charset="0"/>
              </a:defRPr>
            </a:lvl3pPr>
            <a:lvl4pPr marL="1600200" indent="-228600" algn="l" eaLnBrk="0" hangingPunct="0">
              <a:spcBef>
                <a:spcPct val="20000"/>
              </a:spcBef>
              <a:buClr>
                <a:schemeClr val="tx1"/>
              </a:buClr>
              <a:buSzPct val="100000"/>
              <a:buChar char="•"/>
              <a:defRPr sz="3200">
                <a:solidFill>
                  <a:schemeClr val="tx1"/>
                </a:solidFill>
                <a:latin typeface="Times New Roman" pitchFamily="18" charset="0"/>
              </a:defRPr>
            </a:lvl4pPr>
            <a:lvl5pPr marL="2057400" indent="-228600" algn="l" eaLnBrk="0" hangingPunct="0">
              <a:spcBef>
                <a:spcPct val="20000"/>
              </a:spcBef>
              <a:buClr>
                <a:schemeClr val="tx1"/>
              </a:buClr>
              <a:buSzPct val="100000"/>
              <a:buChar char="–"/>
              <a:defRPr sz="32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9pPr>
          </a:lstStyle>
          <a:p>
            <a:pPr algn="ctr" eaLnBrk="1" hangingPunct="1">
              <a:spcBef>
                <a:spcPct val="0"/>
              </a:spcBef>
              <a:buClrTx/>
              <a:buSzTx/>
              <a:buFontTx/>
              <a:buNone/>
            </a:pPr>
            <a:r>
              <a:rPr lang="en-US" altLang="en-US" sz="1600" b="1" dirty="0">
                <a:solidFill>
                  <a:srgbClr val="002060"/>
                </a:solidFill>
                <a:latin typeface="+mn-lt"/>
                <a:cs typeface="Arial" panose="020B0604020202020204" pitchFamily="34" charset="0"/>
              </a:rPr>
              <a:t>Mote Patented </a:t>
            </a:r>
            <a:r>
              <a:rPr lang="en-US" altLang="en-US" sz="1600" b="1" dirty="0" err="1">
                <a:solidFill>
                  <a:srgbClr val="002060"/>
                </a:solidFill>
                <a:latin typeface="+mn-lt"/>
                <a:cs typeface="Arial" panose="020B0604020202020204" pitchFamily="34" charset="0"/>
              </a:rPr>
              <a:t>Ozonation</a:t>
            </a:r>
            <a:r>
              <a:rPr lang="en-US" altLang="en-US" sz="1600" b="1" dirty="0">
                <a:solidFill>
                  <a:srgbClr val="002060"/>
                </a:solidFill>
                <a:latin typeface="+mn-lt"/>
                <a:cs typeface="Arial" panose="020B0604020202020204" pitchFamily="34" charset="0"/>
              </a:rPr>
              <a:t> system used for Marine Mammal Hospital </a:t>
            </a:r>
          </a:p>
        </p:txBody>
      </p:sp>
      <p:pic>
        <p:nvPicPr>
          <p:cNvPr id="7" name="Picture 3" descr="C:\Users\rich\Pictures\Ozonator\Ozonator &amp; controller prototype 1-5-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24765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rich\Pictures\ozonation mesocosm Mo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0386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160338" y="6126163"/>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SzPct val="75000"/>
              <a:buFont typeface="Wingdings" pitchFamily="2" charset="2"/>
              <a:buChar char="n"/>
              <a:defRPr sz="3200">
                <a:solidFill>
                  <a:schemeClr val="tx1"/>
                </a:solidFill>
                <a:latin typeface="Times New Roman" pitchFamily="18" charset="0"/>
              </a:defRPr>
            </a:lvl1pPr>
            <a:lvl2pPr marL="742950" indent="-285750" algn="l"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defRPr>
            </a:lvl2pPr>
            <a:lvl3pPr marL="1143000" indent="-228600" algn="l" eaLnBrk="0" hangingPunct="0">
              <a:spcBef>
                <a:spcPct val="20000"/>
              </a:spcBef>
              <a:buClr>
                <a:schemeClr val="tx2"/>
              </a:buClr>
              <a:buSzPct val="60000"/>
              <a:buFont typeface="Wingdings" pitchFamily="2" charset="2"/>
              <a:buChar char="t"/>
              <a:defRPr sz="3200">
                <a:solidFill>
                  <a:schemeClr val="tx1"/>
                </a:solidFill>
                <a:latin typeface="Times New Roman" pitchFamily="18" charset="0"/>
              </a:defRPr>
            </a:lvl3pPr>
            <a:lvl4pPr marL="1600200" indent="-228600" algn="l" eaLnBrk="0" hangingPunct="0">
              <a:spcBef>
                <a:spcPct val="20000"/>
              </a:spcBef>
              <a:buClr>
                <a:schemeClr val="tx1"/>
              </a:buClr>
              <a:buSzPct val="100000"/>
              <a:buChar char="•"/>
              <a:defRPr sz="3200">
                <a:solidFill>
                  <a:schemeClr val="tx1"/>
                </a:solidFill>
                <a:latin typeface="Times New Roman" pitchFamily="18" charset="0"/>
              </a:defRPr>
            </a:lvl4pPr>
            <a:lvl5pPr marL="2057400" indent="-228600" algn="l" eaLnBrk="0" hangingPunct="0">
              <a:spcBef>
                <a:spcPct val="20000"/>
              </a:spcBef>
              <a:buClr>
                <a:schemeClr val="tx1"/>
              </a:buClr>
              <a:buSzPct val="100000"/>
              <a:buChar char="–"/>
              <a:defRPr sz="32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9pPr>
          </a:lstStyle>
          <a:p>
            <a:pPr algn="ctr" eaLnBrk="1" hangingPunct="1">
              <a:spcBef>
                <a:spcPct val="0"/>
              </a:spcBef>
              <a:buClrTx/>
              <a:buSzTx/>
              <a:buFontTx/>
              <a:buNone/>
            </a:pPr>
            <a:r>
              <a:rPr lang="en-US" altLang="en-US" sz="1600" b="1" dirty="0">
                <a:solidFill>
                  <a:srgbClr val="002060"/>
                </a:solidFill>
                <a:latin typeface="+mn-lt"/>
                <a:cs typeface="Arial" panose="020B0604020202020204" pitchFamily="34" charset="0"/>
              </a:rPr>
              <a:t>Mote 25,000 gal </a:t>
            </a:r>
            <a:r>
              <a:rPr lang="en-US" altLang="en-US" sz="1600" b="1" dirty="0" err="1">
                <a:solidFill>
                  <a:srgbClr val="002060"/>
                </a:solidFill>
                <a:latin typeface="+mn-lt"/>
                <a:cs typeface="Arial" panose="020B0604020202020204" pitchFamily="34" charset="0"/>
              </a:rPr>
              <a:t>Mesocosm</a:t>
            </a:r>
            <a:r>
              <a:rPr lang="en-US" altLang="en-US" sz="1600" b="1" dirty="0">
                <a:solidFill>
                  <a:srgbClr val="002060"/>
                </a:solidFill>
                <a:latin typeface="+mn-lt"/>
                <a:cs typeface="Arial" panose="020B0604020202020204" pitchFamily="34" charset="0"/>
              </a:rPr>
              <a:t> for </a:t>
            </a:r>
            <a:r>
              <a:rPr lang="en-US" altLang="en-US" sz="1600" b="1" dirty="0" err="1">
                <a:solidFill>
                  <a:srgbClr val="002060"/>
                </a:solidFill>
                <a:latin typeface="+mn-lt"/>
                <a:cs typeface="Arial" panose="020B0604020202020204" pitchFamily="34" charset="0"/>
              </a:rPr>
              <a:t>ozonation</a:t>
            </a:r>
            <a:r>
              <a:rPr lang="en-US" altLang="en-US" sz="1600" b="1" dirty="0">
                <a:solidFill>
                  <a:srgbClr val="002060"/>
                </a:solidFill>
                <a:latin typeface="+mn-lt"/>
                <a:cs typeface="Arial" panose="020B0604020202020204" pitchFamily="34" charset="0"/>
              </a:rPr>
              <a:t> Pilot tests</a:t>
            </a:r>
          </a:p>
        </p:txBody>
      </p:sp>
      <p:pic>
        <p:nvPicPr>
          <p:cNvPr id="10" name="Picture 3" descr="C:\Users\rich\Pictures\ozonation Pre-treatment 4-20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138" y="4349750"/>
            <a:ext cx="2328862"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124200" y="6019800"/>
            <a:ext cx="289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SzPct val="75000"/>
              <a:buFont typeface="Wingdings" pitchFamily="2" charset="2"/>
              <a:buChar char="n"/>
              <a:defRPr sz="3200">
                <a:solidFill>
                  <a:schemeClr val="tx1"/>
                </a:solidFill>
                <a:latin typeface="Times New Roman" pitchFamily="18" charset="0"/>
              </a:defRPr>
            </a:lvl1pPr>
            <a:lvl2pPr marL="742950" indent="-285750" algn="l"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defRPr>
            </a:lvl2pPr>
            <a:lvl3pPr marL="1143000" indent="-228600" algn="l" eaLnBrk="0" hangingPunct="0">
              <a:spcBef>
                <a:spcPct val="20000"/>
              </a:spcBef>
              <a:buClr>
                <a:schemeClr val="tx2"/>
              </a:buClr>
              <a:buSzPct val="60000"/>
              <a:buFont typeface="Wingdings" pitchFamily="2" charset="2"/>
              <a:buChar char="t"/>
              <a:defRPr sz="3200">
                <a:solidFill>
                  <a:schemeClr val="tx1"/>
                </a:solidFill>
                <a:latin typeface="Times New Roman" pitchFamily="18" charset="0"/>
              </a:defRPr>
            </a:lvl3pPr>
            <a:lvl4pPr marL="1600200" indent="-228600" algn="l" eaLnBrk="0" hangingPunct="0">
              <a:spcBef>
                <a:spcPct val="20000"/>
              </a:spcBef>
              <a:buClr>
                <a:schemeClr val="tx1"/>
              </a:buClr>
              <a:buSzPct val="100000"/>
              <a:buChar char="•"/>
              <a:defRPr sz="3200">
                <a:solidFill>
                  <a:schemeClr val="tx1"/>
                </a:solidFill>
                <a:latin typeface="Times New Roman" pitchFamily="18" charset="0"/>
              </a:defRPr>
            </a:lvl4pPr>
            <a:lvl5pPr marL="2057400" indent="-228600" algn="l" eaLnBrk="0" hangingPunct="0">
              <a:spcBef>
                <a:spcPct val="20000"/>
              </a:spcBef>
              <a:buClr>
                <a:schemeClr val="tx1"/>
              </a:buClr>
              <a:buSzPct val="100000"/>
              <a:buChar char="–"/>
              <a:defRPr sz="32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9pPr>
          </a:lstStyle>
          <a:p>
            <a:pPr algn="ctr" eaLnBrk="1" hangingPunct="1">
              <a:spcBef>
                <a:spcPct val="0"/>
              </a:spcBef>
              <a:buClrTx/>
              <a:buSzTx/>
              <a:buFontTx/>
              <a:buNone/>
            </a:pPr>
            <a:r>
              <a:rPr lang="en-US" altLang="en-US" sz="1600" b="1">
                <a:solidFill>
                  <a:srgbClr val="002060"/>
                </a:solidFill>
                <a:latin typeface="+mn-lt"/>
                <a:cs typeface="Arial" panose="020B0604020202020204" pitchFamily="34" charset="0"/>
              </a:rPr>
              <a:t>Raw water from New Pass</a:t>
            </a:r>
          </a:p>
          <a:p>
            <a:pPr algn="ctr" eaLnBrk="1" hangingPunct="1">
              <a:spcBef>
                <a:spcPct val="0"/>
              </a:spcBef>
              <a:buClrTx/>
              <a:buSzTx/>
              <a:buFontTx/>
              <a:buNone/>
            </a:pPr>
            <a:r>
              <a:rPr lang="en-US" altLang="en-US" sz="1600" b="1">
                <a:solidFill>
                  <a:srgbClr val="002060"/>
                </a:solidFill>
                <a:latin typeface="+mn-lt"/>
                <a:cs typeface="Arial" panose="020B0604020202020204" pitchFamily="34" charset="0"/>
              </a:rPr>
              <a:t>Mesocosm pre-ozone ORP = 300 mv</a:t>
            </a:r>
          </a:p>
        </p:txBody>
      </p:sp>
      <p:pic>
        <p:nvPicPr>
          <p:cNvPr id="12" name="Picture 4" descr="C:\Users\rich\Pictures\ozonztion post-treatment 4-20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5688" y="4259263"/>
            <a:ext cx="239871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3559457" y="2996684"/>
            <a:ext cx="4948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tx2"/>
              </a:buClr>
              <a:buSzPct val="75000"/>
              <a:buFont typeface="Wingdings" pitchFamily="2" charset="2"/>
              <a:buChar char="n"/>
              <a:defRPr sz="3200">
                <a:solidFill>
                  <a:schemeClr val="tx1"/>
                </a:solidFill>
                <a:latin typeface="Times New Roman" pitchFamily="18" charset="0"/>
              </a:defRPr>
            </a:lvl1pPr>
            <a:lvl2pPr marL="742950" indent="-285750" algn="l"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defRPr>
            </a:lvl2pPr>
            <a:lvl3pPr marL="1143000" indent="-228600" algn="l" eaLnBrk="0" hangingPunct="0">
              <a:spcBef>
                <a:spcPct val="20000"/>
              </a:spcBef>
              <a:buClr>
                <a:schemeClr val="tx2"/>
              </a:buClr>
              <a:buSzPct val="60000"/>
              <a:buFont typeface="Wingdings" pitchFamily="2" charset="2"/>
              <a:buChar char="t"/>
              <a:defRPr sz="3200">
                <a:solidFill>
                  <a:schemeClr val="tx1"/>
                </a:solidFill>
                <a:latin typeface="Times New Roman" pitchFamily="18" charset="0"/>
              </a:defRPr>
            </a:lvl3pPr>
            <a:lvl4pPr marL="1600200" indent="-228600" algn="l" eaLnBrk="0" hangingPunct="0">
              <a:spcBef>
                <a:spcPct val="20000"/>
              </a:spcBef>
              <a:buClr>
                <a:schemeClr val="tx1"/>
              </a:buClr>
              <a:buSzPct val="100000"/>
              <a:buChar char="•"/>
              <a:defRPr sz="3200">
                <a:solidFill>
                  <a:schemeClr val="tx1"/>
                </a:solidFill>
                <a:latin typeface="Times New Roman" pitchFamily="18" charset="0"/>
              </a:defRPr>
            </a:lvl4pPr>
            <a:lvl5pPr marL="2057400" indent="-228600" algn="l" eaLnBrk="0" hangingPunct="0">
              <a:spcBef>
                <a:spcPct val="20000"/>
              </a:spcBef>
              <a:buClr>
                <a:schemeClr val="tx1"/>
              </a:buClr>
              <a:buSzPct val="100000"/>
              <a:buChar char="–"/>
              <a:defRPr sz="32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9pPr>
          </a:lstStyle>
          <a:p>
            <a:pPr algn="ctr" eaLnBrk="1" hangingPunct="1">
              <a:spcBef>
                <a:spcPct val="0"/>
              </a:spcBef>
              <a:buClrTx/>
              <a:buSzTx/>
              <a:buFontTx/>
              <a:buNone/>
            </a:pPr>
            <a:r>
              <a:rPr lang="en-US" altLang="en-US" sz="1800" b="1" dirty="0">
                <a:solidFill>
                  <a:srgbClr val="002060"/>
                </a:solidFill>
                <a:latin typeface="+mn-lt"/>
                <a:cs typeface="Arial" charset="0"/>
              </a:rPr>
              <a:t>Pilot Studies with a Red Tide in Boca Grand Canal</a:t>
            </a:r>
          </a:p>
        </p:txBody>
      </p:sp>
      <p:sp>
        <p:nvSpPr>
          <p:cNvPr id="14" name="TextBox 13"/>
          <p:cNvSpPr txBox="1">
            <a:spLocks noChangeArrowheads="1"/>
          </p:cNvSpPr>
          <p:nvPr/>
        </p:nvSpPr>
        <p:spPr bwMode="auto">
          <a:xfrm>
            <a:off x="6135688" y="6096000"/>
            <a:ext cx="2665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SzPct val="75000"/>
              <a:buFont typeface="Wingdings" pitchFamily="2" charset="2"/>
              <a:buChar char="n"/>
              <a:defRPr sz="3200">
                <a:solidFill>
                  <a:schemeClr val="tx1"/>
                </a:solidFill>
                <a:latin typeface="Times New Roman" pitchFamily="18" charset="0"/>
              </a:defRPr>
            </a:lvl1pPr>
            <a:lvl2pPr marL="742950" indent="-285750" algn="l"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defRPr>
            </a:lvl2pPr>
            <a:lvl3pPr marL="1143000" indent="-228600" algn="l" eaLnBrk="0" hangingPunct="0">
              <a:spcBef>
                <a:spcPct val="20000"/>
              </a:spcBef>
              <a:buClr>
                <a:schemeClr val="tx2"/>
              </a:buClr>
              <a:buSzPct val="60000"/>
              <a:buFont typeface="Wingdings" pitchFamily="2" charset="2"/>
              <a:buChar char="t"/>
              <a:defRPr sz="3200">
                <a:solidFill>
                  <a:schemeClr val="tx1"/>
                </a:solidFill>
                <a:latin typeface="Times New Roman" pitchFamily="18" charset="0"/>
              </a:defRPr>
            </a:lvl3pPr>
            <a:lvl4pPr marL="1600200" indent="-228600" algn="l" eaLnBrk="0" hangingPunct="0">
              <a:spcBef>
                <a:spcPct val="20000"/>
              </a:spcBef>
              <a:buClr>
                <a:schemeClr val="tx1"/>
              </a:buClr>
              <a:buSzPct val="100000"/>
              <a:buChar char="•"/>
              <a:defRPr sz="3200">
                <a:solidFill>
                  <a:schemeClr val="tx1"/>
                </a:solidFill>
                <a:latin typeface="Times New Roman" pitchFamily="18" charset="0"/>
              </a:defRPr>
            </a:lvl4pPr>
            <a:lvl5pPr marL="2057400" indent="-228600" algn="l" eaLnBrk="0" hangingPunct="0">
              <a:spcBef>
                <a:spcPct val="20000"/>
              </a:spcBef>
              <a:buClr>
                <a:schemeClr val="tx1"/>
              </a:buClr>
              <a:buSzPct val="100000"/>
              <a:buChar char="–"/>
              <a:defRPr sz="32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9pPr>
          </a:lstStyle>
          <a:p>
            <a:pPr algn="ctr" eaLnBrk="1" hangingPunct="1">
              <a:spcBef>
                <a:spcPct val="0"/>
              </a:spcBef>
              <a:buClrTx/>
              <a:buSzTx/>
              <a:buFontTx/>
              <a:buNone/>
            </a:pPr>
            <a:r>
              <a:rPr lang="en-US" altLang="en-US" sz="1600" b="1">
                <a:solidFill>
                  <a:srgbClr val="002060"/>
                </a:solidFill>
                <a:latin typeface="+mn-lt"/>
                <a:cs typeface="Arial" panose="020B0604020202020204" pitchFamily="34" charset="0"/>
              </a:rPr>
              <a:t>Ozone treated Mesocosm ORP to 750 mv in 12 hrs  </a:t>
            </a:r>
          </a:p>
        </p:txBody>
      </p:sp>
      <p:sp>
        <p:nvSpPr>
          <p:cNvPr id="15" name="Rectangle 14"/>
          <p:cNvSpPr>
            <a:spLocks noChangeArrowheads="1"/>
          </p:cNvSpPr>
          <p:nvPr/>
        </p:nvSpPr>
        <p:spPr bwMode="auto">
          <a:xfrm>
            <a:off x="2667000" y="844638"/>
            <a:ext cx="36239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SzPct val="75000"/>
              <a:buFont typeface="Wingdings" pitchFamily="2" charset="2"/>
              <a:buChar char="n"/>
              <a:defRPr sz="3200">
                <a:solidFill>
                  <a:schemeClr val="tx1"/>
                </a:solidFill>
                <a:latin typeface="Times New Roman" pitchFamily="18" charset="0"/>
              </a:defRPr>
            </a:lvl1pPr>
            <a:lvl2pPr marL="742950" indent="-285750" algn="l" eaLnBrk="0" hangingPunct="0">
              <a:spcBef>
                <a:spcPct val="20000"/>
              </a:spcBef>
              <a:buClr>
                <a:schemeClr val="folHlink"/>
              </a:buClr>
              <a:buSzPct val="60000"/>
              <a:buFont typeface="Wingdings" pitchFamily="2" charset="2"/>
              <a:buChar char="u"/>
              <a:defRPr sz="3200">
                <a:solidFill>
                  <a:schemeClr val="tx1"/>
                </a:solidFill>
                <a:latin typeface="Times New Roman" pitchFamily="18" charset="0"/>
              </a:defRPr>
            </a:lvl2pPr>
            <a:lvl3pPr marL="1143000" indent="-228600" algn="l" eaLnBrk="0" hangingPunct="0">
              <a:spcBef>
                <a:spcPct val="20000"/>
              </a:spcBef>
              <a:buClr>
                <a:schemeClr val="tx2"/>
              </a:buClr>
              <a:buSzPct val="60000"/>
              <a:buFont typeface="Wingdings" pitchFamily="2" charset="2"/>
              <a:buChar char="t"/>
              <a:defRPr sz="3200">
                <a:solidFill>
                  <a:schemeClr val="tx1"/>
                </a:solidFill>
                <a:latin typeface="Times New Roman" pitchFamily="18" charset="0"/>
              </a:defRPr>
            </a:lvl3pPr>
            <a:lvl4pPr marL="1600200" indent="-228600" algn="l" eaLnBrk="0" hangingPunct="0">
              <a:spcBef>
                <a:spcPct val="20000"/>
              </a:spcBef>
              <a:buClr>
                <a:schemeClr val="tx1"/>
              </a:buClr>
              <a:buSzPct val="100000"/>
              <a:buChar char="•"/>
              <a:defRPr sz="3200">
                <a:solidFill>
                  <a:schemeClr val="tx1"/>
                </a:solidFill>
                <a:latin typeface="Times New Roman" pitchFamily="18" charset="0"/>
              </a:defRPr>
            </a:lvl4pPr>
            <a:lvl5pPr marL="2057400" indent="-228600" algn="l" eaLnBrk="0" hangingPunct="0">
              <a:spcBef>
                <a:spcPct val="20000"/>
              </a:spcBef>
              <a:buClr>
                <a:schemeClr val="tx1"/>
              </a:buClr>
              <a:buSzPct val="100000"/>
              <a:buChar char="–"/>
              <a:defRPr sz="32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itchFamily="18" charset="0"/>
              </a:defRPr>
            </a:lvl9pPr>
          </a:lstStyle>
          <a:p>
            <a:pPr algn="ctr" eaLnBrk="1" hangingPunct="1">
              <a:spcBef>
                <a:spcPct val="0"/>
              </a:spcBef>
              <a:buClrTx/>
              <a:buSzTx/>
              <a:buFontTx/>
              <a:buNone/>
            </a:pPr>
            <a:r>
              <a:rPr lang="en-US" altLang="en-US" sz="1800" b="1" dirty="0">
                <a:solidFill>
                  <a:srgbClr val="002060"/>
                </a:solidFill>
                <a:latin typeface="+mn-lt"/>
                <a:cs typeface="Arial" charset="0"/>
              </a:rPr>
              <a:t>Mote, START &amp; FWRI &amp; local Donors</a:t>
            </a:r>
          </a:p>
        </p:txBody>
      </p:sp>
    </p:spTree>
    <p:extLst>
      <p:ext uri="{BB962C8B-B14F-4D97-AF65-F5344CB8AC3E}">
        <p14:creationId xmlns:p14="http://schemas.microsoft.com/office/powerpoint/2010/main" val="3454608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tePowerpointTemplate_Standard4x3ratio_FooterEle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3" name="Title 1"/>
          <p:cNvSpPr txBox="1">
            <a:spLocks/>
          </p:cNvSpPr>
          <p:nvPr/>
        </p:nvSpPr>
        <p:spPr>
          <a:xfrm>
            <a:off x="380999" y="339726"/>
            <a:ext cx="83820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schemeClr val="accent4">
                    <a:lumMod val="50000"/>
                  </a:schemeClr>
                </a:solidFill>
                <a:latin typeface="+mn-lt"/>
              </a:rPr>
              <a:t>Mote’s Red Tide Mitigation &amp; New Technology Initiative</a:t>
            </a:r>
          </a:p>
        </p:txBody>
      </p:sp>
      <p:sp>
        <p:nvSpPr>
          <p:cNvPr id="4" name="TextBox 3"/>
          <p:cNvSpPr txBox="1"/>
          <p:nvPr/>
        </p:nvSpPr>
        <p:spPr>
          <a:xfrm>
            <a:off x="409575" y="1500557"/>
            <a:ext cx="8420100" cy="4785926"/>
          </a:xfrm>
          <a:prstGeom prst="rect">
            <a:avLst/>
          </a:prstGeom>
          <a:noFill/>
          <a:ln>
            <a:noFill/>
          </a:ln>
        </p:spPr>
        <p:txBody>
          <a:bodyPr wrap="square">
            <a:spAutoFit/>
          </a:bodyPr>
          <a:lstStyle/>
          <a:p>
            <a:pPr marL="230188" indent="-230188">
              <a:buFont typeface="Wingdings" panose="05000000000000000000" pitchFamily="2" charset="2"/>
              <a:buChar char="§"/>
            </a:pPr>
            <a:r>
              <a:rPr lang="en-US" sz="2000" dirty="0">
                <a:solidFill>
                  <a:schemeClr val="accent4">
                    <a:lumMod val="50000"/>
                  </a:schemeClr>
                </a:solidFill>
              </a:rPr>
              <a:t>Signed into law by Florida Governor DeSantis in June (</a:t>
            </a:r>
            <a:r>
              <a:rPr lang="en-US" dirty="0">
                <a:solidFill>
                  <a:schemeClr val="accent4">
                    <a:lumMod val="50000"/>
                  </a:schemeClr>
                </a:solidFill>
              </a:rPr>
              <a:t>379.2273 Florida Statutes)</a:t>
            </a:r>
          </a:p>
          <a:p>
            <a:pPr marL="230188" indent="-230188">
              <a:buFont typeface="Wingdings" panose="05000000000000000000" pitchFamily="2" charset="2"/>
              <a:buChar char="§"/>
            </a:pPr>
            <a:r>
              <a:rPr lang="en-US" sz="2000" dirty="0">
                <a:solidFill>
                  <a:schemeClr val="accent4">
                    <a:lumMod val="50000"/>
                  </a:schemeClr>
                </a:solidFill>
              </a:rPr>
              <a:t>$18 million over six years awarded by FWC-FWRI to Mote</a:t>
            </a:r>
          </a:p>
          <a:p>
            <a:pPr marL="230188" indent="-230188">
              <a:buFont typeface="Wingdings" panose="05000000000000000000" pitchFamily="2" charset="2"/>
              <a:buChar char="§"/>
            </a:pPr>
            <a:r>
              <a:rPr lang="en-US" sz="2000" dirty="0">
                <a:solidFill>
                  <a:schemeClr val="accent4">
                    <a:lumMod val="50000"/>
                  </a:schemeClr>
                </a:solidFill>
              </a:rPr>
              <a:t>Legislative intent: </a:t>
            </a:r>
          </a:p>
          <a:p>
            <a:pPr marL="457200" lvl="2"/>
            <a:r>
              <a:rPr lang="en-US" b="1" dirty="0">
                <a:solidFill>
                  <a:srgbClr val="C00000"/>
                </a:solidFill>
              </a:rPr>
              <a:t>→independent and coordinated effort among public and private research entities to develop prevention, control,  and mitigation technologies and approaches to address the impacts of red tide on coastal environments and communities in Florida</a:t>
            </a:r>
          </a:p>
          <a:p>
            <a:pPr marL="230188" indent="-230188">
              <a:buFont typeface="Wingdings" panose="05000000000000000000" pitchFamily="2" charset="2"/>
              <a:buChar char="§"/>
            </a:pPr>
            <a:r>
              <a:rPr lang="en-US" sz="2000" dirty="0">
                <a:solidFill>
                  <a:schemeClr val="accent4">
                    <a:lumMod val="50000"/>
                  </a:schemeClr>
                </a:solidFill>
              </a:rPr>
              <a:t>Annual reporting requirements , established a TAC </a:t>
            </a:r>
          </a:p>
          <a:p>
            <a:pPr marL="230188" indent="-230188">
              <a:buFont typeface="Wingdings" panose="05000000000000000000" pitchFamily="2" charset="2"/>
              <a:buChar char="§"/>
            </a:pPr>
            <a:r>
              <a:rPr lang="en-US" sz="2000" dirty="0">
                <a:solidFill>
                  <a:schemeClr val="accent4">
                    <a:lumMod val="50000"/>
                  </a:schemeClr>
                </a:solidFill>
              </a:rPr>
              <a:t>Annual Mitigation Granting Program:</a:t>
            </a:r>
          </a:p>
          <a:p>
            <a:r>
              <a:rPr lang="en-US" dirty="0">
                <a:solidFill>
                  <a:schemeClr val="accent4">
                    <a:lumMod val="50000"/>
                  </a:schemeClr>
                </a:solidFill>
              </a:rPr>
              <a:t>         1) Year 1 proposals (due 1/31/20): </a:t>
            </a:r>
            <a:r>
              <a:rPr lang="en-US" b="1" dirty="0">
                <a:solidFill>
                  <a:schemeClr val="accent4">
                    <a:lumMod val="50000"/>
                  </a:schemeClr>
                </a:solidFill>
              </a:rPr>
              <a:t>20 proposals received from diversity of</a:t>
            </a:r>
          </a:p>
          <a:p>
            <a:r>
              <a:rPr lang="en-US" b="1" dirty="0">
                <a:solidFill>
                  <a:schemeClr val="accent4">
                    <a:lumMod val="50000"/>
                  </a:schemeClr>
                </a:solidFill>
              </a:rPr>
              <a:t>               Universities, Nonprofits and Private Companies on compounds &amp; technologies</a:t>
            </a:r>
          </a:p>
          <a:p>
            <a:pPr marL="685800" lvl="1" indent="-228600">
              <a:buAutoNum type="arabicParenR" startAt="2"/>
            </a:pPr>
            <a:r>
              <a:rPr lang="en-US" dirty="0">
                <a:solidFill>
                  <a:schemeClr val="accent4">
                    <a:lumMod val="50000"/>
                  </a:schemeClr>
                </a:solidFill>
              </a:rPr>
              <a:t>Construction underway for Mitigation and Control Mesocosm Facility and </a:t>
            </a:r>
            <a:r>
              <a:rPr lang="en-US" i="1" dirty="0">
                <a:solidFill>
                  <a:schemeClr val="accent4">
                    <a:lumMod val="50000"/>
                  </a:schemeClr>
                </a:solidFill>
              </a:rPr>
              <a:t>K.</a:t>
            </a:r>
            <a:r>
              <a:rPr lang="en-US" dirty="0">
                <a:solidFill>
                  <a:schemeClr val="accent4">
                    <a:lumMod val="50000"/>
                  </a:schemeClr>
                </a:solidFill>
              </a:rPr>
              <a:t> </a:t>
            </a:r>
          </a:p>
          <a:p>
            <a:pPr lvl="1"/>
            <a:r>
              <a:rPr lang="en-US" dirty="0">
                <a:solidFill>
                  <a:schemeClr val="accent4">
                    <a:lumMod val="50000"/>
                  </a:schemeClr>
                </a:solidFill>
              </a:rPr>
              <a:t>      </a:t>
            </a:r>
            <a:r>
              <a:rPr lang="en-US" i="1" dirty="0">
                <a:solidFill>
                  <a:schemeClr val="accent4">
                    <a:lumMod val="50000"/>
                  </a:schemeClr>
                </a:solidFill>
              </a:rPr>
              <a:t>brevis</a:t>
            </a:r>
            <a:r>
              <a:rPr lang="en-US" dirty="0">
                <a:solidFill>
                  <a:schemeClr val="accent4">
                    <a:lumMod val="50000"/>
                  </a:schemeClr>
                </a:solidFill>
              </a:rPr>
              <a:t> Culture lab at Mote’s Marine Aquaculture Research Park (6/20)</a:t>
            </a:r>
          </a:p>
          <a:p>
            <a:pPr marL="800100" lvl="1" indent="-342900">
              <a:buAutoNum type="arabicParenR" startAt="3"/>
            </a:pPr>
            <a:r>
              <a:rPr lang="en-US" dirty="0">
                <a:solidFill>
                  <a:schemeClr val="accent4">
                    <a:lumMod val="50000"/>
                  </a:schemeClr>
                </a:solidFill>
              </a:rPr>
              <a:t>Initiative Technical Advisory Council Meeting 4/3/20, we hope to have partner-</a:t>
            </a:r>
          </a:p>
          <a:p>
            <a:pPr lvl="1"/>
            <a:r>
              <a:rPr lang="en-US" dirty="0">
                <a:solidFill>
                  <a:schemeClr val="accent4">
                    <a:lumMod val="50000"/>
                  </a:schemeClr>
                </a:solidFill>
              </a:rPr>
              <a:t>      led presentations</a:t>
            </a:r>
          </a:p>
          <a:p>
            <a:pPr marL="457200" indent="-457200" eaLnBrk="1" hangingPunct="1">
              <a:lnSpc>
                <a:spcPts val="3000"/>
              </a:lnSpc>
              <a:buFont typeface="Wingdings" panose="05000000000000000000" pitchFamily="2" charset="2"/>
              <a:buChar char="§"/>
              <a:defRPr/>
            </a:pPr>
            <a:endParaRPr lang="en-US" sz="1400" dirty="0">
              <a:solidFill>
                <a:schemeClr val="accent4">
                  <a:lumMod val="50000"/>
                </a:schemeClr>
              </a:solidFill>
            </a:endParaRPr>
          </a:p>
        </p:txBody>
      </p:sp>
      <p:sp>
        <p:nvSpPr>
          <p:cNvPr id="5" name="Rectangle 4"/>
          <p:cNvSpPr/>
          <p:nvPr/>
        </p:nvSpPr>
        <p:spPr>
          <a:xfrm>
            <a:off x="1430708" y="5791200"/>
            <a:ext cx="6282583" cy="261610"/>
          </a:xfrm>
          <a:prstGeom prst="rect">
            <a:avLst/>
          </a:prstGeom>
        </p:spPr>
        <p:txBody>
          <a:bodyPr wrap="square">
            <a:spAutoFit/>
          </a:bodyPr>
          <a:lstStyle/>
          <a:p>
            <a:r>
              <a:rPr lang="en-US" sz="1100" dirty="0">
                <a:hlinkClick r:id="rId3"/>
              </a:rPr>
              <a:t>https://mote.org/research/program/Florida-Red-Tide-Mitigation-and-Technology-Development-Initiative</a:t>
            </a:r>
            <a:endParaRPr lang="en-US" sz="1100" dirty="0">
              <a:solidFill>
                <a:schemeClr val="accent4">
                  <a:lumMod val="50000"/>
                </a:schemeClr>
              </a:solidFill>
            </a:endParaRPr>
          </a:p>
        </p:txBody>
      </p:sp>
    </p:spTree>
    <p:extLst>
      <p:ext uri="{BB962C8B-B14F-4D97-AF65-F5344CB8AC3E}">
        <p14:creationId xmlns:p14="http://schemas.microsoft.com/office/powerpoint/2010/main" val="1906655387"/>
      </p:ext>
    </p:extLst>
  </p:cSld>
  <p:clrMapOvr>
    <a:masterClrMapping/>
  </p:clrMapOvr>
</p:sld>
</file>

<file path=ppt/theme/theme1.xml><?xml version="1.0" encoding="utf-8"?>
<a:theme xmlns:a="http://schemas.openxmlformats.org/drawingml/2006/main" name="MotePowerpointTemplate_Standard4x3ratio_WhiteTemplate">
  <a:themeElements>
    <a:clrScheme name="Custom 2">
      <a:dk1>
        <a:srgbClr val="0054A6"/>
      </a:dk1>
      <a:lt1>
        <a:sysClr val="window" lastClr="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6ED10749-684C-4C74-8284-7941D6058B76}" vid="{EAD7F9C1-2B5A-4E50-833F-FDD14A83E46C}"/>
    </a:ext>
  </a:extLst>
</a:theme>
</file>

<file path=ppt/theme/theme2.xml><?xml version="1.0" encoding="utf-8"?>
<a:theme xmlns:a="http://schemas.openxmlformats.org/drawingml/2006/main" name="2_MotePowerpointTemplate_Standard4x3ratio_WhiteTemplate">
  <a:themeElements>
    <a:clrScheme name="Custom 2">
      <a:dk1>
        <a:srgbClr val="0054A6"/>
      </a:dk1>
      <a:lt1>
        <a:sysClr val="window" lastClr="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6ED10749-684C-4C74-8284-7941D6058B76}" vid="{EAD7F9C1-2B5A-4E50-833F-FDD14A83E46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1246</TotalTime>
  <Words>805</Words>
  <Application>Microsoft Office PowerPoint</Application>
  <PresentationFormat>On-screen Show (4:3)</PresentationFormat>
  <Paragraphs>143</Paragraphs>
  <Slides>10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Tahoma</vt:lpstr>
      <vt:lpstr>Times New Roman</vt:lpstr>
      <vt:lpstr>Wingdings</vt:lpstr>
      <vt:lpstr>MotePowerpointTemplate_Standard4x3ratio_WhiteTemplate</vt:lpstr>
      <vt:lpstr>2_MotePowerpointTemplate_Standard4x3ratio_WhiteTemplate</vt:lpstr>
      <vt:lpstr>Control and mitigation of florida red tide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Mote Marine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Red Tide Mitigation and Technology Development Initiative</dc:title>
  <dc:creator>kclaridge</dc:creator>
  <cp:lastModifiedBy>Danette Kinaszczuk</cp:lastModifiedBy>
  <cp:revision>111</cp:revision>
  <cp:lastPrinted>2020-02-17T17:39:47Z</cp:lastPrinted>
  <dcterms:created xsi:type="dcterms:W3CDTF">2019-10-15T18:26:40Z</dcterms:created>
  <dcterms:modified xsi:type="dcterms:W3CDTF">2020-02-18T13:29:08Z</dcterms:modified>
</cp:coreProperties>
</file>