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4"/>
    <p:sldMasterId id="2147483816" r:id="rId5"/>
  </p:sldMasterIdLst>
  <p:notesMasterIdLst>
    <p:notesMasterId r:id="rId29"/>
  </p:notesMasterIdLst>
  <p:sldIdLst>
    <p:sldId id="256" r:id="rId6"/>
    <p:sldId id="284" r:id="rId7"/>
    <p:sldId id="286" r:id="rId8"/>
    <p:sldId id="288" r:id="rId9"/>
    <p:sldId id="287" r:id="rId10"/>
    <p:sldId id="279" r:id="rId11"/>
    <p:sldId id="264" r:id="rId12"/>
    <p:sldId id="266" r:id="rId13"/>
    <p:sldId id="265" r:id="rId14"/>
    <p:sldId id="267" r:id="rId15"/>
    <p:sldId id="280" r:id="rId16"/>
    <p:sldId id="269" r:id="rId17"/>
    <p:sldId id="293" r:id="rId18"/>
    <p:sldId id="281" r:id="rId19"/>
    <p:sldId id="273" r:id="rId20"/>
    <p:sldId id="274" r:id="rId21"/>
    <p:sldId id="275" r:id="rId22"/>
    <p:sldId id="276" r:id="rId23"/>
    <p:sldId id="278" r:id="rId24"/>
    <p:sldId id="292" r:id="rId25"/>
    <p:sldId id="277" r:id="rId26"/>
    <p:sldId id="283" r:id="rId27"/>
    <p:sldId id="32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8629F-57DC-4EE4-9154-C8041A4F5FE3}" v="589" dt="2020-02-17T16:40:25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30" autoAdjust="0"/>
  </p:normalViewPr>
  <p:slideViewPr>
    <p:cSldViewPr snapToGrid="0">
      <p:cViewPr varScale="1">
        <p:scale>
          <a:sx n="65" d="100"/>
          <a:sy n="65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krimsky\AppData\Local\Microsoft\Windows\INetCache\Content.Outlook\LPXQ9LGJ\Waterqualitysurve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lkrimsky_ufl_edu/Documents/Documents/HAB%20WAG/Ocean%20Conservancy%20Survey/Waterqualitysurvey_graph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5282418965922"/>
          <c:y val="3.9963669391462307E-2"/>
          <c:w val="0.51525456202247721"/>
          <c:h val="0.8873751135331516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'Q4'!$B$14:$B$21</c:f>
              <c:strCache>
                <c:ptCount val="8"/>
                <c:pt idx="0">
                  <c:v>Ocean acidification </c:v>
                </c:pt>
                <c:pt idx="1">
                  <c:v>Air quality </c:v>
                </c:pt>
                <c:pt idx="2">
                  <c:v>Loss of species diversity </c:v>
                </c:pt>
                <c:pt idx="3">
                  <c:v>Marine debris and microplastics </c:v>
                </c:pt>
                <c:pt idx="4">
                  <c:v>Invasive species </c:v>
                </c:pt>
                <c:pt idx="5">
                  <c:v>Sea level rise and saltwater intrusion </c:v>
                </c:pt>
                <c:pt idx="6">
                  <c:v>Habitat loss </c:v>
                </c:pt>
                <c:pt idx="7">
                  <c:v>Water quality </c:v>
                </c:pt>
              </c:strCache>
            </c:strRef>
          </c:cat>
          <c:val>
            <c:numRef>
              <c:f>'Q4'!$C$14:$C$21</c:f>
              <c:numCache>
                <c:formatCode>0</c:formatCode>
                <c:ptCount val="8"/>
                <c:pt idx="0">
                  <c:v>1.8600000000000003</c:v>
                </c:pt>
                <c:pt idx="1">
                  <c:v>2.62</c:v>
                </c:pt>
                <c:pt idx="2">
                  <c:v>3.01</c:v>
                </c:pt>
                <c:pt idx="3">
                  <c:v>3.38</c:v>
                </c:pt>
                <c:pt idx="4">
                  <c:v>3.42</c:v>
                </c:pt>
                <c:pt idx="5">
                  <c:v>3.4699999999999998</c:v>
                </c:pt>
                <c:pt idx="6">
                  <c:v>4.62</c:v>
                </c:pt>
                <c:pt idx="7">
                  <c:v>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2-46CB-A853-DAAC78E93ACB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'Q4'!$B$14:$B$21</c:f>
              <c:strCache>
                <c:ptCount val="8"/>
                <c:pt idx="0">
                  <c:v>Ocean acidification </c:v>
                </c:pt>
                <c:pt idx="1">
                  <c:v>Air quality </c:v>
                </c:pt>
                <c:pt idx="2">
                  <c:v>Loss of species diversity </c:v>
                </c:pt>
                <c:pt idx="3">
                  <c:v>Marine debris and microplastics </c:v>
                </c:pt>
                <c:pt idx="4">
                  <c:v>Invasive species </c:v>
                </c:pt>
                <c:pt idx="5">
                  <c:v>Sea level rise and saltwater intrusion </c:v>
                </c:pt>
                <c:pt idx="6">
                  <c:v>Habitat loss </c:v>
                </c:pt>
                <c:pt idx="7">
                  <c:v>Water quality </c:v>
                </c:pt>
              </c:strCache>
            </c:strRef>
          </c:cat>
          <c:val>
            <c:numRef>
              <c:f>'Q4'!$D$14:$D$21</c:f>
              <c:numCache>
                <c:formatCode>0</c:formatCode>
                <c:ptCount val="8"/>
                <c:pt idx="0">
                  <c:v>6.14</c:v>
                </c:pt>
                <c:pt idx="1">
                  <c:v>5.38</c:v>
                </c:pt>
                <c:pt idx="2">
                  <c:v>4.99</c:v>
                </c:pt>
                <c:pt idx="3">
                  <c:v>4.62</c:v>
                </c:pt>
                <c:pt idx="4">
                  <c:v>4.58</c:v>
                </c:pt>
                <c:pt idx="5">
                  <c:v>4.53</c:v>
                </c:pt>
                <c:pt idx="6">
                  <c:v>3.38</c:v>
                </c:pt>
                <c:pt idx="7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2-46CB-A853-DAAC78E93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ctr"/>
        <c:lblOffset val="100"/>
        <c:noMultiLvlLbl val="0"/>
      </c:catAx>
      <c:valAx>
        <c:axId val="628168608"/>
        <c:scaling>
          <c:orientation val="minMax"/>
          <c:max val="8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65-4A04-B9DC-E5591E0F016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65-4A04-B9DC-E5591E0F01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65-4A04-B9DC-E5591E0F01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65-4A04-B9DC-E5591E0F0169}"/>
              </c:ext>
            </c:extLst>
          </c:dPt>
          <c:dLbls>
            <c:dLbl>
              <c:idx val="3"/>
              <c:layout>
                <c:manualLayout>
                  <c:x val="-0.24971902550642708"/>
                  <c:y val="2.57458353458640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65-4A04-B9DC-E5591E0F0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'Q48'!$B$2:$B$5</c:f>
              <c:strCache>
                <c:ptCount val="4"/>
                <c:pt idx="0">
                  <c:v>None</c:v>
                </c:pt>
                <c:pt idx="1">
                  <c:v>Mitigation</c:v>
                </c:pt>
                <c:pt idx="2">
                  <c:v>Control</c:v>
                </c:pt>
                <c:pt idx="3">
                  <c:v>Prevention</c:v>
                </c:pt>
              </c:strCache>
            </c:strRef>
          </c:cat>
          <c:val>
            <c:numRef>
              <c:f>'Q48'!$C$2:$C$5</c:f>
              <c:numCache>
                <c:formatCode>0.00%</c:formatCode>
                <c:ptCount val="4"/>
                <c:pt idx="0">
                  <c:v>1.5100000000000001E-2</c:v>
                </c:pt>
                <c:pt idx="1">
                  <c:v>8.5599999999999996E-2</c:v>
                </c:pt>
                <c:pt idx="2">
                  <c:v>0.13600000000000001</c:v>
                </c:pt>
                <c:pt idx="3">
                  <c:v>0.76319999999999999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5-4A04-B9DC-E5591E0F01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1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F-42C8-B83C-3058B024DE14}"/>
              </c:ext>
            </c:extLst>
          </c:dPt>
          <c:dPt>
            <c:idx val="1"/>
            <c:bubble3D val="0"/>
            <c:explosion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F-42C8-B83C-3058B024DE14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F-42C8-B83C-3058B024DE14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F-42C8-B83C-3058B024DE14}"/>
              </c:ext>
            </c:extLst>
          </c:dPt>
          <c:dLbls>
            <c:dLbl>
              <c:idx val="0"/>
              <c:layout>
                <c:manualLayout>
                  <c:x val="0.10027171270837602"/>
                  <c:y val="-0.128264144528179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F-42C8-B83C-3058B024DE14}"/>
                </c:ext>
              </c:extLst>
            </c:dLbl>
            <c:dLbl>
              <c:idx val="1"/>
              <c:layout>
                <c:manualLayout>
                  <c:x val="0.15421226722557738"/>
                  <c:y val="-7.55765629113218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F-42C8-B83C-3058B024D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'Q47'!$B$3:$B$6</c:f>
              <c:strCache>
                <c:ptCount val="4"/>
                <c:pt idx="0">
                  <c:v>None</c:v>
                </c:pt>
                <c:pt idx="1">
                  <c:v>Chemical</c:v>
                </c:pt>
                <c:pt idx="2">
                  <c:v>Physical</c:v>
                </c:pt>
                <c:pt idx="3">
                  <c:v>Biological</c:v>
                </c:pt>
              </c:strCache>
            </c:strRef>
          </c:cat>
          <c:val>
            <c:numRef>
              <c:f>'Q47'!$C$3:$C$6</c:f>
              <c:numCache>
                <c:formatCode>0%</c:formatCode>
                <c:ptCount val="4"/>
                <c:pt idx="0">
                  <c:v>5.8400000000000001E-2</c:v>
                </c:pt>
                <c:pt idx="1">
                  <c:v>6.0900000000000003E-2</c:v>
                </c:pt>
                <c:pt idx="2">
                  <c:v>0.4239</c:v>
                </c:pt>
                <c:pt idx="3">
                  <c:v>0.45689999999999997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0F-42C8-B83C-3058B024DE1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1891547992994"/>
          <c:y val="5.0925925925925923E-2"/>
          <c:w val="0.48766854948140426"/>
          <c:h val="0.724468818394505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'Q6'!$B$10:$B$14</c:f>
              <c:strCache>
                <c:ptCount val="5"/>
                <c:pt idx="0">
                  <c:v>Florida's freshwater quality is safe to recreate on or in </c:v>
                </c:pt>
                <c:pt idx="1">
                  <c:v>Florida's coastal water quality is safe to recreate on or in </c:v>
                </c:pt>
                <c:pt idx="2">
                  <c:v>Florida's freshwater quality is degraded </c:v>
                </c:pt>
                <c:pt idx="3">
                  <c:v>Florida's coastal water quality is degraded </c:v>
                </c:pt>
                <c:pt idx="4">
                  <c:v>Clean water is important to Florida's identity </c:v>
                </c:pt>
              </c:strCache>
            </c:strRef>
          </c:cat>
          <c:val>
            <c:numRef>
              <c:f>'Q6'!$C$10:$C$14</c:f>
              <c:numCache>
                <c:formatCode>0.0</c:formatCode>
                <c:ptCount val="5"/>
                <c:pt idx="0">
                  <c:v>3.25</c:v>
                </c:pt>
                <c:pt idx="1">
                  <c:v>3.47</c:v>
                </c:pt>
                <c:pt idx="2">
                  <c:v>3.71</c:v>
                </c:pt>
                <c:pt idx="3">
                  <c:v>3.74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6-4BB9-90FC-CB46F792A50F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'Q6'!$B$10:$B$14</c:f>
              <c:strCache>
                <c:ptCount val="5"/>
                <c:pt idx="0">
                  <c:v>Florida's freshwater quality is safe to recreate on or in </c:v>
                </c:pt>
                <c:pt idx="1">
                  <c:v>Florida's coastal water quality is safe to recreate on or in </c:v>
                </c:pt>
                <c:pt idx="2">
                  <c:v>Florida's freshwater quality is degraded </c:v>
                </c:pt>
                <c:pt idx="3">
                  <c:v>Florida's coastal water quality is degraded </c:v>
                </c:pt>
                <c:pt idx="4">
                  <c:v>Clean water is important to Florida's identity </c:v>
                </c:pt>
              </c:strCache>
            </c:strRef>
          </c:cat>
          <c:val>
            <c:numRef>
              <c:f>'Q6'!$D$10:$D$14</c:f>
              <c:numCache>
                <c:formatCode>0.0</c:formatCode>
                <c:ptCount val="5"/>
                <c:pt idx="0">
                  <c:v>1.75</c:v>
                </c:pt>
                <c:pt idx="1">
                  <c:v>1.5299999999999998</c:v>
                </c:pt>
                <c:pt idx="2">
                  <c:v>1.29</c:v>
                </c:pt>
                <c:pt idx="3">
                  <c:v>1.2599999999999998</c:v>
                </c:pt>
                <c:pt idx="4">
                  <c:v>0.29999999999999982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6-4BB9-90FC-CB46F792A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r"/>
        <c:lblOffset val="100"/>
        <c:noMultiLvlLbl val="0"/>
      </c:catAx>
      <c:valAx>
        <c:axId val="628168608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'Q9'!$B$3:$B$11</c:f>
              <c:strCache>
                <c:ptCount val="9"/>
                <c:pt idx="0">
                  <c:v>Residential/urban fertilizer use</c:v>
                </c:pt>
                <c:pt idx="1">
                  <c:v>Sewer/wastewater systems</c:v>
                </c:pt>
                <c:pt idx="2">
                  <c:v>Septic systems</c:v>
                </c:pt>
                <c:pt idx="3">
                  <c:v>Agricultural fertilizer use</c:v>
                </c:pt>
                <c:pt idx="4">
                  <c:v>Pesticides</c:v>
                </c:pt>
                <c:pt idx="5">
                  <c:v>Illegal dumping</c:v>
                </c:pt>
                <c:pt idx="6">
                  <c:v>Biosolids</c:v>
                </c:pt>
                <c:pt idx="7">
                  <c:v>Animal waste</c:v>
                </c:pt>
                <c:pt idx="8">
                  <c:v>Grass clippings</c:v>
                </c:pt>
              </c:strCache>
            </c:strRef>
          </c:cat>
          <c:val>
            <c:numRef>
              <c:f>'Q9'!$C$3:$C$11</c:f>
              <c:numCache>
                <c:formatCode>0%</c:formatCode>
                <c:ptCount val="9"/>
                <c:pt idx="0">
                  <c:v>0.22</c:v>
                </c:pt>
                <c:pt idx="1">
                  <c:v>0.2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0.1</c:v>
                </c:pt>
                <c:pt idx="6">
                  <c:v>0.04</c:v>
                </c:pt>
                <c:pt idx="7">
                  <c:v>0.03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6-4545-8D11-A22D29C94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675033880"/>
        <c:axId val="675027320"/>
      </c:barChart>
      <c:catAx>
        <c:axId val="675033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75027320"/>
        <c:crosses val="autoZero"/>
        <c:auto val="1"/>
        <c:lblAlgn val="ctr"/>
        <c:lblOffset val="100"/>
        <c:noMultiLvlLbl val="0"/>
      </c:catAx>
      <c:valAx>
        <c:axId val="6750273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7503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Sheet1!$B$27</c:f>
              <c:numCache>
                <c:formatCode>0.00%</c:formatCode>
                <c:ptCount val="1"/>
                <c:pt idx="0">
                  <c:v>5.9700000000000003E-2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F-463E-AFD6-824DC75E4DC4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Sheet1!$C$27</c:f>
              <c:numCache>
                <c:formatCode>0.00%</c:formatCode>
                <c:ptCount val="1"/>
                <c:pt idx="0">
                  <c:v>6.6799999999999998E-2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F-463E-AFD6-824DC75E4DC4}"/>
            </c:ext>
          </c:extLst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Sheet1!$D$27</c:f>
              <c:numCache>
                <c:formatCode>0.00%</c:formatCode>
                <c:ptCount val="1"/>
                <c:pt idx="0">
                  <c:v>0.20760000000000001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3F-463E-AFD6-824DC75E4DC4}"/>
            </c:ext>
          </c:extLst>
        </c:ser>
        <c:ser>
          <c:idx val="3"/>
          <c:order val="3"/>
          <c:tx>
            <c:strRef>
              <c:f>Sheet1!$E$26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Sheet1!$E$27</c:f>
              <c:numCache>
                <c:formatCode>0.00%</c:formatCode>
                <c:ptCount val="1"/>
                <c:pt idx="0">
                  <c:v>0.27450000000000002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3F-463E-AFD6-824DC75E4DC4}"/>
            </c:ext>
          </c:extLst>
        </c:ser>
        <c:ser>
          <c:idx val="4"/>
          <c:order val="4"/>
          <c:tx>
            <c:strRef>
              <c:f>Sheet1!$F$26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Sheet1!$F$27</c:f>
              <c:numCache>
                <c:formatCode>0.00%</c:formatCode>
                <c:ptCount val="1"/>
                <c:pt idx="0">
                  <c:v>0.39140000000000003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3F-463E-AFD6-824DC75E4D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6896008"/>
        <c:axId val="856894368"/>
      </c:barChart>
      <c:catAx>
        <c:axId val="856896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6894368"/>
        <c:crosses val="autoZero"/>
        <c:auto val="1"/>
        <c:lblAlgn val="ctr"/>
        <c:lblOffset val="100"/>
        <c:noMultiLvlLbl val="0"/>
      </c:catAx>
      <c:valAx>
        <c:axId val="8568943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8960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792210826078486E-2"/>
          <c:y val="0.76812766099169161"/>
          <c:w val="0.93829322087172562"/>
          <c:h val="0.2121992987413126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5282418965922"/>
          <c:y val="3.9963669391462307E-2"/>
          <c:w val="0.51525456202247721"/>
          <c:h val="0.8442817410227525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'Q18&amp;21'!$N$42:$O$43</c:f>
              <c:multiLvlStrCache>
                <c:ptCount val="2"/>
                <c:lvl>
                  <c:pt idx="0">
                    <c:v>Frequency</c:v>
                  </c:pt>
                  <c:pt idx="1">
                    <c:v>Severity</c:v>
                  </c:pt>
                </c:lvl>
                <c:lvl>
                  <c:pt idx="0">
                    <c:v>Red tide blooms</c:v>
                  </c:pt>
                </c:lvl>
              </c:multiLvlStrCache>
            </c:multiLvlStrRef>
          </c:cat>
          <c:val>
            <c:numRef>
              <c:f>'Q18&amp;21'!$P$42:$P$43</c:f>
              <c:numCache>
                <c:formatCode>0.0</c:formatCode>
                <c:ptCount val="2"/>
                <c:pt idx="0">
                  <c:v>4.05</c:v>
                </c:pt>
                <c:pt idx="1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C-45A8-9162-6F9A34FA7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ctr"/>
        <c:lblOffset val="100"/>
        <c:noMultiLvlLbl val="0"/>
      </c:catAx>
      <c:valAx>
        <c:axId val="628168608"/>
        <c:scaling>
          <c:orientation val="minMax"/>
          <c:max val="6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1891547992994"/>
          <c:y val="5.0925925925925923E-2"/>
          <c:w val="0.48766854948140426"/>
          <c:h val="0.724468818394505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'Q30'!$B$13:$B$18</c:f>
              <c:strCache>
                <c:ptCount val="6"/>
                <c:pt idx="0">
                  <c:v>Industry</c:v>
                </c:pt>
                <c:pt idx="1">
                  <c:v>Individuals</c:v>
                </c:pt>
                <c:pt idx="2">
                  <c:v>Federal government</c:v>
                </c:pt>
                <c:pt idx="3">
                  <c:v>Non-profits and community-based organizations</c:v>
                </c:pt>
                <c:pt idx="4">
                  <c:v>Local or municipal governments</c:v>
                </c:pt>
                <c:pt idx="5">
                  <c:v>State government</c:v>
                </c:pt>
              </c:strCache>
            </c:strRef>
          </c:cat>
          <c:val>
            <c:numRef>
              <c:f>'Q30'!$C$13:$C$18</c:f>
              <c:numCache>
                <c:formatCode>0.0</c:formatCode>
                <c:ptCount val="6"/>
                <c:pt idx="0">
                  <c:v>1.37</c:v>
                </c:pt>
                <c:pt idx="1">
                  <c:v>2.25</c:v>
                </c:pt>
                <c:pt idx="2">
                  <c:v>2.41</c:v>
                </c:pt>
                <c:pt idx="3">
                  <c:v>2.5099999999999998</c:v>
                </c:pt>
                <c:pt idx="4">
                  <c:v>3.15</c:v>
                </c:pt>
                <c:pt idx="5">
                  <c:v>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4-4102-BC88-8E05E2DBCA1F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'Q30'!$B$13:$B$18</c:f>
              <c:strCache>
                <c:ptCount val="6"/>
                <c:pt idx="0">
                  <c:v>Industry</c:v>
                </c:pt>
                <c:pt idx="1">
                  <c:v>Individuals</c:v>
                </c:pt>
                <c:pt idx="2">
                  <c:v>Federal government</c:v>
                </c:pt>
                <c:pt idx="3">
                  <c:v>Non-profits and community-based organizations</c:v>
                </c:pt>
                <c:pt idx="4">
                  <c:v>Local or municipal governments</c:v>
                </c:pt>
                <c:pt idx="5">
                  <c:v>State government</c:v>
                </c:pt>
              </c:strCache>
            </c:strRef>
          </c:cat>
          <c:val>
            <c:numRef>
              <c:f>'Q30'!$D$13:$D$18</c:f>
              <c:numCache>
                <c:formatCode>0.0</c:formatCode>
                <c:ptCount val="6"/>
                <c:pt idx="0">
                  <c:v>4.63</c:v>
                </c:pt>
                <c:pt idx="1">
                  <c:v>3.75</c:v>
                </c:pt>
                <c:pt idx="2">
                  <c:v>3.59</c:v>
                </c:pt>
                <c:pt idx="3">
                  <c:v>3.49</c:v>
                </c:pt>
                <c:pt idx="4">
                  <c:v>2.85</c:v>
                </c:pt>
                <c:pt idx="5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24-4102-BC88-8E05E2DBC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ctr"/>
        <c:lblOffset val="100"/>
        <c:noMultiLvlLbl val="0"/>
      </c:catAx>
      <c:valAx>
        <c:axId val="628168608"/>
        <c:scaling>
          <c:orientation val="minMax"/>
          <c:max val="6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1891547992994"/>
          <c:y val="5.0925925925925923E-2"/>
          <c:w val="0.48766854948140426"/>
          <c:h val="0.724468818394505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'Q31'!$B$9:$B$12</c:f>
              <c:strCache>
                <c:ptCount val="4"/>
                <c:pt idx="0">
                  <c:v>I, personally, can make a difference to protect water quality</c:v>
                </c:pt>
                <c:pt idx="1">
                  <c:v>People in my local area can make a difference to protect water quality</c:v>
                </c:pt>
                <c:pt idx="2">
                  <c:v>Floridians, in general, can make a difference to protect water quality</c:v>
                </c:pt>
                <c:pt idx="3">
                  <c:v>Water quality does not need improving</c:v>
                </c:pt>
              </c:strCache>
            </c:strRef>
          </c:cat>
          <c:val>
            <c:numRef>
              <c:f>'Q31'!$C$9:$C$12</c:f>
              <c:numCache>
                <c:formatCode>0.0</c:formatCode>
                <c:ptCount val="4"/>
                <c:pt idx="0">
                  <c:v>4.34</c:v>
                </c:pt>
                <c:pt idx="1">
                  <c:v>4.4800000000000004</c:v>
                </c:pt>
                <c:pt idx="2">
                  <c:v>4.58</c:v>
                </c:pt>
                <c:pt idx="3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C-4CBD-BD69-ECD3B0ACE81D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'Q31'!$B$9:$B$12</c:f>
              <c:strCache>
                <c:ptCount val="4"/>
                <c:pt idx="0">
                  <c:v>I, personally, can make a difference to protect water quality</c:v>
                </c:pt>
                <c:pt idx="1">
                  <c:v>People in my local area can make a difference to protect water quality</c:v>
                </c:pt>
                <c:pt idx="2">
                  <c:v>Floridians, in general, can make a difference to protect water quality</c:v>
                </c:pt>
                <c:pt idx="3">
                  <c:v>Water quality does not need improving</c:v>
                </c:pt>
              </c:strCache>
            </c:strRef>
          </c:cat>
          <c:val>
            <c:numRef>
              <c:f>'Q31'!$D$9:$D$12</c:f>
              <c:numCache>
                <c:formatCode>0.0</c:formatCode>
                <c:ptCount val="4"/>
                <c:pt idx="0">
                  <c:v>0.66000000000000014</c:v>
                </c:pt>
                <c:pt idx="1">
                  <c:v>0.51999999999999957</c:v>
                </c:pt>
                <c:pt idx="2">
                  <c:v>0.41999999999999993</c:v>
                </c:pt>
                <c:pt idx="3">
                  <c:v>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C-4CBD-BD69-ECD3B0AC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ctr"/>
        <c:lblOffset val="100"/>
        <c:noMultiLvlLbl val="0"/>
      </c:catAx>
      <c:valAx>
        <c:axId val="628168608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1891547992994"/>
          <c:y val="5.0925925925925923E-2"/>
          <c:w val="0.48766854948140426"/>
          <c:h val="0.724468818394505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'Q33'!$B$10:$B$15</c:f>
              <c:strCache>
                <c:ptCount val="6"/>
                <c:pt idx="0">
                  <c:v>Impacts on pet health</c:v>
                </c:pt>
                <c:pt idx="1">
                  <c:v>Economic impacts</c:v>
                </c:pt>
                <c:pt idx="2">
                  <c:v>Ability to recreate on or in water bodies</c:v>
                </c:pt>
                <c:pt idx="3">
                  <c:v>Impacts on appearance and odor of water bodies</c:v>
                </c:pt>
                <c:pt idx="4">
                  <c:v>Impacts on public health</c:v>
                </c:pt>
                <c:pt idx="5">
                  <c:v>Impacts on wildlife and fish habitat</c:v>
                </c:pt>
              </c:strCache>
            </c:strRef>
          </c:cat>
          <c:val>
            <c:numRef>
              <c:f>'Q33'!$C$10:$C$15</c:f>
              <c:numCache>
                <c:formatCode>0.0</c:formatCode>
                <c:ptCount val="6"/>
                <c:pt idx="0">
                  <c:v>3.77</c:v>
                </c:pt>
                <c:pt idx="1">
                  <c:v>4.3499999999999996</c:v>
                </c:pt>
                <c:pt idx="2">
                  <c:v>4.4000000000000004</c:v>
                </c:pt>
                <c:pt idx="3">
                  <c:v>4.43</c:v>
                </c:pt>
                <c:pt idx="4">
                  <c:v>4.68</c:v>
                </c:pt>
                <c:pt idx="5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DCF-B067-7E267DF5E078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'Q33'!$B$10:$B$15</c:f>
              <c:strCache>
                <c:ptCount val="6"/>
                <c:pt idx="0">
                  <c:v>Impacts on pet health</c:v>
                </c:pt>
                <c:pt idx="1">
                  <c:v>Economic impacts</c:v>
                </c:pt>
                <c:pt idx="2">
                  <c:v>Ability to recreate on or in water bodies</c:v>
                </c:pt>
                <c:pt idx="3">
                  <c:v>Impacts on appearance and odor of water bodies</c:v>
                </c:pt>
                <c:pt idx="4">
                  <c:v>Impacts on public health</c:v>
                </c:pt>
                <c:pt idx="5">
                  <c:v>Impacts on wildlife and fish habitat</c:v>
                </c:pt>
              </c:strCache>
            </c:strRef>
          </c:cat>
          <c:val>
            <c:numRef>
              <c:f>'Q33'!$D$10:$D$15</c:f>
              <c:numCache>
                <c:formatCode>0.0</c:formatCode>
                <c:ptCount val="6"/>
                <c:pt idx="0">
                  <c:v>1.23</c:v>
                </c:pt>
                <c:pt idx="1">
                  <c:v>0.65000000000000036</c:v>
                </c:pt>
                <c:pt idx="2">
                  <c:v>0.59999999999999964</c:v>
                </c:pt>
                <c:pt idx="3">
                  <c:v>0.57000000000000028</c:v>
                </c:pt>
                <c:pt idx="4">
                  <c:v>0.32000000000000028</c:v>
                </c:pt>
                <c:pt idx="5">
                  <c:v>0.28000000000000025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DCF-B067-7E267DF5E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r"/>
        <c:lblOffset val="100"/>
        <c:noMultiLvlLbl val="0"/>
      </c:catAx>
      <c:valAx>
        <c:axId val="628168608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61891547992994"/>
          <c:y val="5.0925925925925923E-2"/>
          <c:w val="0.48766854948140426"/>
          <c:h val="0.724468818394505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'Q34'!$B$31:$B$37</c:f>
              <c:strCache>
                <c:ptCount val="7"/>
                <c:pt idx="0">
                  <c:v>Advanced septic system upgrade projects in my county (n=383)</c:v>
                </c:pt>
                <c:pt idx="1">
                  <c:v>Septic to sewer conversion projects in my county (n=385)</c:v>
                </c:pt>
                <c:pt idx="2">
                  <c:v>Upgrade stormwater management facilities in my county (n=383)</c:v>
                </c:pt>
                <c:pt idx="3">
                  <c:v>Low-impact development retrofits in my county (examples bioswales and permeable pavers) (n=377)</c:v>
                </c:pt>
                <c:pt idx="4">
                  <c:v>Upgrade sewer and waste water treatment facilities in my county (n=386)</c:v>
                </c:pt>
                <c:pt idx="5">
                  <c:v>Water quality outreach and education in my county (n=379)</c:v>
                </c:pt>
                <c:pt idx="6">
                  <c:v>Stormwater treatment projects in my county (examples: baffle boxes or constructed treatment wetlands) (n=378)</c:v>
                </c:pt>
              </c:strCache>
            </c:strRef>
          </c:cat>
          <c:val>
            <c:numRef>
              <c:f>'Q34'!$C$31:$C$37</c:f>
              <c:numCache>
                <c:formatCode>0.0</c:formatCode>
                <c:ptCount val="7"/>
                <c:pt idx="0">
                  <c:v>2.93</c:v>
                </c:pt>
                <c:pt idx="1">
                  <c:v>2.97</c:v>
                </c:pt>
                <c:pt idx="2">
                  <c:v>3.07</c:v>
                </c:pt>
                <c:pt idx="3">
                  <c:v>3.1</c:v>
                </c:pt>
                <c:pt idx="4">
                  <c:v>3.15</c:v>
                </c:pt>
                <c:pt idx="5">
                  <c:v>3.17</c:v>
                </c:pt>
                <c:pt idx="6">
                  <c:v>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B-4950-AB5D-4F57D3DFF0A2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'Q34'!$B$31:$B$37</c:f>
              <c:strCache>
                <c:ptCount val="7"/>
                <c:pt idx="0">
                  <c:v>Advanced septic system upgrade projects in my county (n=383)</c:v>
                </c:pt>
                <c:pt idx="1">
                  <c:v>Septic to sewer conversion projects in my county (n=385)</c:v>
                </c:pt>
                <c:pt idx="2">
                  <c:v>Upgrade stormwater management facilities in my county (n=383)</c:v>
                </c:pt>
                <c:pt idx="3">
                  <c:v>Low-impact development retrofits in my county (examples bioswales and permeable pavers) (n=377)</c:v>
                </c:pt>
                <c:pt idx="4">
                  <c:v>Upgrade sewer and waste water treatment facilities in my county (n=386)</c:v>
                </c:pt>
                <c:pt idx="5">
                  <c:v>Water quality outreach and education in my county (n=379)</c:v>
                </c:pt>
                <c:pt idx="6">
                  <c:v>Stormwater treatment projects in my county (examples: baffle boxes or constructed treatment wetlands) (n=378)</c:v>
                </c:pt>
              </c:strCache>
            </c:strRef>
          </c:cat>
          <c:val>
            <c:numRef>
              <c:f>'Q34'!$D$31:$D$37</c:f>
              <c:numCache>
                <c:formatCode>0.0</c:formatCode>
                <c:ptCount val="7"/>
                <c:pt idx="0">
                  <c:v>1.0699999999999998</c:v>
                </c:pt>
                <c:pt idx="1">
                  <c:v>1.0299999999999998</c:v>
                </c:pt>
                <c:pt idx="2">
                  <c:v>0.93000000000000016</c:v>
                </c:pt>
                <c:pt idx="3">
                  <c:v>0.89999999999999991</c:v>
                </c:pt>
                <c:pt idx="4">
                  <c:v>0.85000000000000009</c:v>
                </c:pt>
                <c:pt idx="5">
                  <c:v>0.83000000000000007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B-4950-AB5D-4F57D3DFF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167624"/>
        <c:axId val="628168608"/>
      </c:barChart>
      <c:catAx>
        <c:axId val="62816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68608"/>
        <c:crosses val="autoZero"/>
        <c:auto val="1"/>
        <c:lblAlgn val="ctr"/>
        <c:lblOffset val="100"/>
        <c:noMultiLvlLbl val="0"/>
      </c:catAx>
      <c:valAx>
        <c:axId val="628168608"/>
        <c:scaling>
          <c:orientation val="minMax"/>
          <c:max val="4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28167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B3AF3-84FF-4139-855D-BD93A3B43A3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6D57A3-FF79-4AC2-AE19-35DBFD531CBE}">
      <dgm:prSet custT="1"/>
      <dgm:spPr/>
      <dgm:t>
        <a:bodyPr/>
        <a:lstStyle/>
        <a:p>
          <a:r>
            <a:rPr lang="en-US" sz="2400" dirty="0"/>
            <a:t>Citizenry</a:t>
          </a:r>
          <a:r>
            <a:rPr lang="en-US" sz="3900" dirty="0"/>
            <a:t> </a:t>
          </a:r>
        </a:p>
      </dgm:t>
    </dgm:pt>
    <dgm:pt modelId="{F06573A6-9663-4BA1-9949-88824B2BFBA5}" type="parTrans" cxnId="{089810ED-7A8D-4878-93C5-61F68C2EC789}">
      <dgm:prSet/>
      <dgm:spPr/>
      <dgm:t>
        <a:bodyPr/>
        <a:lstStyle/>
        <a:p>
          <a:endParaRPr lang="en-US"/>
        </a:p>
      </dgm:t>
    </dgm:pt>
    <dgm:pt modelId="{73802B49-DCF5-4D49-A577-FC89E23BD030}" type="sibTrans" cxnId="{089810ED-7A8D-4878-93C5-61F68C2EC789}">
      <dgm:prSet/>
      <dgm:spPr/>
      <dgm:t>
        <a:bodyPr/>
        <a:lstStyle/>
        <a:p>
          <a:endParaRPr lang="en-US"/>
        </a:p>
      </dgm:t>
    </dgm:pt>
    <dgm:pt modelId="{59B7CBEB-41F6-47ED-A526-3894A2BEF4C2}">
      <dgm:prSet custT="1"/>
      <dgm:spPr/>
      <dgm:t>
        <a:bodyPr/>
        <a:lstStyle/>
        <a:p>
          <a:r>
            <a:rPr lang="en-US" sz="2400" dirty="0"/>
            <a:t>Business or Industry</a:t>
          </a:r>
        </a:p>
      </dgm:t>
    </dgm:pt>
    <dgm:pt modelId="{9872695C-FCBA-4DD3-B61D-D59A14F05BF7}" type="parTrans" cxnId="{5BFBB970-F1B7-46CB-8EB9-E58D1A11DB8D}">
      <dgm:prSet/>
      <dgm:spPr/>
      <dgm:t>
        <a:bodyPr/>
        <a:lstStyle/>
        <a:p>
          <a:endParaRPr lang="en-US"/>
        </a:p>
      </dgm:t>
    </dgm:pt>
    <dgm:pt modelId="{3EEB8900-9A4D-4FF4-ABC5-B98776407FEF}" type="sibTrans" cxnId="{5BFBB970-F1B7-46CB-8EB9-E58D1A11DB8D}">
      <dgm:prSet/>
      <dgm:spPr/>
      <dgm:t>
        <a:bodyPr/>
        <a:lstStyle/>
        <a:p>
          <a:endParaRPr lang="en-US"/>
        </a:p>
      </dgm:t>
    </dgm:pt>
    <dgm:pt modelId="{7CB05064-B20A-4419-91A6-9574E77A7C6B}">
      <dgm:prSet custT="1"/>
      <dgm:spPr/>
      <dgm:t>
        <a:bodyPr/>
        <a:lstStyle/>
        <a:p>
          <a:r>
            <a:rPr lang="en-US" sz="2400" dirty="0"/>
            <a:t>Government</a:t>
          </a:r>
        </a:p>
      </dgm:t>
    </dgm:pt>
    <dgm:pt modelId="{F2E8AC2D-2249-48C2-A880-E928908F567E}" type="parTrans" cxnId="{AA9FD138-634B-446C-B44C-EAB1956B273C}">
      <dgm:prSet/>
      <dgm:spPr/>
      <dgm:t>
        <a:bodyPr/>
        <a:lstStyle/>
        <a:p>
          <a:endParaRPr lang="en-US"/>
        </a:p>
      </dgm:t>
    </dgm:pt>
    <dgm:pt modelId="{2E217E84-669C-4622-9504-501020337794}" type="sibTrans" cxnId="{AA9FD138-634B-446C-B44C-EAB1956B273C}">
      <dgm:prSet/>
      <dgm:spPr/>
      <dgm:t>
        <a:bodyPr/>
        <a:lstStyle/>
        <a:p>
          <a:endParaRPr lang="en-US"/>
        </a:p>
      </dgm:t>
    </dgm:pt>
    <dgm:pt modelId="{5C6052B5-2469-4FCD-8329-EC6A2C5A5342}">
      <dgm:prSet custT="1"/>
      <dgm:spPr/>
      <dgm:t>
        <a:bodyPr/>
        <a:lstStyle/>
        <a:p>
          <a:r>
            <a:rPr lang="en-US" sz="2400" dirty="0"/>
            <a:t>Non-profit</a:t>
          </a:r>
        </a:p>
      </dgm:t>
    </dgm:pt>
    <dgm:pt modelId="{DFF92D49-E486-4BDB-AF45-14E3495CE604}" type="parTrans" cxnId="{03594B7D-FA3A-4118-B896-4F62E19DC0E6}">
      <dgm:prSet/>
      <dgm:spPr/>
      <dgm:t>
        <a:bodyPr/>
        <a:lstStyle/>
        <a:p>
          <a:endParaRPr lang="en-US"/>
        </a:p>
      </dgm:t>
    </dgm:pt>
    <dgm:pt modelId="{075114D9-39E4-4938-A56F-E7485A36C87C}" type="sibTrans" cxnId="{03594B7D-FA3A-4118-B896-4F62E19DC0E6}">
      <dgm:prSet/>
      <dgm:spPr/>
      <dgm:t>
        <a:bodyPr/>
        <a:lstStyle/>
        <a:p>
          <a:endParaRPr lang="en-US"/>
        </a:p>
      </dgm:t>
    </dgm:pt>
    <dgm:pt modelId="{A97E316C-9068-40CF-973D-B2B6232D780E}">
      <dgm:prSet custT="1"/>
      <dgm:spPr/>
      <dgm:t>
        <a:bodyPr/>
        <a:lstStyle/>
        <a:p>
          <a:r>
            <a:rPr lang="en-US" sz="2400" dirty="0"/>
            <a:t>Academia</a:t>
          </a:r>
        </a:p>
      </dgm:t>
    </dgm:pt>
    <dgm:pt modelId="{3138DE03-0013-49FE-8653-BC82E594D512}" type="parTrans" cxnId="{A13146AF-7352-4C67-87A0-EA7E1116C209}">
      <dgm:prSet/>
      <dgm:spPr/>
      <dgm:t>
        <a:bodyPr/>
        <a:lstStyle/>
        <a:p>
          <a:endParaRPr lang="en-US"/>
        </a:p>
      </dgm:t>
    </dgm:pt>
    <dgm:pt modelId="{7E4361FF-5BBB-4F23-B4AF-678903AA137D}" type="sibTrans" cxnId="{A13146AF-7352-4C67-87A0-EA7E1116C209}">
      <dgm:prSet/>
      <dgm:spPr/>
      <dgm:t>
        <a:bodyPr/>
        <a:lstStyle/>
        <a:p>
          <a:endParaRPr lang="en-US"/>
        </a:p>
      </dgm:t>
    </dgm:pt>
    <dgm:pt modelId="{ECA8DF7B-87A8-40B8-B6A1-84417D236D9F}">
      <dgm:prSet custT="1"/>
      <dgm:spPr/>
      <dgm:t>
        <a:bodyPr/>
        <a:lstStyle/>
        <a:p>
          <a:r>
            <a:rPr lang="en-US" sz="2400" dirty="0"/>
            <a:t>Other</a:t>
          </a:r>
        </a:p>
      </dgm:t>
    </dgm:pt>
    <dgm:pt modelId="{8A181A80-FD0C-42E1-A24A-2069EB1A0B8D}" type="parTrans" cxnId="{7D894CA5-26EA-451F-BC45-B32ACA22BCCF}">
      <dgm:prSet/>
      <dgm:spPr/>
      <dgm:t>
        <a:bodyPr/>
        <a:lstStyle/>
        <a:p>
          <a:endParaRPr lang="en-US"/>
        </a:p>
      </dgm:t>
    </dgm:pt>
    <dgm:pt modelId="{F5633C6A-DC70-4C97-A50D-372F2B74794E}" type="sibTrans" cxnId="{7D894CA5-26EA-451F-BC45-B32ACA22BCCF}">
      <dgm:prSet/>
      <dgm:spPr/>
      <dgm:t>
        <a:bodyPr/>
        <a:lstStyle/>
        <a:p>
          <a:endParaRPr lang="en-US"/>
        </a:p>
      </dgm:t>
    </dgm:pt>
    <dgm:pt modelId="{3B5329D0-4975-4799-A129-13D020758EF7}" type="pres">
      <dgm:prSet presAssocID="{AA2B3AF3-84FF-4139-855D-BD93A3B43A35}" presName="linear" presStyleCnt="0">
        <dgm:presLayoutVars>
          <dgm:animLvl val="lvl"/>
          <dgm:resizeHandles val="exact"/>
        </dgm:presLayoutVars>
      </dgm:prSet>
      <dgm:spPr/>
    </dgm:pt>
    <dgm:pt modelId="{2F40C557-D83C-4735-8A21-9FFDE198175C}" type="pres">
      <dgm:prSet presAssocID="{236D57A3-FF79-4AC2-AE19-35DBFD531CB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D3ABE80-7094-4B6A-98C2-7D0A9675FC91}" type="pres">
      <dgm:prSet presAssocID="{73802B49-DCF5-4D49-A577-FC89E23BD030}" presName="spacer" presStyleCnt="0"/>
      <dgm:spPr/>
    </dgm:pt>
    <dgm:pt modelId="{BE775F46-AF21-4084-998A-8ACFD7EE2A9E}" type="pres">
      <dgm:prSet presAssocID="{59B7CBEB-41F6-47ED-A526-3894A2BEF4C2}" presName="parentText" presStyleLbl="node1" presStyleIdx="1" presStyleCnt="6" custLinFactNeighborX="-2141" custLinFactNeighborY="45056">
        <dgm:presLayoutVars>
          <dgm:chMax val="0"/>
          <dgm:bulletEnabled val="1"/>
        </dgm:presLayoutVars>
      </dgm:prSet>
      <dgm:spPr/>
    </dgm:pt>
    <dgm:pt modelId="{D12D272F-22A8-49F9-91C1-F956FA734E42}" type="pres">
      <dgm:prSet presAssocID="{3EEB8900-9A4D-4FF4-ABC5-B98776407FEF}" presName="spacer" presStyleCnt="0"/>
      <dgm:spPr/>
    </dgm:pt>
    <dgm:pt modelId="{2A15D040-6E54-49A1-9A8A-D8E7D1317332}" type="pres">
      <dgm:prSet presAssocID="{7CB05064-B20A-4419-91A6-9574E77A7C6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9F387F-240E-4667-9A9B-FE722AE336B7}" type="pres">
      <dgm:prSet presAssocID="{2E217E84-669C-4622-9504-501020337794}" presName="spacer" presStyleCnt="0"/>
      <dgm:spPr/>
    </dgm:pt>
    <dgm:pt modelId="{651A718E-9B70-4E08-8C98-A17A355BCD31}" type="pres">
      <dgm:prSet presAssocID="{5C6052B5-2469-4FCD-8329-EC6A2C5A53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DDBA27E-F1D6-400D-9BAB-C67F2EA8C49E}" type="pres">
      <dgm:prSet presAssocID="{075114D9-39E4-4938-A56F-E7485A36C87C}" presName="spacer" presStyleCnt="0"/>
      <dgm:spPr/>
    </dgm:pt>
    <dgm:pt modelId="{E1C5F82E-8CE9-4D2F-8B75-C5F8C10D4DD3}" type="pres">
      <dgm:prSet presAssocID="{A97E316C-9068-40CF-973D-B2B6232D780E}" presName="parentText" presStyleLbl="node1" presStyleIdx="4" presStyleCnt="6" custLinFactNeighborX="110" custLinFactNeighborY="16455">
        <dgm:presLayoutVars>
          <dgm:chMax val="0"/>
          <dgm:bulletEnabled val="1"/>
        </dgm:presLayoutVars>
      </dgm:prSet>
      <dgm:spPr/>
    </dgm:pt>
    <dgm:pt modelId="{C253568B-505E-4293-A56C-845845F96834}" type="pres">
      <dgm:prSet presAssocID="{7E4361FF-5BBB-4F23-B4AF-678903AA137D}" presName="spacer" presStyleCnt="0"/>
      <dgm:spPr/>
    </dgm:pt>
    <dgm:pt modelId="{3D626E2D-24DE-459F-A552-6C1779FC0513}" type="pres">
      <dgm:prSet presAssocID="{ECA8DF7B-87A8-40B8-B6A1-84417D236D9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479E80C-315C-46C5-879F-4877FF0A1F9B}" type="presOf" srcId="{ECA8DF7B-87A8-40B8-B6A1-84417D236D9F}" destId="{3D626E2D-24DE-459F-A552-6C1779FC0513}" srcOrd="0" destOrd="0" presId="urn:microsoft.com/office/officeart/2005/8/layout/vList2"/>
    <dgm:cxn modelId="{C7AA492F-D90F-47B1-A901-94F53EF46621}" type="presOf" srcId="{5C6052B5-2469-4FCD-8329-EC6A2C5A5342}" destId="{651A718E-9B70-4E08-8C98-A17A355BCD31}" srcOrd="0" destOrd="0" presId="urn:microsoft.com/office/officeart/2005/8/layout/vList2"/>
    <dgm:cxn modelId="{91CFC134-0BAC-4237-816E-E4ADDEC53C82}" type="presOf" srcId="{236D57A3-FF79-4AC2-AE19-35DBFD531CBE}" destId="{2F40C557-D83C-4735-8A21-9FFDE198175C}" srcOrd="0" destOrd="0" presId="urn:microsoft.com/office/officeart/2005/8/layout/vList2"/>
    <dgm:cxn modelId="{A496E036-6018-4D2B-8A9C-E9BD9C98BE66}" type="presOf" srcId="{A97E316C-9068-40CF-973D-B2B6232D780E}" destId="{E1C5F82E-8CE9-4D2F-8B75-C5F8C10D4DD3}" srcOrd="0" destOrd="0" presId="urn:microsoft.com/office/officeart/2005/8/layout/vList2"/>
    <dgm:cxn modelId="{AA9FD138-634B-446C-B44C-EAB1956B273C}" srcId="{AA2B3AF3-84FF-4139-855D-BD93A3B43A35}" destId="{7CB05064-B20A-4419-91A6-9574E77A7C6B}" srcOrd="2" destOrd="0" parTransId="{F2E8AC2D-2249-48C2-A880-E928908F567E}" sibTransId="{2E217E84-669C-4622-9504-501020337794}"/>
    <dgm:cxn modelId="{EF08154C-2762-457A-A6C1-93EA23143739}" type="presOf" srcId="{59B7CBEB-41F6-47ED-A526-3894A2BEF4C2}" destId="{BE775F46-AF21-4084-998A-8ACFD7EE2A9E}" srcOrd="0" destOrd="0" presId="urn:microsoft.com/office/officeart/2005/8/layout/vList2"/>
    <dgm:cxn modelId="{5BFBB970-F1B7-46CB-8EB9-E58D1A11DB8D}" srcId="{AA2B3AF3-84FF-4139-855D-BD93A3B43A35}" destId="{59B7CBEB-41F6-47ED-A526-3894A2BEF4C2}" srcOrd="1" destOrd="0" parTransId="{9872695C-FCBA-4DD3-B61D-D59A14F05BF7}" sibTransId="{3EEB8900-9A4D-4FF4-ABC5-B98776407FEF}"/>
    <dgm:cxn modelId="{03594B7D-FA3A-4118-B896-4F62E19DC0E6}" srcId="{AA2B3AF3-84FF-4139-855D-BD93A3B43A35}" destId="{5C6052B5-2469-4FCD-8329-EC6A2C5A5342}" srcOrd="3" destOrd="0" parTransId="{DFF92D49-E486-4BDB-AF45-14E3495CE604}" sibTransId="{075114D9-39E4-4938-A56F-E7485A36C87C}"/>
    <dgm:cxn modelId="{7D894CA5-26EA-451F-BC45-B32ACA22BCCF}" srcId="{AA2B3AF3-84FF-4139-855D-BD93A3B43A35}" destId="{ECA8DF7B-87A8-40B8-B6A1-84417D236D9F}" srcOrd="5" destOrd="0" parTransId="{8A181A80-FD0C-42E1-A24A-2069EB1A0B8D}" sibTransId="{F5633C6A-DC70-4C97-A50D-372F2B74794E}"/>
    <dgm:cxn modelId="{A13146AF-7352-4C67-87A0-EA7E1116C209}" srcId="{AA2B3AF3-84FF-4139-855D-BD93A3B43A35}" destId="{A97E316C-9068-40CF-973D-B2B6232D780E}" srcOrd="4" destOrd="0" parTransId="{3138DE03-0013-49FE-8653-BC82E594D512}" sibTransId="{7E4361FF-5BBB-4F23-B4AF-678903AA137D}"/>
    <dgm:cxn modelId="{8D0600B6-66D4-4B8A-9AAA-93711DD2BBBC}" type="presOf" srcId="{AA2B3AF3-84FF-4139-855D-BD93A3B43A35}" destId="{3B5329D0-4975-4799-A129-13D020758EF7}" srcOrd="0" destOrd="0" presId="urn:microsoft.com/office/officeart/2005/8/layout/vList2"/>
    <dgm:cxn modelId="{089810ED-7A8D-4878-93C5-61F68C2EC789}" srcId="{AA2B3AF3-84FF-4139-855D-BD93A3B43A35}" destId="{236D57A3-FF79-4AC2-AE19-35DBFD531CBE}" srcOrd="0" destOrd="0" parTransId="{F06573A6-9663-4BA1-9949-88824B2BFBA5}" sibTransId="{73802B49-DCF5-4D49-A577-FC89E23BD030}"/>
    <dgm:cxn modelId="{8ACBC4F7-0B0F-4220-A36B-9BE6FDB31F07}" type="presOf" srcId="{7CB05064-B20A-4419-91A6-9574E77A7C6B}" destId="{2A15D040-6E54-49A1-9A8A-D8E7D1317332}" srcOrd="0" destOrd="0" presId="urn:microsoft.com/office/officeart/2005/8/layout/vList2"/>
    <dgm:cxn modelId="{0D9C1728-19BB-4A52-AD63-DB04F852EA2D}" type="presParOf" srcId="{3B5329D0-4975-4799-A129-13D020758EF7}" destId="{2F40C557-D83C-4735-8A21-9FFDE198175C}" srcOrd="0" destOrd="0" presId="urn:microsoft.com/office/officeart/2005/8/layout/vList2"/>
    <dgm:cxn modelId="{58C0E5DD-48DC-4C37-B8CC-5D454A04C952}" type="presParOf" srcId="{3B5329D0-4975-4799-A129-13D020758EF7}" destId="{8D3ABE80-7094-4B6A-98C2-7D0A9675FC91}" srcOrd="1" destOrd="0" presId="urn:microsoft.com/office/officeart/2005/8/layout/vList2"/>
    <dgm:cxn modelId="{76BFE2D1-6E5E-4A3A-A507-53355BDDC8C8}" type="presParOf" srcId="{3B5329D0-4975-4799-A129-13D020758EF7}" destId="{BE775F46-AF21-4084-998A-8ACFD7EE2A9E}" srcOrd="2" destOrd="0" presId="urn:microsoft.com/office/officeart/2005/8/layout/vList2"/>
    <dgm:cxn modelId="{DE120318-D2C0-45C0-A34C-82337E3F156B}" type="presParOf" srcId="{3B5329D0-4975-4799-A129-13D020758EF7}" destId="{D12D272F-22A8-49F9-91C1-F956FA734E42}" srcOrd="3" destOrd="0" presId="urn:microsoft.com/office/officeart/2005/8/layout/vList2"/>
    <dgm:cxn modelId="{5C2F8179-3D8F-450F-9E37-FBFD05A2ACD4}" type="presParOf" srcId="{3B5329D0-4975-4799-A129-13D020758EF7}" destId="{2A15D040-6E54-49A1-9A8A-D8E7D1317332}" srcOrd="4" destOrd="0" presId="urn:microsoft.com/office/officeart/2005/8/layout/vList2"/>
    <dgm:cxn modelId="{FF9E5C89-E362-45FE-98F3-90986718C9FD}" type="presParOf" srcId="{3B5329D0-4975-4799-A129-13D020758EF7}" destId="{3E9F387F-240E-4667-9A9B-FE722AE336B7}" srcOrd="5" destOrd="0" presId="urn:microsoft.com/office/officeart/2005/8/layout/vList2"/>
    <dgm:cxn modelId="{7EF7F067-EEB3-4B3B-966F-264EBA7B1F0E}" type="presParOf" srcId="{3B5329D0-4975-4799-A129-13D020758EF7}" destId="{651A718E-9B70-4E08-8C98-A17A355BCD31}" srcOrd="6" destOrd="0" presId="urn:microsoft.com/office/officeart/2005/8/layout/vList2"/>
    <dgm:cxn modelId="{F5D0BD23-EAA7-4F5F-9A2A-BEC9A578334A}" type="presParOf" srcId="{3B5329D0-4975-4799-A129-13D020758EF7}" destId="{ADDBA27E-F1D6-400D-9BAB-C67F2EA8C49E}" srcOrd="7" destOrd="0" presId="urn:microsoft.com/office/officeart/2005/8/layout/vList2"/>
    <dgm:cxn modelId="{B32E5709-5BCC-48B4-8711-4DB00DEE02AC}" type="presParOf" srcId="{3B5329D0-4975-4799-A129-13D020758EF7}" destId="{E1C5F82E-8CE9-4D2F-8B75-C5F8C10D4DD3}" srcOrd="8" destOrd="0" presId="urn:microsoft.com/office/officeart/2005/8/layout/vList2"/>
    <dgm:cxn modelId="{BF23BD34-9928-44DF-937D-E550ED77E6E4}" type="presParOf" srcId="{3B5329D0-4975-4799-A129-13D020758EF7}" destId="{C253568B-505E-4293-A56C-845845F96834}" srcOrd="9" destOrd="0" presId="urn:microsoft.com/office/officeart/2005/8/layout/vList2"/>
    <dgm:cxn modelId="{AFF6C2B3-A981-4456-9866-3CB6B3F587DA}" type="presParOf" srcId="{3B5329D0-4975-4799-A129-13D020758EF7}" destId="{3D626E2D-24DE-459F-A552-6C1779FC05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B3AF3-84FF-4139-855D-BD93A3B43A3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6D57A3-FF79-4AC2-AE19-35DBFD531CBE}">
      <dgm:prSet/>
      <dgm:spPr/>
      <dgm:t>
        <a:bodyPr/>
        <a:lstStyle/>
        <a:p>
          <a:r>
            <a:rPr lang="en-US" dirty="0"/>
            <a:t>Agriculture  </a:t>
          </a:r>
        </a:p>
      </dgm:t>
    </dgm:pt>
    <dgm:pt modelId="{F06573A6-9663-4BA1-9949-88824B2BFBA5}" type="parTrans" cxnId="{089810ED-7A8D-4878-93C5-61F68C2EC789}">
      <dgm:prSet/>
      <dgm:spPr/>
      <dgm:t>
        <a:bodyPr/>
        <a:lstStyle/>
        <a:p>
          <a:endParaRPr lang="en-US"/>
        </a:p>
      </dgm:t>
    </dgm:pt>
    <dgm:pt modelId="{73802B49-DCF5-4D49-A577-FC89E23BD030}" type="sibTrans" cxnId="{089810ED-7A8D-4878-93C5-61F68C2EC789}">
      <dgm:prSet/>
      <dgm:spPr/>
      <dgm:t>
        <a:bodyPr/>
        <a:lstStyle/>
        <a:p>
          <a:endParaRPr lang="en-US"/>
        </a:p>
      </dgm:t>
    </dgm:pt>
    <dgm:pt modelId="{59B7CBEB-41F6-47ED-A526-3894A2BEF4C2}">
      <dgm:prSet/>
      <dgm:spPr/>
      <dgm:t>
        <a:bodyPr/>
        <a:lstStyle/>
        <a:p>
          <a:r>
            <a:rPr lang="en-US" dirty="0"/>
            <a:t>Horticulture (Florida Friendly Landscaping &amp; </a:t>
          </a:r>
        </a:p>
        <a:p>
          <a:r>
            <a:rPr lang="en-US" dirty="0"/>
            <a:t>Master Gardeners)</a:t>
          </a:r>
        </a:p>
      </dgm:t>
    </dgm:pt>
    <dgm:pt modelId="{9872695C-FCBA-4DD3-B61D-D59A14F05BF7}" type="parTrans" cxnId="{5BFBB970-F1B7-46CB-8EB9-E58D1A11DB8D}">
      <dgm:prSet/>
      <dgm:spPr/>
      <dgm:t>
        <a:bodyPr/>
        <a:lstStyle/>
        <a:p>
          <a:endParaRPr lang="en-US"/>
        </a:p>
      </dgm:t>
    </dgm:pt>
    <dgm:pt modelId="{3EEB8900-9A4D-4FF4-ABC5-B98776407FEF}" type="sibTrans" cxnId="{5BFBB970-F1B7-46CB-8EB9-E58D1A11DB8D}">
      <dgm:prSet/>
      <dgm:spPr/>
      <dgm:t>
        <a:bodyPr/>
        <a:lstStyle/>
        <a:p>
          <a:endParaRPr lang="en-US"/>
        </a:p>
      </dgm:t>
    </dgm:pt>
    <dgm:pt modelId="{7CB05064-B20A-4419-91A6-9574E77A7C6B}">
      <dgm:prSet/>
      <dgm:spPr/>
      <dgm:t>
        <a:bodyPr/>
        <a:lstStyle/>
        <a:p>
          <a:r>
            <a:rPr lang="en-US" dirty="0"/>
            <a:t>4-H Youth Development </a:t>
          </a:r>
        </a:p>
      </dgm:t>
    </dgm:pt>
    <dgm:pt modelId="{F2E8AC2D-2249-48C2-A880-E928908F567E}" type="parTrans" cxnId="{AA9FD138-634B-446C-B44C-EAB1956B273C}">
      <dgm:prSet/>
      <dgm:spPr/>
      <dgm:t>
        <a:bodyPr/>
        <a:lstStyle/>
        <a:p>
          <a:endParaRPr lang="en-US"/>
        </a:p>
      </dgm:t>
    </dgm:pt>
    <dgm:pt modelId="{2E217E84-669C-4622-9504-501020337794}" type="sibTrans" cxnId="{AA9FD138-634B-446C-B44C-EAB1956B273C}">
      <dgm:prSet/>
      <dgm:spPr/>
      <dgm:t>
        <a:bodyPr/>
        <a:lstStyle/>
        <a:p>
          <a:endParaRPr lang="en-US"/>
        </a:p>
      </dgm:t>
    </dgm:pt>
    <dgm:pt modelId="{ECA8DF7B-87A8-40B8-B6A1-84417D236D9F}">
      <dgm:prSet/>
      <dgm:spPr/>
      <dgm:t>
        <a:bodyPr/>
        <a:lstStyle/>
        <a:p>
          <a:r>
            <a:rPr lang="en-US"/>
            <a:t>Sea Grant (Marine &amp; Coastal) </a:t>
          </a:r>
        </a:p>
      </dgm:t>
    </dgm:pt>
    <dgm:pt modelId="{8A181A80-FD0C-42E1-A24A-2069EB1A0B8D}" type="parTrans" cxnId="{7D894CA5-26EA-451F-BC45-B32ACA22BCCF}">
      <dgm:prSet/>
      <dgm:spPr/>
      <dgm:t>
        <a:bodyPr/>
        <a:lstStyle/>
        <a:p>
          <a:endParaRPr lang="en-US"/>
        </a:p>
      </dgm:t>
    </dgm:pt>
    <dgm:pt modelId="{F5633C6A-DC70-4C97-A50D-372F2B74794E}" type="sibTrans" cxnId="{7D894CA5-26EA-451F-BC45-B32ACA22BCCF}">
      <dgm:prSet/>
      <dgm:spPr/>
      <dgm:t>
        <a:bodyPr/>
        <a:lstStyle/>
        <a:p>
          <a:endParaRPr lang="en-US"/>
        </a:p>
      </dgm:t>
    </dgm:pt>
    <dgm:pt modelId="{DE38070B-7042-4D2C-95E1-1C771FC43F7F}">
      <dgm:prSet/>
      <dgm:spPr/>
      <dgm:t>
        <a:bodyPr/>
        <a:lstStyle/>
        <a:p>
          <a:r>
            <a:rPr lang="en-US" dirty="0"/>
            <a:t>Community Resource Development </a:t>
          </a:r>
        </a:p>
      </dgm:t>
    </dgm:pt>
    <dgm:pt modelId="{45FAA9A3-1B15-4C54-9E83-EC71869D79A1}" type="parTrans" cxnId="{7EBC42E2-B864-4BD8-950B-DFD4041A1929}">
      <dgm:prSet/>
      <dgm:spPr/>
      <dgm:t>
        <a:bodyPr/>
        <a:lstStyle/>
        <a:p>
          <a:endParaRPr lang="en-US"/>
        </a:p>
      </dgm:t>
    </dgm:pt>
    <dgm:pt modelId="{EA768688-088A-4E29-B0B4-3AED5FE58326}" type="sibTrans" cxnId="{7EBC42E2-B864-4BD8-950B-DFD4041A1929}">
      <dgm:prSet/>
      <dgm:spPr/>
      <dgm:t>
        <a:bodyPr/>
        <a:lstStyle/>
        <a:p>
          <a:endParaRPr lang="en-US"/>
        </a:p>
      </dgm:t>
    </dgm:pt>
    <dgm:pt modelId="{DB6ADEDB-901F-4D4F-8E00-E2882DA5E6D4}">
      <dgm:prSet/>
      <dgm:spPr/>
      <dgm:t>
        <a:bodyPr/>
        <a:lstStyle/>
        <a:p>
          <a:r>
            <a:rPr lang="en-US"/>
            <a:t>Other</a:t>
          </a:r>
        </a:p>
      </dgm:t>
    </dgm:pt>
    <dgm:pt modelId="{52FEEBDB-8578-4483-8AA6-E3596CEF289F}" type="parTrans" cxnId="{F243534B-B3F5-425D-8F4C-22733E687FAE}">
      <dgm:prSet/>
      <dgm:spPr/>
      <dgm:t>
        <a:bodyPr/>
        <a:lstStyle/>
        <a:p>
          <a:endParaRPr lang="en-US"/>
        </a:p>
      </dgm:t>
    </dgm:pt>
    <dgm:pt modelId="{A4F57CB7-D255-4B32-B24B-960FD768AB3A}" type="sibTrans" cxnId="{F243534B-B3F5-425D-8F4C-22733E687FAE}">
      <dgm:prSet/>
      <dgm:spPr/>
      <dgm:t>
        <a:bodyPr/>
        <a:lstStyle/>
        <a:p>
          <a:endParaRPr lang="en-US"/>
        </a:p>
      </dgm:t>
    </dgm:pt>
    <dgm:pt modelId="{A97E316C-9068-40CF-973D-B2B6232D780E}">
      <dgm:prSet/>
      <dgm:spPr/>
      <dgm:t>
        <a:bodyPr/>
        <a:lstStyle/>
        <a:p>
          <a:r>
            <a:rPr lang="en-US" dirty="0"/>
            <a:t>Family &amp; Consumer Sciences (Wealth Management, </a:t>
          </a:r>
        </a:p>
        <a:p>
          <a:r>
            <a:rPr lang="en-US" dirty="0"/>
            <a:t>Health &amp; Nutrition)  </a:t>
          </a:r>
        </a:p>
      </dgm:t>
    </dgm:pt>
    <dgm:pt modelId="{7E4361FF-5BBB-4F23-B4AF-678903AA137D}" type="sibTrans" cxnId="{A13146AF-7352-4C67-87A0-EA7E1116C209}">
      <dgm:prSet/>
      <dgm:spPr/>
      <dgm:t>
        <a:bodyPr/>
        <a:lstStyle/>
        <a:p>
          <a:endParaRPr lang="en-US"/>
        </a:p>
      </dgm:t>
    </dgm:pt>
    <dgm:pt modelId="{3138DE03-0013-49FE-8653-BC82E594D512}" type="parTrans" cxnId="{A13146AF-7352-4C67-87A0-EA7E1116C209}">
      <dgm:prSet/>
      <dgm:spPr/>
      <dgm:t>
        <a:bodyPr/>
        <a:lstStyle/>
        <a:p>
          <a:endParaRPr lang="en-US"/>
        </a:p>
      </dgm:t>
    </dgm:pt>
    <dgm:pt modelId="{870A0807-AEC7-4DBC-8C2C-1452C8B941AA}">
      <dgm:prSet/>
      <dgm:spPr/>
      <dgm:t>
        <a:bodyPr/>
        <a:lstStyle/>
        <a:p>
          <a:r>
            <a:rPr lang="en-US"/>
            <a:t>Natural Resources &amp; Sustainability </a:t>
          </a:r>
        </a:p>
      </dgm:t>
    </dgm:pt>
    <dgm:pt modelId="{B9497DF5-0A08-440C-8078-1988A93FA122}" type="parTrans" cxnId="{1238F675-B059-41FF-9530-07AF3EB329CB}">
      <dgm:prSet/>
      <dgm:spPr/>
      <dgm:t>
        <a:bodyPr/>
        <a:lstStyle/>
        <a:p>
          <a:endParaRPr lang="en-US"/>
        </a:p>
      </dgm:t>
    </dgm:pt>
    <dgm:pt modelId="{B922F81E-8171-4044-87B8-89EC36731588}" type="sibTrans" cxnId="{1238F675-B059-41FF-9530-07AF3EB329CB}">
      <dgm:prSet/>
      <dgm:spPr/>
      <dgm:t>
        <a:bodyPr/>
        <a:lstStyle/>
        <a:p>
          <a:endParaRPr lang="en-US"/>
        </a:p>
      </dgm:t>
    </dgm:pt>
    <dgm:pt modelId="{3B5329D0-4975-4799-A129-13D020758EF7}" type="pres">
      <dgm:prSet presAssocID="{AA2B3AF3-84FF-4139-855D-BD93A3B43A35}" presName="linear" presStyleCnt="0">
        <dgm:presLayoutVars>
          <dgm:animLvl val="lvl"/>
          <dgm:resizeHandles val="exact"/>
        </dgm:presLayoutVars>
      </dgm:prSet>
      <dgm:spPr/>
    </dgm:pt>
    <dgm:pt modelId="{2F40C557-D83C-4735-8A21-9FFDE198175C}" type="pres">
      <dgm:prSet presAssocID="{236D57A3-FF79-4AC2-AE19-35DBFD531CB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D3ABE80-7094-4B6A-98C2-7D0A9675FC91}" type="pres">
      <dgm:prSet presAssocID="{73802B49-DCF5-4D49-A577-FC89E23BD030}" presName="spacer" presStyleCnt="0"/>
      <dgm:spPr/>
    </dgm:pt>
    <dgm:pt modelId="{BE775F46-AF21-4084-998A-8ACFD7EE2A9E}" type="pres">
      <dgm:prSet presAssocID="{59B7CBEB-41F6-47ED-A526-3894A2BEF4C2}" presName="parentText" presStyleLbl="node1" presStyleIdx="1" presStyleCnt="8" custLinFactNeighborX="-2141" custLinFactNeighborY="45056">
        <dgm:presLayoutVars>
          <dgm:chMax val="0"/>
          <dgm:bulletEnabled val="1"/>
        </dgm:presLayoutVars>
      </dgm:prSet>
      <dgm:spPr/>
    </dgm:pt>
    <dgm:pt modelId="{D12D272F-22A8-49F9-91C1-F956FA734E42}" type="pres">
      <dgm:prSet presAssocID="{3EEB8900-9A4D-4FF4-ABC5-B98776407FEF}" presName="spacer" presStyleCnt="0"/>
      <dgm:spPr/>
    </dgm:pt>
    <dgm:pt modelId="{2A15D040-6E54-49A1-9A8A-D8E7D1317332}" type="pres">
      <dgm:prSet presAssocID="{7CB05064-B20A-4419-91A6-9574E77A7C6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E9F387F-240E-4667-9A9B-FE722AE336B7}" type="pres">
      <dgm:prSet presAssocID="{2E217E84-669C-4622-9504-501020337794}" presName="spacer" presStyleCnt="0"/>
      <dgm:spPr/>
    </dgm:pt>
    <dgm:pt modelId="{BBE18487-6A6F-4FEB-ACB4-DC79911689C4}" type="pres">
      <dgm:prSet presAssocID="{870A0807-AEC7-4DBC-8C2C-1452C8B941A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829E603-70C8-4368-8E32-CE2B1F87526B}" type="pres">
      <dgm:prSet presAssocID="{B922F81E-8171-4044-87B8-89EC36731588}" presName="spacer" presStyleCnt="0"/>
      <dgm:spPr/>
    </dgm:pt>
    <dgm:pt modelId="{E1C5F82E-8CE9-4D2F-8B75-C5F8C10D4DD3}" type="pres">
      <dgm:prSet presAssocID="{A97E316C-9068-40CF-973D-B2B6232D780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253568B-505E-4293-A56C-845845F96834}" type="pres">
      <dgm:prSet presAssocID="{7E4361FF-5BBB-4F23-B4AF-678903AA137D}" presName="spacer" presStyleCnt="0"/>
      <dgm:spPr/>
    </dgm:pt>
    <dgm:pt modelId="{3D626E2D-24DE-459F-A552-6C1779FC0513}" type="pres">
      <dgm:prSet presAssocID="{ECA8DF7B-87A8-40B8-B6A1-84417D236D9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6FA2E64-F9C7-483D-A6C3-6C3DA7915F65}" type="pres">
      <dgm:prSet presAssocID="{F5633C6A-DC70-4C97-A50D-372F2B74794E}" presName="spacer" presStyleCnt="0"/>
      <dgm:spPr/>
    </dgm:pt>
    <dgm:pt modelId="{51165848-840D-410A-AF81-28D66F474294}" type="pres">
      <dgm:prSet presAssocID="{DE38070B-7042-4D2C-95E1-1C771FC43F7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6DFF5DD-6AFE-4FFC-9C8D-E15C702D0836}" type="pres">
      <dgm:prSet presAssocID="{EA768688-088A-4E29-B0B4-3AED5FE58326}" presName="spacer" presStyleCnt="0"/>
      <dgm:spPr/>
    </dgm:pt>
    <dgm:pt modelId="{19B920BB-11CB-4D3D-B8B6-2CD0B97FF7C7}" type="pres">
      <dgm:prSet presAssocID="{DB6ADEDB-901F-4D4F-8E00-E2882DA5E6D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479E80C-315C-46C5-879F-4877FF0A1F9B}" type="presOf" srcId="{ECA8DF7B-87A8-40B8-B6A1-84417D236D9F}" destId="{3D626E2D-24DE-459F-A552-6C1779FC0513}" srcOrd="0" destOrd="0" presId="urn:microsoft.com/office/officeart/2005/8/layout/vList2"/>
    <dgm:cxn modelId="{91CFC134-0BAC-4237-816E-E4ADDEC53C82}" type="presOf" srcId="{236D57A3-FF79-4AC2-AE19-35DBFD531CBE}" destId="{2F40C557-D83C-4735-8A21-9FFDE198175C}" srcOrd="0" destOrd="0" presId="urn:microsoft.com/office/officeart/2005/8/layout/vList2"/>
    <dgm:cxn modelId="{A496E036-6018-4D2B-8A9C-E9BD9C98BE66}" type="presOf" srcId="{A97E316C-9068-40CF-973D-B2B6232D780E}" destId="{E1C5F82E-8CE9-4D2F-8B75-C5F8C10D4DD3}" srcOrd="0" destOrd="0" presId="urn:microsoft.com/office/officeart/2005/8/layout/vList2"/>
    <dgm:cxn modelId="{AA9FD138-634B-446C-B44C-EAB1956B273C}" srcId="{AA2B3AF3-84FF-4139-855D-BD93A3B43A35}" destId="{7CB05064-B20A-4419-91A6-9574E77A7C6B}" srcOrd="2" destOrd="0" parTransId="{F2E8AC2D-2249-48C2-A880-E928908F567E}" sibTransId="{2E217E84-669C-4622-9504-501020337794}"/>
    <dgm:cxn modelId="{52A34A5B-0062-489C-9659-0405B792D792}" type="presOf" srcId="{870A0807-AEC7-4DBC-8C2C-1452C8B941AA}" destId="{BBE18487-6A6F-4FEB-ACB4-DC79911689C4}" srcOrd="0" destOrd="0" presId="urn:microsoft.com/office/officeart/2005/8/layout/vList2"/>
    <dgm:cxn modelId="{F243534B-B3F5-425D-8F4C-22733E687FAE}" srcId="{AA2B3AF3-84FF-4139-855D-BD93A3B43A35}" destId="{DB6ADEDB-901F-4D4F-8E00-E2882DA5E6D4}" srcOrd="7" destOrd="0" parTransId="{52FEEBDB-8578-4483-8AA6-E3596CEF289F}" sibTransId="{A4F57CB7-D255-4B32-B24B-960FD768AB3A}"/>
    <dgm:cxn modelId="{EF08154C-2762-457A-A6C1-93EA23143739}" type="presOf" srcId="{59B7CBEB-41F6-47ED-A526-3894A2BEF4C2}" destId="{BE775F46-AF21-4084-998A-8ACFD7EE2A9E}" srcOrd="0" destOrd="0" presId="urn:microsoft.com/office/officeart/2005/8/layout/vList2"/>
    <dgm:cxn modelId="{5BFBB970-F1B7-46CB-8EB9-E58D1A11DB8D}" srcId="{AA2B3AF3-84FF-4139-855D-BD93A3B43A35}" destId="{59B7CBEB-41F6-47ED-A526-3894A2BEF4C2}" srcOrd="1" destOrd="0" parTransId="{9872695C-FCBA-4DD3-B61D-D59A14F05BF7}" sibTransId="{3EEB8900-9A4D-4FF4-ABC5-B98776407FEF}"/>
    <dgm:cxn modelId="{1238F675-B059-41FF-9530-07AF3EB329CB}" srcId="{AA2B3AF3-84FF-4139-855D-BD93A3B43A35}" destId="{870A0807-AEC7-4DBC-8C2C-1452C8B941AA}" srcOrd="3" destOrd="0" parTransId="{B9497DF5-0A08-440C-8078-1988A93FA122}" sibTransId="{B922F81E-8171-4044-87B8-89EC36731588}"/>
    <dgm:cxn modelId="{7D894CA5-26EA-451F-BC45-B32ACA22BCCF}" srcId="{AA2B3AF3-84FF-4139-855D-BD93A3B43A35}" destId="{ECA8DF7B-87A8-40B8-B6A1-84417D236D9F}" srcOrd="5" destOrd="0" parTransId="{8A181A80-FD0C-42E1-A24A-2069EB1A0B8D}" sibTransId="{F5633C6A-DC70-4C97-A50D-372F2B74794E}"/>
    <dgm:cxn modelId="{6C329FAB-1FCA-4E8A-B8F5-AF723D14B79A}" type="presOf" srcId="{DE38070B-7042-4D2C-95E1-1C771FC43F7F}" destId="{51165848-840D-410A-AF81-28D66F474294}" srcOrd="0" destOrd="0" presId="urn:microsoft.com/office/officeart/2005/8/layout/vList2"/>
    <dgm:cxn modelId="{140C68AE-4907-4F25-92AC-60C86B703E55}" type="presOf" srcId="{DB6ADEDB-901F-4D4F-8E00-E2882DA5E6D4}" destId="{19B920BB-11CB-4D3D-B8B6-2CD0B97FF7C7}" srcOrd="0" destOrd="0" presId="urn:microsoft.com/office/officeart/2005/8/layout/vList2"/>
    <dgm:cxn modelId="{A13146AF-7352-4C67-87A0-EA7E1116C209}" srcId="{AA2B3AF3-84FF-4139-855D-BD93A3B43A35}" destId="{A97E316C-9068-40CF-973D-B2B6232D780E}" srcOrd="4" destOrd="0" parTransId="{3138DE03-0013-49FE-8653-BC82E594D512}" sibTransId="{7E4361FF-5BBB-4F23-B4AF-678903AA137D}"/>
    <dgm:cxn modelId="{8D0600B6-66D4-4B8A-9AAA-93711DD2BBBC}" type="presOf" srcId="{AA2B3AF3-84FF-4139-855D-BD93A3B43A35}" destId="{3B5329D0-4975-4799-A129-13D020758EF7}" srcOrd="0" destOrd="0" presId="urn:microsoft.com/office/officeart/2005/8/layout/vList2"/>
    <dgm:cxn modelId="{7EBC42E2-B864-4BD8-950B-DFD4041A1929}" srcId="{AA2B3AF3-84FF-4139-855D-BD93A3B43A35}" destId="{DE38070B-7042-4D2C-95E1-1C771FC43F7F}" srcOrd="6" destOrd="0" parTransId="{45FAA9A3-1B15-4C54-9E83-EC71869D79A1}" sibTransId="{EA768688-088A-4E29-B0B4-3AED5FE58326}"/>
    <dgm:cxn modelId="{089810ED-7A8D-4878-93C5-61F68C2EC789}" srcId="{AA2B3AF3-84FF-4139-855D-BD93A3B43A35}" destId="{236D57A3-FF79-4AC2-AE19-35DBFD531CBE}" srcOrd="0" destOrd="0" parTransId="{F06573A6-9663-4BA1-9949-88824B2BFBA5}" sibTransId="{73802B49-DCF5-4D49-A577-FC89E23BD030}"/>
    <dgm:cxn modelId="{8ACBC4F7-0B0F-4220-A36B-9BE6FDB31F07}" type="presOf" srcId="{7CB05064-B20A-4419-91A6-9574E77A7C6B}" destId="{2A15D040-6E54-49A1-9A8A-D8E7D1317332}" srcOrd="0" destOrd="0" presId="urn:microsoft.com/office/officeart/2005/8/layout/vList2"/>
    <dgm:cxn modelId="{0D9C1728-19BB-4A52-AD63-DB04F852EA2D}" type="presParOf" srcId="{3B5329D0-4975-4799-A129-13D020758EF7}" destId="{2F40C557-D83C-4735-8A21-9FFDE198175C}" srcOrd="0" destOrd="0" presId="urn:microsoft.com/office/officeart/2005/8/layout/vList2"/>
    <dgm:cxn modelId="{58C0E5DD-48DC-4C37-B8CC-5D454A04C952}" type="presParOf" srcId="{3B5329D0-4975-4799-A129-13D020758EF7}" destId="{8D3ABE80-7094-4B6A-98C2-7D0A9675FC91}" srcOrd="1" destOrd="0" presId="urn:microsoft.com/office/officeart/2005/8/layout/vList2"/>
    <dgm:cxn modelId="{76BFE2D1-6E5E-4A3A-A507-53355BDDC8C8}" type="presParOf" srcId="{3B5329D0-4975-4799-A129-13D020758EF7}" destId="{BE775F46-AF21-4084-998A-8ACFD7EE2A9E}" srcOrd="2" destOrd="0" presId="urn:microsoft.com/office/officeart/2005/8/layout/vList2"/>
    <dgm:cxn modelId="{DE120318-D2C0-45C0-A34C-82337E3F156B}" type="presParOf" srcId="{3B5329D0-4975-4799-A129-13D020758EF7}" destId="{D12D272F-22A8-49F9-91C1-F956FA734E42}" srcOrd="3" destOrd="0" presId="urn:microsoft.com/office/officeart/2005/8/layout/vList2"/>
    <dgm:cxn modelId="{5C2F8179-3D8F-450F-9E37-FBFD05A2ACD4}" type="presParOf" srcId="{3B5329D0-4975-4799-A129-13D020758EF7}" destId="{2A15D040-6E54-49A1-9A8A-D8E7D1317332}" srcOrd="4" destOrd="0" presId="urn:microsoft.com/office/officeart/2005/8/layout/vList2"/>
    <dgm:cxn modelId="{FF9E5C89-E362-45FE-98F3-90986718C9FD}" type="presParOf" srcId="{3B5329D0-4975-4799-A129-13D020758EF7}" destId="{3E9F387F-240E-4667-9A9B-FE722AE336B7}" srcOrd="5" destOrd="0" presId="urn:microsoft.com/office/officeart/2005/8/layout/vList2"/>
    <dgm:cxn modelId="{F1470622-BE7F-4154-A410-D148C3977EFE}" type="presParOf" srcId="{3B5329D0-4975-4799-A129-13D020758EF7}" destId="{BBE18487-6A6F-4FEB-ACB4-DC79911689C4}" srcOrd="6" destOrd="0" presId="urn:microsoft.com/office/officeart/2005/8/layout/vList2"/>
    <dgm:cxn modelId="{0AFCDDBB-141C-4E18-96AE-342979E5D735}" type="presParOf" srcId="{3B5329D0-4975-4799-A129-13D020758EF7}" destId="{2829E603-70C8-4368-8E32-CE2B1F87526B}" srcOrd="7" destOrd="0" presId="urn:microsoft.com/office/officeart/2005/8/layout/vList2"/>
    <dgm:cxn modelId="{B32E5709-5BCC-48B4-8711-4DB00DEE02AC}" type="presParOf" srcId="{3B5329D0-4975-4799-A129-13D020758EF7}" destId="{E1C5F82E-8CE9-4D2F-8B75-C5F8C10D4DD3}" srcOrd="8" destOrd="0" presId="urn:microsoft.com/office/officeart/2005/8/layout/vList2"/>
    <dgm:cxn modelId="{BF23BD34-9928-44DF-937D-E550ED77E6E4}" type="presParOf" srcId="{3B5329D0-4975-4799-A129-13D020758EF7}" destId="{C253568B-505E-4293-A56C-845845F96834}" srcOrd="9" destOrd="0" presId="urn:microsoft.com/office/officeart/2005/8/layout/vList2"/>
    <dgm:cxn modelId="{AFF6C2B3-A981-4456-9866-3CB6B3F587DA}" type="presParOf" srcId="{3B5329D0-4975-4799-A129-13D020758EF7}" destId="{3D626E2D-24DE-459F-A552-6C1779FC0513}" srcOrd="10" destOrd="0" presId="urn:microsoft.com/office/officeart/2005/8/layout/vList2"/>
    <dgm:cxn modelId="{BFA02C5C-FACE-4DDB-88A5-E1EA1428B644}" type="presParOf" srcId="{3B5329D0-4975-4799-A129-13D020758EF7}" destId="{86FA2E64-F9C7-483D-A6C3-6C3DA7915F65}" srcOrd="11" destOrd="0" presId="urn:microsoft.com/office/officeart/2005/8/layout/vList2"/>
    <dgm:cxn modelId="{8177F27C-7C93-4782-9BE0-3283DCB4BB67}" type="presParOf" srcId="{3B5329D0-4975-4799-A129-13D020758EF7}" destId="{51165848-840D-410A-AF81-28D66F474294}" srcOrd="12" destOrd="0" presId="urn:microsoft.com/office/officeart/2005/8/layout/vList2"/>
    <dgm:cxn modelId="{45E8451B-4FD1-4E60-BE1A-9B9352638623}" type="presParOf" srcId="{3B5329D0-4975-4799-A129-13D020758EF7}" destId="{46DFF5DD-6AFE-4FFC-9C8D-E15C702D0836}" srcOrd="13" destOrd="0" presId="urn:microsoft.com/office/officeart/2005/8/layout/vList2"/>
    <dgm:cxn modelId="{F490BD45-2FAD-4D5F-A8DF-8C41DED5E2C0}" type="presParOf" srcId="{3B5329D0-4975-4799-A129-13D020758EF7}" destId="{19B920BB-11CB-4D3D-B8B6-2CD0B97FF7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0C557-D83C-4735-8A21-9FFDE198175C}">
      <dsp:nvSpPr>
        <dsp:cNvPr id="0" name=""/>
        <dsp:cNvSpPr/>
      </dsp:nvSpPr>
      <dsp:spPr>
        <a:xfrm>
          <a:off x="0" y="10688"/>
          <a:ext cx="5856514" cy="898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Citizenry</a:t>
          </a:r>
          <a:r>
            <a:rPr lang="en-US" sz="3900" kern="1200" dirty="0"/>
            <a:t> </a:t>
          </a:r>
        </a:p>
      </dsp:txBody>
      <dsp:txXfrm>
        <a:off x="43864" y="54552"/>
        <a:ext cx="5768786" cy="810832"/>
      </dsp:txXfrm>
    </dsp:sp>
    <dsp:sp modelId="{BE775F46-AF21-4084-998A-8ACFD7EE2A9E}">
      <dsp:nvSpPr>
        <dsp:cNvPr id="0" name=""/>
        <dsp:cNvSpPr/>
      </dsp:nvSpPr>
      <dsp:spPr>
        <a:xfrm>
          <a:off x="0" y="1109773"/>
          <a:ext cx="5856514" cy="898560"/>
        </a:xfrm>
        <a:prstGeom prst="roundRect">
          <a:avLst/>
        </a:prstGeom>
        <a:gradFill rotWithShape="0">
          <a:gsLst>
            <a:gs pos="0">
              <a:schemeClr val="accent2">
                <a:hueOff val="-1991636"/>
                <a:satOff val="10656"/>
                <a:lumOff val="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991636"/>
                <a:satOff val="10656"/>
                <a:lumOff val="7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991636"/>
                <a:satOff val="10656"/>
                <a:lumOff val="7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Business or Industry</a:t>
          </a:r>
        </a:p>
      </dsp:txBody>
      <dsp:txXfrm>
        <a:off x="43864" y="1153637"/>
        <a:ext cx="5768786" cy="810832"/>
      </dsp:txXfrm>
    </dsp:sp>
    <dsp:sp modelId="{2A15D040-6E54-49A1-9A8A-D8E7D1317332}">
      <dsp:nvSpPr>
        <dsp:cNvPr id="0" name=""/>
        <dsp:cNvSpPr/>
      </dsp:nvSpPr>
      <dsp:spPr>
        <a:xfrm>
          <a:off x="0" y="2084288"/>
          <a:ext cx="5856514" cy="898560"/>
        </a:xfrm>
        <a:prstGeom prst="roundRect">
          <a:avLst/>
        </a:prstGeom>
        <a:gradFill rotWithShape="0">
          <a:gsLst>
            <a:gs pos="0">
              <a:schemeClr val="accent2">
                <a:hueOff val="-3983272"/>
                <a:satOff val="21311"/>
                <a:lumOff val="1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983272"/>
                <a:satOff val="21311"/>
                <a:lumOff val="15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983272"/>
                <a:satOff val="21311"/>
                <a:lumOff val="15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Government</a:t>
          </a:r>
        </a:p>
      </dsp:txBody>
      <dsp:txXfrm>
        <a:off x="43864" y="2128152"/>
        <a:ext cx="5768786" cy="810832"/>
      </dsp:txXfrm>
    </dsp:sp>
    <dsp:sp modelId="{651A718E-9B70-4E08-8C98-A17A355BCD31}">
      <dsp:nvSpPr>
        <dsp:cNvPr id="0" name=""/>
        <dsp:cNvSpPr/>
      </dsp:nvSpPr>
      <dsp:spPr>
        <a:xfrm>
          <a:off x="0" y="3121088"/>
          <a:ext cx="5856514" cy="898560"/>
        </a:xfrm>
        <a:prstGeom prst="roundRect">
          <a:avLst/>
        </a:prstGeom>
        <a:gradFill rotWithShape="0">
          <a:gsLst>
            <a:gs pos="0">
              <a:schemeClr val="accent2">
                <a:hueOff val="-5974908"/>
                <a:satOff val="31967"/>
                <a:lumOff val="2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974908"/>
                <a:satOff val="31967"/>
                <a:lumOff val="23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974908"/>
                <a:satOff val="31967"/>
                <a:lumOff val="23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Non-profit</a:t>
          </a:r>
        </a:p>
      </dsp:txBody>
      <dsp:txXfrm>
        <a:off x="43864" y="3164952"/>
        <a:ext cx="5768786" cy="810832"/>
      </dsp:txXfrm>
    </dsp:sp>
    <dsp:sp modelId="{E1C5F82E-8CE9-4D2F-8B75-C5F8C10D4DD3}">
      <dsp:nvSpPr>
        <dsp:cNvPr id="0" name=""/>
        <dsp:cNvSpPr/>
      </dsp:nvSpPr>
      <dsp:spPr>
        <a:xfrm>
          <a:off x="0" y="4180635"/>
          <a:ext cx="5856514" cy="898560"/>
        </a:xfrm>
        <a:prstGeom prst="roundRect">
          <a:avLst/>
        </a:prstGeom>
        <a:gradFill rotWithShape="0">
          <a:gsLst>
            <a:gs pos="0">
              <a:schemeClr val="accent2">
                <a:hueOff val="-7966544"/>
                <a:satOff val="42622"/>
                <a:lumOff val="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966544"/>
                <a:satOff val="42622"/>
                <a:lumOff val="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966544"/>
                <a:satOff val="42622"/>
                <a:lumOff val="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Academia</a:t>
          </a:r>
        </a:p>
      </dsp:txBody>
      <dsp:txXfrm>
        <a:off x="43864" y="4224499"/>
        <a:ext cx="5768786" cy="810832"/>
      </dsp:txXfrm>
    </dsp:sp>
    <dsp:sp modelId="{3D626E2D-24DE-459F-A552-6C1779FC0513}">
      <dsp:nvSpPr>
        <dsp:cNvPr id="0" name=""/>
        <dsp:cNvSpPr/>
      </dsp:nvSpPr>
      <dsp:spPr>
        <a:xfrm>
          <a:off x="0" y="5194688"/>
          <a:ext cx="5856514" cy="898560"/>
        </a:xfrm>
        <a:prstGeom prst="round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</a:t>
          </a:r>
        </a:p>
      </dsp:txBody>
      <dsp:txXfrm>
        <a:off x="43864" y="5238552"/>
        <a:ext cx="5768786" cy="81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0C557-D83C-4735-8A21-9FFDE198175C}">
      <dsp:nvSpPr>
        <dsp:cNvPr id="0" name=""/>
        <dsp:cNvSpPr/>
      </dsp:nvSpPr>
      <dsp:spPr>
        <a:xfrm>
          <a:off x="0" y="8268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Agriculture  </a:t>
          </a:r>
        </a:p>
      </dsp:txBody>
      <dsp:txXfrm>
        <a:off x="34269" y="116957"/>
        <a:ext cx="5787976" cy="633462"/>
      </dsp:txXfrm>
    </dsp:sp>
    <dsp:sp modelId="{BE775F46-AF21-4084-998A-8ACFD7EE2A9E}">
      <dsp:nvSpPr>
        <dsp:cNvPr id="0" name=""/>
        <dsp:cNvSpPr/>
      </dsp:nvSpPr>
      <dsp:spPr>
        <a:xfrm>
          <a:off x="0" y="851530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1422597"/>
                <a:satOff val="7611"/>
                <a:lumOff val="5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422597"/>
                <a:satOff val="7611"/>
                <a:lumOff val="5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422597"/>
                <a:satOff val="7611"/>
                <a:lumOff val="5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Horticulture (Florida Friendly Landscaping &amp;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Master Gardeners)</a:t>
          </a:r>
        </a:p>
      </dsp:txBody>
      <dsp:txXfrm>
        <a:off x="34269" y="885799"/>
        <a:ext cx="5787976" cy="633462"/>
      </dsp:txXfrm>
    </dsp:sp>
    <dsp:sp modelId="{2A15D040-6E54-49A1-9A8A-D8E7D1317332}">
      <dsp:nvSpPr>
        <dsp:cNvPr id="0" name=""/>
        <dsp:cNvSpPr/>
      </dsp:nvSpPr>
      <dsp:spPr>
        <a:xfrm>
          <a:off x="0" y="157884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2845194"/>
                <a:satOff val="15222"/>
                <a:lumOff val="11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845194"/>
                <a:satOff val="15222"/>
                <a:lumOff val="11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845194"/>
                <a:satOff val="15222"/>
                <a:lumOff val="11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4-H Youth Development </a:t>
          </a:r>
        </a:p>
      </dsp:txBody>
      <dsp:txXfrm>
        <a:off x="34269" y="1613117"/>
        <a:ext cx="5787976" cy="633462"/>
      </dsp:txXfrm>
    </dsp:sp>
    <dsp:sp modelId="{BBE18487-6A6F-4FEB-ACB4-DC79911689C4}">
      <dsp:nvSpPr>
        <dsp:cNvPr id="0" name=""/>
        <dsp:cNvSpPr/>
      </dsp:nvSpPr>
      <dsp:spPr>
        <a:xfrm>
          <a:off x="0" y="232692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4267792"/>
                <a:satOff val="22833"/>
                <a:lumOff val="16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267792"/>
                <a:satOff val="22833"/>
                <a:lumOff val="16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267792"/>
                <a:satOff val="22833"/>
                <a:lumOff val="16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Natural Resources &amp; Sustainability </a:t>
          </a:r>
        </a:p>
      </dsp:txBody>
      <dsp:txXfrm>
        <a:off x="34269" y="2361197"/>
        <a:ext cx="5787976" cy="633462"/>
      </dsp:txXfrm>
    </dsp:sp>
    <dsp:sp modelId="{E1C5F82E-8CE9-4D2F-8B75-C5F8C10D4DD3}">
      <dsp:nvSpPr>
        <dsp:cNvPr id="0" name=""/>
        <dsp:cNvSpPr/>
      </dsp:nvSpPr>
      <dsp:spPr>
        <a:xfrm>
          <a:off x="0" y="307500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5690389"/>
                <a:satOff val="30445"/>
                <a:lumOff val="22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690389"/>
                <a:satOff val="30445"/>
                <a:lumOff val="22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690389"/>
                <a:satOff val="30445"/>
                <a:lumOff val="22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Family &amp; Consumer Sciences (Wealth Management,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 &amp; Nutrition)  </a:t>
          </a:r>
        </a:p>
      </dsp:txBody>
      <dsp:txXfrm>
        <a:off x="34269" y="3109277"/>
        <a:ext cx="5787976" cy="633462"/>
      </dsp:txXfrm>
    </dsp:sp>
    <dsp:sp modelId="{3D626E2D-24DE-459F-A552-6C1779FC0513}">
      <dsp:nvSpPr>
        <dsp:cNvPr id="0" name=""/>
        <dsp:cNvSpPr/>
      </dsp:nvSpPr>
      <dsp:spPr>
        <a:xfrm>
          <a:off x="0" y="382308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7112986"/>
                <a:satOff val="38056"/>
                <a:lumOff val="28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112986"/>
                <a:satOff val="38056"/>
                <a:lumOff val="28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112986"/>
                <a:satOff val="38056"/>
                <a:lumOff val="28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Sea Grant (Marine &amp; Coastal) </a:t>
          </a:r>
        </a:p>
      </dsp:txBody>
      <dsp:txXfrm>
        <a:off x="34269" y="3857357"/>
        <a:ext cx="5787976" cy="633462"/>
      </dsp:txXfrm>
    </dsp:sp>
    <dsp:sp modelId="{51165848-840D-410A-AF81-28D66F474294}">
      <dsp:nvSpPr>
        <dsp:cNvPr id="0" name=""/>
        <dsp:cNvSpPr/>
      </dsp:nvSpPr>
      <dsp:spPr>
        <a:xfrm>
          <a:off x="0" y="457116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8535583"/>
                <a:satOff val="45667"/>
                <a:lumOff val="33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535583"/>
                <a:satOff val="45667"/>
                <a:lumOff val="33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535583"/>
                <a:satOff val="45667"/>
                <a:lumOff val="33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Resource Development </a:t>
          </a:r>
        </a:p>
      </dsp:txBody>
      <dsp:txXfrm>
        <a:off x="34269" y="4605437"/>
        <a:ext cx="5787976" cy="633462"/>
      </dsp:txXfrm>
    </dsp:sp>
    <dsp:sp modelId="{19B920BB-11CB-4D3D-B8B6-2CD0B97FF7C7}">
      <dsp:nvSpPr>
        <dsp:cNvPr id="0" name=""/>
        <dsp:cNvSpPr/>
      </dsp:nvSpPr>
      <dsp:spPr>
        <a:xfrm>
          <a:off x="0" y="5319248"/>
          <a:ext cx="5856514" cy="702000"/>
        </a:xfrm>
        <a:prstGeom prst="round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Other</a:t>
          </a:r>
        </a:p>
      </dsp:txBody>
      <dsp:txXfrm>
        <a:off x="34269" y="5353517"/>
        <a:ext cx="5787976" cy="63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0.40163</cdr:x>
      <cdr:y>0.76839</cdr:y>
    </cdr:from>
    <cdr:to>
      <cdr:x>0.55772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593CC2-CB0E-4942-9290-206CEAD86415}"/>
            </a:ext>
          </a:extLst>
        </cdr:cNvPr>
        <cdr:cNvSpPr txBox="1"/>
      </cdr:nvSpPr>
      <cdr:spPr>
        <a:xfrm xmlns:a="http://schemas.openxmlformats.org/drawingml/2006/main">
          <a:off x="2352675" y="2686051"/>
          <a:ext cx="914400" cy="80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0.38155</cdr:x>
      <cdr:y>0.92643</cdr:y>
    </cdr:from>
    <cdr:to>
      <cdr:x>0.53765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4D37B-6E1A-48FA-9781-1AE2E9A38CE8}"/>
            </a:ext>
          </a:extLst>
        </cdr:cNvPr>
        <cdr:cNvSpPr txBox="1"/>
      </cdr:nvSpPr>
      <cdr:spPr>
        <a:xfrm xmlns:a="http://schemas.openxmlformats.org/drawingml/2006/main">
          <a:off x="4230868" y="3183982"/>
          <a:ext cx="1730947" cy="252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Lowest                      	                    	     Medium                                          </a:t>
          </a:r>
          <a:r>
            <a:rPr lang="en-US" sz="10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Highest</a:t>
          </a:r>
          <a:endParaRPr lang="en-US" sz="1000" dirty="0">
            <a:solidFill>
              <a:schemeClr val="tx1">
                <a:lumMod val="50000"/>
                <a:lumOff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0.67937</cdr:x>
      <cdr:y>0</cdr:y>
    </cdr:from>
    <cdr:to>
      <cdr:x>0.67937</cdr:x>
      <cdr:y>0.89722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10DDD6F7-0FF6-42BF-9FB0-05141548B9B7}"/>
            </a:ext>
          </a:extLst>
        </cdr:cNvPr>
        <cdr:cNvCxnSpPr/>
      </cdr:nvCxnSpPr>
      <cdr:spPr>
        <a:xfrm xmlns:a="http://schemas.openxmlformats.org/drawingml/2006/main" flipH="1" flipV="1">
          <a:off x="7533311" y="0"/>
          <a:ext cx="0" cy="3083593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0.07211</cdr:x>
      <cdr:y>0.91702</cdr:y>
    </cdr:from>
    <cdr:to>
      <cdr:x>0.21394</cdr:x>
      <cdr:y>0.99679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66A806C-50AB-4757-A5EA-BC8878B585D5}"/>
            </a:ext>
          </a:extLst>
        </cdr:cNvPr>
        <cdr:cNvSpPr txBox="1"/>
      </cdr:nvSpPr>
      <cdr:spPr>
        <a:xfrm xmlns:a="http://schemas.openxmlformats.org/drawingml/2006/main">
          <a:off x="464911" y="3243034"/>
          <a:ext cx="914400" cy="282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n=402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0.7173</cdr:x>
      <cdr:y>0.76562</cdr:y>
    </cdr:from>
    <cdr:to>
      <cdr:x>0.9173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D4C1F8-0E99-47FA-B1C5-338863EB499C}"/>
            </a:ext>
          </a:extLst>
        </cdr:cNvPr>
        <cdr:cNvSpPr txBox="1"/>
      </cdr:nvSpPr>
      <cdr:spPr>
        <a:xfrm xmlns:a="http://schemas.openxmlformats.org/drawingml/2006/main">
          <a:off x="3410659" y="2721448"/>
          <a:ext cx="950976" cy="833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</a:rPr>
            <a:t>n=394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0.69992</cdr:x>
      <cdr:y>0.04792</cdr:y>
    </cdr:from>
    <cdr:to>
      <cdr:x>0.69992</cdr:x>
      <cdr:y>0.77316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70C2677-FF1E-4F77-95FB-67E38F458100}"/>
            </a:ext>
          </a:extLst>
        </cdr:cNvPr>
        <cdr:cNvCxnSpPr/>
      </cdr:nvCxnSpPr>
      <cdr:spPr>
        <a:xfrm xmlns:a="http://schemas.openxmlformats.org/drawingml/2006/main" flipV="1">
          <a:off x="3737460" y="143966"/>
          <a:ext cx="0" cy="2178672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0.39535</cdr:x>
      <cdr:y>0.78197</cdr:y>
    </cdr:from>
    <cdr:to>
      <cdr:x>1</cdr:x>
      <cdr:y>0.966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B639BF-3E27-4B18-9CA7-36612A76F267}"/>
            </a:ext>
          </a:extLst>
        </cdr:cNvPr>
        <cdr:cNvSpPr txBox="1"/>
      </cdr:nvSpPr>
      <cdr:spPr>
        <a:xfrm xmlns:a="http://schemas.openxmlformats.org/drawingml/2006/main">
          <a:off x="2979138" y="2930934"/>
          <a:ext cx="4556307" cy="689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Strongly                              Neither                            Strongly</a:t>
          </a:r>
        </a:p>
        <a:p xmlns:a="http://schemas.openxmlformats.org/drawingml/2006/main"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Disagree</a:t>
          </a:r>
          <a:r>
            <a:rPr lang="en-US" sz="12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                                                            Agree</a:t>
          </a:r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</a:p>
      </cdr:txBody>
    </cdr:sp>
  </cdr:relSizeAnchor>
  <cdr:relSizeAnchor xmlns:cdr="http://schemas.openxmlformats.org/drawingml/2006/chartDrawing">
    <cdr:from>
      <cdr:x>0.01133</cdr:x>
      <cdr:y>0.79979</cdr:y>
    </cdr:from>
    <cdr:to>
      <cdr:x>0.11628</cdr:x>
      <cdr:y>0.87859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FD1450F-D77D-4F3D-9A71-AE28758485D6}"/>
            </a:ext>
          </a:extLst>
        </cdr:cNvPr>
        <cdr:cNvSpPr txBox="1"/>
      </cdr:nvSpPr>
      <cdr:spPr>
        <a:xfrm xmlns:a="http://schemas.openxmlformats.org/drawingml/2006/main">
          <a:off x="60325" y="2384425"/>
          <a:ext cx="558801" cy="234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n=432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0.85415</cdr:x>
      <cdr:y>0.86458</cdr:y>
    </cdr:from>
    <cdr:to>
      <cdr:x>1</cdr:x>
      <cdr:y>0.95486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B0E62B-7AC9-431B-8C88-EBFC53BAB183}"/>
            </a:ext>
          </a:extLst>
        </cdr:cNvPr>
        <cdr:cNvSpPr txBox="1"/>
      </cdr:nvSpPr>
      <cdr:spPr>
        <a:xfrm xmlns:a="http://schemas.openxmlformats.org/drawingml/2006/main">
          <a:off x="4657726" y="2371725"/>
          <a:ext cx="795336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n=1287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0.40163</cdr:x>
      <cdr:y>0.76839</cdr:y>
    </cdr:from>
    <cdr:to>
      <cdr:x>0.55772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593CC2-CB0E-4942-9290-206CEAD86415}"/>
            </a:ext>
          </a:extLst>
        </cdr:cNvPr>
        <cdr:cNvSpPr txBox="1"/>
      </cdr:nvSpPr>
      <cdr:spPr>
        <a:xfrm xmlns:a="http://schemas.openxmlformats.org/drawingml/2006/main">
          <a:off x="2352675" y="2686051"/>
          <a:ext cx="914400" cy="809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0.35283</cdr:x>
      <cdr:y>0.87795</cdr:y>
    </cdr:from>
    <cdr:to>
      <cdr:x>0.96623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64D37B-6E1A-48FA-9781-1AE2E9A38CE8}"/>
            </a:ext>
          </a:extLst>
        </cdr:cNvPr>
        <cdr:cNvSpPr txBox="1"/>
      </cdr:nvSpPr>
      <cdr:spPr>
        <a:xfrm xmlns:a="http://schemas.openxmlformats.org/drawingml/2006/main">
          <a:off x="2274701" y="3104865"/>
          <a:ext cx="3954649" cy="431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Strongly                  Neither                             </a:t>
          </a:r>
          <a:r>
            <a:rPr lang="en-US" sz="10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 Strongly</a:t>
          </a:r>
        </a:p>
        <a:p xmlns:a="http://schemas.openxmlformats.org/drawingml/2006/main">
          <a:r>
            <a:rPr lang="en-US" sz="10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Disagree                                                               Agree</a:t>
          </a:r>
          <a:endParaRPr lang="en-US" sz="1000" dirty="0">
            <a:solidFill>
              <a:schemeClr val="tx1">
                <a:lumMod val="50000"/>
                <a:lumOff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0.60705</cdr:x>
      <cdr:y>0.06195</cdr:y>
    </cdr:from>
    <cdr:to>
      <cdr:x>0.60722</cdr:x>
      <cdr:y>0.8888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10DDD6F7-0FF6-42BF-9FB0-05141548B9B7}"/>
            </a:ext>
          </a:extLst>
        </cdr:cNvPr>
        <cdr:cNvCxnSpPr/>
      </cdr:nvCxnSpPr>
      <cdr:spPr>
        <a:xfrm xmlns:a="http://schemas.openxmlformats.org/drawingml/2006/main" flipH="1" flipV="1">
          <a:off x="3913697" y="219076"/>
          <a:ext cx="1078" cy="2924174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0.21732</cdr:x>
      <cdr:y>0.92023</cdr:y>
    </cdr:from>
    <cdr:to>
      <cdr:x>0.35915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66A806C-50AB-4757-A5EA-BC8878B585D5}"/>
            </a:ext>
          </a:extLst>
        </cdr:cNvPr>
        <cdr:cNvSpPr txBox="1"/>
      </cdr:nvSpPr>
      <cdr:spPr>
        <a:xfrm xmlns:a="http://schemas.openxmlformats.org/drawingml/2006/main">
          <a:off x="1646053" y="3096616"/>
          <a:ext cx="1074256" cy="268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n=402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0.69992</cdr:x>
      <cdr:y>0.05437</cdr:y>
    </cdr:from>
    <cdr:to>
      <cdr:x>0.69992</cdr:x>
      <cdr:y>0.77961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70C2677-FF1E-4F77-95FB-67E38F458100}"/>
            </a:ext>
          </a:extLst>
        </cdr:cNvPr>
        <cdr:cNvCxnSpPr/>
      </cdr:nvCxnSpPr>
      <cdr:spPr>
        <a:xfrm xmlns:a="http://schemas.openxmlformats.org/drawingml/2006/main" flipV="1">
          <a:off x="3735763" y="160537"/>
          <a:ext cx="0" cy="2141322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0.40153</cdr:x>
      <cdr:y>0.77109</cdr:y>
    </cdr:from>
    <cdr:to>
      <cdr:x>1</cdr:x>
      <cdr:y>0.95512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B639BF-3E27-4B18-9CA7-36612A76F267}"/>
            </a:ext>
          </a:extLst>
        </cdr:cNvPr>
        <cdr:cNvSpPr txBox="1"/>
      </cdr:nvSpPr>
      <cdr:spPr>
        <a:xfrm xmlns:a="http://schemas.openxmlformats.org/drawingml/2006/main">
          <a:off x="5580818" y="3706415"/>
          <a:ext cx="8318062" cy="884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Lowest                               Medium                    	    Highest    </a:t>
          </a:r>
        </a:p>
      </cdr:txBody>
    </cdr:sp>
  </cdr:relSizeAnchor>
  <cdr:relSizeAnchor xmlns:cdr="http://schemas.openxmlformats.org/drawingml/2006/chartDrawing">
    <cdr:from>
      <cdr:x>0.24638</cdr:x>
      <cdr:y>0.76457</cdr:y>
    </cdr:from>
    <cdr:to>
      <cdr:x>0.35133</cdr:x>
      <cdr:y>0.84337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FD1450F-D77D-4F3D-9A71-AE28758485D6}"/>
            </a:ext>
          </a:extLst>
        </cdr:cNvPr>
        <cdr:cNvSpPr txBox="1"/>
      </cdr:nvSpPr>
      <cdr:spPr>
        <a:xfrm xmlns:a="http://schemas.openxmlformats.org/drawingml/2006/main">
          <a:off x="3206605" y="3675064"/>
          <a:ext cx="1365920" cy="378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n=378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0.69992</cdr:x>
      <cdr:y>0.04792</cdr:y>
    </cdr:from>
    <cdr:to>
      <cdr:x>0.69992</cdr:x>
      <cdr:y>0.77316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70C2677-FF1E-4F77-95FB-67E38F458100}"/>
            </a:ext>
          </a:extLst>
        </cdr:cNvPr>
        <cdr:cNvCxnSpPr/>
      </cdr:nvCxnSpPr>
      <cdr:spPr>
        <a:xfrm xmlns:a="http://schemas.openxmlformats.org/drawingml/2006/main" flipV="1">
          <a:off x="3737460" y="143966"/>
          <a:ext cx="0" cy="2178672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0.45548</cdr:x>
      <cdr:y>0.77497</cdr:y>
    </cdr:from>
    <cdr:to>
      <cdr:x>1</cdr:x>
      <cdr:y>0.959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B639BF-3E27-4B18-9CA7-36612A76F267}"/>
            </a:ext>
          </a:extLst>
        </cdr:cNvPr>
        <cdr:cNvSpPr txBox="1"/>
      </cdr:nvSpPr>
      <cdr:spPr>
        <a:xfrm xmlns:a="http://schemas.openxmlformats.org/drawingml/2006/main">
          <a:off x="5314773" y="3453407"/>
          <a:ext cx="6353668" cy="820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Strongly                       Neither                 	       Strongly</a:t>
          </a:r>
        </a:p>
        <a:p xmlns:a="http://schemas.openxmlformats.org/drawingml/2006/main"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Disagree</a:t>
          </a:r>
          <a:r>
            <a:rPr lang="en-US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                                                  Agree</a:t>
          </a: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</a:p>
      </cdr:txBody>
    </cdr:sp>
  </cdr:relSizeAnchor>
  <cdr:relSizeAnchor xmlns:cdr="http://schemas.openxmlformats.org/drawingml/2006/chartDrawing">
    <cdr:from>
      <cdr:x>0.01133</cdr:x>
      <cdr:y>0.79979</cdr:y>
    </cdr:from>
    <cdr:to>
      <cdr:x>0.11628</cdr:x>
      <cdr:y>0.87859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FD1450F-D77D-4F3D-9A71-AE28758485D6}"/>
            </a:ext>
          </a:extLst>
        </cdr:cNvPr>
        <cdr:cNvSpPr txBox="1"/>
      </cdr:nvSpPr>
      <cdr:spPr>
        <a:xfrm xmlns:a="http://schemas.openxmlformats.org/drawingml/2006/main">
          <a:off x="60325" y="2384425"/>
          <a:ext cx="558801" cy="234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n=398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0.69992</cdr:x>
      <cdr:y>0.04792</cdr:y>
    </cdr:from>
    <cdr:to>
      <cdr:x>0.69992</cdr:x>
      <cdr:y>0.77316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70C2677-FF1E-4F77-95FB-67E38F458100}"/>
            </a:ext>
          </a:extLst>
        </cdr:cNvPr>
        <cdr:cNvCxnSpPr/>
      </cdr:nvCxnSpPr>
      <cdr:spPr>
        <a:xfrm xmlns:a="http://schemas.openxmlformats.org/drawingml/2006/main" flipV="1">
          <a:off x="3737460" y="143966"/>
          <a:ext cx="0" cy="2178672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0.39535</cdr:x>
      <cdr:y>0.75835</cdr:y>
    </cdr:from>
    <cdr:to>
      <cdr:x>1</cdr:x>
      <cdr:y>0.94238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B639BF-3E27-4B18-9CA7-36612A76F267}"/>
            </a:ext>
          </a:extLst>
        </cdr:cNvPr>
        <cdr:cNvSpPr txBox="1"/>
      </cdr:nvSpPr>
      <cdr:spPr>
        <a:xfrm xmlns:a="http://schemas.openxmlformats.org/drawingml/2006/main">
          <a:off x="4478117" y="3553442"/>
          <a:ext cx="6848852" cy="862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Strongly                           Neither                        Strongly</a:t>
          </a:r>
        </a:p>
        <a:p xmlns:a="http://schemas.openxmlformats.org/drawingml/2006/main"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Disagree</a:t>
          </a:r>
          <a:r>
            <a:rPr lang="en-US" sz="16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                                                      Agree</a:t>
          </a: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</a:p>
      </cdr:txBody>
    </cdr:sp>
  </cdr:relSizeAnchor>
  <cdr:relSizeAnchor xmlns:cdr="http://schemas.openxmlformats.org/drawingml/2006/chartDrawing">
    <cdr:from>
      <cdr:x>0.01133</cdr:x>
      <cdr:y>0.79979</cdr:y>
    </cdr:from>
    <cdr:to>
      <cdr:x>0.11628</cdr:x>
      <cdr:y>0.87859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FD1450F-D77D-4F3D-9A71-AE28758485D6}"/>
            </a:ext>
          </a:extLst>
        </cdr:cNvPr>
        <cdr:cNvSpPr txBox="1"/>
      </cdr:nvSpPr>
      <cdr:spPr>
        <a:xfrm xmlns:a="http://schemas.openxmlformats.org/drawingml/2006/main">
          <a:off x="60325" y="2384425"/>
          <a:ext cx="558801" cy="234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n=397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0.69992</cdr:x>
      <cdr:y>0.04792</cdr:y>
    </cdr:from>
    <cdr:to>
      <cdr:x>0.69992</cdr:x>
      <cdr:y>0.77316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70C2677-FF1E-4F77-95FB-67E38F458100}"/>
            </a:ext>
          </a:extLst>
        </cdr:cNvPr>
        <cdr:cNvCxnSpPr/>
      </cdr:nvCxnSpPr>
      <cdr:spPr>
        <a:xfrm xmlns:a="http://schemas.openxmlformats.org/drawingml/2006/main" flipV="1">
          <a:off x="3737460" y="143966"/>
          <a:ext cx="0" cy="2178672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ysClr val="windowText" lastClr="000000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0.39535</cdr:x>
      <cdr:y>0.77675</cdr:y>
    </cdr:from>
    <cdr:to>
      <cdr:x>1</cdr:x>
      <cdr:y>0.96078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9B639BF-3E27-4B18-9CA7-36612A76F267}"/>
            </a:ext>
          </a:extLst>
        </cdr:cNvPr>
        <cdr:cNvSpPr txBox="1"/>
      </cdr:nvSpPr>
      <cdr:spPr>
        <a:xfrm xmlns:a="http://schemas.openxmlformats.org/drawingml/2006/main">
          <a:off x="2556916" y="3395951"/>
          <a:ext cx="3910559" cy="804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Extremely                         Somewhat                        Extremely</a:t>
          </a:r>
        </a:p>
        <a:p xmlns:a="http://schemas.openxmlformats.org/drawingml/2006/main">
          <a:r>
            <a: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Unlikely</a:t>
          </a:r>
          <a:r>
            <a:rPr lang="en-US" sz="14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                    Likely                          </a:t>
          </a:r>
          <a:r>
            <a: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4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</a:t>
          </a:r>
          <a:r>
            <a:rPr lang="en-US" sz="1400" baseline="0" dirty="0" err="1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Likely</a:t>
          </a:r>
          <a:r>
            <a:rPr lang="en-US" sz="14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        </a:t>
          </a:r>
          <a:r>
            <a: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0.6899</cdr:x>
      <cdr:y>0.76562</cdr:y>
    </cdr:from>
    <cdr:to>
      <cdr:x>0.8899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D4C1F8-0E99-47FA-B1C5-338863EB499C}"/>
            </a:ext>
          </a:extLst>
        </cdr:cNvPr>
        <cdr:cNvSpPr txBox="1"/>
      </cdr:nvSpPr>
      <cdr:spPr>
        <a:xfrm xmlns:a="http://schemas.openxmlformats.org/drawingml/2006/main">
          <a:off x="3280399" y="2682007"/>
          <a:ext cx="950976" cy="821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</a:rPr>
            <a:t>n=397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46456-BC17-47E9-AE26-2F64A8088EAF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25DA-F847-4ADE-B3F7-96113EC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425DA-F847-4ADE-B3F7-96113EC2E7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425DA-F847-4ADE-B3F7-96113EC2E7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2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425DA-F847-4ADE-B3F7-96113EC2E7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36431-C6D3-4400-9A6B-1CEA4AB0A8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4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8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8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8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1494"/>
            <a:ext cx="12192000" cy="13255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4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7B5A-FBB8-41FA-8376-E37172C7298D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A44A-A6A6-4686-BD81-64DACCC986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83AC4-5FDB-4435-9EA5-2AAEFE1C3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3255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40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71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139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8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43A2C16-1BF8-41E3-9A78-2F7534572E30}" type="datetimeFigureOut">
              <a:rPr lang="en-US" smtClean="0"/>
              <a:t>02/18/2020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C1F0E83-C279-49BC-A9EF-448C0799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46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0DB2D-9A1B-4051-B21E-E7DA1A5E4A9E}"/>
              </a:ext>
            </a:extLst>
          </p:cNvPr>
          <p:cNvSpPr/>
          <p:nvPr/>
        </p:nvSpPr>
        <p:spPr>
          <a:xfrm>
            <a:off x="234553" y="5282964"/>
            <a:ext cx="11722894" cy="1457325"/>
          </a:xfrm>
          <a:prstGeom prst="rect">
            <a:avLst/>
          </a:prstGeom>
          <a:solidFill>
            <a:schemeClr val="tx1"/>
          </a:solidFill>
          <a:ln w="889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5A7E6-DAEC-4270-B9D0-E9ADBD68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00075"/>
            <a:ext cx="8991600" cy="3432589"/>
          </a:xfrm>
        </p:spPr>
        <p:txBody>
          <a:bodyPr>
            <a:noAutofit/>
          </a:bodyPr>
          <a:lstStyle/>
          <a:p>
            <a:r>
              <a:rPr lang="en-US" sz="3200" b="1" dirty="0"/>
              <a:t>Perceptions of Water Quality &amp; Harmful Algal Blooms in Florida: </a:t>
            </a:r>
            <a:br>
              <a:rPr lang="en-US" sz="3200" dirty="0"/>
            </a:br>
            <a:r>
              <a:rPr lang="en-US" sz="3200" dirty="0"/>
              <a:t>Causes and Management Opportunities from an Engaged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B4DAE-9EDB-41DC-B378-1C16F9646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4240758"/>
            <a:ext cx="6801612" cy="1239894"/>
          </a:xfrm>
        </p:spPr>
        <p:txBody>
          <a:bodyPr>
            <a:normAutofit/>
          </a:bodyPr>
          <a:lstStyle/>
          <a:p>
            <a:r>
              <a:rPr lang="en-US" dirty="0"/>
              <a:t>Collier County Water Quality Town Hall</a:t>
            </a:r>
          </a:p>
          <a:p>
            <a:r>
              <a:rPr lang="en-US" dirty="0"/>
              <a:t>February 18, 2020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4227A8F-0438-44DD-A609-6EDB650C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549" y="5395132"/>
            <a:ext cx="2072251" cy="123299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0AB3F3-472F-46DF-8ADB-0A54C649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74" y="5415854"/>
            <a:ext cx="2072251" cy="119154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39B3C3F-A4FC-4F9D-98E1-1C4F94DE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203" y="5678340"/>
            <a:ext cx="2810843" cy="8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Beliefs &amp; Opinions on Water 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905EB-FE49-4609-9884-9589829FEB2D}"/>
              </a:ext>
            </a:extLst>
          </p:cNvPr>
          <p:cNvSpPr/>
          <p:nvPr/>
        </p:nvSpPr>
        <p:spPr>
          <a:xfrm>
            <a:off x="1167683" y="308141"/>
            <a:ext cx="970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Calibri" panose="020F0502020204030204" pitchFamily="34" charset="0"/>
              </a:rPr>
              <a:t>Largest </a:t>
            </a:r>
            <a:r>
              <a:rPr lang="en-US" sz="2400" b="1" dirty="0">
                <a:latin typeface="+mj-lt"/>
                <a:ea typeface="Calibri" panose="020F0502020204030204" pitchFamily="34" charset="0"/>
              </a:rPr>
              <a:t>contributors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 of pollution in Florida's water bodies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9A78F6-BE62-42C3-9AE3-BBA8AA481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65915"/>
              </p:ext>
            </p:extLst>
          </p:nvPr>
        </p:nvGraphicFramePr>
        <p:xfrm>
          <a:off x="2865296" y="1393824"/>
          <a:ext cx="6306858" cy="326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1BEE7B-E9BB-419D-B151-07DBE2BC8FA1}"/>
              </a:ext>
            </a:extLst>
          </p:cNvPr>
          <p:cNvSpPr/>
          <p:nvPr/>
        </p:nvSpPr>
        <p:spPr>
          <a:xfrm>
            <a:off x="2901911" y="1455313"/>
            <a:ext cx="6233628" cy="141023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F43F-9903-4E66-9B77-519A624A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93E2-4A2E-45BA-9E80-558C7663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Water quality is the top environmental concern for the state. </a:t>
            </a:r>
          </a:p>
          <a:p>
            <a:r>
              <a:rPr lang="en-US" sz="2400" dirty="0"/>
              <a:t>Perception is that water quality in </a:t>
            </a:r>
            <a:r>
              <a:rPr lang="en-US" sz="2400" b="1" dirty="0"/>
              <a:t>all</a:t>
            </a:r>
            <a:r>
              <a:rPr lang="en-US" sz="2400" dirty="0"/>
              <a:t> state water bodies has declined over time.</a:t>
            </a:r>
          </a:p>
          <a:p>
            <a:r>
              <a:rPr lang="en-US" sz="2400" dirty="0"/>
              <a:t>The state’s identity and economy* are dependent on clean water.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*(data not shown)</a:t>
            </a:r>
          </a:p>
        </p:txBody>
      </p:sp>
    </p:spTree>
    <p:extLst>
      <p:ext uri="{BB962C8B-B14F-4D97-AF65-F5344CB8AC3E}">
        <p14:creationId xmlns:p14="http://schemas.microsoft.com/office/powerpoint/2010/main" val="140627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Beliefs &amp; Opinions on HABs - Red Tide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4954D46-5217-44F2-B4BB-C9A75A35D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258294"/>
              </p:ext>
            </p:extLst>
          </p:nvPr>
        </p:nvGraphicFramePr>
        <p:xfrm>
          <a:off x="6221166" y="1363065"/>
          <a:ext cx="5984383" cy="349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B0F0F82-9263-4030-B356-0B233F93EAED}"/>
              </a:ext>
            </a:extLst>
          </p:cNvPr>
          <p:cNvSpPr/>
          <p:nvPr/>
        </p:nvSpPr>
        <p:spPr>
          <a:xfrm>
            <a:off x="6768351" y="532068"/>
            <a:ext cx="5299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Florida’s red tide is made </a:t>
            </a:r>
            <a:r>
              <a:rPr lang="en-US" sz="2400" b="1" dirty="0"/>
              <a:t>worse</a:t>
            </a:r>
            <a:r>
              <a:rPr lang="en-US" sz="2400" dirty="0"/>
              <a:t> by human activities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41085B8-A84D-4A99-AB6D-2DD4379BB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48214"/>
              </p:ext>
            </p:extLst>
          </p:nvPr>
        </p:nvGraphicFramePr>
        <p:xfrm>
          <a:off x="-1532585" y="1363064"/>
          <a:ext cx="7574252" cy="349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33A7C0F-B39B-4415-B512-E8A9FEF9B023}"/>
              </a:ext>
            </a:extLst>
          </p:cNvPr>
          <p:cNvSpPr/>
          <p:nvPr/>
        </p:nvSpPr>
        <p:spPr>
          <a:xfrm>
            <a:off x="368523" y="532068"/>
            <a:ext cx="5299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Compared to 10 years ago, the severity and frequency is </a:t>
            </a:r>
            <a:r>
              <a:rPr lang="en-US" sz="2400" b="1" dirty="0"/>
              <a:t>increasing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B35571-13A7-4F01-95D6-68478B2F01E3}"/>
              </a:ext>
            </a:extLst>
          </p:cNvPr>
          <p:cNvGrpSpPr/>
          <p:nvPr/>
        </p:nvGrpSpPr>
        <p:grpSpPr>
          <a:xfrm>
            <a:off x="8305853" y="1693934"/>
            <a:ext cx="3562029" cy="369332"/>
            <a:chOff x="8292974" y="1693934"/>
            <a:chExt cx="3582264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4DAD80-587B-48E6-9626-0212323C284B}"/>
                </a:ext>
              </a:extLst>
            </p:cNvPr>
            <p:cNvSpPr txBox="1"/>
            <p:nvPr/>
          </p:nvSpPr>
          <p:spPr>
            <a:xfrm>
              <a:off x="9837587" y="1693934"/>
              <a:ext cx="570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66%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AB46E3-FB8B-4BDE-A6CE-9505B4B35E36}"/>
                </a:ext>
              </a:extLst>
            </p:cNvPr>
            <p:cNvGrpSpPr/>
            <p:nvPr/>
          </p:nvGrpSpPr>
          <p:grpSpPr>
            <a:xfrm>
              <a:off x="8292974" y="1772968"/>
              <a:ext cx="3582264" cy="200688"/>
              <a:chOff x="8292974" y="1772968"/>
              <a:chExt cx="3582264" cy="20068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BD7FCED-0890-4BC5-BC80-CA48C58778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99778" y="1865014"/>
                <a:ext cx="1505614" cy="13586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A35A805-B201-40FD-8561-03B16D62D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5046" y="1878600"/>
                <a:ext cx="146666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89BCC6-1FE7-402D-8106-9D03CD21C112}"/>
                  </a:ext>
                </a:extLst>
              </p:cNvPr>
              <p:cNvCxnSpPr/>
              <p:nvPr/>
            </p:nvCxnSpPr>
            <p:spPr>
              <a:xfrm>
                <a:off x="8292974" y="1774480"/>
                <a:ext cx="0" cy="199176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5E80836-E9A3-4600-BFEF-9CA244F7CFD1}"/>
                  </a:ext>
                </a:extLst>
              </p:cNvPr>
              <p:cNvCxnSpPr/>
              <p:nvPr/>
            </p:nvCxnSpPr>
            <p:spPr>
              <a:xfrm>
                <a:off x="11875238" y="1772968"/>
                <a:ext cx="0" cy="199176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157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Beliefs &amp; Opinions on Water 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905EB-FE49-4609-9884-9589829FEB2D}"/>
              </a:ext>
            </a:extLst>
          </p:cNvPr>
          <p:cNvSpPr/>
          <p:nvPr/>
        </p:nvSpPr>
        <p:spPr>
          <a:xfrm>
            <a:off x="1167683" y="308141"/>
            <a:ext cx="970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Calibri" panose="020F0502020204030204" pitchFamily="34" charset="0"/>
              </a:rPr>
              <a:t>Level of </a:t>
            </a:r>
            <a:r>
              <a:rPr lang="en-US" sz="2400" b="1" dirty="0">
                <a:latin typeface="+mj-lt"/>
                <a:ea typeface="Calibri" panose="020F0502020204030204" pitchFamily="34" charset="0"/>
              </a:rPr>
              <a:t>concern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 regarding red tide in Florida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74859-FDF2-4DFF-9CF4-B144A7EC24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983" y="769806"/>
            <a:ext cx="6944034" cy="4315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97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6B6C-0422-4DC7-ABF2-4D0E31AB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DC1E5-FAE6-462E-82D6-F8C5C60F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&gt;70% of respondents are concerned about red tide blooms.</a:t>
            </a:r>
          </a:p>
          <a:p>
            <a:r>
              <a:rPr lang="en-US" sz="2400" dirty="0"/>
              <a:t>Perception that red tide is getting worse and that human activities contribute. </a:t>
            </a:r>
          </a:p>
        </p:txBody>
      </p:sp>
    </p:spTree>
    <p:extLst>
      <p:ext uri="{BB962C8B-B14F-4D97-AF65-F5344CB8AC3E}">
        <p14:creationId xmlns:p14="http://schemas.microsoft.com/office/powerpoint/2010/main" val="27049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Behaviors, responsibilities &amp; solutions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905EB-FE49-4609-9884-9589829FEB2D}"/>
              </a:ext>
            </a:extLst>
          </p:cNvPr>
          <p:cNvSpPr/>
          <p:nvPr/>
        </p:nvSpPr>
        <p:spPr>
          <a:xfrm>
            <a:off x="2854601" y="399402"/>
            <a:ext cx="648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Performance in </a:t>
            </a:r>
            <a:r>
              <a:rPr lang="en-US" sz="2400" b="1" dirty="0">
                <a:latin typeface="+mj-lt"/>
                <a:ea typeface="Calibri" panose="020F0502020204030204" pitchFamily="34" charset="0"/>
              </a:rPr>
              <a:t>protecting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 Florida’s water bodies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3FEE8D-F9CF-4BCF-95B2-CD82D212C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65942"/>
              </p:ext>
            </p:extLst>
          </p:nvPr>
        </p:nvGraphicFramePr>
        <p:xfrm>
          <a:off x="489396" y="861067"/>
          <a:ext cx="11225083" cy="410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84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Behaviors, responsibilities &amp; solutions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51FEFB-4261-49D2-81A3-D0FB15199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605173"/>
              </p:ext>
            </p:extLst>
          </p:nvPr>
        </p:nvGraphicFramePr>
        <p:xfrm>
          <a:off x="261779" y="564535"/>
          <a:ext cx="11668441" cy="445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E39DF87-8611-48C9-AB60-A172BB6A769A}"/>
              </a:ext>
            </a:extLst>
          </p:cNvPr>
          <p:cNvSpPr/>
          <p:nvPr/>
        </p:nvSpPr>
        <p:spPr>
          <a:xfrm>
            <a:off x="2790206" y="102870"/>
            <a:ext cx="648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Level of </a:t>
            </a:r>
            <a:r>
              <a:rPr lang="en-US" sz="2400" b="1" dirty="0">
                <a:latin typeface="+mj-lt"/>
              </a:rPr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154131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Behaviors, responsibilities &amp; solutions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85469C-F84B-4E3F-8755-F4D130A97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964068"/>
              </p:ext>
            </p:extLst>
          </p:nvPr>
        </p:nvGraphicFramePr>
        <p:xfrm>
          <a:off x="621507" y="986239"/>
          <a:ext cx="10551319" cy="403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C68E9BF-E0AE-4A61-9D4A-CC8531F72AB9}"/>
              </a:ext>
            </a:extLst>
          </p:cNvPr>
          <p:cNvSpPr/>
          <p:nvPr/>
        </p:nvSpPr>
        <p:spPr>
          <a:xfrm>
            <a:off x="2854601" y="377190"/>
            <a:ext cx="648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Motivating</a:t>
            </a:r>
            <a:r>
              <a:rPr lang="en-US" sz="2400" dirty="0">
                <a:latin typeface="+mj-lt"/>
              </a:rPr>
              <a:t> factors for protecting water quality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72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Behaviors, responsibilities &amp;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8E9BF-E0AE-4A61-9D4A-CC8531F72AB9}"/>
              </a:ext>
            </a:extLst>
          </p:cNvPr>
          <p:cNvSpPr/>
          <p:nvPr/>
        </p:nvSpPr>
        <p:spPr>
          <a:xfrm>
            <a:off x="1609859" y="399402"/>
            <a:ext cx="9311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Willingness to pay </a:t>
            </a:r>
            <a:r>
              <a:rPr lang="en-US" sz="2400" dirty="0">
                <a:latin typeface="+mj-lt"/>
              </a:rPr>
              <a:t>a sales tax for </a:t>
            </a:r>
            <a:r>
              <a:rPr lang="en-US" sz="2400" b="1" dirty="0">
                <a:latin typeface="+mj-lt"/>
              </a:rPr>
              <a:t>nutrient reduction </a:t>
            </a:r>
            <a:r>
              <a:rPr lang="en-US" sz="2400" dirty="0">
                <a:latin typeface="+mj-lt"/>
              </a:rPr>
              <a:t>projects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BF8996-EBDC-4DB0-A209-430063F45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248311"/>
              </p:ext>
            </p:extLst>
          </p:nvPr>
        </p:nvGraphicFramePr>
        <p:xfrm>
          <a:off x="1198808" y="939449"/>
          <a:ext cx="9794383" cy="409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111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Behaviors, responsibilities &amp; solutions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A2BE19F-9D3D-46F1-9ADA-86E6D1F76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311386"/>
              </p:ext>
            </p:extLst>
          </p:nvPr>
        </p:nvGraphicFramePr>
        <p:xfrm>
          <a:off x="-149027" y="909484"/>
          <a:ext cx="5484597" cy="410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5BAE7D6-42F6-4BB4-8984-E430DACE52E7}"/>
              </a:ext>
            </a:extLst>
          </p:cNvPr>
          <p:cNvSpPr/>
          <p:nvPr/>
        </p:nvSpPr>
        <p:spPr>
          <a:xfrm>
            <a:off x="422496" y="447819"/>
            <a:ext cx="5299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Preferred </a:t>
            </a:r>
            <a:r>
              <a:rPr lang="en-US" sz="2400" b="1" dirty="0"/>
              <a:t>management</a:t>
            </a:r>
            <a:r>
              <a:rPr lang="en-US" sz="2400" dirty="0"/>
              <a:t> strategy</a:t>
            </a:r>
            <a:endParaRPr lang="en-US" sz="24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0F73865-B310-467D-86E6-F6D791D5F6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81113" y="669512"/>
            <a:ext cx="6788391" cy="4348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Prevention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 – Focus on actions that attempt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address the problem of algal blooms before they occur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. Most programs focus on reducing human activity that increases the amount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nutrients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 in coastal waters. Benefits from these programs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are not immediate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and usually take a long time to realize. Prevention programs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have not been definitively proven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to effectively prevent or reduce the frequency of HABs.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Mitigation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 – Focus on actions that can be taken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minimize the effects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of a bloom on humans, the environment and the economy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after the bloom has already occurred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. The benefits of mitigation programs are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site specific, localized, and short-term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Control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 – Focus on actions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to manage a bloom after the bloom has occurred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by reducing the duration and extent of the bloom. They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attempt to suppress or stop the bloom through biological, chemical, or physical controls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. Control practices have been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demonstrated effective in the laboratory, small-scale field studies, or in other countries but have not been tried in a large-scale application in the United States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Qualtrics Grotesque"/>
              </a:rPr>
              <a:t>. 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947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grass&#10;&#10;Description generated with very high confidence">
            <a:extLst>
              <a:ext uri="{FF2B5EF4-FFF2-40B4-BE49-F238E27FC236}">
                <a16:creationId xmlns:a16="http://schemas.microsoft.com/office/drawing/2014/main" id="{AA2F1052-B420-4CC6-A3E8-1B4641E4C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8" r="3" b="3"/>
          <a:stretch/>
        </p:blipFill>
        <p:spPr>
          <a:xfrm>
            <a:off x="538615" y="3377509"/>
            <a:ext cx="4237830" cy="27340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7B992D-2EE5-431A-908A-7E7D956F2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CF4EA-6C5C-4DF2-ACC4-92D1BD9D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Purpose</a:t>
            </a:r>
          </a:p>
        </p:txBody>
      </p:sp>
      <p:pic>
        <p:nvPicPr>
          <p:cNvPr id="6" name="Content Placeholder 10" descr="A picture containing nature, outdoor&#10;&#10;Description generated with very high confidence">
            <a:extLst>
              <a:ext uri="{FF2B5EF4-FFF2-40B4-BE49-F238E27FC236}">
                <a16:creationId xmlns:a16="http://schemas.microsoft.com/office/drawing/2014/main" id="{DBD30CFD-F798-4894-AD9E-C216837B9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11"/>
          <a:stretch/>
        </p:blipFill>
        <p:spPr>
          <a:xfrm>
            <a:off x="538611" y="321733"/>
            <a:ext cx="4237838" cy="27340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A1E0-DAB6-4FB0-BF2E-35CA503D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>
                <a:solidFill>
                  <a:srgbClr val="FFFFFF"/>
                </a:solidFill>
              </a:rPr>
              <a:t>Understand perception and identify action and management priorities for water quality and harmful algal blooms in Florida (</a:t>
            </a:r>
            <a:r>
              <a:rPr lang="en-US" sz="2000" i="1">
                <a:solidFill>
                  <a:srgbClr val="FFFFFF"/>
                </a:solidFill>
              </a:rPr>
              <a:t>K. brevis </a:t>
            </a:r>
            <a:r>
              <a:rPr lang="en-US" sz="2000">
                <a:solidFill>
                  <a:srgbClr val="FFFFFF"/>
                </a:solidFill>
              </a:rPr>
              <a:t>and </a:t>
            </a:r>
            <a:r>
              <a:rPr lang="en-US" sz="2000" i="1">
                <a:solidFill>
                  <a:srgbClr val="FFFFFF"/>
                </a:solidFill>
              </a:rPr>
              <a:t>M. aeruginosa</a:t>
            </a:r>
            <a:r>
              <a:rPr lang="en-US" sz="200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sz="2000">
                <a:solidFill>
                  <a:srgbClr val="FFFFFF"/>
                </a:solidFill>
              </a:rPr>
              <a:t>Improve HAB communications and outreach efforts </a:t>
            </a:r>
          </a:p>
          <a:p>
            <a:pPr>
              <a:buClr>
                <a:schemeClr val="tx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A9FEC-B095-434E-90DD-3FF748C42970}"/>
              </a:ext>
            </a:extLst>
          </p:cNvPr>
          <p:cNvSpPr txBox="1"/>
          <p:nvPr/>
        </p:nvSpPr>
        <p:spPr>
          <a:xfrm>
            <a:off x="2541182" y="2809555"/>
            <a:ext cx="2316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FWC Fish and Wildlife Research Institute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61EC0-99F7-4381-A84E-8EFEE11C52A9}"/>
              </a:ext>
            </a:extLst>
          </p:cNvPr>
          <p:cNvSpPr txBox="1"/>
          <p:nvPr/>
        </p:nvSpPr>
        <p:spPr>
          <a:xfrm>
            <a:off x="4138774" y="5855407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SFWMD</a:t>
            </a:r>
          </a:p>
        </p:txBody>
      </p:sp>
    </p:spTree>
    <p:extLst>
      <p:ext uri="{BB962C8B-B14F-4D97-AF65-F5344CB8AC3E}">
        <p14:creationId xmlns:p14="http://schemas.microsoft.com/office/powerpoint/2010/main" val="251351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Behaviors, responsibilities &amp; solutions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A2BE19F-9D3D-46F1-9ADA-86E6D1F76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374948"/>
              </p:ext>
            </p:extLst>
          </p:nvPr>
        </p:nvGraphicFramePr>
        <p:xfrm>
          <a:off x="925456" y="909484"/>
          <a:ext cx="5484597" cy="410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5BAE7D6-42F6-4BB4-8984-E430DACE52E7}"/>
              </a:ext>
            </a:extLst>
          </p:cNvPr>
          <p:cNvSpPr/>
          <p:nvPr/>
        </p:nvSpPr>
        <p:spPr>
          <a:xfrm>
            <a:off x="422496" y="447819"/>
            <a:ext cx="5299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Preferred </a:t>
            </a:r>
            <a:r>
              <a:rPr lang="en-US" sz="2400" b="1" dirty="0"/>
              <a:t>control</a:t>
            </a:r>
            <a:r>
              <a:rPr lang="en-US" sz="2400" dirty="0"/>
              <a:t> strategy</a:t>
            </a:r>
            <a:endParaRPr lang="en-US" sz="24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0F73865-B310-467D-86E6-F6D791D5F6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81113" y="669512"/>
            <a:ext cx="6788391" cy="43487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600"/>
              </a:spcAft>
              <a:buClrTx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Qualtrics Grotesque"/>
              </a:rPr>
              <a:t>Biological controls </a:t>
            </a:r>
            <a:r>
              <a:rPr lang="en-US" altLang="en-US" sz="2000" dirty="0">
                <a:solidFill>
                  <a:srgbClr val="404040"/>
                </a:solidFill>
                <a:latin typeface="Qualtrics Grotesque"/>
              </a:rPr>
              <a:t>mainly include the introduction of non-native or the enhancement of native predators, parasites or pathogenic species. 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ClrTx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Qualtrics Grotesque"/>
              </a:rPr>
              <a:t>Chemical control </a:t>
            </a:r>
            <a:r>
              <a:rPr lang="en-US" altLang="en-US" sz="2000" dirty="0">
                <a:solidFill>
                  <a:srgbClr val="404040"/>
                </a:solidFill>
                <a:latin typeface="Qualtrics Grotesque"/>
              </a:rPr>
              <a:t>include applying a chemical that can kill or suppress a target algae species without causing mortalities of other co-occurring organisms.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ClrTx/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Qualtrics Grotesque"/>
              </a:rPr>
              <a:t>Physical control </a:t>
            </a:r>
            <a:r>
              <a:rPr lang="en-US" altLang="en-US" sz="2000" dirty="0">
                <a:solidFill>
                  <a:srgbClr val="404040"/>
                </a:solidFill>
                <a:latin typeface="Qualtrics Grotesque"/>
              </a:rPr>
              <a:t>include the application of non-chemical materials such as clays or flocculants to remove or suppress harmful algae.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Clr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Qualtrics Grotesque"/>
            </a:endParaRP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ClrTx/>
              <a:buNone/>
            </a:pPr>
            <a:r>
              <a:rPr lang="en-US" altLang="en-US" sz="2000" dirty="0">
                <a:solidFill>
                  <a:srgbClr val="404040"/>
                </a:solidFill>
                <a:latin typeface="Qualtrics Grotesque"/>
              </a:rPr>
              <a:t>Control practices have been </a:t>
            </a:r>
            <a:r>
              <a:rPr lang="en-US" altLang="en-US" sz="2000" b="1" dirty="0">
                <a:solidFill>
                  <a:srgbClr val="404040"/>
                </a:solidFill>
                <a:latin typeface="Qualtrics Grotesque"/>
              </a:rPr>
              <a:t>demonstrated effective in the laboratory, small-scale field studies, or in other countries but have not been tried in a large-scale application in the United States</a:t>
            </a:r>
            <a:r>
              <a:rPr lang="en-US" altLang="en-US" sz="2000" dirty="0">
                <a:solidFill>
                  <a:srgbClr val="404040"/>
                </a:solidFill>
                <a:latin typeface="Qualtrics Grotesque"/>
              </a:rPr>
              <a:t>. 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9678756-0EE8-42EC-BEFA-747FB4911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200260"/>
              </p:ext>
            </p:extLst>
          </p:nvPr>
        </p:nvGraphicFramePr>
        <p:xfrm>
          <a:off x="-382972" y="1033632"/>
          <a:ext cx="5694909" cy="362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324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2464-DE6B-4945-AB03-7485756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69C2-8E63-4F29-8D37-15CCB22A3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316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Belief that </a:t>
            </a:r>
            <a:r>
              <a:rPr lang="en-US" sz="2400" b="1" dirty="0"/>
              <a:t>all </a:t>
            </a:r>
            <a:r>
              <a:rPr lang="en-US" sz="2400" dirty="0"/>
              <a:t>segments of the population can make water quality improvements.</a:t>
            </a:r>
          </a:p>
          <a:p>
            <a:r>
              <a:rPr lang="en-US" sz="2400" dirty="0"/>
              <a:t>Respondents are willing to pay for local water quality outreach, education and nutrient management projects.</a:t>
            </a:r>
          </a:p>
          <a:p>
            <a:r>
              <a:rPr lang="en-US" sz="2400" dirty="0"/>
              <a:t>Prevention strategies are preferred.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901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09FE-710F-449C-8020-8F0E7DA0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A652-C394-451E-A931-085C5C881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683" y="2638044"/>
            <a:ext cx="10031240" cy="34671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Water quality is a primary concern for engaged residents</a:t>
            </a:r>
          </a:p>
          <a:p>
            <a:r>
              <a:rPr lang="en-US" sz="2400" dirty="0"/>
              <a:t>Outreach and education regarding red tide and harmful algae blooms is still necessary*</a:t>
            </a:r>
          </a:p>
          <a:p>
            <a:r>
              <a:rPr lang="en-US" sz="2400" dirty="0"/>
              <a:t>Respondents showed positive attitudes and perceived behavioral control in the ability to improve water quality </a:t>
            </a:r>
          </a:p>
          <a:p>
            <a:r>
              <a:rPr lang="en-US" sz="2400" dirty="0"/>
              <a:t>Strategic messaging and communication efforts should be incorporated into local and statewide plans, projects, and policies to get public buy-in and acceptance.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1365CD-D1D0-4578-8FE4-974606161A26}"/>
              </a:ext>
            </a:extLst>
          </p:cNvPr>
          <p:cNvSpPr/>
          <p:nvPr/>
        </p:nvSpPr>
        <p:spPr>
          <a:xfrm>
            <a:off x="1131683" y="6223722"/>
            <a:ext cx="187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*(data not shown)</a:t>
            </a:r>
          </a:p>
        </p:txBody>
      </p:sp>
    </p:spTree>
    <p:extLst>
      <p:ext uri="{BB962C8B-B14F-4D97-AF65-F5344CB8AC3E}">
        <p14:creationId xmlns:p14="http://schemas.microsoft.com/office/powerpoint/2010/main" val="2450697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529538"/>
            <a:ext cx="10515600" cy="16764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99941" y="2150373"/>
            <a:ext cx="10515600" cy="11747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Lisa Krimsky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Water Resources RSA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UF/IFAS Extension, Florida Sea Grant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/>
                </a:solidFill>
              </a:rPr>
              <a:t>lkrimsky@ufl.edu</a:t>
            </a:r>
          </a:p>
        </p:txBody>
      </p:sp>
    </p:spTree>
    <p:extLst>
      <p:ext uri="{BB962C8B-B14F-4D97-AF65-F5344CB8AC3E}">
        <p14:creationId xmlns:p14="http://schemas.microsoft.com/office/powerpoint/2010/main" val="27326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88F1343-0431-42C3-A51D-878A6C39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09" y="3306675"/>
            <a:ext cx="3157416" cy="3125841"/>
          </a:xfrm>
          <a:prstGeom prst="rect">
            <a:avLst/>
          </a:prstGeom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BB7B992D-2EE5-431A-908A-7E7D956F2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AC5D9-FFDA-46B7-A0C2-D29257D0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Methods</a:t>
            </a:r>
          </a:p>
        </p:txBody>
      </p:sp>
      <p:pic>
        <p:nvPicPr>
          <p:cNvPr id="2050" name="Picture 2" descr="Image result for uf ifas extension offices&quot;">
            <a:extLst>
              <a:ext uri="{FF2B5EF4-FFF2-40B4-BE49-F238E27FC236}">
                <a16:creationId xmlns:a16="http://schemas.microsoft.com/office/drawing/2014/main" id="{3F9BFD6B-DF4A-4D6C-ADF1-3D4C9CE70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808" y="321733"/>
            <a:ext cx="3140957" cy="28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5250B-4167-41EB-B7B7-E664C9B5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439066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</a:rPr>
              <a:t>HOW: 	</a:t>
            </a:r>
            <a:r>
              <a:rPr lang="en-US" sz="2400" dirty="0">
                <a:solidFill>
                  <a:srgbClr val="FFFFFF"/>
                </a:solidFill>
              </a:rPr>
              <a:t>Online survey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Beliefs and opinions on water quality and HABs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Perceptions of risk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Behaviors, responsibilities &amp; solutions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Demographics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</a:rPr>
              <a:t>WHO: </a:t>
            </a:r>
            <a:r>
              <a:rPr lang="en-US" sz="2400" dirty="0">
                <a:solidFill>
                  <a:srgbClr val="FFFFFF"/>
                </a:solidFill>
              </a:rPr>
              <a:t>UF/IFAS Extension Advisory Committee Members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1,434 members, response n = 399 complete surveys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response 57 of 67 counties</a:t>
            </a:r>
          </a:p>
          <a:p>
            <a:pPr lvl="2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sz="1700" b="1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9F25-CD2F-495D-B286-099E5494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Sector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FF2BA8B-12CE-4E41-929E-4057D254B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395990"/>
              </p:ext>
            </p:extLst>
          </p:nvPr>
        </p:nvGraphicFramePr>
        <p:xfrm>
          <a:off x="5397501" y="304005"/>
          <a:ext cx="5856514" cy="610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0CA99D-A520-4591-8F5F-7E9B70F26BEB}"/>
              </a:ext>
            </a:extLst>
          </p:cNvPr>
          <p:cNvSpPr txBox="1"/>
          <p:nvPr/>
        </p:nvSpPr>
        <p:spPr>
          <a:xfrm>
            <a:off x="10599312" y="585989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1BDF6-1841-43B3-8DB3-D3E9593ED703}"/>
              </a:ext>
            </a:extLst>
          </p:cNvPr>
          <p:cNvSpPr txBox="1"/>
          <p:nvPr/>
        </p:nvSpPr>
        <p:spPr>
          <a:xfrm>
            <a:off x="10599312" y="1696788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FF2BA-9A94-4470-AF38-B94570C70B4D}"/>
              </a:ext>
            </a:extLst>
          </p:cNvPr>
          <p:cNvSpPr txBox="1"/>
          <p:nvPr/>
        </p:nvSpPr>
        <p:spPr>
          <a:xfrm>
            <a:off x="10599312" y="2661154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87E99-EE27-4786-9148-5B108735902F}"/>
              </a:ext>
            </a:extLst>
          </p:cNvPr>
          <p:cNvSpPr txBox="1"/>
          <p:nvPr/>
        </p:nvSpPr>
        <p:spPr>
          <a:xfrm>
            <a:off x="10599312" y="3673212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BCB7F-08D2-4E15-BEF3-F9FEE4757F96}"/>
              </a:ext>
            </a:extLst>
          </p:cNvPr>
          <p:cNvSpPr txBox="1"/>
          <p:nvPr/>
        </p:nvSpPr>
        <p:spPr>
          <a:xfrm>
            <a:off x="10701904" y="4719839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4B117-6E1A-4284-B2B1-F79A3FF18C71}"/>
              </a:ext>
            </a:extLst>
          </p:cNvPr>
          <p:cNvSpPr txBox="1"/>
          <p:nvPr/>
        </p:nvSpPr>
        <p:spPr>
          <a:xfrm>
            <a:off x="10671862" y="5807771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178989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9F25-CD2F-495D-B286-099E5494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Extension Program areas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FF2BA8B-12CE-4E41-929E-4057D254B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191756"/>
              </p:ext>
            </p:extLst>
          </p:nvPr>
        </p:nvGraphicFramePr>
        <p:xfrm>
          <a:off x="5397501" y="304005"/>
          <a:ext cx="5856514" cy="610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0CA99D-A520-4591-8F5F-7E9B70F26BEB}"/>
              </a:ext>
            </a:extLst>
          </p:cNvPr>
          <p:cNvSpPr txBox="1"/>
          <p:nvPr/>
        </p:nvSpPr>
        <p:spPr>
          <a:xfrm>
            <a:off x="10599312" y="585989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1BDF6-1841-43B3-8DB3-D3E9593ED703}"/>
              </a:ext>
            </a:extLst>
          </p:cNvPr>
          <p:cNvSpPr txBox="1"/>
          <p:nvPr/>
        </p:nvSpPr>
        <p:spPr>
          <a:xfrm>
            <a:off x="10599312" y="1350137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C48BDF-5C4D-481D-9884-6216A3FC5218}"/>
              </a:ext>
            </a:extLst>
          </p:cNvPr>
          <p:cNvSpPr txBox="1"/>
          <p:nvPr/>
        </p:nvSpPr>
        <p:spPr>
          <a:xfrm>
            <a:off x="10603611" y="2004806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FF2BA-9A94-4470-AF38-B94570C70B4D}"/>
              </a:ext>
            </a:extLst>
          </p:cNvPr>
          <p:cNvSpPr txBox="1"/>
          <p:nvPr/>
        </p:nvSpPr>
        <p:spPr>
          <a:xfrm>
            <a:off x="10607908" y="2807587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87E99-EE27-4786-9148-5B108735902F}"/>
              </a:ext>
            </a:extLst>
          </p:cNvPr>
          <p:cNvSpPr txBox="1"/>
          <p:nvPr/>
        </p:nvSpPr>
        <p:spPr>
          <a:xfrm>
            <a:off x="10599312" y="3540485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B4F7B-72F9-4902-807A-0D9FE5473B86}"/>
              </a:ext>
            </a:extLst>
          </p:cNvPr>
          <p:cNvSpPr txBox="1"/>
          <p:nvPr/>
        </p:nvSpPr>
        <p:spPr>
          <a:xfrm>
            <a:off x="10710500" y="4273383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BCB7F-08D2-4E15-BEF3-F9FEE4757F96}"/>
              </a:ext>
            </a:extLst>
          </p:cNvPr>
          <p:cNvSpPr txBox="1"/>
          <p:nvPr/>
        </p:nvSpPr>
        <p:spPr>
          <a:xfrm>
            <a:off x="10710500" y="5029581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4B117-6E1A-4284-B2B1-F79A3FF18C71}"/>
              </a:ext>
            </a:extLst>
          </p:cNvPr>
          <p:cNvSpPr txBox="1"/>
          <p:nvPr/>
        </p:nvSpPr>
        <p:spPr>
          <a:xfrm>
            <a:off x="10671862" y="5807771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47288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B4ED-A336-467E-A1C5-97D65D10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35BD-C0DD-4FA9-94B2-02496611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Extension advisory committee are an engaged stakeholder group that </a:t>
            </a:r>
            <a:r>
              <a:rPr lang="en-US" sz="2400" b="1" dirty="0"/>
              <a:t>does not</a:t>
            </a:r>
            <a:r>
              <a:rPr lang="en-US" sz="2400" dirty="0"/>
              <a:t> necessarily represent the general public</a:t>
            </a:r>
          </a:p>
          <a:p>
            <a:r>
              <a:rPr lang="en-US" sz="2400" dirty="0"/>
              <a:t>Provides statewide assessment of HAB perceptions</a:t>
            </a:r>
          </a:p>
          <a:p>
            <a:r>
              <a:rPr lang="en-US" sz="2400" dirty="0"/>
              <a:t>Audience can be segmented by:</a:t>
            </a:r>
          </a:p>
          <a:p>
            <a:pPr lvl="1"/>
            <a:r>
              <a:rPr lang="en-US" sz="2000" dirty="0"/>
              <a:t>Program area</a:t>
            </a:r>
          </a:p>
          <a:p>
            <a:pPr lvl="1"/>
            <a:r>
              <a:rPr lang="en-US" sz="2000" dirty="0"/>
              <a:t>Geography</a:t>
            </a:r>
          </a:p>
          <a:p>
            <a:pPr lvl="1"/>
            <a:r>
              <a:rPr lang="en-US" sz="20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353242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440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Beliefs &amp; Opinions on Water quality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5B552F-69EE-46B6-BA0E-642F99CF9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872517"/>
              </p:ext>
            </p:extLst>
          </p:nvPr>
        </p:nvGraphicFramePr>
        <p:xfrm>
          <a:off x="573110" y="1043190"/>
          <a:ext cx="11088709" cy="343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B7F29E4-CA19-47E0-A9DC-6797B62AC953}"/>
              </a:ext>
            </a:extLst>
          </p:cNvPr>
          <p:cNvSpPr/>
          <p:nvPr/>
        </p:nvSpPr>
        <p:spPr>
          <a:xfrm>
            <a:off x="1167683" y="308141"/>
            <a:ext cx="970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Calibri" panose="020F0502020204030204" pitchFamily="34" charset="0"/>
              </a:rPr>
              <a:t>Most important </a:t>
            </a:r>
            <a:r>
              <a:rPr lang="en-US" sz="2400" b="1" dirty="0">
                <a:latin typeface="+mj-lt"/>
                <a:ea typeface="Calibri" panose="020F0502020204030204" pitchFamily="34" charset="0"/>
              </a:rPr>
              <a:t>environmental issue 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in Florida today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11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440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Beliefs &amp; Opinions on Water quality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7F29E4-CA19-47E0-A9DC-6797B62AC953}"/>
              </a:ext>
            </a:extLst>
          </p:cNvPr>
          <p:cNvSpPr/>
          <p:nvPr/>
        </p:nvSpPr>
        <p:spPr>
          <a:xfrm>
            <a:off x="1244957" y="431758"/>
            <a:ext cx="970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Level of agreement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C6CA1F-3EAE-47B6-B267-4BB47B10D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793922"/>
              </p:ext>
            </p:extLst>
          </p:nvPr>
        </p:nvGraphicFramePr>
        <p:xfrm>
          <a:off x="1852410" y="1017431"/>
          <a:ext cx="8487177" cy="394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39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A7AD-6FE3-4F62-957B-0BDAE00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92090"/>
            <a:ext cx="7729728" cy="1188720"/>
          </a:xfrm>
        </p:spPr>
        <p:txBody>
          <a:bodyPr>
            <a:normAutofit/>
          </a:bodyPr>
          <a:lstStyle/>
          <a:p>
            <a:r>
              <a:rPr lang="en-US" sz="2400" dirty="0"/>
              <a:t>Beliefs &amp; Opinions on Water 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905EB-FE49-4609-9884-9589829FEB2D}"/>
              </a:ext>
            </a:extLst>
          </p:cNvPr>
          <p:cNvSpPr/>
          <p:nvPr/>
        </p:nvSpPr>
        <p:spPr>
          <a:xfrm>
            <a:off x="1167683" y="308141"/>
            <a:ext cx="9702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Calibri" panose="020F0502020204030204" pitchFamily="34" charset="0"/>
              </a:rPr>
              <a:t>Florida’s </a:t>
            </a:r>
            <a:r>
              <a:rPr lang="en-US" sz="2400" b="1" dirty="0">
                <a:latin typeface="+mj-lt"/>
                <a:ea typeface="Calibri" panose="020F0502020204030204" pitchFamily="34" charset="0"/>
              </a:rPr>
              <a:t>water quality 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today vs 10 years ago</a:t>
            </a:r>
            <a:endParaRPr lang="en-US" sz="2400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D1EF16-3728-48E2-A738-F34A4D0125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30" y="1124656"/>
            <a:ext cx="8370189" cy="3923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397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Banded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72E80845E1A4FAA8615A5579A2505" ma:contentTypeVersion="13" ma:contentTypeDescription="Create a new document." ma:contentTypeScope="" ma:versionID="7791f449208b6ff638128c296682dc0a">
  <xsd:schema xmlns:xsd="http://www.w3.org/2001/XMLSchema" xmlns:xs="http://www.w3.org/2001/XMLSchema" xmlns:p="http://schemas.microsoft.com/office/2006/metadata/properties" xmlns:ns3="9e0e15d4-c3d9-4595-87a4-ef6737a0335c" xmlns:ns4="43086495-506d-43e7-9e6a-9eeda07b42fc" targetNamespace="http://schemas.microsoft.com/office/2006/metadata/properties" ma:root="true" ma:fieldsID="c6d5360ac3686eb82a1f83c5693c265d" ns3:_="" ns4:_="">
    <xsd:import namespace="9e0e15d4-c3d9-4595-87a4-ef6737a0335c"/>
    <xsd:import namespace="43086495-506d-43e7-9e6a-9eeda07b42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e15d4-c3d9-4595-87a4-ef6737a033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86495-506d-43e7-9e6a-9eeda07b4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132C3B-3EA2-4E37-BC8D-D217293A1E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DC766-C72A-47E1-B522-26F4021A7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e15d4-c3d9-4595-87a4-ef6737a0335c"/>
    <ds:schemaRef ds:uri="43086495-506d-43e7-9e6a-9eeda07b4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8CE4B6-DF21-42C6-A63B-836AB54AF709}">
  <ds:schemaRefs>
    <ds:schemaRef ds:uri="http://schemas.microsoft.com/office/2006/documentManagement/types"/>
    <ds:schemaRef ds:uri="http://purl.org/dc/dcmitype/"/>
    <ds:schemaRef ds:uri="9e0e15d4-c3d9-4595-87a4-ef6737a0335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3086495-506d-43e7-9e6a-9eeda07b42f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683</Words>
  <Application>Microsoft Office PowerPoint</Application>
  <PresentationFormat>Widescreen</PresentationFormat>
  <Paragraphs>142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Corbel</vt:lpstr>
      <vt:lpstr>Gill Sans MT</vt:lpstr>
      <vt:lpstr>Qualtrics Grotesque</vt:lpstr>
      <vt:lpstr>Verdana</vt:lpstr>
      <vt:lpstr>Wingdings</vt:lpstr>
      <vt:lpstr>Parcel</vt:lpstr>
      <vt:lpstr>Banded</vt:lpstr>
      <vt:lpstr>Perceptions of Water Quality &amp; Harmful Algal Blooms in Florida:  Causes and Management Opportunities from an Engaged Community</vt:lpstr>
      <vt:lpstr>Purpose</vt:lpstr>
      <vt:lpstr>Methods</vt:lpstr>
      <vt:lpstr>Sector</vt:lpstr>
      <vt:lpstr>Extension Program areas</vt:lpstr>
      <vt:lpstr>review</vt:lpstr>
      <vt:lpstr>Beliefs &amp; Opinions on Water quality</vt:lpstr>
      <vt:lpstr>Beliefs &amp; Opinions on Water quality</vt:lpstr>
      <vt:lpstr>Beliefs &amp; Opinions on Water quality</vt:lpstr>
      <vt:lpstr>Beliefs &amp; Opinions on Water quality</vt:lpstr>
      <vt:lpstr>Review</vt:lpstr>
      <vt:lpstr>Beliefs &amp; Opinions on HABs - Red Tide</vt:lpstr>
      <vt:lpstr>Beliefs &amp; Opinions on Water quality</vt:lpstr>
      <vt:lpstr>review</vt:lpstr>
      <vt:lpstr>Behaviors, responsibilities &amp; solutions</vt:lpstr>
      <vt:lpstr>Behaviors, responsibilities &amp; solutions</vt:lpstr>
      <vt:lpstr>Behaviors, responsibilities &amp; solutions</vt:lpstr>
      <vt:lpstr>Behaviors, responsibilities &amp; solutions</vt:lpstr>
      <vt:lpstr>Behaviors, responsibilities &amp; solutions</vt:lpstr>
      <vt:lpstr>Behaviors, responsibilities &amp; solutions</vt:lpstr>
      <vt:lpstr>Review</vt:lpstr>
      <vt:lpstr>Take 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Water Quality &amp; Harmful Algal Blooms in Florida:  Causes and Management Opportunities from an Engaged Community</dc:title>
  <dc:creator>Krimsky,Lisa</dc:creator>
  <cp:lastModifiedBy>Danette Kinaszczuk</cp:lastModifiedBy>
  <cp:revision>1</cp:revision>
  <dcterms:created xsi:type="dcterms:W3CDTF">2020-02-17T16:31:25Z</dcterms:created>
  <dcterms:modified xsi:type="dcterms:W3CDTF">2020-02-18T13:30:14Z</dcterms:modified>
</cp:coreProperties>
</file>