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sldIdLst>
    <p:sldId id="256" r:id="rId2"/>
    <p:sldId id="257" r:id="rId3"/>
    <p:sldId id="264" r:id="rId4"/>
    <p:sldId id="266" r:id="rId5"/>
    <p:sldId id="267" r:id="rId6"/>
    <p:sldId id="269" r:id="rId7"/>
    <p:sldId id="272" r:id="rId8"/>
    <p:sldId id="265" r:id="rId9"/>
    <p:sldId id="259" r:id="rId10"/>
    <p:sldId id="263" r:id="rId11"/>
    <p:sldId id="260" r:id="rId12"/>
    <p:sldId id="270" r:id="rId13"/>
    <p:sldId id="262" r:id="rId14"/>
    <p:sldId id="268"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18F708B-72EE-4D9C-8FD4-11E4FADE6F0B}" type="datetimeFigureOut">
              <a:rPr lang="en-US" smtClean="0"/>
              <a:pPr/>
              <a:t>8/27/2019</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3338777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18F708B-72EE-4D9C-8FD4-11E4FADE6F0B}"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95191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F708B-72EE-4D9C-8FD4-11E4FADE6F0B}"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1071255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F708B-72EE-4D9C-8FD4-11E4FADE6F0B}"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121780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F708B-72EE-4D9C-8FD4-11E4FADE6F0B}"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474411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F708B-72EE-4D9C-8FD4-11E4FADE6F0B}"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3225194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F708B-72EE-4D9C-8FD4-11E4FADE6F0B}"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1554490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F708B-72EE-4D9C-8FD4-11E4FADE6F0B}"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2487940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F708B-72EE-4D9C-8FD4-11E4FADE6F0B}"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125565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F708B-72EE-4D9C-8FD4-11E4FADE6F0B}"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391750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F708B-72EE-4D9C-8FD4-11E4FADE6F0B}"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267098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8F708B-72EE-4D9C-8FD4-11E4FADE6F0B}"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29338353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8F708B-72EE-4D9C-8FD4-11E4FADE6F0B}" type="datetimeFigureOut">
              <a:rPr lang="en-US" smtClean="0"/>
              <a:pPr/>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30844619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8F708B-72EE-4D9C-8FD4-11E4FADE6F0B}" type="datetimeFigureOut">
              <a:rPr lang="en-US" smtClean="0"/>
              <a:pPr/>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107381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18F708B-72EE-4D9C-8FD4-11E4FADE6F0B}" type="datetimeFigureOut">
              <a:rPr lang="en-US" smtClean="0"/>
              <a:pPr/>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29116959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18F708B-72EE-4D9C-8FD4-11E4FADE6F0B}"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16943605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18F708B-72EE-4D9C-8FD4-11E4FADE6F0B}"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EB265-BAE0-40D0-9CD7-A60F9A53FAF3}" type="slidenum">
              <a:rPr lang="en-US" smtClean="0"/>
              <a:pPr/>
              <a:t>‹#›</a:t>
            </a:fld>
            <a:endParaRPr lang="en-US"/>
          </a:p>
        </p:txBody>
      </p:sp>
    </p:spTree>
    <p:extLst>
      <p:ext uri="{BB962C8B-B14F-4D97-AF65-F5344CB8AC3E}">
        <p14:creationId xmlns:p14="http://schemas.microsoft.com/office/powerpoint/2010/main" val="292532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8F708B-72EE-4D9C-8FD4-11E4FADE6F0B}" type="datetimeFigureOut">
              <a:rPr lang="en-US" smtClean="0"/>
              <a:pPr/>
              <a:t>8/27/2019</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7EB265-BAE0-40D0-9CD7-A60F9A53FAF3}" type="slidenum">
              <a:rPr lang="en-US" smtClean="0"/>
              <a:pPr/>
              <a:t>‹#›</a:t>
            </a:fld>
            <a:endParaRPr lang="en-US"/>
          </a:p>
        </p:txBody>
      </p:sp>
    </p:spTree>
    <p:extLst>
      <p:ext uri="{BB962C8B-B14F-4D97-AF65-F5344CB8AC3E}">
        <p14:creationId xmlns:p14="http://schemas.microsoft.com/office/powerpoint/2010/main" val="3103102268"/>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olutionsforyourlife.ufl.edu/hot_topics/disaster_prep/hurricane_prep_ag.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ady.gov/animals" TargetMode="External"/><Relationship Id="rId2" Type="http://schemas.openxmlformats.org/officeDocument/2006/relationships/hyperlink" Target="https://www.fema.gov/helping-pets" TargetMode="External"/><Relationship Id="rId1" Type="http://schemas.openxmlformats.org/officeDocument/2006/relationships/slideLayout" Target="../slideLayouts/slideLayout2.xml"/><Relationship Id="rId6" Type="http://schemas.openxmlformats.org/officeDocument/2006/relationships/hyperlink" Target="http://www.collierem.org/" TargetMode="External"/><Relationship Id="rId5" Type="http://schemas.openxmlformats.org/officeDocument/2006/relationships/hyperlink" Target="http://www.collierpets.com/" TargetMode="External"/><Relationship Id="rId4" Type="http://schemas.openxmlformats.org/officeDocument/2006/relationships/hyperlink" Target="https://www.aspca.org/pet-care/general-pet-care/disaster-preparednes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tinyurl.com/EmergencyWeatherRadio" TargetMode="External"/><Relationship Id="rId2" Type="http://schemas.openxmlformats.org/officeDocument/2006/relationships/hyperlink" Target="http://www.colliergov.net/your-government/divisions-a-e/emergency-management"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wholisticpawsvet.com/articles/Wholistic_Paws_Basic_First_Ai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aplesemergencypet.com/" TargetMode="External"/><Relationship Id="rId7" Type="http://schemas.openxmlformats.org/officeDocument/2006/relationships/image" Target="../media/image15.jpeg"/><Relationship Id="rId2" Type="http://schemas.openxmlformats.org/officeDocument/2006/relationships/hyperlink" Target="http://www.ashfl.com/" TargetMode="External"/><Relationship Id="rId1" Type="http://schemas.openxmlformats.org/officeDocument/2006/relationships/slideLayout" Target="../slideLayouts/slideLayout2.xml"/><Relationship Id="rId6" Type="http://schemas.openxmlformats.org/officeDocument/2006/relationships/hyperlink" Target="http://www.animalerofswfl.com/" TargetMode="External"/><Relationship Id="rId5" Type="http://schemas.openxmlformats.org/officeDocument/2006/relationships/hyperlink" Target="http://swfvs.com/" TargetMode="External"/><Relationship Id="rId4" Type="http://schemas.openxmlformats.org/officeDocument/2006/relationships/hyperlink" Target="http://svsfl.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200" dirty="0"/>
              <a:t>Emergency Pet Preparedness: Planning ahead</a:t>
            </a:r>
          </a:p>
        </p:txBody>
      </p:sp>
      <p:sp>
        <p:nvSpPr>
          <p:cNvPr id="3" name="Subtitle 2"/>
          <p:cNvSpPr>
            <a:spLocks noGrp="1"/>
          </p:cNvSpPr>
          <p:nvPr>
            <p:ph type="subTitle" idx="1"/>
          </p:nvPr>
        </p:nvSpPr>
        <p:spPr/>
        <p:txBody>
          <a:bodyPr>
            <a:normAutofit/>
          </a:bodyPr>
          <a:lstStyle/>
          <a:p>
            <a:r>
              <a:rPr lang="en-US" sz="2800" dirty="0"/>
              <a:t>Collier County</a:t>
            </a:r>
          </a:p>
          <a:p>
            <a:r>
              <a:rPr lang="en-US" sz="2800" dirty="0"/>
              <a:t> Domestic Animal Services</a:t>
            </a:r>
          </a:p>
        </p:txBody>
      </p:sp>
      <p:pic>
        <p:nvPicPr>
          <p:cNvPr id="4" name="Picture 3" descr="DAS_LogoDev(Fr) 300dpi FOR PRESS RELEASES and DAS Documents.jpg"/>
          <p:cNvPicPr>
            <a:picLocks noChangeAspect="1"/>
          </p:cNvPicPr>
          <p:nvPr/>
        </p:nvPicPr>
        <p:blipFill>
          <a:blip r:embed="rId2" cstate="print"/>
          <a:stretch>
            <a:fillRect/>
          </a:stretch>
        </p:blipFill>
        <p:spPr>
          <a:xfrm>
            <a:off x="1372745" y="1608152"/>
            <a:ext cx="2305050" cy="2253827"/>
          </a:xfrm>
          <a:prstGeom prst="rect">
            <a:avLst/>
          </a:prstGeom>
        </p:spPr>
      </p:pic>
      <p:pic>
        <p:nvPicPr>
          <p:cNvPr id="5" name="Picture 4" descr="2015 DAS 4 color logo.jpg"/>
          <p:cNvPicPr>
            <a:picLocks noChangeAspect="1"/>
          </p:cNvPicPr>
          <p:nvPr/>
        </p:nvPicPr>
        <p:blipFill>
          <a:blip r:embed="rId3" cstate="print"/>
          <a:stretch>
            <a:fillRect/>
          </a:stretch>
        </p:blipFill>
        <p:spPr>
          <a:xfrm>
            <a:off x="650818" y="4578844"/>
            <a:ext cx="3748904" cy="1660473"/>
          </a:xfrm>
          <a:prstGeom prst="rect">
            <a:avLst/>
          </a:prstGeom>
        </p:spPr>
      </p:pic>
    </p:spTree>
    <p:extLst>
      <p:ext uri="{BB962C8B-B14F-4D97-AF65-F5344CB8AC3E}">
        <p14:creationId xmlns:p14="http://schemas.microsoft.com/office/powerpoint/2010/main" val="220707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 Friendly Shelter</a:t>
            </a:r>
          </a:p>
        </p:txBody>
      </p:sp>
      <p:sp>
        <p:nvSpPr>
          <p:cNvPr id="3" name="Content Placeholder 2"/>
          <p:cNvSpPr>
            <a:spLocks noGrp="1"/>
          </p:cNvSpPr>
          <p:nvPr>
            <p:ph idx="1"/>
          </p:nvPr>
        </p:nvSpPr>
        <p:spPr>
          <a:xfrm>
            <a:off x="685801" y="1645921"/>
            <a:ext cx="10131425" cy="4145280"/>
          </a:xfrm>
        </p:spPr>
        <p:txBody>
          <a:bodyPr/>
          <a:lstStyle/>
          <a:p>
            <a:r>
              <a:rPr lang="en-US" sz="2800" b="1" dirty="0"/>
              <a:t>Capacity for the shelter is 75 animals</a:t>
            </a:r>
            <a:r>
              <a:rPr lang="en-US" sz="2800" dirty="0"/>
              <a:t>. </a:t>
            </a:r>
          </a:p>
          <a:p>
            <a:r>
              <a:rPr lang="en-US" sz="2800" dirty="0"/>
              <a:t>The Pet-Friendly Shelter opens as directed by the Bureau of Emergency Services. </a:t>
            </a:r>
          </a:p>
          <a:p>
            <a:r>
              <a:rPr lang="en-US" sz="2800" dirty="0"/>
              <a:t>The Pet-Friendly shelter is located at North Collier Regional Park, 15000 Livingston Road, Naples, FL.</a:t>
            </a:r>
          </a:p>
        </p:txBody>
      </p:sp>
    </p:spTree>
    <p:extLst>
      <p:ext uri="{BB962C8B-B14F-4D97-AF65-F5344CB8AC3E}">
        <p14:creationId xmlns:p14="http://schemas.microsoft.com/office/powerpoint/2010/main" val="304642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Pet-Friendly Shelter Rules</a:t>
            </a:r>
          </a:p>
        </p:txBody>
      </p:sp>
      <p:sp>
        <p:nvSpPr>
          <p:cNvPr id="3" name="Content Placeholder 2"/>
          <p:cNvSpPr>
            <a:spLocks noGrp="1"/>
          </p:cNvSpPr>
          <p:nvPr>
            <p:ph idx="1"/>
          </p:nvPr>
        </p:nvSpPr>
        <p:spPr>
          <a:xfrm>
            <a:off x="685801" y="1828800"/>
            <a:ext cx="10131425" cy="4929808"/>
          </a:xfrm>
        </p:spPr>
        <p:txBody>
          <a:bodyPr>
            <a:normAutofit/>
          </a:bodyPr>
          <a:lstStyle/>
          <a:p>
            <a:r>
              <a:rPr lang="en-US" sz="2800" dirty="0"/>
              <a:t>Owner must remain at the North Collier Regional Park human shelter the entire time their pet is at the shelter</a:t>
            </a:r>
          </a:p>
          <a:p>
            <a:r>
              <a:rPr lang="en-US" sz="2800" dirty="0"/>
              <a:t>Owner is responsible for caring/feeding/sanitation of pet before and after the storm</a:t>
            </a:r>
          </a:p>
          <a:p>
            <a:r>
              <a:rPr lang="en-US" sz="2800" dirty="0"/>
              <a:t>Owner is responsible for providing their pet's food/cleaning supplies/water/crate/medication.  Crate must be large enough to accommodate your cat and it’s litter pan.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179" y="434763"/>
            <a:ext cx="3357347" cy="2236254"/>
          </a:xfrm>
          <a:prstGeom prst="rect">
            <a:avLst/>
          </a:prstGeom>
        </p:spPr>
      </p:pic>
    </p:spTree>
    <p:extLst>
      <p:ext uri="{BB962C8B-B14F-4D97-AF65-F5344CB8AC3E}">
        <p14:creationId xmlns:p14="http://schemas.microsoft.com/office/powerpoint/2010/main" val="405469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Continued</a:t>
            </a:r>
          </a:p>
        </p:txBody>
      </p:sp>
      <p:sp>
        <p:nvSpPr>
          <p:cNvPr id="3" name="Content Placeholder 2"/>
          <p:cNvSpPr>
            <a:spLocks noGrp="1"/>
          </p:cNvSpPr>
          <p:nvPr>
            <p:ph idx="1"/>
          </p:nvPr>
        </p:nvSpPr>
        <p:spPr>
          <a:xfrm>
            <a:off x="685801" y="1600200"/>
            <a:ext cx="10131425" cy="5257799"/>
          </a:xfrm>
        </p:spPr>
        <p:txBody>
          <a:bodyPr>
            <a:normAutofit lnSpcReduction="10000"/>
          </a:bodyPr>
          <a:lstStyle/>
          <a:p>
            <a:r>
              <a:rPr lang="en-US" sz="2800" dirty="0"/>
              <a:t>Owner must provide picture identification for admission to the shelter</a:t>
            </a:r>
          </a:p>
          <a:p>
            <a:r>
              <a:rPr lang="en-US" sz="2800" dirty="0"/>
              <a:t>Owner must be at least 18 years of age and provide a driver’s license or photo ID</a:t>
            </a:r>
          </a:p>
          <a:p>
            <a:r>
              <a:rPr lang="en-US" sz="2800" dirty="0"/>
              <a:t>Owner is required to sign a sheltering agreement to allow their pet to be handled/cared for/moved as required during the emergency </a:t>
            </a:r>
          </a:p>
          <a:p>
            <a:r>
              <a:rPr lang="en-US" sz="2800" dirty="0"/>
              <a:t>Sick or contagious pets will not be accepted at the pet-friendly shelter</a:t>
            </a:r>
          </a:p>
          <a:p>
            <a:r>
              <a:rPr lang="en-US" sz="2800" dirty="0"/>
              <a:t>Any animal abandoned at the pet-friendly shelter will be moved to Domestic Animal Services</a:t>
            </a:r>
          </a:p>
          <a:p>
            <a:r>
              <a:rPr lang="en-US" sz="2800" dirty="0"/>
              <a:t>Owner agrees to adhere to the rules of the pet-friendly shelter</a:t>
            </a:r>
          </a:p>
          <a:p>
            <a:endParaRPr lang="en-US" dirty="0"/>
          </a:p>
        </p:txBody>
      </p:sp>
    </p:spTree>
    <p:extLst>
      <p:ext uri="{BB962C8B-B14F-4D97-AF65-F5344CB8AC3E}">
        <p14:creationId xmlns:p14="http://schemas.microsoft.com/office/powerpoint/2010/main" val="310372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Animals</a:t>
            </a:r>
          </a:p>
        </p:txBody>
      </p:sp>
      <p:sp>
        <p:nvSpPr>
          <p:cNvPr id="3" name="Content Placeholder 2"/>
          <p:cNvSpPr>
            <a:spLocks noGrp="1"/>
          </p:cNvSpPr>
          <p:nvPr>
            <p:ph idx="1"/>
          </p:nvPr>
        </p:nvSpPr>
        <p:spPr>
          <a:xfrm>
            <a:off x="685801" y="1550505"/>
            <a:ext cx="7451033" cy="5194852"/>
          </a:xfrm>
        </p:spPr>
        <p:txBody>
          <a:bodyPr>
            <a:normAutofit lnSpcReduction="10000"/>
          </a:bodyPr>
          <a:lstStyle/>
          <a:p>
            <a:r>
              <a:rPr lang="en-US" dirty="0"/>
              <a:t>If you have large animals such as horses, cattle, sheep, goats or pigs on your property, be sure to prepare </a:t>
            </a:r>
            <a:r>
              <a:rPr lang="en-US" b="1" dirty="0"/>
              <a:t>before</a:t>
            </a:r>
            <a:r>
              <a:rPr lang="en-US" dirty="0"/>
              <a:t> a disaster.</a:t>
            </a:r>
          </a:p>
          <a:p>
            <a:r>
              <a:rPr lang="en-US" dirty="0"/>
              <a:t>Ensure all animals have some form of identification.</a:t>
            </a:r>
          </a:p>
          <a:p>
            <a:r>
              <a:rPr lang="en-US" dirty="0"/>
              <a:t>Evacuate animals whenever possible. Map out primary and secondary routes in advance.</a:t>
            </a:r>
          </a:p>
          <a:p>
            <a:r>
              <a:rPr lang="en-US" dirty="0"/>
              <a:t>Make available vehicles and trailers needed for transporting and supporting each type of animal. Also make available experienced handlers and drivers. Note: It is best to allow animals a chance to become accustomed to vehicular travel so they are less frightened and easier to move.</a:t>
            </a:r>
          </a:p>
          <a:p>
            <a:r>
              <a:rPr lang="en-US" dirty="0"/>
              <a:t>Ensure destinations have food, water, veterinary care and handling equipment.</a:t>
            </a:r>
          </a:p>
          <a:p>
            <a:r>
              <a:rPr lang="en-US" dirty="0"/>
              <a:t>If evacuation is not possible, animal owners must decide whether to move large animals to shelter or turn them outside.</a:t>
            </a:r>
          </a:p>
          <a:p>
            <a:pPr>
              <a:buNone/>
            </a:pPr>
            <a:r>
              <a:rPr lang="en-US" dirty="0"/>
              <a:t>	For more information visit:  </a:t>
            </a:r>
          </a:p>
          <a:p>
            <a:pPr>
              <a:buNone/>
            </a:pPr>
            <a:r>
              <a:rPr lang="en-US" dirty="0"/>
              <a:t>	</a:t>
            </a:r>
            <a:r>
              <a:rPr lang="en-US" dirty="0">
                <a:hlinkClick r:id="rId2"/>
              </a:rPr>
              <a:t>http://solutionsforyourlife.ufl.edu/hot_topics/disaster_prep/hurricane_prep_ag.shtml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834" y="1219201"/>
            <a:ext cx="3672874" cy="4894105"/>
          </a:xfrm>
          <a:prstGeom prst="rect">
            <a:avLst/>
          </a:prstGeom>
        </p:spPr>
      </p:pic>
    </p:spTree>
    <p:extLst>
      <p:ext uri="{BB962C8B-B14F-4D97-AF65-F5344CB8AC3E}">
        <p14:creationId xmlns:p14="http://schemas.microsoft.com/office/powerpoint/2010/main" val="255327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685801" y="2142067"/>
            <a:ext cx="10131425" cy="4258733"/>
          </a:xfrm>
        </p:spPr>
        <p:txBody>
          <a:bodyPr>
            <a:normAutofit fontScale="92500" lnSpcReduction="10000"/>
          </a:bodyPr>
          <a:lstStyle/>
          <a:p>
            <a:r>
              <a:rPr lang="en-US" sz="2400" dirty="0"/>
              <a:t>FEMA guide for helping pets in disasters:</a:t>
            </a:r>
            <a:endParaRPr lang="en-US" sz="2400" dirty="0">
              <a:hlinkClick r:id="rId2"/>
            </a:endParaRPr>
          </a:p>
          <a:p>
            <a:pPr lvl="1"/>
            <a:r>
              <a:rPr lang="en-US" sz="2200" dirty="0">
                <a:hlinkClick r:id="rId2"/>
              </a:rPr>
              <a:t>https://www.fema.gov/helping-pets</a:t>
            </a:r>
            <a:endParaRPr lang="en-US" sz="2200" dirty="0"/>
          </a:p>
          <a:p>
            <a:r>
              <a:rPr lang="en-US" sz="2400" dirty="0"/>
              <a:t>Resources for Emergency Planning, Ready.gov:</a:t>
            </a:r>
            <a:endParaRPr lang="en-US" sz="2400" dirty="0">
              <a:hlinkClick r:id="rId3"/>
            </a:endParaRPr>
          </a:p>
          <a:p>
            <a:pPr lvl="1"/>
            <a:r>
              <a:rPr lang="en-US" sz="2200" dirty="0">
                <a:hlinkClick r:id="rId3"/>
              </a:rPr>
              <a:t>https://www.ready.gov/animals</a:t>
            </a:r>
            <a:endParaRPr lang="en-US" sz="2200" dirty="0"/>
          </a:p>
          <a:p>
            <a:r>
              <a:rPr lang="en-US" sz="2400" dirty="0"/>
              <a:t>ASPCA Guide to Pets in Disasters:</a:t>
            </a:r>
            <a:endParaRPr lang="en-US" sz="2400" dirty="0">
              <a:hlinkClick r:id="rId4"/>
            </a:endParaRPr>
          </a:p>
          <a:p>
            <a:pPr lvl="1"/>
            <a:r>
              <a:rPr lang="en-US" sz="2200" dirty="0">
                <a:hlinkClick r:id="rId4"/>
              </a:rPr>
              <a:t>https://www.aspca.org/pet-care/general-pet-care/disaster-preparedness</a:t>
            </a:r>
            <a:endParaRPr lang="en-US" sz="2200" dirty="0"/>
          </a:p>
          <a:p>
            <a:r>
              <a:rPr lang="en-US" sz="2400" dirty="0"/>
              <a:t>Collier County DAS website:</a:t>
            </a:r>
            <a:endParaRPr lang="en-US" sz="2400" dirty="0">
              <a:hlinkClick r:id="rId5"/>
            </a:endParaRPr>
          </a:p>
          <a:p>
            <a:pPr lvl="1"/>
            <a:r>
              <a:rPr lang="en-US" sz="2200" dirty="0">
                <a:hlinkClick r:id="rId5"/>
              </a:rPr>
              <a:t>www.CollierPets.com</a:t>
            </a:r>
            <a:endParaRPr lang="en-US" sz="2200" dirty="0"/>
          </a:p>
          <a:p>
            <a:r>
              <a:rPr lang="en-US" sz="2400" dirty="0"/>
              <a:t>Collier County Emergency Management:</a:t>
            </a:r>
            <a:endParaRPr lang="en-US" sz="2400" dirty="0">
              <a:hlinkClick r:id="rId6"/>
            </a:endParaRPr>
          </a:p>
          <a:p>
            <a:pPr lvl="1"/>
            <a:r>
              <a:rPr lang="en-US" sz="2200" dirty="0">
                <a:hlinkClick r:id="rId6"/>
              </a:rPr>
              <a:t>www.CollierEM.org</a:t>
            </a:r>
            <a:endParaRPr lang="en-US" sz="2200" dirty="0"/>
          </a:p>
          <a:p>
            <a:endParaRPr lang="en-US" sz="2400" dirty="0"/>
          </a:p>
        </p:txBody>
      </p:sp>
    </p:spTree>
    <p:extLst>
      <p:ext uri="{BB962C8B-B14F-4D97-AF65-F5344CB8AC3E}">
        <p14:creationId xmlns:p14="http://schemas.microsoft.com/office/powerpoint/2010/main" val="229929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pic>
        <p:nvPicPr>
          <p:cNvPr id="4" name="Content Placeholder 5" descr="pet-disaster-preparedness.jpg"/>
          <p:cNvPicPr>
            <a:picLocks noGrp="1" noChangeAspect="1"/>
          </p:cNvPicPr>
          <p:nvPr>
            <p:ph idx="1"/>
          </p:nvPr>
        </p:nvPicPr>
        <p:blipFill>
          <a:blip r:embed="rId2" cstate="print"/>
          <a:stretch>
            <a:fillRect/>
          </a:stretch>
        </p:blipFill>
        <p:spPr>
          <a:xfrm>
            <a:off x="2093843" y="1464999"/>
            <a:ext cx="7871791" cy="5077306"/>
          </a:xfrm>
        </p:spPr>
      </p:pic>
    </p:spTree>
    <p:extLst>
      <p:ext uri="{BB962C8B-B14F-4D97-AF65-F5344CB8AC3E}">
        <p14:creationId xmlns:p14="http://schemas.microsoft.com/office/powerpoint/2010/main" val="376905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Emergencies in Florida</a:t>
            </a:r>
          </a:p>
        </p:txBody>
      </p:sp>
      <p:sp>
        <p:nvSpPr>
          <p:cNvPr id="3" name="Content Placeholder 2"/>
          <p:cNvSpPr>
            <a:spLocks noGrp="1"/>
          </p:cNvSpPr>
          <p:nvPr>
            <p:ph idx="1"/>
          </p:nvPr>
        </p:nvSpPr>
        <p:spPr/>
        <p:txBody>
          <a:bodyPr>
            <a:noAutofit/>
          </a:bodyPr>
          <a:lstStyle/>
          <a:p>
            <a:r>
              <a:rPr lang="en-US" sz="3200" dirty="0"/>
              <a:t>Hurricanes</a:t>
            </a:r>
          </a:p>
          <a:p>
            <a:r>
              <a:rPr lang="en-US" sz="3200" dirty="0"/>
              <a:t>Tropical Storms</a:t>
            </a:r>
          </a:p>
          <a:p>
            <a:r>
              <a:rPr lang="en-US" sz="3200" dirty="0"/>
              <a:t>Flooding</a:t>
            </a:r>
          </a:p>
          <a:p>
            <a:r>
              <a:rPr lang="en-US" sz="3200" dirty="0"/>
              <a:t>Fires</a:t>
            </a:r>
          </a:p>
          <a:p>
            <a:r>
              <a:rPr lang="en-US" sz="3200" dirty="0"/>
              <a:t>Tornadoes</a:t>
            </a:r>
          </a:p>
          <a:p>
            <a:r>
              <a:rPr lang="en-US" sz="3200" dirty="0"/>
              <a:t>Man-made Disasters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583" y="4516720"/>
            <a:ext cx="3655114" cy="205704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64" y="1488795"/>
            <a:ext cx="3991751" cy="22453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071" y="2611475"/>
            <a:ext cx="3848883" cy="2556941"/>
          </a:xfrm>
          <a:prstGeom prst="rect">
            <a:avLst/>
          </a:prstGeom>
        </p:spPr>
      </p:pic>
    </p:spTree>
    <p:extLst>
      <p:ext uri="{BB962C8B-B14F-4D97-AF65-F5344CB8AC3E}">
        <p14:creationId xmlns:p14="http://schemas.microsoft.com/office/powerpoint/2010/main" val="150199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Yourself Ready…AHEAD of time!</a:t>
            </a:r>
          </a:p>
        </p:txBody>
      </p:sp>
      <p:sp>
        <p:nvSpPr>
          <p:cNvPr id="3" name="Content Placeholder 2"/>
          <p:cNvSpPr>
            <a:spLocks noGrp="1"/>
          </p:cNvSpPr>
          <p:nvPr>
            <p:ph idx="1"/>
          </p:nvPr>
        </p:nvSpPr>
        <p:spPr/>
        <p:txBody>
          <a:bodyPr>
            <a:normAutofit fontScale="92500" lnSpcReduction="10000"/>
          </a:bodyPr>
          <a:lstStyle/>
          <a:p>
            <a:r>
              <a:rPr lang="en-US" sz="2800" dirty="0"/>
              <a:t>Microchip your pets!!</a:t>
            </a:r>
          </a:p>
          <a:p>
            <a:r>
              <a:rPr lang="en-US" sz="2800" dirty="0"/>
              <a:t>Make a kit for you and your pets!</a:t>
            </a:r>
          </a:p>
          <a:p>
            <a:r>
              <a:rPr lang="en-US" sz="2800" dirty="0"/>
              <a:t>Make a plan, and share with others.</a:t>
            </a:r>
          </a:p>
          <a:p>
            <a:r>
              <a:rPr lang="en-US" sz="2800" dirty="0"/>
              <a:t>Be in the know!: Collier County Emergency Services</a:t>
            </a:r>
          </a:p>
          <a:p>
            <a:pPr lvl="1"/>
            <a:r>
              <a:rPr lang="en-US" sz="2400" dirty="0"/>
              <a:t>Twitter: @</a:t>
            </a:r>
            <a:r>
              <a:rPr lang="en-US" sz="2400" dirty="0" err="1"/>
              <a:t>CollierEM</a:t>
            </a:r>
            <a:endParaRPr lang="en-US" sz="2400" dirty="0"/>
          </a:p>
          <a:p>
            <a:pPr lvl="1"/>
            <a:r>
              <a:rPr lang="en-US" sz="2400" dirty="0"/>
              <a:t>Website: </a:t>
            </a:r>
            <a:r>
              <a:rPr lang="en-US" sz="2400" u="sng" dirty="0">
                <a:hlinkClick r:id="rId2"/>
              </a:rPr>
              <a:t>http://www.colliergov.net/your-government/divisions-a-e/emergency-management</a:t>
            </a:r>
            <a:endParaRPr lang="en-US" sz="2400" dirty="0"/>
          </a:p>
          <a:p>
            <a:pPr lvl="1"/>
            <a:r>
              <a:rPr lang="en-US" sz="2400" dirty="0"/>
              <a:t>Weather Radio </a:t>
            </a:r>
            <a:r>
              <a:rPr lang="en-US" sz="2400" u="sng" dirty="0">
                <a:hlinkClick r:id="rId3"/>
              </a:rPr>
              <a:t>https://tinyurl.com/EmergencyWeatherRadio</a:t>
            </a:r>
            <a:endParaRPr lang="en-US" sz="2400" u="sng"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7059" y="1583024"/>
            <a:ext cx="2410756" cy="2814112"/>
          </a:xfrm>
          <a:prstGeom prst="rect">
            <a:avLst/>
          </a:prstGeom>
        </p:spPr>
      </p:pic>
    </p:spTree>
    <p:extLst>
      <p:ext uri="{BB962C8B-B14F-4D97-AF65-F5344CB8AC3E}">
        <p14:creationId xmlns:p14="http://schemas.microsoft.com/office/powerpoint/2010/main" val="343674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kits</a:t>
            </a:r>
          </a:p>
        </p:txBody>
      </p:sp>
      <p:sp>
        <p:nvSpPr>
          <p:cNvPr id="3" name="Content Placeholder 2"/>
          <p:cNvSpPr>
            <a:spLocks noGrp="1"/>
          </p:cNvSpPr>
          <p:nvPr>
            <p:ph idx="1"/>
          </p:nvPr>
        </p:nvSpPr>
        <p:spPr>
          <a:xfrm>
            <a:off x="685801" y="2035737"/>
            <a:ext cx="6277708" cy="3756073"/>
          </a:xfrm>
        </p:spPr>
        <p:txBody>
          <a:bodyPr>
            <a:noAutofit/>
          </a:bodyPr>
          <a:lstStyle/>
          <a:p>
            <a:r>
              <a:rPr lang="en-US" sz="2400" b="1" dirty="0"/>
              <a:t>Food/Water</a:t>
            </a:r>
            <a:r>
              <a:rPr lang="en-US" sz="2400" dirty="0"/>
              <a:t>: Keep at least </a:t>
            </a:r>
            <a:r>
              <a:rPr lang="en-US" sz="2400" u="sng" dirty="0"/>
              <a:t>three</a:t>
            </a:r>
            <a:r>
              <a:rPr lang="en-US" sz="2400" dirty="0"/>
              <a:t> days of food in an airtight, waterproof container. One gallon of water per day, per pet.</a:t>
            </a:r>
          </a:p>
          <a:p>
            <a:r>
              <a:rPr lang="en-US" sz="2400" b="1" dirty="0"/>
              <a:t>Medication/Medical Records</a:t>
            </a:r>
            <a:r>
              <a:rPr lang="en-US" sz="2400" dirty="0"/>
              <a:t>: Keep an extra supply of medicines your pet takes on a regular basis. Keep them clearly labeled!</a:t>
            </a:r>
          </a:p>
          <a:p>
            <a:r>
              <a:rPr lang="en-US" sz="2400" b="1" dirty="0"/>
              <a:t>First Aid Kit</a:t>
            </a:r>
            <a:r>
              <a:rPr lang="en-US" sz="2400" dirty="0"/>
              <a:t>:  A typical kit has most of what you need. Include a pet first aid reference book.  </a:t>
            </a:r>
          </a:p>
          <a:p>
            <a:pPr lvl="1"/>
            <a:r>
              <a:rPr lang="en-US" sz="2200" dirty="0"/>
              <a:t>Manual: </a:t>
            </a:r>
            <a:r>
              <a:rPr lang="en-US" sz="2200" dirty="0">
                <a:hlinkClick r:id="rId2"/>
              </a:rPr>
              <a:t>http://www.wholisticpawsvet.com/articles/Wholistic_Paws_Basic_First_Aid.pdf</a:t>
            </a:r>
            <a:r>
              <a:rPr lang="en-US" sz="2200"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3253" y="1579457"/>
            <a:ext cx="3748684" cy="4908991"/>
          </a:xfrm>
          <a:prstGeom prst="rect">
            <a:avLst/>
          </a:prstGeom>
        </p:spPr>
      </p:pic>
    </p:spTree>
    <p:extLst>
      <p:ext uri="{BB962C8B-B14F-4D97-AF65-F5344CB8AC3E}">
        <p14:creationId xmlns:p14="http://schemas.microsoft.com/office/powerpoint/2010/main" val="79695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Kit Continued</a:t>
            </a:r>
          </a:p>
        </p:txBody>
      </p:sp>
      <p:sp>
        <p:nvSpPr>
          <p:cNvPr id="3" name="Content Placeholder 2"/>
          <p:cNvSpPr>
            <a:spLocks noGrp="1"/>
          </p:cNvSpPr>
          <p:nvPr>
            <p:ph idx="1"/>
          </p:nvPr>
        </p:nvSpPr>
        <p:spPr>
          <a:xfrm>
            <a:off x="685802" y="1669774"/>
            <a:ext cx="4999382" cy="5188225"/>
          </a:xfrm>
        </p:spPr>
        <p:txBody>
          <a:bodyPr>
            <a:normAutofit lnSpcReduction="10000"/>
          </a:bodyPr>
          <a:lstStyle/>
          <a:p>
            <a:r>
              <a:rPr lang="en-US" b="1" dirty="0"/>
              <a:t>Collar, ID tag, harness or leash</a:t>
            </a:r>
            <a:r>
              <a:rPr lang="en-US" dirty="0"/>
              <a:t>:  Your pet should wear a collar with its county tag and identification at all times. Include a backup leash, collar and ID tag.</a:t>
            </a:r>
          </a:p>
          <a:p>
            <a:r>
              <a:rPr lang="en-US" b="1" dirty="0"/>
              <a:t>Important Documents</a:t>
            </a:r>
            <a:r>
              <a:rPr lang="en-US" dirty="0"/>
              <a:t>:  Your pet’s registration, adoption papers, proof of ownership, vaccination documents, microchip registration number, and medical records</a:t>
            </a:r>
          </a:p>
          <a:p>
            <a:r>
              <a:rPr lang="en-US" b="1" dirty="0"/>
              <a:t>Crate/Pet Carrier</a:t>
            </a:r>
            <a:r>
              <a:rPr lang="en-US" dirty="0"/>
              <a:t>:  Make sure your pet has a sturdy crate that is big enough to stand up and turn around in. For cats, be sure your crate can house both your cat and it’s litter pan.  Be sure your crate is clearly marked with your last name written on or attached.  Include your pet’s favorite bedding and toys. </a:t>
            </a:r>
          </a:p>
          <a:p>
            <a:r>
              <a:rPr lang="en-US" b="1" dirty="0"/>
              <a:t>Storage</a:t>
            </a:r>
            <a:r>
              <a:rPr lang="en-US" dirty="0"/>
              <a:t>: A storage bin that is water tight is best to keep these things while still being portable. </a:t>
            </a:r>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3797" b="14258"/>
          <a:stretch/>
        </p:blipFill>
        <p:spPr>
          <a:xfrm>
            <a:off x="7265698" y="956782"/>
            <a:ext cx="3892633" cy="251528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7582" r="7495"/>
          <a:stretch/>
        </p:blipFill>
        <p:spPr>
          <a:xfrm>
            <a:off x="6273438" y="3684104"/>
            <a:ext cx="5083674" cy="2761679"/>
          </a:xfrm>
          <a:prstGeom prst="rect">
            <a:avLst/>
          </a:prstGeom>
        </p:spPr>
      </p:pic>
    </p:spTree>
    <p:extLst>
      <p:ext uri="{BB962C8B-B14F-4D97-AF65-F5344CB8AC3E}">
        <p14:creationId xmlns:p14="http://schemas.microsoft.com/office/powerpoint/2010/main" val="299947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Plan ahead</a:t>
            </a:r>
          </a:p>
        </p:txBody>
      </p:sp>
      <p:sp>
        <p:nvSpPr>
          <p:cNvPr id="3" name="Content Placeholder 2"/>
          <p:cNvSpPr>
            <a:spLocks noGrp="1"/>
          </p:cNvSpPr>
          <p:nvPr>
            <p:ph idx="1"/>
          </p:nvPr>
        </p:nvSpPr>
        <p:spPr>
          <a:xfrm>
            <a:off x="685802" y="1554481"/>
            <a:ext cx="6718934" cy="5303520"/>
          </a:xfrm>
        </p:spPr>
        <p:txBody>
          <a:bodyPr>
            <a:normAutofit lnSpcReduction="10000"/>
          </a:bodyPr>
          <a:lstStyle/>
          <a:p>
            <a:r>
              <a:rPr lang="en-US" sz="2800" dirty="0"/>
              <a:t>Your pets need you! </a:t>
            </a:r>
            <a:r>
              <a:rPr lang="en-US" sz="2800" b="1" dirty="0"/>
              <a:t>DO NOT LEAVE THEM BEHIND!!!</a:t>
            </a:r>
          </a:p>
          <a:p>
            <a:r>
              <a:rPr lang="en-US" sz="2800" dirty="0"/>
              <a:t>Have an evacuation plan. Where will you go? How will you get there? What about a back up plan?</a:t>
            </a:r>
          </a:p>
          <a:p>
            <a:r>
              <a:rPr lang="en-US" sz="2800" dirty="0"/>
              <a:t>Work with friends, family, neighbors! More people working together can make it easier for everyone.</a:t>
            </a:r>
          </a:p>
          <a:p>
            <a:r>
              <a:rPr lang="en-US" sz="2800" dirty="0"/>
              <a:t>What happens if you’re unable to care for your pets?</a:t>
            </a:r>
          </a:p>
          <a:p>
            <a:r>
              <a:rPr lang="en-US" sz="2800" dirty="0"/>
              <a:t>What will you do if something happens to your pet?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055" y="2065867"/>
            <a:ext cx="4286250" cy="3133725"/>
          </a:xfrm>
          <a:prstGeom prst="rect">
            <a:avLst/>
          </a:prstGeom>
        </p:spPr>
      </p:pic>
    </p:spTree>
    <p:extLst>
      <p:ext uri="{BB962C8B-B14F-4D97-AF65-F5344CB8AC3E}">
        <p14:creationId xmlns:p14="http://schemas.microsoft.com/office/powerpoint/2010/main" val="375493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Shelter Alternatives</a:t>
            </a:r>
          </a:p>
        </p:txBody>
      </p:sp>
      <p:sp>
        <p:nvSpPr>
          <p:cNvPr id="3" name="Content Placeholder 2"/>
          <p:cNvSpPr>
            <a:spLocks noGrp="1"/>
          </p:cNvSpPr>
          <p:nvPr>
            <p:ph idx="1"/>
          </p:nvPr>
        </p:nvSpPr>
        <p:spPr>
          <a:xfrm>
            <a:off x="685801" y="1496292"/>
            <a:ext cx="10131425" cy="5361708"/>
          </a:xfrm>
        </p:spPr>
        <p:txBody>
          <a:bodyPr>
            <a:noAutofit/>
          </a:bodyPr>
          <a:lstStyle/>
          <a:p>
            <a:r>
              <a:rPr lang="en-US" sz="2000" dirty="0"/>
              <a:t>Consider a boarding facility for your animals.</a:t>
            </a:r>
          </a:p>
          <a:p>
            <a:r>
              <a:rPr lang="en-US" sz="2000" dirty="0"/>
              <a:t>Call around for pet friendly hotels.</a:t>
            </a:r>
          </a:p>
          <a:p>
            <a:r>
              <a:rPr lang="en-US" sz="2000" dirty="0"/>
              <a:t>Call ahead, they fill up fast!</a:t>
            </a:r>
          </a:p>
          <a:p>
            <a:endParaRPr lang="en-US" sz="2000" dirty="0"/>
          </a:p>
          <a:p>
            <a:r>
              <a:rPr lang="en-US" sz="2000" dirty="0"/>
              <a:t> A Dogs Dream Daycare 2430 </a:t>
            </a:r>
            <a:r>
              <a:rPr lang="en-US" sz="2000" dirty="0" err="1"/>
              <a:t>Shadowlawn</a:t>
            </a:r>
            <a:r>
              <a:rPr lang="en-US" sz="2000" dirty="0"/>
              <a:t> Dr. Suite 12Naples, FL 34112 (239) 793-6000	</a:t>
            </a:r>
          </a:p>
          <a:p>
            <a:r>
              <a:rPr lang="en-US" sz="2000" dirty="0"/>
              <a:t>All Dogs Hair Haven 9577 </a:t>
            </a:r>
            <a:r>
              <a:rPr lang="en-US" sz="2000" dirty="0" err="1"/>
              <a:t>Tamiami</a:t>
            </a:r>
            <a:r>
              <a:rPr lang="en-US" sz="2000" dirty="0"/>
              <a:t> </a:t>
            </a:r>
            <a:r>
              <a:rPr lang="en-US" sz="2000" dirty="0" err="1"/>
              <a:t>Trl</a:t>
            </a:r>
            <a:r>
              <a:rPr lang="en-US" sz="2000" dirty="0"/>
              <a:t>. N Naples, FL 34108 (239) 592-6700	</a:t>
            </a:r>
          </a:p>
          <a:p>
            <a:r>
              <a:rPr lang="fr-FR" sz="2000" dirty="0"/>
              <a:t>Pet </a:t>
            </a:r>
            <a:r>
              <a:rPr lang="fr-FR" sz="2000" dirty="0" err="1"/>
              <a:t>Paradise</a:t>
            </a:r>
            <a:r>
              <a:rPr lang="fr-FR" sz="2000" dirty="0"/>
              <a:t> - Naples, LLC 2021 Pine Ridge Rd. Naples, FL 34109 (239) 592-9663	</a:t>
            </a:r>
          </a:p>
          <a:p>
            <a:r>
              <a:rPr lang="en-US" sz="2000" dirty="0"/>
              <a:t>Camp Bow Wow 3382 Mercantile Ave. Naples, FL 34104 (239) 352-2275	</a:t>
            </a:r>
          </a:p>
          <a:p>
            <a:r>
              <a:rPr lang="en-US" sz="2000" dirty="0"/>
              <a:t>Humane Society Naples – Boarding 6551 Bur Oaks </a:t>
            </a:r>
            <a:r>
              <a:rPr lang="en-US" sz="2000" dirty="0" err="1"/>
              <a:t>Ln</a:t>
            </a:r>
            <a:r>
              <a:rPr lang="en-US" sz="2000" dirty="0"/>
              <a:t>. Naples, FL 34119 (239) 597-5060	</a:t>
            </a:r>
          </a:p>
          <a:p>
            <a:r>
              <a:rPr lang="en-US" sz="2000" dirty="0"/>
              <a:t>Love my Dog Resort &amp; Spa 2079 Pine Ridge Rd. Naples, FL 34109 (239) 262-1200 	</a:t>
            </a:r>
          </a:p>
        </p:txBody>
      </p:sp>
      <p:pic>
        <p:nvPicPr>
          <p:cNvPr id="1026" name="Picture 2" descr="C:\Users\ChristinaCarsonSmith\Desktop\9bdf57c9-dbaf-4716-81ae-8688c724a16d[1].jpg"/>
          <p:cNvPicPr>
            <a:picLocks noChangeAspect="1" noChangeArrowheads="1"/>
          </p:cNvPicPr>
          <p:nvPr/>
        </p:nvPicPr>
        <p:blipFill>
          <a:blip r:embed="rId2" cstate="print"/>
          <a:srcRect/>
          <a:stretch>
            <a:fillRect/>
          </a:stretch>
        </p:blipFill>
        <p:spPr bwMode="auto">
          <a:xfrm>
            <a:off x="7457705" y="277861"/>
            <a:ext cx="3693886" cy="301589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Vet Services</a:t>
            </a:r>
          </a:p>
        </p:txBody>
      </p:sp>
      <p:sp>
        <p:nvSpPr>
          <p:cNvPr id="3" name="Content Placeholder 2"/>
          <p:cNvSpPr>
            <a:spLocks noGrp="1"/>
          </p:cNvSpPr>
          <p:nvPr>
            <p:ph idx="1"/>
          </p:nvPr>
        </p:nvSpPr>
        <p:spPr>
          <a:xfrm>
            <a:off x="685801" y="1645921"/>
            <a:ext cx="10131425" cy="4983480"/>
          </a:xfrm>
        </p:spPr>
        <p:txBody>
          <a:bodyPr>
            <a:noAutofit/>
          </a:bodyPr>
          <a:lstStyle/>
          <a:p>
            <a:r>
              <a:rPr lang="en-US" sz="2000" dirty="0"/>
              <a:t>Collier County:</a:t>
            </a:r>
          </a:p>
          <a:p>
            <a:pPr lvl="1"/>
            <a:r>
              <a:rPr lang="en-US" sz="2000" b="1" dirty="0"/>
              <a:t>Animal Specialty Hospital</a:t>
            </a:r>
            <a:r>
              <a:rPr lang="en-US" sz="2000" dirty="0"/>
              <a:t>: 10130 Market Street, Naples, FL 34112</a:t>
            </a:r>
          </a:p>
          <a:p>
            <a:pPr lvl="2"/>
            <a:r>
              <a:rPr lang="en-US" sz="1800" dirty="0"/>
              <a:t>(239)263-0480 </a:t>
            </a:r>
            <a:r>
              <a:rPr lang="en-US" sz="1800" u="sng" dirty="0">
                <a:hlinkClick r:id="rId2"/>
              </a:rPr>
              <a:t>http://www.ashfl.com/</a:t>
            </a:r>
            <a:endParaRPr lang="en-US" sz="1800" dirty="0"/>
          </a:p>
          <a:p>
            <a:pPr lvl="1"/>
            <a:r>
              <a:rPr lang="en-US" sz="2000" b="1" dirty="0"/>
              <a:t>Emergency Pet Hospital of Collier County:</a:t>
            </a:r>
            <a:r>
              <a:rPr lang="en-US" sz="2000" dirty="0"/>
              <a:t> 6530 Dudley Drive Naples, FL 34105</a:t>
            </a:r>
          </a:p>
          <a:p>
            <a:pPr lvl="2"/>
            <a:r>
              <a:rPr lang="en-US" sz="1800" dirty="0"/>
              <a:t>(239)263-8010 </a:t>
            </a:r>
            <a:r>
              <a:rPr lang="en-US" sz="1800" u="sng" dirty="0">
                <a:hlinkClick r:id="rId3"/>
              </a:rPr>
              <a:t>http://www.naplesemergencypet.com/</a:t>
            </a:r>
            <a:endParaRPr lang="en-US" sz="1800" dirty="0"/>
          </a:p>
          <a:p>
            <a:r>
              <a:rPr lang="en-US" sz="2000" dirty="0"/>
              <a:t>	Lee County:</a:t>
            </a:r>
          </a:p>
          <a:p>
            <a:pPr lvl="1"/>
            <a:r>
              <a:rPr lang="en-US" sz="2000" b="1" dirty="0"/>
              <a:t>Blue Pearl Pet Hospital: </a:t>
            </a:r>
            <a:r>
              <a:rPr lang="en-US" sz="2000" dirty="0"/>
              <a:t>9500 Marketplace Road, Fort Myers, FL 33912</a:t>
            </a:r>
          </a:p>
          <a:p>
            <a:pPr lvl="2"/>
            <a:r>
              <a:rPr lang="en-US" sz="1800" dirty="0"/>
              <a:t>(239)947-0588 </a:t>
            </a:r>
            <a:r>
              <a:rPr lang="en-US" sz="1800" u="sng" dirty="0">
                <a:hlinkClick r:id="rId4"/>
              </a:rPr>
              <a:t>http://svsfl.com/</a:t>
            </a:r>
            <a:r>
              <a:rPr lang="en-US" sz="1800" dirty="0"/>
              <a:t> </a:t>
            </a:r>
          </a:p>
          <a:p>
            <a:pPr lvl="1"/>
            <a:r>
              <a:rPr lang="en-US" sz="2000" b="1" dirty="0"/>
              <a:t>SWFL Veterinary Specialists:</a:t>
            </a:r>
            <a:r>
              <a:rPr lang="en-US" sz="2000" dirty="0"/>
              <a:t> 28400 Old 41 Road, Suite 1 Bonita Springs, FL 34135</a:t>
            </a:r>
          </a:p>
          <a:p>
            <a:pPr lvl="2"/>
            <a:r>
              <a:rPr lang="en-US" sz="1800" dirty="0"/>
              <a:t>(239)992-8387 </a:t>
            </a:r>
            <a:r>
              <a:rPr lang="en-US" sz="1800" u="sng" dirty="0">
                <a:hlinkClick r:id="rId5"/>
              </a:rPr>
              <a:t>http://swfvs.com/</a:t>
            </a:r>
            <a:endParaRPr lang="en-US" sz="1800" dirty="0"/>
          </a:p>
          <a:p>
            <a:pPr lvl="1"/>
            <a:r>
              <a:rPr lang="en-US" sz="2000" b="1" dirty="0"/>
              <a:t>Animal ER of SWFL</a:t>
            </a:r>
            <a:r>
              <a:rPr lang="en-US" sz="2000" dirty="0"/>
              <a:t>: 1327 NE Pine Island Rd #110 Cape Coral FL 33909</a:t>
            </a:r>
          </a:p>
          <a:p>
            <a:pPr lvl="2"/>
            <a:r>
              <a:rPr lang="en-US" sz="1800" dirty="0"/>
              <a:t>(239)673-7426 </a:t>
            </a:r>
            <a:r>
              <a:rPr lang="en-US" sz="1800" u="sng" dirty="0">
                <a:hlinkClick r:id="rId6"/>
              </a:rPr>
              <a:t>http://www.animalerofswfl.com/</a:t>
            </a:r>
            <a:r>
              <a:rPr lang="en-US" sz="1800" dirty="0"/>
              <a:t> </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9369" y="521988"/>
            <a:ext cx="2256582" cy="3771716"/>
          </a:xfrm>
          <a:prstGeom prst="rect">
            <a:avLst/>
          </a:prstGeom>
        </p:spPr>
      </p:pic>
    </p:spTree>
    <p:extLst>
      <p:ext uri="{BB962C8B-B14F-4D97-AF65-F5344CB8AC3E}">
        <p14:creationId xmlns:p14="http://schemas.microsoft.com/office/powerpoint/2010/main" val="77229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 Friendly Shelter</a:t>
            </a:r>
          </a:p>
        </p:txBody>
      </p:sp>
      <p:sp>
        <p:nvSpPr>
          <p:cNvPr id="3" name="Content Placeholder 2"/>
          <p:cNvSpPr>
            <a:spLocks noGrp="1"/>
          </p:cNvSpPr>
          <p:nvPr>
            <p:ph idx="1"/>
          </p:nvPr>
        </p:nvSpPr>
        <p:spPr>
          <a:xfrm>
            <a:off x="685801" y="1645920"/>
            <a:ext cx="10131425" cy="4686299"/>
          </a:xfrm>
        </p:spPr>
        <p:txBody>
          <a:bodyPr>
            <a:noAutofit/>
          </a:bodyPr>
          <a:lstStyle/>
          <a:p>
            <a:r>
              <a:rPr lang="en-US" sz="2400" u="sng" dirty="0"/>
              <a:t>Only cats and dogs are accepted at the shelter</a:t>
            </a:r>
          </a:p>
          <a:p>
            <a:r>
              <a:rPr lang="en-US" sz="2400" dirty="0"/>
              <a:t>Animals must have a current rabies vaccination and Collier County License at time of admission. </a:t>
            </a:r>
          </a:p>
          <a:p>
            <a:r>
              <a:rPr lang="en-US" sz="2400" dirty="0"/>
              <a:t>Admission is first-come, first-serve for Collier County residents notified by the Bureau of Emergency Services by an automated phone call that they are eligible to report to the Pet-Friendly Shelter due to a mandatory evacuation order given in their residential area. Notification is determined by impacted zones and housing types (i.e. manufactured housing). </a:t>
            </a:r>
          </a:p>
          <a:p>
            <a:endParaRPr lang="en-US" sz="2000" dirty="0"/>
          </a:p>
        </p:txBody>
      </p:sp>
    </p:spTree>
    <p:extLst>
      <p:ext uri="{BB962C8B-B14F-4D97-AF65-F5344CB8AC3E}">
        <p14:creationId xmlns:p14="http://schemas.microsoft.com/office/powerpoint/2010/main" val="1460115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228</TotalTime>
  <Words>1018</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Celestial</vt:lpstr>
      <vt:lpstr>Emergency Pet Preparedness: Planning ahead</vt:lpstr>
      <vt:lpstr>Emergencies in Florida</vt:lpstr>
      <vt:lpstr>Getting Yourself Ready…AHEAD of time!</vt:lpstr>
      <vt:lpstr>Supply kits</vt:lpstr>
      <vt:lpstr>Supply Kit Continued</vt:lpstr>
      <vt:lpstr>How to Plan ahead</vt:lpstr>
      <vt:lpstr>Shelter Alternatives</vt:lpstr>
      <vt:lpstr>Emergency Vet Services</vt:lpstr>
      <vt:lpstr>Pet Friendly Shelter</vt:lpstr>
      <vt:lpstr>Pet Friendly Shelter</vt:lpstr>
      <vt:lpstr>Pet-Friendly Shelter Rules</vt:lpstr>
      <vt:lpstr>Rules Continued</vt:lpstr>
      <vt:lpstr>Large Animals</vt:lpstr>
      <vt:lpstr>Additional Resources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Pet Preparedness: Planning ahead</dc:title>
  <dc:creator>Christina Smith</dc:creator>
  <cp:lastModifiedBy>CarrollKellie</cp:lastModifiedBy>
  <cp:revision>33</cp:revision>
  <dcterms:created xsi:type="dcterms:W3CDTF">2017-06-21T01:14:13Z</dcterms:created>
  <dcterms:modified xsi:type="dcterms:W3CDTF">2019-08-27T16:18:49Z</dcterms:modified>
</cp:coreProperties>
</file>