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5"/>
  </p:notesMasterIdLst>
  <p:handoutMasterIdLst>
    <p:handoutMasterId r:id="rId26"/>
  </p:handoutMasterIdLst>
  <p:sldIdLst>
    <p:sldId id="256" r:id="rId2"/>
    <p:sldId id="293" r:id="rId3"/>
    <p:sldId id="296" r:id="rId4"/>
    <p:sldId id="295" r:id="rId5"/>
    <p:sldId id="264" r:id="rId6"/>
    <p:sldId id="301" r:id="rId7"/>
    <p:sldId id="298" r:id="rId8"/>
    <p:sldId id="299" r:id="rId9"/>
    <p:sldId id="287" r:id="rId10"/>
    <p:sldId id="288" r:id="rId11"/>
    <p:sldId id="284" r:id="rId12"/>
    <p:sldId id="285" r:id="rId13"/>
    <p:sldId id="306" r:id="rId14"/>
    <p:sldId id="303" r:id="rId15"/>
    <p:sldId id="302" r:id="rId16"/>
    <p:sldId id="277" r:id="rId17"/>
    <p:sldId id="308" r:id="rId18"/>
    <p:sldId id="309" r:id="rId19"/>
    <p:sldId id="310" r:id="rId20"/>
    <p:sldId id="312" r:id="rId21"/>
    <p:sldId id="313" r:id="rId22"/>
    <p:sldId id="314" r:id="rId23"/>
    <p:sldId id="315"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uech,Bryan A" initials="B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716"/>
    <a:srgbClr val="C4EEE3"/>
    <a:srgbClr val="AEE8D9"/>
    <a:srgbClr val="E5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0000" autoAdjust="0"/>
  </p:normalViewPr>
  <p:slideViewPr>
    <p:cSldViewPr>
      <p:cViewPr varScale="1">
        <p:scale>
          <a:sx n="86" d="100"/>
          <a:sy n="86" d="100"/>
        </p:scale>
        <p:origin x="135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27" tIns="45713" rIns="91427" bIns="45713" rtlCol="0"/>
          <a:lstStyle>
            <a:lvl1pPr algn="r">
              <a:defRPr sz="1200"/>
            </a:lvl1pPr>
          </a:lstStyle>
          <a:p>
            <a:fld id="{4F3EC31F-B54C-4D40-8555-C057CFF49376}" type="datetimeFigureOut">
              <a:rPr lang="en-US" smtClean="0"/>
              <a:pPr/>
              <a:t>6/7/2019</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27" tIns="45713" rIns="91427" bIns="45713" rtlCol="0" anchor="b"/>
          <a:lstStyle>
            <a:lvl1pPr algn="r">
              <a:defRPr sz="1200"/>
            </a:lvl1pPr>
          </a:lstStyle>
          <a:p>
            <a:fld id="{EB2362CF-2AB7-4468-923B-4B95DA232876}" type="slidenum">
              <a:rPr lang="en-US" smtClean="0"/>
              <a:pPr/>
              <a:t>‹#›</a:t>
            </a:fld>
            <a:endParaRPr lang="en-US"/>
          </a:p>
        </p:txBody>
      </p:sp>
    </p:spTree>
    <p:extLst>
      <p:ext uri="{BB962C8B-B14F-4D97-AF65-F5344CB8AC3E}">
        <p14:creationId xmlns:p14="http://schemas.microsoft.com/office/powerpoint/2010/main" val="281011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EBE7F282-4F9D-4F68-AA05-D8CE14AE9570}" type="datetimeFigureOut">
              <a:rPr lang="en-US" smtClean="0"/>
              <a:pPr/>
              <a:t>6/7/2019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040C6F67-139C-4E37-A762-3D06A8DBC70A}" type="slidenum">
              <a:rPr lang="en-US" smtClean="0"/>
              <a:pPr/>
              <a:t>‹#›</a:t>
            </a:fld>
            <a:endParaRPr lang="en-US"/>
          </a:p>
        </p:txBody>
      </p:sp>
    </p:spTree>
    <p:extLst>
      <p:ext uri="{BB962C8B-B14F-4D97-AF65-F5344CB8AC3E}">
        <p14:creationId xmlns:p14="http://schemas.microsoft.com/office/powerpoint/2010/main" val="375640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0C6F67-139C-4E37-A762-3D06A8DBC70A}" type="slidenum">
              <a:rPr lang="en-US" smtClean="0"/>
              <a:pPr/>
              <a:t>1</a:t>
            </a:fld>
            <a:endParaRPr lang="en-US"/>
          </a:p>
        </p:txBody>
      </p:sp>
    </p:spTree>
    <p:extLst>
      <p:ext uri="{BB962C8B-B14F-4D97-AF65-F5344CB8AC3E}">
        <p14:creationId xmlns:p14="http://schemas.microsoft.com/office/powerpoint/2010/main" val="117467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University of Florida’s Institute of Food and Agricultural Sciences (UF/IFAS) is a federal-state-county partnership dedicated to developing knowledge in agriculture, human and natural resources, and the life sciences, and enhancing and sustaining the quality of human life by making that information accessible. While extending into every community of the state, UF/IFAS has developed an international reputation for its accomplishments in teaching, research and extension. Because of this mission and the diversity of Florida’s climate and agricultural commodities, IFAS has facilities located throughout Florida. </a:t>
            </a:r>
          </a:p>
          <a:p>
            <a:r>
              <a:rPr lang="en-US" dirty="0"/>
              <a:t>IFAS provides research and development for Florida’s agricultural, natural resources and related food industries, which in 2010 made value-added contributions of $108.7 billion to the gross domestic product of the state economy.</a:t>
            </a:r>
          </a:p>
          <a:p>
            <a:endParaRPr lang="en-US" dirty="0"/>
          </a:p>
        </p:txBody>
      </p:sp>
      <p:sp>
        <p:nvSpPr>
          <p:cNvPr id="4" name="Slide Number Placeholder 3"/>
          <p:cNvSpPr>
            <a:spLocks noGrp="1"/>
          </p:cNvSpPr>
          <p:nvPr>
            <p:ph type="sldNum" sz="quarter" idx="10"/>
          </p:nvPr>
        </p:nvSpPr>
        <p:spPr/>
        <p:txBody>
          <a:bodyPr/>
          <a:lstStyle/>
          <a:p>
            <a:fld id="{040C6F67-139C-4E37-A762-3D06A8DBC70A}" type="slidenum">
              <a:rPr lang="en-US" smtClean="0"/>
              <a:pPr/>
              <a:t>2</a:t>
            </a:fld>
            <a:endParaRPr lang="en-US"/>
          </a:p>
        </p:txBody>
      </p:sp>
    </p:spTree>
    <p:extLst>
      <p:ext uri="{BB962C8B-B14F-4D97-AF65-F5344CB8AC3E}">
        <p14:creationId xmlns:p14="http://schemas.microsoft.com/office/powerpoint/2010/main" val="307263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UF/IFAS was created in 1964 to consolidate the agricultural, natural resources, and life sciences teaching, research and extension programs at the University of Florida. UF/IFAS is a federal-state-county partnership throughout Florida, dedicated to improving lives by sharing information about agriculture, natural resources and life sciences. </a:t>
            </a:r>
            <a:r>
              <a:rPr lang="en-US" sz="1200" dirty="0"/>
              <a:t>Florida’s agriculture, natural resources and related food industries, which make value-added contributions of $108.7 billion to the gross domestic product of the state economy </a:t>
            </a:r>
          </a:p>
          <a:p>
            <a:r>
              <a:rPr lang="en-US" sz="1200" dirty="0"/>
              <a:t>• Enhancing Florida’s global competitiveness in these industries </a:t>
            </a:r>
          </a:p>
          <a:p>
            <a:r>
              <a:rPr lang="en-US" sz="1200" dirty="0"/>
              <a:t>• Reducing costs to consumers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Florida’s governing body for higher education created the Institute of Food and Agricultural Sciences in April 1964, by reorganizing UF’s College of Agriculture , School of Forestry, Agricultural Experiment Station, and the Cooperative Extension Service into a single unit. Today, UF/IFAS includes extension offices in each of the state’s 67 counties, 12 Research and Education Centers with a total of 20 locations (including demonstration sites) throughout Florida, the College of Agricultural and Life Sciences, the School of Forest Resources and Conservation, the School of Natural Resources and Environment, the Center for Tropical Agriculture, portions of the College of Veterinary Medicine, the Florida Sea Grant Program, and International Programs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16 on-campus academic departments and schools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040C6F67-139C-4E37-A762-3D06A8DBC70A}" type="slidenum">
              <a:rPr lang="en-US" smtClean="0"/>
              <a:pPr/>
              <a:t>3</a:t>
            </a:fld>
            <a:endParaRPr lang="en-US"/>
          </a:p>
        </p:txBody>
      </p:sp>
    </p:spTree>
    <p:extLst>
      <p:ext uri="{BB962C8B-B14F-4D97-AF65-F5344CB8AC3E}">
        <p14:creationId xmlns:p14="http://schemas.microsoft.com/office/powerpoint/2010/main" val="97150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solidFill>
                  <a:schemeClr val="tx2"/>
                </a:solidFill>
              </a:rPr>
              <a:t>12 regional Research and Education Centers</a:t>
            </a:r>
          </a:p>
          <a:p>
            <a:pPr lvl="2"/>
            <a:r>
              <a:rPr lang="en-US" dirty="0">
                <a:solidFill>
                  <a:schemeClr val="tx2"/>
                </a:solidFill>
              </a:rPr>
              <a:t>4 Research and Demonstration sites, </a:t>
            </a:r>
          </a:p>
          <a:p>
            <a:pPr lvl="2"/>
            <a:r>
              <a:rPr lang="en-US" dirty="0">
                <a:solidFill>
                  <a:schemeClr val="tx2"/>
                </a:solidFill>
              </a:rPr>
              <a:t>1 research forest, 1 biological field station</a:t>
            </a:r>
          </a:p>
          <a:p>
            <a:endParaRPr lang="en-US" dirty="0"/>
          </a:p>
        </p:txBody>
      </p:sp>
      <p:sp>
        <p:nvSpPr>
          <p:cNvPr id="4" name="Slide Number Placeholder 3"/>
          <p:cNvSpPr>
            <a:spLocks noGrp="1"/>
          </p:cNvSpPr>
          <p:nvPr>
            <p:ph type="sldNum" sz="quarter" idx="10"/>
          </p:nvPr>
        </p:nvSpPr>
        <p:spPr/>
        <p:txBody>
          <a:bodyPr/>
          <a:lstStyle/>
          <a:p>
            <a:fld id="{040C6F67-139C-4E37-A762-3D06A8DBC70A}" type="slidenum">
              <a:rPr lang="en-US" smtClean="0"/>
              <a:pPr/>
              <a:t>4</a:t>
            </a:fld>
            <a:endParaRPr lang="en-US"/>
          </a:p>
        </p:txBody>
      </p:sp>
    </p:spTree>
    <p:extLst>
      <p:ext uri="{BB962C8B-B14F-4D97-AF65-F5344CB8AC3E}">
        <p14:creationId xmlns:p14="http://schemas.microsoft.com/office/powerpoint/2010/main" val="22727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1C809-B74B-479E-9458-817B5161155F}" type="slidenum">
              <a:rPr lang="en-US" altLang="en-US"/>
              <a:pPr/>
              <a:t>5</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a:t>While the University traces its roots to 1853 and the establishment of the state-funded East Florida Seminary, UF/IFAS traces its roots to the Morrill Act of 1862, which established the land-grant university system. On July 2, 1862, President Abraham Lincoln signed into law what is generally referred to as the Land-Grant Act. The new piece of legislation introduced by U.S. Representative Justin Smith Morrill of Vermont granted to each state 30,000 acres of public land for each senator and representative under apportionment based on the 1860 census. Proceeds from the sale of these lands were to be invested in a perpetual endowment fund that would provide support for colleges of agriculture and mechanical arts in each of the states. The establishment of Florida Agricultural College at Lake City in 1884 under the Morrill Act marked the beginning of what became the College of Agriculture of the University of Florida in 1906.</a:t>
            </a:r>
            <a:endParaRPr lang="en-US" altLang="en-US" dirty="0"/>
          </a:p>
        </p:txBody>
      </p:sp>
    </p:spTree>
    <p:extLst>
      <p:ext uri="{BB962C8B-B14F-4D97-AF65-F5344CB8AC3E}">
        <p14:creationId xmlns:p14="http://schemas.microsoft.com/office/powerpoint/2010/main" val="328113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partnership between federal, state, and county governments to</a:t>
            </a: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UF/IFAS Extension mission is to develop educational programs targeting critical issues throughout Florida. These will be achieved by continuing to partner with clientele, volunteers, county governments, and public and private agencies. Florida A&amp;M University is also a part of extension in Florida and is involved in many extension programs. </a:t>
            </a:r>
            <a:endParaRPr lang="en-US" sz="1200" dirty="0"/>
          </a:p>
          <a:p>
            <a:endParaRPr lang="en-US" dirty="0"/>
          </a:p>
          <a:p>
            <a:r>
              <a:rPr lang="en-US" sz="1200" dirty="0"/>
              <a:t>provide scientific knowledge and expertise to the public through community education programs</a:t>
            </a:r>
          </a:p>
          <a:p>
            <a:r>
              <a:rPr lang="en-US" sz="1200" dirty="0">
                <a:cs typeface="Times New Roman" pitchFamily="18" charset="0"/>
              </a:rPr>
              <a:t>Program areas are directly tied to the needs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0C6F67-139C-4E37-A762-3D06A8DBC70A}" type="slidenum">
              <a:rPr lang="en-US" smtClean="0"/>
              <a:pPr/>
              <a:t>7</a:t>
            </a:fld>
            <a:endParaRPr lang="en-US"/>
          </a:p>
        </p:txBody>
      </p:sp>
    </p:spTree>
    <p:extLst>
      <p:ext uri="{BB962C8B-B14F-4D97-AF65-F5344CB8AC3E}">
        <p14:creationId xmlns:p14="http://schemas.microsoft.com/office/powerpoint/2010/main" val="45641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Sustainable Food Systems Agent – Vanessa </a:t>
            </a:r>
            <a:r>
              <a:rPr lang="en-US" dirty="0" err="1"/>
              <a:t>Bielema</a:t>
            </a:r>
            <a:endParaRPr lang="en-US" dirty="0"/>
          </a:p>
          <a:p>
            <a:r>
              <a:rPr lang="en-US" dirty="0"/>
              <a:t>Numerous projects, support and resources</a:t>
            </a:r>
          </a:p>
        </p:txBody>
      </p:sp>
      <p:sp>
        <p:nvSpPr>
          <p:cNvPr id="4" name="Slide Number Placeholder 3"/>
          <p:cNvSpPr>
            <a:spLocks noGrp="1"/>
          </p:cNvSpPr>
          <p:nvPr>
            <p:ph type="sldNum" sz="quarter" idx="10"/>
          </p:nvPr>
        </p:nvSpPr>
        <p:spPr/>
        <p:txBody>
          <a:bodyPr/>
          <a:lstStyle/>
          <a:p>
            <a:fld id="{3BC3473D-E239-4E01-82EF-B4EC9B5DD925}" type="slidenum">
              <a:rPr lang="en-US" smtClean="0"/>
              <a:pPr/>
              <a:t>13</a:t>
            </a:fld>
            <a:endParaRPr lang="en-US"/>
          </a:p>
        </p:txBody>
      </p:sp>
    </p:spTree>
    <p:extLst>
      <p:ext uri="{BB962C8B-B14F-4D97-AF65-F5344CB8AC3E}">
        <p14:creationId xmlns:p14="http://schemas.microsoft.com/office/powerpoint/2010/main" val="548478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6662C-2531-4A5B-8415-DA85ED8F80F7}" type="slidenum">
              <a:rPr lang="en-US" altLang="en-US"/>
              <a:pPr/>
              <a:t>16</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9188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D7659C7-DAEF-4139-B767-1047F9151F2B}" type="datetimeFigureOut">
              <a:rPr lang="en-US" smtClean="0"/>
              <a:pPr/>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318CD-71FC-4E59-81EB-429F2B63F4B0}" type="slidenum">
              <a:rPr lang="en-US" smtClean="0"/>
              <a:pPr/>
              <a:t>‹#›</a:t>
            </a:fld>
            <a:endParaRPr lang="en-US"/>
          </a:p>
        </p:txBody>
      </p:sp>
    </p:spTree>
    <p:extLst>
      <p:ext uri="{BB962C8B-B14F-4D97-AF65-F5344CB8AC3E}">
        <p14:creationId xmlns:p14="http://schemas.microsoft.com/office/powerpoint/2010/main" val="48729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7659C7-DAEF-4139-B767-1047F9151F2B}" type="datetimeFigureOut">
              <a:rPr lang="en-US" smtClean="0"/>
              <a:pPr/>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318CD-71FC-4E59-81EB-429F2B63F4B0}" type="slidenum">
              <a:rPr lang="en-US" smtClean="0"/>
              <a:pPr/>
              <a:t>‹#›</a:t>
            </a:fld>
            <a:endParaRPr lang="en-US"/>
          </a:p>
        </p:txBody>
      </p:sp>
    </p:spTree>
    <p:extLst>
      <p:ext uri="{BB962C8B-B14F-4D97-AF65-F5344CB8AC3E}">
        <p14:creationId xmlns:p14="http://schemas.microsoft.com/office/powerpoint/2010/main" val="329667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7659C7-DAEF-4139-B767-1047F9151F2B}" type="datetimeFigureOut">
              <a:rPr lang="en-US" smtClean="0"/>
              <a:pPr/>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318CD-71FC-4E59-81EB-429F2B63F4B0}" type="slidenum">
              <a:rPr lang="en-US" smtClean="0"/>
              <a:pPr/>
              <a:t>‹#›</a:t>
            </a:fld>
            <a:endParaRPr lang="en-US"/>
          </a:p>
        </p:txBody>
      </p:sp>
    </p:spTree>
    <p:extLst>
      <p:ext uri="{BB962C8B-B14F-4D97-AF65-F5344CB8AC3E}">
        <p14:creationId xmlns:p14="http://schemas.microsoft.com/office/powerpoint/2010/main" val="28760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7659C7-DAEF-4139-B767-1047F9151F2B}" type="datetimeFigureOut">
              <a:rPr lang="en-US" smtClean="0"/>
              <a:pPr/>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318CD-71FC-4E59-81EB-429F2B63F4B0}" type="slidenum">
              <a:rPr lang="en-US" smtClean="0"/>
              <a:pPr/>
              <a:t>‹#›</a:t>
            </a:fld>
            <a:endParaRPr lang="en-US"/>
          </a:p>
        </p:txBody>
      </p:sp>
    </p:spTree>
    <p:extLst>
      <p:ext uri="{BB962C8B-B14F-4D97-AF65-F5344CB8AC3E}">
        <p14:creationId xmlns:p14="http://schemas.microsoft.com/office/powerpoint/2010/main" val="334412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659C7-DAEF-4139-B767-1047F9151F2B}" type="datetimeFigureOut">
              <a:rPr lang="en-US" smtClean="0"/>
              <a:pPr/>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318CD-71FC-4E59-81EB-429F2B63F4B0}" type="slidenum">
              <a:rPr lang="en-US" smtClean="0"/>
              <a:pPr/>
              <a:t>‹#›</a:t>
            </a:fld>
            <a:endParaRPr lang="en-US"/>
          </a:p>
        </p:txBody>
      </p:sp>
    </p:spTree>
    <p:extLst>
      <p:ext uri="{BB962C8B-B14F-4D97-AF65-F5344CB8AC3E}">
        <p14:creationId xmlns:p14="http://schemas.microsoft.com/office/powerpoint/2010/main" val="427642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7659C7-DAEF-4139-B767-1047F9151F2B}" type="datetimeFigureOut">
              <a:rPr lang="en-US" smtClean="0"/>
              <a:pPr/>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318CD-71FC-4E59-81EB-429F2B63F4B0}" type="slidenum">
              <a:rPr lang="en-US" smtClean="0"/>
              <a:pPr/>
              <a:t>‹#›</a:t>
            </a:fld>
            <a:endParaRPr lang="en-US"/>
          </a:p>
        </p:txBody>
      </p:sp>
    </p:spTree>
    <p:extLst>
      <p:ext uri="{BB962C8B-B14F-4D97-AF65-F5344CB8AC3E}">
        <p14:creationId xmlns:p14="http://schemas.microsoft.com/office/powerpoint/2010/main" val="392104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659C7-DAEF-4139-B767-1047F9151F2B}" type="datetimeFigureOut">
              <a:rPr lang="en-US" smtClean="0"/>
              <a:pPr/>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318CD-71FC-4E59-81EB-429F2B63F4B0}" type="slidenum">
              <a:rPr lang="en-US" smtClean="0"/>
              <a:pPr/>
              <a:t>‹#›</a:t>
            </a:fld>
            <a:endParaRPr lang="en-US"/>
          </a:p>
        </p:txBody>
      </p:sp>
    </p:spTree>
    <p:extLst>
      <p:ext uri="{BB962C8B-B14F-4D97-AF65-F5344CB8AC3E}">
        <p14:creationId xmlns:p14="http://schemas.microsoft.com/office/powerpoint/2010/main" val="25508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7659C7-DAEF-4139-B767-1047F9151F2B}" type="datetimeFigureOut">
              <a:rPr lang="en-US" smtClean="0"/>
              <a:pPr/>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318CD-71FC-4E59-81EB-429F2B63F4B0}" type="slidenum">
              <a:rPr lang="en-US" smtClean="0"/>
              <a:pPr/>
              <a:t>‹#›</a:t>
            </a:fld>
            <a:endParaRPr lang="en-US"/>
          </a:p>
        </p:txBody>
      </p:sp>
    </p:spTree>
    <p:extLst>
      <p:ext uri="{BB962C8B-B14F-4D97-AF65-F5344CB8AC3E}">
        <p14:creationId xmlns:p14="http://schemas.microsoft.com/office/powerpoint/2010/main" val="99398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659C7-DAEF-4139-B767-1047F9151F2B}" type="datetimeFigureOut">
              <a:rPr lang="en-US" smtClean="0"/>
              <a:pPr/>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318CD-71FC-4E59-81EB-429F2B63F4B0}" type="slidenum">
              <a:rPr lang="en-US" smtClean="0"/>
              <a:pPr/>
              <a:t>‹#›</a:t>
            </a:fld>
            <a:endParaRPr lang="en-US"/>
          </a:p>
        </p:txBody>
      </p:sp>
    </p:spTree>
    <p:extLst>
      <p:ext uri="{BB962C8B-B14F-4D97-AF65-F5344CB8AC3E}">
        <p14:creationId xmlns:p14="http://schemas.microsoft.com/office/powerpoint/2010/main" val="394897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D7659C7-DAEF-4139-B767-1047F9151F2B}" type="datetimeFigureOut">
              <a:rPr lang="en-US" smtClean="0"/>
              <a:pPr/>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318CD-71FC-4E59-81EB-429F2B63F4B0}" type="slidenum">
              <a:rPr lang="en-US" smtClean="0"/>
              <a:pPr/>
              <a:t>‹#›</a:t>
            </a:fld>
            <a:endParaRPr lang="en-US"/>
          </a:p>
        </p:txBody>
      </p:sp>
    </p:spTree>
    <p:extLst>
      <p:ext uri="{BB962C8B-B14F-4D97-AF65-F5344CB8AC3E}">
        <p14:creationId xmlns:p14="http://schemas.microsoft.com/office/powerpoint/2010/main" val="396676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D7659C7-DAEF-4139-B767-1047F9151F2B}" type="datetimeFigureOut">
              <a:rPr lang="en-US" smtClean="0"/>
              <a:pPr/>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318CD-71FC-4E59-81EB-429F2B63F4B0}" type="slidenum">
              <a:rPr lang="en-US" smtClean="0"/>
              <a:pPr/>
              <a:t>‹#›</a:t>
            </a:fld>
            <a:endParaRPr lang="en-US"/>
          </a:p>
        </p:txBody>
      </p:sp>
    </p:spTree>
    <p:extLst>
      <p:ext uri="{BB962C8B-B14F-4D97-AF65-F5344CB8AC3E}">
        <p14:creationId xmlns:p14="http://schemas.microsoft.com/office/powerpoint/2010/main" val="197669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7659C7-DAEF-4139-B767-1047F9151F2B}" type="datetimeFigureOut">
              <a:rPr lang="en-US" smtClean="0"/>
              <a:pPr/>
              <a:t>6/7/2019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5318CD-71FC-4E59-81EB-429F2B63F4B0}" type="slidenum">
              <a:rPr lang="en-US" smtClean="0"/>
              <a:pPr/>
              <a:t>‹#›</a:t>
            </a:fld>
            <a:endParaRPr lang="en-US"/>
          </a:p>
        </p:txBody>
      </p:sp>
    </p:spTree>
    <p:extLst>
      <p:ext uri="{BB962C8B-B14F-4D97-AF65-F5344CB8AC3E}">
        <p14:creationId xmlns:p14="http://schemas.microsoft.com/office/powerpoint/2010/main" val="334562005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t&amp;rct=j&amp;q=&amp;esrc=s&amp;frm=1&amp;source=images&amp;cd=&amp;cad=rja&amp;uact=8&amp;ved=0CAQQjRw&amp;url=http://www.tetonwyo.org/4h/&amp;ei=wAM_U8DRL8ug0gG6w4Fo&amp;usg=AFQjCNHVt3tBRm5LfFV99WnXOny4PDXsvw&amp;bvm=bv.64125504,d.dmQ" TargetMode="External"/><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468438"/>
            <a:ext cx="8763000" cy="1828800"/>
          </a:xfrm>
        </p:spPr>
        <p:txBody>
          <a:bodyPr>
            <a:normAutofit/>
          </a:bodyPr>
          <a:lstStyle/>
          <a:p>
            <a:r>
              <a:rPr lang="en-US" sz="4400" b="1" dirty="0"/>
              <a:t>UF/IFAS Extension Collier County</a:t>
            </a:r>
          </a:p>
        </p:txBody>
      </p:sp>
      <p:pic>
        <p:nvPicPr>
          <p:cNvPr id="5" name="Picture 4" descr="Gator_signTag.bmp"/>
          <p:cNvPicPr>
            <a:picLocks noChangeAspect="1"/>
          </p:cNvPicPr>
          <p:nvPr/>
        </p:nvPicPr>
        <p:blipFill>
          <a:blip r:embed="rId3" cstate="email">
            <a:clrChange>
              <a:clrFrom>
                <a:srgbClr val="FFFFFF"/>
              </a:clrFrom>
              <a:clrTo>
                <a:srgbClr val="FFFFFF">
                  <a:alpha val="0"/>
                </a:srgbClr>
              </a:clrTo>
            </a:clrChange>
          </a:blip>
          <a:stretch>
            <a:fillRect/>
          </a:stretch>
        </p:blipFill>
        <p:spPr>
          <a:xfrm>
            <a:off x="2682035" y="5029200"/>
            <a:ext cx="3810000" cy="762000"/>
          </a:xfrm>
          <a:prstGeom prst="rect">
            <a:avLst/>
          </a:prstGeom>
        </p:spPr>
      </p:pic>
      <p:pic>
        <p:nvPicPr>
          <p:cNvPr id="8" name="Picture 4" descr="county logo - new"/>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1299" y="396875"/>
            <a:ext cx="3039701"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C:\Users\fluech\Desktop\Clerical\Logos - Copy\New IFAS logo.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632619"/>
            <a:ext cx="2921990" cy="967581"/>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p:txBody>
          <a:bodyPr/>
          <a:lstStyle/>
          <a:p>
            <a:r>
              <a:rPr lang="en-US" dirty="0"/>
              <a:t>Presentation for the </a:t>
            </a:r>
          </a:p>
          <a:p>
            <a:r>
              <a:rPr lang="en-US" dirty="0"/>
              <a:t>Collier County Growth Management Oversight Committee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9475"/>
            <a:ext cx="5791200" cy="758952"/>
          </a:xfrm>
        </p:spPr>
        <p:txBody>
          <a:bodyPr/>
          <a:lstStyle/>
          <a:p>
            <a:r>
              <a:rPr lang="en-US" b="1" dirty="0"/>
              <a:t>Horticulture - Urban</a:t>
            </a:r>
          </a:p>
        </p:txBody>
      </p:sp>
      <p:sp>
        <p:nvSpPr>
          <p:cNvPr id="4" name="Content Placeholder 3"/>
          <p:cNvSpPr>
            <a:spLocks noGrp="1"/>
          </p:cNvSpPr>
          <p:nvPr>
            <p:ph sz="half" idx="1"/>
          </p:nvPr>
        </p:nvSpPr>
        <p:spPr>
          <a:xfrm>
            <a:off x="4868091" y="2438400"/>
            <a:ext cx="4267200" cy="4681728"/>
          </a:xfrm>
        </p:spPr>
        <p:txBody>
          <a:bodyPr>
            <a:normAutofit/>
          </a:bodyPr>
          <a:lstStyle/>
          <a:p>
            <a:r>
              <a:rPr lang="en-US" sz="2400" dirty="0"/>
              <a:t>Master Gardener Program</a:t>
            </a:r>
          </a:p>
          <a:p>
            <a:r>
              <a:rPr lang="en-US" sz="2400" dirty="0"/>
              <a:t>Florida Friendly Landscaping Program</a:t>
            </a:r>
          </a:p>
          <a:p>
            <a:pPr lvl="1"/>
            <a:r>
              <a:rPr lang="en-US" sz="2000" dirty="0"/>
              <a:t>Florida Yards and Neighborhoods</a:t>
            </a:r>
          </a:p>
          <a:p>
            <a:r>
              <a:rPr lang="en-US" sz="2400" dirty="0"/>
              <a:t>SW FL Horticulture Learning Center</a:t>
            </a:r>
          </a:p>
          <a:p>
            <a:r>
              <a:rPr lang="en-US" sz="2400" dirty="0"/>
              <a:t>Annual Yard and Garden Show</a:t>
            </a:r>
          </a:p>
        </p:txBody>
      </p:sp>
      <p:sp>
        <p:nvSpPr>
          <p:cNvPr id="3" name="TextBox 2"/>
          <p:cNvSpPr txBox="1"/>
          <p:nvPr/>
        </p:nvSpPr>
        <p:spPr>
          <a:xfrm>
            <a:off x="119743" y="1044173"/>
            <a:ext cx="4191000" cy="646331"/>
          </a:xfrm>
          <a:prstGeom prst="rect">
            <a:avLst/>
          </a:prstGeom>
          <a:noFill/>
        </p:spPr>
        <p:txBody>
          <a:bodyPr wrap="square" rtlCol="0">
            <a:spAutoFit/>
          </a:bodyPr>
          <a:lstStyle/>
          <a:p>
            <a:pPr algn="ctr"/>
            <a:r>
              <a:rPr lang="en-US" dirty="0"/>
              <a:t>Florida Yards and Neighborhoods Program and Master Gardener Coordinator</a:t>
            </a:r>
          </a:p>
        </p:txBody>
      </p:sp>
      <p:pic>
        <p:nvPicPr>
          <p:cNvPr id="12293" name="Picture 5" descr="http://collier.ifas.ufl.edu/FYN/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51" y="440550"/>
            <a:ext cx="1883701" cy="496004"/>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http://ics.ifas.ufl.edu/images/sm/templates/avatars/MasterGardener_Avatar-large.jpg"/>
          <p:cNvPicPr>
            <a:picLocks noChangeAspect="1" noChangeArrowheads="1"/>
          </p:cNvPicPr>
          <p:nvPr/>
        </p:nvPicPr>
        <p:blipFill rotWithShape="1">
          <a:blip r:embed="rId3">
            <a:extLst>
              <a:ext uri="{28A0092B-C50C-407E-A947-70E740481C1C}">
                <a14:useLocalDpi xmlns:a14="http://schemas.microsoft.com/office/drawing/2010/main" val="0"/>
              </a:ext>
            </a:extLst>
          </a:blip>
          <a:srcRect t="40088" b="10407"/>
          <a:stretch/>
        </p:blipFill>
        <p:spPr bwMode="auto">
          <a:xfrm>
            <a:off x="5465883" y="350347"/>
            <a:ext cx="1366347" cy="676409"/>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https://scontent-a-mia.xx.fbcdn.net/hphotos-frc3/t31.0-8/1512092_720430151315127_756427214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648" b="5431"/>
          <a:stretch/>
        </p:blipFill>
        <p:spPr bwMode="auto">
          <a:xfrm>
            <a:off x="602343" y="2438400"/>
            <a:ext cx="4096712" cy="2209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91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normAutofit/>
          </a:bodyPr>
          <a:lstStyle/>
          <a:p>
            <a:r>
              <a:rPr lang="en-US" b="1" dirty="0"/>
              <a:t>4-H Youth Development</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029200" y="3838970"/>
            <a:ext cx="3379124" cy="2535382"/>
          </a:xfrm>
          <a:ln>
            <a:solidFill>
              <a:schemeClr val="tx1"/>
            </a:solidFill>
          </a:ln>
        </p:spPr>
      </p:pic>
      <p:sp>
        <p:nvSpPr>
          <p:cNvPr id="4" name="Content Placeholder 3"/>
          <p:cNvSpPr>
            <a:spLocks noGrp="1"/>
          </p:cNvSpPr>
          <p:nvPr>
            <p:ph sz="half" idx="2"/>
          </p:nvPr>
        </p:nvSpPr>
        <p:spPr>
          <a:xfrm>
            <a:off x="4876800" y="1498106"/>
            <a:ext cx="4038600" cy="4681728"/>
          </a:xfrm>
        </p:spPr>
        <p:txBody>
          <a:bodyPr>
            <a:normAutofit/>
          </a:bodyPr>
          <a:lstStyle/>
          <a:p>
            <a:r>
              <a:rPr lang="en-US" sz="2400" dirty="0"/>
              <a:t>Leadership &amp; Citizenship</a:t>
            </a:r>
          </a:p>
          <a:p>
            <a:r>
              <a:rPr lang="en-US" sz="2400" dirty="0"/>
              <a:t>Community Clubs</a:t>
            </a:r>
          </a:p>
          <a:p>
            <a:r>
              <a:rPr lang="en-US" sz="2400" dirty="0"/>
              <a:t>School Enrichment</a:t>
            </a:r>
          </a:p>
          <a:p>
            <a:r>
              <a:rPr lang="en-US" sz="2400" dirty="0"/>
              <a:t>Life Skills</a:t>
            </a:r>
          </a:p>
          <a:p>
            <a:endParaRPr lang="en-US" sz="2800" dirty="0"/>
          </a:p>
        </p:txBody>
      </p:sp>
      <p:sp>
        <p:nvSpPr>
          <p:cNvPr id="5" name="TextBox 4"/>
          <p:cNvSpPr txBox="1"/>
          <p:nvPr/>
        </p:nvSpPr>
        <p:spPr>
          <a:xfrm>
            <a:off x="685800" y="3294870"/>
            <a:ext cx="3505200" cy="2585323"/>
          </a:xfrm>
          <a:prstGeom prst="rect">
            <a:avLst/>
          </a:prstGeom>
          <a:noFill/>
        </p:spPr>
        <p:txBody>
          <a:bodyPr wrap="square" rtlCol="0">
            <a:spAutoFit/>
          </a:bodyPr>
          <a:lstStyle/>
          <a:p>
            <a:r>
              <a:rPr lang="en-US" b="1" i="1" dirty="0"/>
              <a:t>Tish Roland, B.S. </a:t>
            </a:r>
          </a:p>
          <a:p>
            <a:r>
              <a:rPr lang="en-US" dirty="0"/>
              <a:t>4H Youth Development Agent</a:t>
            </a:r>
          </a:p>
          <a:p>
            <a:endParaRPr lang="en-US" dirty="0"/>
          </a:p>
          <a:p>
            <a:r>
              <a:rPr lang="en-US" b="1" dirty="0"/>
              <a:t>Trisha Aldridge</a:t>
            </a:r>
          </a:p>
          <a:p>
            <a:r>
              <a:rPr lang="en-US" dirty="0"/>
              <a:t>4-H Outreach Coordinator</a:t>
            </a:r>
          </a:p>
          <a:p>
            <a:endParaRPr lang="en-US" dirty="0"/>
          </a:p>
          <a:p>
            <a:r>
              <a:rPr lang="en-US" b="1" dirty="0"/>
              <a:t>Marie Morris</a:t>
            </a:r>
          </a:p>
          <a:p>
            <a:r>
              <a:rPr lang="en-US" dirty="0"/>
              <a:t>4-H Outreach Coordinator </a:t>
            </a:r>
          </a:p>
          <a:p>
            <a:r>
              <a:rPr lang="en-US" dirty="0"/>
              <a:t> </a:t>
            </a:r>
          </a:p>
        </p:txBody>
      </p:sp>
      <p:pic>
        <p:nvPicPr>
          <p:cNvPr id="10244" name="Picture 4" descr="https://encrypted-tbn1.gstatic.com/images?q=tbn:ANd9GcQVyxqZ48LJkowH5BEwlli4DUys4NzFEMd7blCRUA2jH_7Mv-z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28600"/>
            <a:ext cx="997422" cy="10382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625" y="1089943"/>
            <a:ext cx="3257550" cy="2204927"/>
          </a:xfrm>
          <a:prstGeom prst="rect">
            <a:avLst/>
          </a:prstGeom>
        </p:spPr>
      </p:pic>
    </p:spTree>
    <p:extLst>
      <p:ext uri="{BB962C8B-B14F-4D97-AF65-F5344CB8AC3E}">
        <p14:creationId xmlns:p14="http://schemas.microsoft.com/office/powerpoint/2010/main" val="16289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27704"/>
            <a:ext cx="7997301" cy="758952"/>
          </a:xfrm>
        </p:spPr>
        <p:txBody>
          <a:bodyPr>
            <a:normAutofit/>
          </a:bodyPr>
          <a:lstStyle/>
          <a:p>
            <a:r>
              <a:rPr lang="en-US" b="1" dirty="0"/>
              <a:t>Family Nutrition Program - FNP</a:t>
            </a:r>
          </a:p>
        </p:txBody>
      </p:sp>
      <p:sp>
        <p:nvSpPr>
          <p:cNvPr id="4" name="Content Placeholder 3"/>
          <p:cNvSpPr>
            <a:spLocks noGrp="1"/>
          </p:cNvSpPr>
          <p:nvPr>
            <p:ph sz="half" idx="2"/>
          </p:nvPr>
        </p:nvSpPr>
        <p:spPr>
          <a:xfrm>
            <a:off x="4648200" y="1143000"/>
            <a:ext cx="4219852" cy="4910327"/>
          </a:xfrm>
        </p:spPr>
        <p:txBody>
          <a:bodyPr>
            <a:normAutofit/>
          </a:bodyPr>
          <a:lstStyle/>
          <a:p>
            <a:r>
              <a:rPr lang="en-US" sz="1800" dirty="0"/>
              <a:t>Nutrition Education for Limited Resource Audiences</a:t>
            </a:r>
          </a:p>
          <a:p>
            <a:r>
              <a:rPr lang="en-US" sz="1800" dirty="0"/>
              <a:t>Healthy Food Choices within a Limited Budget</a:t>
            </a:r>
          </a:p>
          <a:p>
            <a:r>
              <a:rPr lang="en-US" sz="1800" dirty="0"/>
              <a:t>Choosing Physically Active Lifestyles</a:t>
            </a:r>
          </a:p>
          <a:p>
            <a:r>
              <a:rPr lang="en-US" sz="1800" dirty="0"/>
              <a:t>Safe Food Handling </a:t>
            </a:r>
          </a:p>
          <a:p>
            <a:endParaRPr lang="en-US" sz="2000" dirty="0"/>
          </a:p>
        </p:txBody>
      </p:sp>
      <p:sp>
        <p:nvSpPr>
          <p:cNvPr id="5" name="TextBox 4"/>
          <p:cNvSpPr txBox="1"/>
          <p:nvPr/>
        </p:nvSpPr>
        <p:spPr>
          <a:xfrm>
            <a:off x="533398" y="3657600"/>
            <a:ext cx="3962401" cy="2723823"/>
          </a:xfrm>
          <a:prstGeom prst="rect">
            <a:avLst/>
          </a:prstGeom>
          <a:noFill/>
          <a:ln>
            <a:noFill/>
          </a:ln>
        </p:spPr>
        <p:txBody>
          <a:bodyPr wrap="square" numCol="2" rtlCol="0">
            <a:spAutoFit/>
          </a:bodyPr>
          <a:lstStyle/>
          <a:p>
            <a:endParaRPr lang="en-US" sz="1400" b="1" dirty="0"/>
          </a:p>
          <a:p>
            <a:r>
              <a:rPr lang="en-US" sz="1600" dirty="0"/>
              <a:t>Suzanne Fundingsland </a:t>
            </a:r>
            <a:r>
              <a:rPr lang="en-US" sz="1200" i="1" dirty="0"/>
              <a:t>M.S., LRD </a:t>
            </a:r>
            <a:r>
              <a:rPr lang="en-US" sz="1200" dirty="0"/>
              <a:t>FNP Agent</a:t>
            </a:r>
          </a:p>
          <a:p>
            <a:endParaRPr lang="en-US" sz="900" dirty="0"/>
          </a:p>
          <a:p>
            <a:r>
              <a:rPr lang="en-US" sz="1600" dirty="0"/>
              <a:t>Samantha Watson</a:t>
            </a:r>
          </a:p>
          <a:p>
            <a:r>
              <a:rPr lang="en-US" sz="1200" dirty="0"/>
              <a:t>FNP Program Coordinator</a:t>
            </a:r>
          </a:p>
          <a:p>
            <a:endParaRPr lang="en-US" sz="1200" dirty="0"/>
          </a:p>
          <a:p>
            <a:r>
              <a:rPr lang="en-US" sz="1600" dirty="0"/>
              <a:t>Carol </a:t>
            </a:r>
            <a:r>
              <a:rPr lang="en-US" sz="1600" dirty="0" err="1"/>
              <a:t>Rymer</a:t>
            </a:r>
            <a:endParaRPr lang="en-US" sz="1600" dirty="0"/>
          </a:p>
          <a:p>
            <a:r>
              <a:rPr lang="en-US" sz="1200" dirty="0"/>
              <a:t>FNP Program Assistant</a:t>
            </a:r>
          </a:p>
          <a:p>
            <a:endParaRPr lang="en-US" sz="1200" dirty="0"/>
          </a:p>
          <a:p>
            <a:r>
              <a:rPr lang="en-US" sz="1600" dirty="0"/>
              <a:t>Janice </a:t>
            </a:r>
            <a:r>
              <a:rPr lang="en-US" sz="1600" dirty="0" err="1"/>
              <a:t>Pinedo</a:t>
            </a:r>
            <a:endParaRPr lang="en-US" sz="1600" dirty="0"/>
          </a:p>
          <a:p>
            <a:r>
              <a:rPr lang="en-US" sz="1200" dirty="0"/>
              <a:t>FNP Office Assistant</a:t>
            </a:r>
          </a:p>
          <a:p>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Elisabeth </a:t>
            </a:r>
            <a:r>
              <a:rPr lang="en-US" sz="1600" dirty="0" err="1"/>
              <a:t>Simonise</a:t>
            </a:r>
            <a:r>
              <a:rPr lang="en-US" sz="1600" dirty="0"/>
              <a:t> </a:t>
            </a:r>
          </a:p>
          <a:p>
            <a:r>
              <a:rPr lang="en-US" sz="1200" dirty="0"/>
              <a:t>FNP Program Assistant</a:t>
            </a:r>
          </a:p>
          <a:p>
            <a:endParaRPr lang="en-US" sz="1200" dirty="0"/>
          </a:p>
          <a:p>
            <a:r>
              <a:rPr lang="en-US" sz="1600" dirty="0" err="1"/>
              <a:t>Marinella</a:t>
            </a:r>
            <a:r>
              <a:rPr lang="en-US" sz="1600" dirty="0"/>
              <a:t>  </a:t>
            </a:r>
            <a:r>
              <a:rPr lang="en-US" sz="1600" dirty="0" err="1"/>
              <a:t>Valdetarro</a:t>
            </a:r>
            <a:endParaRPr lang="en-US" sz="1600" dirty="0"/>
          </a:p>
          <a:p>
            <a:r>
              <a:rPr lang="en-US" sz="1200" dirty="0"/>
              <a:t>FNP Program Assistant</a:t>
            </a:r>
          </a:p>
        </p:txBody>
      </p:sp>
      <p:pic>
        <p:nvPicPr>
          <p:cNvPr id="11266" name="Picture 2" descr="https://scontent-a-mia.xx.fbcdn.net/hphotos-prn2/t31.0-8/1913373_764056203619188_1109700018_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13" t="28820" r="25565"/>
          <a:stretch/>
        </p:blipFill>
        <p:spPr bwMode="auto">
          <a:xfrm>
            <a:off x="7772400" y="227703"/>
            <a:ext cx="904655" cy="9152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7" y="1143000"/>
            <a:ext cx="4035593" cy="2270021"/>
          </a:xfrm>
          <a:prstGeom prst="rect">
            <a:avLst/>
          </a:prstGeom>
        </p:spPr>
      </p:pic>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953000" y="5073372"/>
            <a:ext cx="2866667" cy="1523810"/>
          </a:xfr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3220" y="3004344"/>
            <a:ext cx="29718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99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46" y="-32540"/>
            <a:ext cx="7886700" cy="1325563"/>
          </a:xfrm>
        </p:spPr>
        <p:txBody>
          <a:bodyPr>
            <a:normAutofit/>
          </a:bodyPr>
          <a:lstStyle/>
          <a:p>
            <a:r>
              <a:rPr lang="en-US" b="1" dirty="0"/>
              <a:t>Sustainable Food Systems</a:t>
            </a:r>
          </a:p>
        </p:txBody>
      </p:sp>
      <p:sp>
        <p:nvSpPr>
          <p:cNvPr id="3" name="Content Placeholder 2"/>
          <p:cNvSpPr>
            <a:spLocks noGrp="1"/>
          </p:cNvSpPr>
          <p:nvPr>
            <p:ph idx="1"/>
          </p:nvPr>
        </p:nvSpPr>
        <p:spPr>
          <a:xfrm>
            <a:off x="543742" y="990600"/>
            <a:ext cx="7886700" cy="4351338"/>
          </a:xfrm>
        </p:spPr>
        <p:txBody>
          <a:bodyPr/>
          <a:lstStyle/>
          <a:p>
            <a:r>
              <a:rPr lang="en-US" dirty="0"/>
              <a:t>Annual farm tour</a:t>
            </a:r>
          </a:p>
          <a:p>
            <a:r>
              <a:rPr lang="en-US" dirty="0"/>
              <a:t>Small farm support</a:t>
            </a:r>
          </a:p>
          <a:p>
            <a:pPr lvl="1"/>
            <a:r>
              <a:rPr lang="en-US" dirty="0"/>
              <a:t>Backyard Chicken Workshop</a:t>
            </a:r>
          </a:p>
          <a:p>
            <a:pPr lvl="1"/>
            <a:r>
              <a:rPr lang="en-US" dirty="0"/>
              <a:t>Business Development</a:t>
            </a:r>
          </a:p>
          <a:p>
            <a:pPr lvl="1"/>
            <a:r>
              <a:rPr lang="en-US" dirty="0"/>
              <a:t>Food Safety </a:t>
            </a:r>
          </a:p>
          <a:p>
            <a:r>
              <a:rPr lang="en-US" dirty="0"/>
              <a:t>Culinary Accelerator @ Immokalee</a:t>
            </a:r>
          </a:p>
          <a:p>
            <a:r>
              <a:rPr lang="en-US" dirty="0"/>
              <a:t>SWFL Small Farmer Network</a:t>
            </a:r>
          </a:p>
          <a:p>
            <a:r>
              <a:rPr lang="en-US" dirty="0"/>
              <a:t>UF Small Farms &amp; Alternative Enterprises</a:t>
            </a:r>
          </a:p>
          <a:p>
            <a:endParaRPr lang="en-US" dirty="0"/>
          </a:p>
        </p:txBody>
      </p:sp>
      <p:pic>
        <p:nvPicPr>
          <p:cNvPr id="5" name="Picture 4"/>
          <p:cNvPicPr>
            <a:picLocks noChangeAspect="1"/>
          </p:cNvPicPr>
          <p:nvPr/>
        </p:nvPicPr>
        <p:blipFill>
          <a:blip r:embed="rId3" cstate="print"/>
          <a:stretch>
            <a:fillRect/>
          </a:stretch>
        </p:blipFill>
        <p:spPr>
          <a:xfrm>
            <a:off x="465244" y="3737019"/>
            <a:ext cx="3148149" cy="294404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0058" y="909380"/>
            <a:ext cx="3543481" cy="2362738"/>
          </a:xfrm>
          <a:prstGeom prst="rect">
            <a:avLst/>
          </a:prstGeom>
        </p:spPr>
      </p:pic>
      <p:sp>
        <p:nvSpPr>
          <p:cNvPr id="6" name="TextBox 5"/>
          <p:cNvSpPr txBox="1"/>
          <p:nvPr/>
        </p:nvSpPr>
        <p:spPr>
          <a:xfrm>
            <a:off x="4686298" y="3413854"/>
            <a:ext cx="4191000" cy="646331"/>
          </a:xfrm>
          <a:prstGeom prst="rect">
            <a:avLst/>
          </a:prstGeom>
          <a:noFill/>
        </p:spPr>
        <p:txBody>
          <a:bodyPr wrap="square" rtlCol="0">
            <a:spAutoFit/>
          </a:bodyPr>
          <a:lstStyle/>
          <a:p>
            <a:pPr algn="ctr"/>
            <a:r>
              <a:rPr lang="en-US" b="1" dirty="0"/>
              <a:t>Jessica M. Ryals, MPA</a:t>
            </a:r>
          </a:p>
          <a:p>
            <a:pPr algn="ctr"/>
            <a:r>
              <a:rPr lang="en-US" dirty="0"/>
              <a:t>Sustainable Food Systems Agent II</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6952" y="4169477"/>
            <a:ext cx="1758692" cy="234492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0003" y="4574974"/>
            <a:ext cx="2512616" cy="1939425"/>
          </a:xfrm>
          <a:prstGeom prst="rect">
            <a:avLst/>
          </a:prstGeom>
        </p:spPr>
      </p:pic>
    </p:spTree>
    <p:extLst>
      <p:ext uri="{BB962C8B-B14F-4D97-AF65-F5344CB8AC3E}">
        <p14:creationId xmlns:p14="http://schemas.microsoft.com/office/powerpoint/2010/main" val="369391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9002"/>
            <a:ext cx="7886700" cy="777874"/>
          </a:xfrm>
        </p:spPr>
        <p:txBody>
          <a:bodyPr/>
          <a:lstStyle/>
          <a:p>
            <a:r>
              <a:rPr lang="en-US" b="1" dirty="0"/>
              <a:t>Administrative Support</a:t>
            </a:r>
          </a:p>
        </p:txBody>
      </p:sp>
      <p:sp>
        <p:nvSpPr>
          <p:cNvPr id="3" name="Content Placeholder 2"/>
          <p:cNvSpPr>
            <a:spLocks noGrp="1"/>
          </p:cNvSpPr>
          <p:nvPr>
            <p:ph sz="half" idx="1"/>
          </p:nvPr>
        </p:nvSpPr>
        <p:spPr>
          <a:xfrm>
            <a:off x="628650" y="1447800"/>
            <a:ext cx="3867150" cy="4729163"/>
          </a:xfrm>
        </p:spPr>
        <p:txBody>
          <a:bodyPr/>
          <a:lstStyle/>
          <a:p>
            <a:pPr marL="0" indent="0" algn="ctr">
              <a:buNone/>
            </a:pPr>
            <a:r>
              <a:rPr lang="en-US" b="1" dirty="0"/>
              <a:t>Paula Springs	</a:t>
            </a:r>
          </a:p>
        </p:txBody>
      </p:sp>
      <p:sp>
        <p:nvSpPr>
          <p:cNvPr id="4" name="Content Placeholder 3"/>
          <p:cNvSpPr>
            <a:spLocks noGrp="1"/>
          </p:cNvSpPr>
          <p:nvPr>
            <p:ph sz="half" idx="2"/>
          </p:nvPr>
        </p:nvSpPr>
        <p:spPr>
          <a:xfrm>
            <a:off x="4876800" y="1447800"/>
            <a:ext cx="3962400" cy="4605528"/>
          </a:xfrm>
        </p:spPr>
        <p:txBody>
          <a:bodyPr/>
          <a:lstStyle/>
          <a:p>
            <a:pPr marL="0" indent="0" algn="ctr">
              <a:buNone/>
            </a:pPr>
            <a:r>
              <a:rPr lang="en-US" b="1" dirty="0"/>
              <a:t>Peggy McDonough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8800"/>
            <a:ext cx="2831678" cy="47441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804147"/>
            <a:ext cx="4038600" cy="4768826"/>
          </a:xfrm>
          <a:prstGeom prst="rect">
            <a:avLst/>
          </a:prstGeom>
        </p:spPr>
      </p:pic>
    </p:spTree>
    <p:extLst>
      <p:ext uri="{BB962C8B-B14F-4D97-AF65-F5344CB8AC3E}">
        <p14:creationId xmlns:p14="http://schemas.microsoft.com/office/powerpoint/2010/main" val="3528409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Multi-County Agriculture Agents</a:t>
            </a:r>
          </a:p>
        </p:txBody>
      </p:sp>
      <p:sp>
        <p:nvSpPr>
          <p:cNvPr id="3" name="Content Placeholder 2"/>
          <p:cNvSpPr>
            <a:spLocks noGrp="1"/>
          </p:cNvSpPr>
          <p:nvPr>
            <p:ph idx="1"/>
          </p:nvPr>
        </p:nvSpPr>
        <p:spPr/>
        <p:txBody>
          <a:bodyPr/>
          <a:lstStyle/>
          <a:p>
            <a:r>
              <a:rPr lang="en-US" dirty="0"/>
              <a:t>Gene McAvoy - Vegetable Production</a:t>
            </a:r>
          </a:p>
          <a:p>
            <a:r>
              <a:rPr lang="en-US" dirty="0" err="1"/>
              <a:t>Mongi</a:t>
            </a:r>
            <a:r>
              <a:rPr lang="en-US" dirty="0"/>
              <a:t> </a:t>
            </a:r>
            <a:r>
              <a:rPr lang="en-US" dirty="0" err="1"/>
              <a:t>Zekri</a:t>
            </a:r>
            <a:r>
              <a:rPr lang="en-US" dirty="0"/>
              <a:t> - Citrus</a:t>
            </a:r>
          </a:p>
          <a:p>
            <a:r>
              <a:rPr lang="en-US" dirty="0"/>
              <a:t>Lindsey Wiggins - Livestock</a:t>
            </a:r>
          </a:p>
          <a:p>
            <a:endParaRPr lang="en-US" dirty="0"/>
          </a:p>
        </p:txBody>
      </p:sp>
      <p:pic>
        <p:nvPicPr>
          <p:cNvPr id="5" name="Picture 27" descr="Farm-City Ed week 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54388"/>
            <a:ext cx="2895600" cy="19447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4" descr="ag tour 06 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826620"/>
            <a:ext cx="2667000" cy="2000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19" descr="Catt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775708"/>
            <a:ext cx="2497488" cy="20748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7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83" t="2233" r="16010" b="2399"/>
          <a:stretch/>
        </p:blipFill>
        <p:spPr bwMode="auto">
          <a:xfrm>
            <a:off x="3890639" y="1676400"/>
            <a:ext cx="4990730" cy="4413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46969" y="304800"/>
            <a:ext cx="8534400" cy="758952"/>
          </a:xfrm>
        </p:spPr>
        <p:txBody>
          <a:bodyPr>
            <a:noAutofit/>
          </a:bodyPr>
          <a:lstStyle/>
          <a:p>
            <a:r>
              <a:rPr lang="en-US" sz="2800" b="1" dirty="0"/>
              <a:t>Southwest Florida </a:t>
            </a:r>
            <a:br>
              <a:rPr lang="en-US" sz="2800" b="1" dirty="0"/>
            </a:br>
            <a:r>
              <a:rPr lang="en-US" sz="2800" b="1" dirty="0"/>
              <a:t>Research and Education Center</a:t>
            </a:r>
          </a:p>
        </p:txBody>
      </p:sp>
      <p:sp>
        <p:nvSpPr>
          <p:cNvPr id="3" name="Content Placeholder 2"/>
          <p:cNvSpPr>
            <a:spLocks noGrp="1"/>
          </p:cNvSpPr>
          <p:nvPr>
            <p:ph idx="1"/>
          </p:nvPr>
        </p:nvSpPr>
        <p:spPr>
          <a:xfrm>
            <a:off x="301752" y="1676400"/>
            <a:ext cx="3355848" cy="4422648"/>
          </a:xfrm>
        </p:spPr>
        <p:txBody>
          <a:bodyPr>
            <a:normAutofit/>
          </a:bodyPr>
          <a:lstStyle/>
          <a:p>
            <a:pPr marL="0" indent="0">
              <a:buNone/>
            </a:pPr>
            <a:r>
              <a:rPr lang="en-US" sz="2400" u="sng" dirty="0"/>
              <a:t>Program Areas</a:t>
            </a:r>
          </a:p>
          <a:p>
            <a:r>
              <a:rPr lang="en-US" sz="2400" dirty="0"/>
              <a:t>Ag Economics</a:t>
            </a:r>
          </a:p>
          <a:p>
            <a:r>
              <a:rPr lang="en-US" sz="2400" dirty="0"/>
              <a:t>Citrus horticulture</a:t>
            </a:r>
          </a:p>
          <a:p>
            <a:r>
              <a:rPr lang="en-US" sz="2400" dirty="0"/>
              <a:t>Entomology</a:t>
            </a:r>
          </a:p>
          <a:p>
            <a:r>
              <a:rPr lang="en-US" sz="2400" dirty="0"/>
              <a:t>Plant Pathology</a:t>
            </a:r>
          </a:p>
          <a:p>
            <a:r>
              <a:rPr lang="en-US" sz="2400" dirty="0"/>
              <a:t>Soil and Water Science</a:t>
            </a:r>
          </a:p>
          <a:p>
            <a:r>
              <a:rPr lang="en-US" sz="2400" dirty="0"/>
              <a:t>Vegetable Horticulture</a:t>
            </a:r>
          </a:p>
          <a:p>
            <a:r>
              <a:rPr lang="en-US" sz="2400" dirty="0"/>
              <a:t>Water Resources</a:t>
            </a:r>
          </a:p>
          <a:p>
            <a:r>
              <a:rPr lang="en-US" sz="2400" dirty="0"/>
              <a:t>Food Science</a:t>
            </a:r>
          </a:p>
        </p:txBody>
      </p:sp>
    </p:spTree>
    <p:extLst>
      <p:ext uri="{BB962C8B-B14F-4D97-AF65-F5344CB8AC3E}">
        <p14:creationId xmlns:p14="http://schemas.microsoft.com/office/powerpoint/2010/main" val="2312019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318" y="533400"/>
            <a:ext cx="7453177" cy="5589881"/>
          </a:xfrm>
          <a:prstGeom prst="rect">
            <a:avLst/>
          </a:prstGeom>
        </p:spPr>
      </p:pic>
    </p:spTree>
    <p:extLst>
      <p:ext uri="{BB962C8B-B14F-4D97-AF65-F5344CB8AC3E}">
        <p14:creationId xmlns:p14="http://schemas.microsoft.com/office/powerpoint/2010/main" val="197704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304" y="857251"/>
            <a:ext cx="6866725" cy="5150042"/>
          </a:xfrm>
          <a:prstGeom prst="rect">
            <a:avLst/>
          </a:prstGeom>
        </p:spPr>
      </p:pic>
    </p:spTree>
    <p:extLst>
      <p:ext uri="{BB962C8B-B14F-4D97-AF65-F5344CB8AC3E}">
        <p14:creationId xmlns:p14="http://schemas.microsoft.com/office/powerpoint/2010/main" val="3884139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13217" y="1279642"/>
            <a:ext cx="5969930" cy="4477446"/>
          </a:xfrm>
          <a:prstGeom prst="rect">
            <a:avLst/>
          </a:prstGeom>
        </p:spPr>
      </p:pic>
    </p:spTree>
    <p:extLst>
      <p:ext uri="{BB962C8B-B14F-4D97-AF65-F5344CB8AC3E}">
        <p14:creationId xmlns:p14="http://schemas.microsoft.com/office/powerpoint/2010/main" val="107018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85800"/>
            <a:ext cx="8534400" cy="758952"/>
          </a:xfrm>
        </p:spPr>
        <p:txBody>
          <a:bodyPr>
            <a:noAutofit/>
          </a:bodyPr>
          <a:lstStyle/>
          <a:p>
            <a:r>
              <a:rPr lang="en-US" sz="2800" b="1" dirty="0"/>
              <a:t>What is the University of Florida </a:t>
            </a:r>
            <a:br>
              <a:rPr lang="en-US" sz="2800" b="1" dirty="0"/>
            </a:br>
            <a:r>
              <a:rPr lang="en-US" sz="2800" b="1" dirty="0"/>
              <a:t>Institute of Food and Agricultural Sciences?</a:t>
            </a:r>
            <a:br>
              <a:rPr lang="en-US" sz="2800" b="1" dirty="0"/>
            </a:br>
            <a:endParaRPr lang="en-US" sz="2400" dirty="0"/>
          </a:p>
        </p:txBody>
      </p:sp>
      <p:sp>
        <p:nvSpPr>
          <p:cNvPr id="5" name="Content Placeholder 4"/>
          <p:cNvSpPr>
            <a:spLocks noGrp="1"/>
          </p:cNvSpPr>
          <p:nvPr>
            <p:ph idx="1"/>
          </p:nvPr>
        </p:nvSpPr>
        <p:spPr>
          <a:xfrm>
            <a:off x="228600" y="2133599"/>
            <a:ext cx="6248400" cy="4001125"/>
          </a:xfrm>
        </p:spPr>
        <p:txBody>
          <a:bodyPr>
            <a:normAutofit/>
          </a:bodyPr>
          <a:lstStyle/>
          <a:p>
            <a:pPr marL="0" indent="0">
              <a:buNone/>
            </a:pPr>
            <a:r>
              <a:rPr lang="en-US" u="sng" dirty="0"/>
              <a:t>UF/IFAS</a:t>
            </a:r>
          </a:p>
          <a:p>
            <a:r>
              <a:rPr lang="en-US" dirty="0"/>
              <a:t> Federal-State-County partnership</a:t>
            </a:r>
          </a:p>
          <a:p>
            <a:endParaRPr lang="en-US" dirty="0"/>
          </a:p>
          <a:p>
            <a:pPr marL="0" indent="0">
              <a:buNone/>
            </a:pPr>
            <a:endParaRPr lang="en-US" sz="1600" dirty="0"/>
          </a:p>
          <a:p>
            <a:r>
              <a:rPr lang="en-US" dirty="0"/>
              <a:t>Dedicated to….</a:t>
            </a:r>
          </a:p>
          <a:p>
            <a:pPr lvl="1"/>
            <a:r>
              <a:rPr lang="en-US" sz="2000" dirty="0"/>
              <a:t>Developing knowledge in agriculture, human and natural resources, and the life sciences</a:t>
            </a:r>
          </a:p>
          <a:p>
            <a:pPr lvl="1"/>
            <a:r>
              <a:rPr lang="en-US" sz="2000" dirty="0"/>
              <a:t>Enhancing and sustaining the quality of human life by making that information accessible to Florida’s citizens, communities, and industries</a:t>
            </a:r>
          </a:p>
          <a:p>
            <a:endParaRPr lang="en-US" dirty="0"/>
          </a:p>
          <a:p>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585107"/>
            <a:ext cx="2095798" cy="45863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2402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66031" y="1172369"/>
            <a:ext cx="6330951" cy="4748213"/>
          </a:xfrm>
          <a:prstGeom prst="rect">
            <a:avLst/>
          </a:prstGeom>
        </p:spPr>
      </p:pic>
    </p:spTree>
    <p:extLst>
      <p:ext uri="{BB962C8B-B14F-4D97-AF65-F5344CB8AC3E}">
        <p14:creationId xmlns:p14="http://schemas.microsoft.com/office/powerpoint/2010/main" val="3903321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33840" y="1080760"/>
            <a:ext cx="6207681" cy="4655761"/>
          </a:xfrm>
          <a:prstGeom prst="rect">
            <a:avLst/>
          </a:prstGeom>
        </p:spPr>
      </p:pic>
    </p:spTree>
    <p:extLst>
      <p:ext uri="{BB962C8B-B14F-4D97-AF65-F5344CB8AC3E}">
        <p14:creationId xmlns:p14="http://schemas.microsoft.com/office/powerpoint/2010/main" val="296100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42322" y="1019878"/>
            <a:ext cx="6330222" cy="4747667"/>
          </a:xfrm>
          <a:prstGeom prst="rect">
            <a:avLst/>
          </a:prstGeom>
        </p:spPr>
      </p:pic>
    </p:spTree>
    <p:extLst>
      <p:ext uri="{BB962C8B-B14F-4D97-AF65-F5344CB8AC3E}">
        <p14:creationId xmlns:p14="http://schemas.microsoft.com/office/powerpoint/2010/main" val="1840964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01" y="-28302"/>
            <a:ext cx="9424858" cy="1545499"/>
          </a:xfrm>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209407" y="1212448"/>
            <a:ext cx="6174335" cy="4630750"/>
          </a:xfrm>
        </p:spPr>
      </p:pic>
      <p:sp>
        <p:nvSpPr>
          <p:cNvPr id="6" name="Cloud Callout 5"/>
          <p:cNvSpPr/>
          <p:nvPr/>
        </p:nvSpPr>
        <p:spPr>
          <a:xfrm>
            <a:off x="3928664" y="500468"/>
            <a:ext cx="2303471" cy="1232951"/>
          </a:xfrm>
          <a:prstGeom prst="cloudCallout">
            <a:avLst>
              <a:gd name="adj1" fmla="val -54239"/>
              <a:gd name="adj2" fmla="val 60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Keep moving forward, keep improving!</a:t>
            </a:r>
          </a:p>
        </p:txBody>
      </p:sp>
    </p:spTree>
    <p:extLst>
      <p:ext uri="{BB962C8B-B14F-4D97-AF65-F5344CB8AC3E}">
        <p14:creationId xmlns:p14="http://schemas.microsoft.com/office/powerpoint/2010/main" val="331117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23" y="228600"/>
            <a:ext cx="8534400" cy="758952"/>
          </a:xfrm>
        </p:spPr>
        <p:txBody>
          <a:bodyPr>
            <a:normAutofit/>
          </a:bodyPr>
          <a:lstStyle/>
          <a:p>
            <a:r>
              <a:rPr lang="en-US" b="1" dirty="0"/>
              <a:t>UF/IFAS: A Three-Legged Stool</a:t>
            </a:r>
          </a:p>
        </p:txBody>
      </p:sp>
      <p:sp>
        <p:nvSpPr>
          <p:cNvPr id="6" name="Content Placeholder 2"/>
          <p:cNvSpPr txBox="1">
            <a:spLocks/>
          </p:cNvSpPr>
          <p:nvPr/>
        </p:nvSpPr>
        <p:spPr>
          <a:xfrm>
            <a:off x="228600" y="1648938"/>
            <a:ext cx="868680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Font typeface="Arial" panose="020B0604020202020204" pitchFamily="34" charset="0"/>
              <a:buChar char="•"/>
            </a:pPr>
            <a:r>
              <a:rPr lang="en-US" sz="2800" b="1" dirty="0"/>
              <a:t>Teaching</a:t>
            </a:r>
          </a:p>
          <a:p>
            <a:pPr lvl="1">
              <a:buFont typeface="Arial" panose="020B0604020202020204" pitchFamily="34" charset="0"/>
              <a:buChar char="•"/>
            </a:pPr>
            <a:r>
              <a:rPr lang="en-US" sz="2300" dirty="0"/>
              <a:t>College of Agriculture and Life Sciences</a:t>
            </a:r>
          </a:p>
          <a:p>
            <a:pPr lvl="1">
              <a:buFont typeface="Arial" panose="020B0604020202020204" pitchFamily="34" charset="0"/>
              <a:buChar char="•"/>
            </a:pPr>
            <a:r>
              <a:rPr lang="en-US" sz="2300" dirty="0"/>
              <a:t>College of Veterinary Medicine*</a:t>
            </a:r>
          </a:p>
          <a:p>
            <a:pPr lvl="1">
              <a:buFont typeface="Arial" panose="020B0604020202020204" pitchFamily="34" charset="0"/>
              <a:buChar char="•"/>
            </a:pPr>
            <a:endParaRPr lang="en-US" sz="2300" dirty="0"/>
          </a:p>
          <a:p>
            <a:pPr>
              <a:buFont typeface="Arial" panose="020B0604020202020204" pitchFamily="34" charset="0"/>
              <a:buChar char="•"/>
            </a:pPr>
            <a:r>
              <a:rPr lang="en-US" sz="2800" b="1" dirty="0"/>
              <a:t>Research</a:t>
            </a:r>
          </a:p>
          <a:p>
            <a:pPr lvl="1">
              <a:buFont typeface="Arial" panose="020B0604020202020204" pitchFamily="34" charset="0"/>
              <a:buChar char="•"/>
            </a:pPr>
            <a:r>
              <a:rPr lang="en-US" sz="2300" dirty="0"/>
              <a:t>Florida Agriculture Experiment Stations</a:t>
            </a:r>
          </a:p>
          <a:p>
            <a:pPr lvl="2">
              <a:buFont typeface="Arial" panose="020B0604020202020204" pitchFamily="34" charset="0"/>
              <a:buChar char="•"/>
            </a:pPr>
            <a:endParaRPr lang="en-US" b="1" dirty="0">
              <a:solidFill>
                <a:schemeClr val="tx2"/>
              </a:solidFill>
            </a:endParaRPr>
          </a:p>
          <a:p>
            <a:pPr>
              <a:buFont typeface="Arial" panose="020B0604020202020204" pitchFamily="34" charset="0"/>
              <a:buChar char="•"/>
            </a:pPr>
            <a:r>
              <a:rPr lang="en-US" sz="2800" b="1" dirty="0"/>
              <a:t>Extension</a:t>
            </a:r>
          </a:p>
          <a:p>
            <a:pPr lvl="1">
              <a:buFont typeface="Arial" panose="020B0604020202020204" pitchFamily="34" charset="0"/>
              <a:buChar char="•"/>
            </a:pPr>
            <a:r>
              <a:rPr lang="en-US" sz="2300" dirty="0"/>
              <a:t>Offices in all 67 Florida Counties</a:t>
            </a:r>
          </a:p>
          <a:p>
            <a:pPr marL="274320" lvl="1" indent="0">
              <a:buNone/>
            </a:pPr>
            <a:endParaRPr lang="en-US" sz="2300" dirty="0"/>
          </a:p>
          <a:p>
            <a:pPr marL="0" indent="0">
              <a:buFont typeface="Wingdings 2"/>
              <a:buNone/>
            </a:pP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3079" y="4724400"/>
            <a:ext cx="1676400" cy="157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235"/>
          <a:stretch/>
        </p:blipFill>
        <p:spPr bwMode="auto">
          <a:xfrm>
            <a:off x="6714615" y="3029107"/>
            <a:ext cx="1873327" cy="150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7336" y="1371600"/>
            <a:ext cx="2147887" cy="147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48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01" y="60326"/>
            <a:ext cx="8952470" cy="1410670"/>
          </a:xfrm>
        </p:spPr>
        <p:txBody>
          <a:bodyPr/>
          <a:lstStyle/>
          <a:p>
            <a:r>
              <a:rPr lang="en-US" b="1" dirty="0"/>
              <a:t>UF/IFAS is Throughout Florida</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942" t="28233" r="1594" b="8518"/>
          <a:stretch/>
        </p:blipFill>
        <p:spPr bwMode="auto">
          <a:xfrm>
            <a:off x="1337251" y="1219200"/>
            <a:ext cx="6400800" cy="5445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43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“Roots” of Extension</a:t>
            </a:r>
          </a:p>
        </p:txBody>
      </p:sp>
      <p:sp>
        <p:nvSpPr>
          <p:cNvPr id="3075" name="Rectangle 3"/>
          <p:cNvSpPr>
            <a:spLocks noGrp="1" noChangeArrowheads="1"/>
          </p:cNvSpPr>
          <p:nvPr>
            <p:ph idx="1"/>
          </p:nvPr>
        </p:nvSpPr>
        <p:spPr>
          <a:xfrm>
            <a:off x="228600" y="1524000"/>
            <a:ext cx="6781800" cy="1219200"/>
          </a:xfrm>
        </p:spPr>
        <p:txBody>
          <a:bodyPr>
            <a:normAutofit/>
          </a:bodyPr>
          <a:lstStyle/>
          <a:p>
            <a:pPr>
              <a:lnSpc>
                <a:spcPct val="80000"/>
              </a:lnSpc>
              <a:buFontTx/>
              <a:buNone/>
            </a:pPr>
            <a:r>
              <a:rPr lang="en-US" altLang="en-US" sz="2800" dirty="0">
                <a:solidFill>
                  <a:schemeClr val="accent3"/>
                </a:solidFill>
              </a:rPr>
              <a:t>Morrill Act - 1862 </a:t>
            </a:r>
          </a:p>
          <a:p>
            <a:pPr marL="0" indent="0">
              <a:lnSpc>
                <a:spcPct val="80000"/>
              </a:lnSpc>
              <a:buFontTx/>
              <a:buNone/>
            </a:pPr>
            <a:r>
              <a:rPr lang="en-US" altLang="en-US" sz="1800" dirty="0">
                <a:cs typeface="Times New Roman" panose="02020603050405020304" pitchFamily="18" charset="0"/>
              </a:rPr>
              <a:t>Establishes the National Land Grant University system; Establishment of Florida Agriculture College at Lake City in 1884 - eventually becomes the College of Agriculture at UF in 1906 </a:t>
            </a:r>
          </a:p>
        </p:txBody>
      </p:sp>
      <p:sp>
        <p:nvSpPr>
          <p:cNvPr id="3078" name="Rectangle 6"/>
          <p:cNvSpPr>
            <a:spLocks noChangeArrowheads="1"/>
          </p:cNvSpPr>
          <p:nvPr/>
        </p:nvSpPr>
        <p:spPr bwMode="auto">
          <a:xfrm>
            <a:off x="152401" y="3055328"/>
            <a:ext cx="68580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800" dirty="0">
                <a:solidFill>
                  <a:schemeClr val="accent3"/>
                </a:solidFill>
              </a:rPr>
              <a:t>Hatch Act-1887</a:t>
            </a:r>
          </a:p>
          <a:p>
            <a:pPr eaLnBrk="0" hangingPunct="0"/>
            <a:r>
              <a:rPr lang="en-US" altLang="en-US" dirty="0">
                <a:solidFill>
                  <a:srgbClr val="000000"/>
                </a:solidFill>
              </a:rPr>
              <a:t>Establishes agricultural experiment stations in connection with the colleges already established in several states. The Florida Agricultural Experiment Station was established in 1888.</a:t>
            </a:r>
          </a:p>
        </p:txBody>
      </p:sp>
      <p:sp>
        <p:nvSpPr>
          <p:cNvPr id="3080" name="Rectangle 8"/>
          <p:cNvSpPr>
            <a:spLocks noChangeArrowheads="1"/>
          </p:cNvSpPr>
          <p:nvPr/>
        </p:nvSpPr>
        <p:spPr bwMode="auto">
          <a:xfrm>
            <a:off x="152400" y="4795897"/>
            <a:ext cx="701040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solidFill>
                  <a:schemeClr val="accent3"/>
                </a:solidFill>
              </a:rPr>
              <a:t>Smith-Lever Act-1914</a:t>
            </a:r>
            <a:endParaRPr lang="en-US" altLang="en-US" sz="2800" i="1" dirty="0">
              <a:solidFill>
                <a:schemeClr val="accent3"/>
              </a:solidFill>
            </a:endParaRPr>
          </a:p>
          <a:p>
            <a:r>
              <a:rPr lang="en-US" altLang="en-US" dirty="0">
                <a:cs typeface="Times New Roman" panose="02020603050405020304" pitchFamily="18" charset="0"/>
              </a:rPr>
              <a:t>Cooperative Extension was designed as a partnership of the U.S. Department of Agriculture and the land-grant universities and local counties.</a:t>
            </a:r>
          </a:p>
          <a:p>
            <a:endParaRPr lang="en-US" altLang="en-US" dirty="0"/>
          </a:p>
          <a:p>
            <a:endParaRPr lang="en-US" altLang="en-US" dirty="0"/>
          </a:p>
        </p:txBody>
      </p:sp>
      <p:pic>
        <p:nvPicPr>
          <p:cNvPr id="3" name="Picture 2" descr="Archiv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977" y="1600200"/>
            <a:ext cx="1812927" cy="12871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IFAS Archive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206" y="3103602"/>
            <a:ext cx="1905000" cy="13525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6" descr="http://nwdistrict.ifas.ufl.edu/phag/files/2014/01/100-US-Extension-logo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6437" y="4627373"/>
            <a:ext cx="1705769" cy="170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5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78"/>
                                        </p:tgtEl>
                                        <p:attrNameLst>
                                          <p:attrName>style.visibility</p:attrName>
                                        </p:attrNameLst>
                                      </p:cBhvr>
                                      <p:to>
                                        <p:strVal val="visible"/>
                                      </p:to>
                                    </p:set>
                                    <p:anim calcmode="lin" valueType="num">
                                      <p:cBhvr additive="base">
                                        <p:cTn id="23" dur="500" fill="hold"/>
                                        <p:tgtEl>
                                          <p:spTgt spid="3078"/>
                                        </p:tgtEl>
                                        <p:attrNameLst>
                                          <p:attrName>ppt_x</p:attrName>
                                        </p:attrNameLst>
                                      </p:cBhvr>
                                      <p:tavLst>
                                        <p:tav tm="0">
                                          <p:val>
                                            <p:strVal val="#ppt_x"/>
                                          </p:val>
                                        </p:tav>
                                        <p:tav tm="100000">
                                          <p:val>
                                            <p:strVal val="#ppt_x"/>
                                          </p:val>
                                        </p:tav>
                                      </p:tavLst>
                                    </p:anim>
                                    <p:anim calcmode="lin" valueType="num">
                                      <p:cBhvr additive="base">
                                        <p:cTn id="24" dur="500" fill="hold"/>
                                        <p:tgtEl>
                                          <p:spTgt spid="307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anim calcmode="lin" valueType="num">
                                      <p:cBhvr additive="base">
                                        <p:cTn id="27" dur="500" fill="hold"/>
                                        <p:tgtEl>
                                          <p:spTgt spid="3076"/>
                                        </p:tgtEl>
                                        <p:attrNameLst>
                                          <p:attrName>ppt_x</p:attrName>
                                        </p:attrNameLst>
                                      </p:cBhvr>
                                      <p:tavLst>
                                        <p:tav tm="0">
                                          <p:val>
                                            <p:strVal val="#ppt_x"/>
                                          </p:val>
                                        </p:tav>
                                        <p:tav tm="100000">
                                          <p:val>
                                            <p:strVal val="#ppt_x"/>
                                          </p:val>
                                        </p:tav>
                                      </p:tavLst>
                                    </p:anim>
                                    <p:anim calcmode="lin" valueType="num">
                                      <p:cBhvr additive="base">
                                        <p:cTn id="2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80"/>
                                        </p:tgtEl>
                                        <p:attrNameLst>
                                          <p:attrName>style.visibility</p:attrName>
                                        </p:attrNameLst>
                                      </p:cBhvr>
                                      <p:to>
                                        <p:strVal val="visible"/>
                                      </p:to>
                                    </p:set>
                                    <p:anim calcmode="lin" valueType="num">
                                      <p:cBhvr additive="base">
                                        <p:cTn id="33" dur="500" fill="hold"/>
                                        <p:tgtEl>
                                          <p:spTgt spid="3080"/>
                                        </p:tgtEl>
                                        <p:attrNameLst>
                                          <p:attrName>ppt_x</p:attrName>
                                        </p:attrNameLst>
                                      </p:cBhvr>
                                      <p:tavLst>
                                        <p:tav tm="0">
                                          <p:val>
                                            <p:strVal val="#ppt_x"/>
                                          </p:val>
                                        </p:tav>
                                        <p:tav tm="100000">
                                          <p:val>
                                            <p:strVal val="#ppt_x"/>
                                          </p:val>
                                        </p:tav>
                                      </p:tavLst>
                                    </p:anim>
                                    <p:anim calcmode="lin" valueType="num">
                                      <p:cBhvr additive="base">
                                        <p:cTn id="34" dur="500" fill="hold"/>
                                        <p:tgtEl>
                                          <p:spTgt spid="308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8" grpId="0"/>
      <p:bldP spid="30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UF/IFAS Extension Program Areas</a:t>
            </a:r>
          </a:p>
        </p:txBody>
      </p:sp>
      <p:sp>
        <p:nvSpPr>
          <p:cNvPr id="5" name="Content Placeholder 4"/>
          <p:cNvSpPr>
            <a:spLocks noGrp="1"/>
          </p:cNvSpPr>
          <p:nvPr>
            <p:ph sz="half" idx="1"/>
          </p:nvPr>
        </p:nvSpPr>
        <p:spPr/>
        <p:txBody>
          <a:bodyPr>
            <a:normAutofit/>
          </a:bodyPr>
          <a:lstStyle/>
          <a:p>
            <a:r>
              <a:rPr lang="en-US" dirty="0"/>
              <a:t>Agriculture</a:t>
            </a:r>
          </a:p>
          <a:p>
            <a:r>
              <a:rPr lang="en-US" dirty="0"/>
              <a:t>Environment/Natural Resources</a:t>
            </a:r>
          </a:p>
          <a:p>
            <a:r>
              <a:rPr lang="en-US" dirty="0"/>
              <a:t>Family &amp; Consumer Sciences</a:t>
            </a:r>
          </a:p>
          <a:p>
            <a:r>
              <a:rPr lang="en-US" dirty="0"/>
              <a:t>4-H Youth Development</a:t>
            </a:r>
          </a:p>
          <a:p>
            <a:endParaRPr lang="en-US" dirty="0"/>
          </a:p>
        </p:txBody>
      </p:sp>
      <p:sp>
        <p:nvSpPr>
          <p:cNvPr id="6" name="Content Placeholder 5"/>
          <p:cNvSpPr>
            <a:spLocks noGrp="1"/>
          </p:cNvSpPr>
          <p:nvPr>
            <p:ph sz="half" idx="2"/>
          </p:nvPr>
        </p:nvSpPr>
        <p:spPr/>
        <p:txBody>
          <a:bodyPr>
            <a:normAutofit/>
          </a:bodyPr>
          <a:lstStyle/>
          <a:p>
            <a:r>
              <a:rPr lang="en-US" dirty="0"/>
              <a:t>Lawn and Garden-Horticulture</a:t>
            </a:r>
          </a:p>
          <a:p>
            <a:r>
              <a:rPr lang="en-US" dirty="0"/>
              <a:t>Community Resources</a:t>
            </a:r>
          </a:p>
          <a:p>
            <a:r>
              <a:rPr lang="en-US" dirty="0"/>
              <a:t>Disaster Prep and Recovery</a:t>
            </a:r>
          </a:p>
          <a:p>
            <a:r>
              <a:rPr lang="en-US" dirty="0"/>
              <a:t>Waste Management </a:t>
            </a:r>
          </a:p>
        </p:txBody>
      </p:sp>
      <p:pic>
        <p:nvPicPr>
          <p:cNvPr id="7170" name="Picture 2" descr="UF/IFAS Extension: Solutions for Your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20340"/>
            <a:ext cx="8153400" cy="18481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40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UF/IFAS Extension-Collier County</a:t>
            </a:r>
          </a:p>
        </p:txBody>
      </p:sp>
      <p:sp>
        <p:nvSpPr>
          <p:cNvPr id="4" name="Content Placeholder 2"/>
          <p:cNvSpPr txBox="1">
            <a:spLocks/>
          </p:cNvSpPr>
          <p:nvPr/>
        </p:nvSpPr>
        <p:spPr>
          <a:xfrm>
            <a:off x="228600" y="1600200"/>
            <a:ext cx="868680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cs typeface="Times New Roman" pitchFamily="18" charset="0"/>
              </a:rPr>
              <a:t>A partnership between UF/IFAS and the Collier County Board of County Commissioners</a:t>
            </a:r>
          </a:p>
          <a:p>
            <a:pPr lvl="1"/>
            <a:r>
              <a:rPr lang="en-US" sz="1900" dirty="0">
                <a:cs typeface="Times New Roman" pitchFamily="18" charset="0"/>
              </a:rPr>
              <a:t>Public Services Department</a:t>
            </a:r>
          </a:p>
          <a:p>
            <a:r>
              <a:rPr lang="en-US" sz="2400" dirty="0"/>
              <a:t>Provides scientific knowledge and expertise to the public through community education programs</a:t>
            </a:r>
          </a:p>
          <a:p>
            <a:pPr lvl="1"/>
            <a:r>
              <a:rPr lang="en-US" sz="1900" dirty="0"/>
              <a:t>Programming based on the needs of the community</a:t>
            </a:r>
          </a:p>
          <a:p>
            <a:endParaRPr lang="en-US" sz="1400" dirty="0"/>
          </a:p>
          <a:p>
            <a:pPr marL="60325" indent="-60325">
              <a:lnSpc>
                <a:spcPct val="80000"/>
              </a:lnSpc>
            </a:pPr>
            <a:endParaRPr lang="en-US" altLang="en-US" sz="1600" dirty="0"/>
          </a:p>
          <a:p>
            <a:endParaRPr lang="en-US" sz="2800" b="1" dirty="0"/>
          </a:p>
          <a:p>
            <a:pPr marL="0" indent="0">
              <a:buFont typeface="Wingdings 2"/>
              <a:buNone/>
            </a:pPr>
            <a:endParaRPr lang="en-US" dirty="0"/>
          </a:p>
        </p:txBody>
      </p:sp>
      <p:pic>
        <p:nvPicPr>
          <p:cNvPr id="5" name="Picture 7" descr="ag tour 06 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187686"/>
            <a:ext cx="2610312" cy="19242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C:\Users\fluech\Desktop\Clerical\Logos - Copy\New IFAS log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4711211"/>
            <a:ext cx="2649105" cy="8772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8941" y="4554108"/>
            <a:ext cx="2784423" cy="1034321"/>
          </a:xfrm>
          <a:prstGeom prst="rect">
            <a:avLst/>
          </a:prstGeom>
        </p:spPr>
      </p:pic>
    </p:spTree>
    <p:extLst>
      <p:ext uri="{BB962C8B-B14F-4D97-AF65-F5344CB8AC3E}">
        <p14:creationId xmlns:p14="http://schemas.microsoft.com/office/powerpoint/2010/main" val="56533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77528"/>
            <a:ext cx="7886700" cy="1325563"/>
          </a:xfrm>
        </p:spPr>
        <p:txBody>
          <a:bodyPr/>
          <a:lstStyle/>
          <a:p>
            <a:r>
              <a:rPr lang="en-US" b="1" dirty="0"/>
              <a:t>How We Do It</a:t>
            </a:r>
          </a:p>
        </p:txBody>
      </p:sp>
      <p:sp>
        <p:nvSpPr>
          <p:cNvPr id="5" name="Content Placeholder 4"/>
          <p:cNvSpPr>
            <a:spLocks noGrp="1"/>
          </p:cNvSpPr>
          <p:nvPr>
            <p:ph sz="half" idx="1"/>
          </p:nvPr>
        </p:nvSpPr>
        <p:spPr>
          <a:xfrm>
            <a:off x="304800" y="1447800"/>
            <a:ext cx="4191000" cy="4681728"/>
          </a:xfrm>
        </p:spPr>
        <p:txBody>
          <a:bodyPr/>
          <a:lstStyle/>
          <a:p>
            <a:r>
              <a:rPr lang="en-US" dirty="0"/>
              <a:t>Consultations:           </a:t>
            </a:r>
          </a:p>
          <a:p>
            <a:pPr lvl="1"/>
            <a:r>
              <a:rPr lang="en-US" dirty="0"/>
              <a:t>office and field, phone, email</a:t>
            </a:r>
          </a:p>
          <a:p>
            <a:r>
              <a:rPr lang="en-US" dirty="0"/>
              <a:t>Group learning events</a:t>
            </a:r>
          </a:p>
          <a:p>
            <a:pPr lvl="1"/>
            <a:r>
              <a:rPr lang="en-US" dirty="0"/>
              <a:t>presentations, workshops, tours, webinars, outreach </a:t>
            </a:r>
          </a:p>
          <a:p>
            <a:r>
              <a:rPr lang="en-US" dirty="0"/>
              <a:t>Demonstrations</a:t>
            </a:r>
          </a:p>
          <a:p>
            <a:r>
              <a:rPr lang="en-US" dirty="0"/>
              <a:t>4-H Clubs</a:t>
            </a:r>
          </a:p>
          <a:p>
            <a:r>
              <a:rPr lang="en-US" dirty="0"/>
              <a:t>Train the trainer/ volunteer programs</a:t>
            </a:r>
          </a:p>
          <a:p>
            <a:pPr marL="0" indent="0">
              <a:buNone/>
            </a:pPr>
            <a:endParaRPr lang="en-US" dirty="0"/>
          </a:p>
        </p:txBody>
      </p:sp>
      <p:sp>
        <p:nvSpPr>
          <p:cNvPr id="6" name="Content Placeholder 5"/>
          <p:cNvSpPr>
            <a:spLocks noGrp="1"/>
          </p:cNvSpPr>
          <p:nvPr>
            <p:ph sz="half" idx="2"/>
          </p:nvPr>
        </p:nvSpPr>
        <p:spPr/>
        <p:txBody>
          <a:bodyPr/>
          <a:lstStyle/>
          <a:p>
            <a:r>
              <a:rPr lang="en-US" dirty="0"/>
              <a:t>Fact sheets, publications</a:t>
            </a:r>
          </a:p>
          <a:p>
            <a:r>
              <a:rPr lang="en-US" dirty="0"/>
              <a:t>EDIS</a:t>
            </a:r>
          </a:p>
          <a:p>
            <a:r>
              <a:rPr lang="en-US" dirty="0"/>
              <a:t>Newspaper/journal articles</a:t>
            </a:r>
          </a:p>
          <a:p>
            <a:r>
              <a:rPr lang="en-US" dirty="0"/>
              <a:t>Videos</a:t>
            </a:r>
          </a:p>
          <a:p>
            <a:r>
              <a:rPr lang="en-US" dirty="0"/>
              <a:t>Websites</a:t>
            </a:r>
          </a:p>
          <a:p>
            <a:r>
              <a:rPr lang="en-US" dirty="0"/>
              <a:t>Social media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267200"/>
            <a:ext cx="2964721" cy="2260600"/>
          </a:xfrm>
          <a:prstGeom prst="rect">
            <a:avLst/>
          </a:prstGeom>
        </p:spPr>
      </p:pic>
    </p:spTree>
    <p:extLst>
      <p:ext uri="{BB962C8B-B14F-4D97-AF65-F5344CB8AC3E}">
        <p14:creationId xmlns:p14="http://schemas.microsoft.com/office/powerpoint/2010/main" val="1474489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Horticulture - Commercial</a:t>
            </a:r>
          </a:p>
        </p:txBody>
      </p:sp>
      <p:sp>
        <p:nvSpPr>
          <p:cNvPr id="4" name="Content Placeholder 3"/>
          <p:cNvSpPr>
            <a:spLocks noGrp="1"/>
          </p:cNvSpPr>
          <p:nvPr>
            <p:ph sz="half" idx="1"/>
          </p:nvPr>
        </p:nvSpPr>
        <p:spPr>
          <a:xfrm>
            <a:off x="4648200" y="1459932"/>
            <a:ext cx="4343400" cy="4681728"/>
          </a:xfrm>
        </p:spPr>
        <p:txBody>
          <a:bodyPr>
            <a:normAutofit/>
          </a:bodyPr>
          <a:lstStyle/>
          <a:p>
            <a:r>
              <a:rPr lang="en-US" sz="2400" dirty="0"/>
              <a:t>Landscape Entomology</a:t>
            </a:r>
          </a:p>
          <a:p>
            <a:r>
              <a:rPr lang="en-US" sz="2400" dirty="0"/>
              <a:t>Landscape Pesticide Applicator Training</a:t>
            </a:r>
          </a:p>
          <a:p>
            <a:r>
              <a:rPr lang="en-US" sz="2400" dirty="0"/>
              <a:t>Pruning, Fertilizing and Landscape Industry Standards</a:t>
            </a:r>
          </a:p>
          <a:p>
            <a:r>
              <a:rPr lang="en-US" sz="2400" dirty="0"/>
              <a:t>Home Owners Associations</a:t>
            </a:r>
          </a:p>
          <a:p>
            <a:r>
              <a:rPr lang="en-US" sz="2400" dirty="0"/>
              <a:t>Alternative Fruit Tree Choices</a:t>
            </a:r>
          </a:p>
        </p:txBody>
      </p:sp>
      <p:sp>
        <p:nvSpPr>
          <p:cNvPr id="5" name="TextBox 4"/>
          <p:cNvSpPr txBox="1"/>
          <p:nvPr/>
        </p:nvSpPr>
        <p:spPr>
          <a:xfrm>
            <a:off x="228600" y="4572000"/>
            <a:ext cx="4343400" cy="1569660"/>
          </a:xfrm>
          <a:prstGeom prst="rect">
            <a:avLst/>
          </a:prstGeom>
          <a:noFill/>
        </p:spPr>
        <p:txBody>
          <a:bodyPr wrap="square" rtlCol="0">
            <a:spAutoFit/>
          </a:bodyPr>
          <a:lstStyle/>
          <a:p>
            <a:pPr algn="ctr"/>
            <a:r>
              <a:rPr lang="en-US" sz="2400" b="1" i="1" dirty="0"/>
              <a:t>Doug Caldwell, Ph.D. </a:t>
            </a:r>
            <a:r>
              <a:rPr lang="en-US" sz="2400" dirty="0"/>
              <a:t>Commercial Horticulture Agent</a:t>
            </a:r>
          </a:p>
          <a:p>
            <a:pPr algn="ctr"/>
            <a:r>
              <a:rPr lang="en-US" sz="2400" i="1" dirty="0"/>
              <a:t>Aka “Dr. Doug Bug”</a:t>
            </a:r>
          </a:p>
        </p:txBody>
      </p:sp>
      <p:pic>
        <p:nvPicPr>
          <p:cNvPr id="13314" name="Picture 2" descr="https://scontent-b-mia.xx.fbcdn.net/hphotos-frc1/t1.0-9/601195_568222356535908_1771212017_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3" t="3072" b="20600"/>
          <a:stretch/>
        </p:blipFill>
        <p:spPr bwMode="auto">
          <a:xfrm>
            <a:off x="990600" y="1600200"/>
            <a:ext cx="2757996" cy="2873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SCN549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437" b="14144"/>
          <a:stretch/>
        </p:blipFill>
        <p:spPr bwMode="auto">
          <a:xfrm>
            <a:off x="4800600" y="4211944"/>
            <a:ext cx="3657600" cy="198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452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9369</TotalTime>
  <Words>1227</Words>
  <Application>Microsoft Office PowerPoint</Application>
  <PresentationFormat>On-screen Show (4:3)</PresentationFormat>
  <Paragraphs>171</Paragraphs>
  <Slides>23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Times New Roman</vt:lpstr>
      <vt:lpstr>Wingdings</vt:lpstr>
      <vt:lpstr>Wingdings 2</vt:lpstr>
      <vt:lpstr>Office Theme</vt:lpstr>
      <vt:lpstr>UF/IFAS Extension Collier County</vt:lpstr>
      <vt:lpstr>What is the University of Florida  Institute of Food and Agricultural Sciences? </vt:lpstr>
      <vt:lpstr>UF/IFAS: A Three-Legged Stool</vt:lpstr>
      <vt:lpstr>UF/IFAS is Throughout Florida</vt:lpstr>
      <vt:lpstr>The “Roots” of Extension</vt:lpstr>
      <vt:lpstr>UF/IFAS Extension Program Areas</vt:lpstr>
      <vt:lpstr>UF/IFAS Extension-Collier County</vt:lpstr>
      <vt:lpstr>How We Do It</vt:lpstr>
      <vt:lpstr>Horticulture - Commercial</vt:lpstr>
      <vt:lpstr>Horticulture - Urban</vt:lpstr>
      <vt:lpstr>4-H Youth Development</vt:lpstr>
      <vt:lpstr>Family Nutrition Program - FNP</vt:lpstr>
      <vt:lpstr>Sustainable Food Systems</vt:lpstr>
      <vt:lpstr>Administrative Support</vt:lpstr>
      <vt:lpstr>Multi-County Agriculture Agents</vt:lpstr>
      <vt:lpstr>Southwest Florida  Research and Education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Charlotte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Extension Services</dc:creator>
  <cp:lastModifiedBy>VanLengenKris</cp:lastModifiedBy>
  <cp:revision>233</cp:revision>
  <cp:lastPrinted>2016-03-24T13:10:30Z</cp:lastPrinted>
  <dcterms:created xsi:type="dcterms:W3CDTF">2012-03-05T17:34:00Z</dcterms:created>
  <dcterms:modified xsi:type="dcterms:W3CDTF">2019-06-07T18:20:03Z</dcterms:modified>
</cp:coreProperties>
</file>