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ink/ink1.xml" ContentType="application/inkml+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18"/>
  </p:notesMasterIdLst>
  <p:sldIdLst>
    <p:sldId id="326" r:id="rId2"/>
    <p:sldId id="583" r:id="rId3"/>
    <p:sldId id="591" r:id="rId4"/>
    <p:sldId id="432" r:id="rId5"/>
    <p:sldId id="571" r:id="rId6"/>
    <p:sldId id="590" r:id="rId7"/>
    <p:sldId id="592" r:id="rId8"/>
    <p:sldId id="582" r:id="rId9"/>
    <p:sldId id="587" r:id="rId10"/>
    <p:sldId id="333" r:id="rId11"/>
    <p:sldId id="584" r:id="rId12"/>
    <p:sldId id="585" r:id="rId13"/>
    <p:sldId id="586" r:id="rId14"/>
    <p:sldId id="576" r:id="rId15"/>
    <p:sldId id="580" r:id="rId16"/>
    <p:sldId id="579" r:id="rId17"/>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TorresVEN" initials="E" lastIdx="3" clrIdx="0">
    <p:extLst>
      <p:ext uri="{19B8F6BF-5375-455C-9EA6-DF929625EA0E}">
        <p15:presenceInfo xmlns:p15="http://schemas.microsoft.com/office/powerpoint/2012/main" userId="ElizabethTorresV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4BA"/>
    <a:srgbClr val="F1EEE7"/>
    <a:srgbClr val="CC6600"/>
    <a:srgbClr val="E72D19"/>
    <a:srgbClr val="336600"/>
    <a:srgbClr val="58B6C0"/>
    <a:srgbClr val="184144"/>
    <a:srgbClr val="669559"/>
    <a:srgbClr val="4B7B1F"/>
    <a:srgbClr val="24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6370" autoAdjust="0"/>
  </p:normalViewPr>
  <p:slideViewPr>
    <p:cSldViewPr snapToGrid="0">
      <p:cViewPr varScale="1">
        <p:scale>
          <a:sx n="103" d="100"/>
          <a:sy n="103" d="100"/>
        </p:scale>
        <p:origin x="114" y="240"/>
      </p:cViewPr>
      <p:guideLst>
        <p:guide orient="horz" pos="1008"/>
        <p:guide pos="2448"/>
      </p:guideLst>
    </p:cSldViewPr>
  </p:slideViewPr>
  <p:outlineViewPr>
    <p:cViewPr>
      <p:scale>
        <a:sx n="33" d="100"/>
        <a:sy n="33" d="100"/>
      </p:scale>
      <p:origin x="0" y="-960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bcc.colliergov.net\data\GMD-TRANSENG\Transportation%20Engineering\Surtax%20Committee%20Materials\Project%20Funding%20bar%20chart%2011%20bridges%20revised.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Project Funding Total Estimate vs. Funding Source's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074F-4B14-BCAC-6F84BFD1D10F}"/>
              </c:ext>
            </c:extLst>
          </c:dPt>
          <c:dPt>
            <c:idx val="1"/>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3-074F-4B14-BCAC-6F84BFD1D10F}"/>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074F-4B14-BCAC-6F84BFD1D10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Sheet1!$A$12:$D$12</c:f>
              <c:strCache>
                <c:ptCount val="4"/>
                <c:pt idx="0">
                  <c:v>Gas Tax</c:v>
                </c:pt>
                <c:pt idx="1">
                  <c:v>Potential Debt</c:v>
                </c:pt>
                <c:pt idx="2">
                  <c:v>7-Year Sales Tax</c:v>
                </c:pt>
                <c:pt idx="3">
                  <c:v>Total Estimated Cost</c:v>
                </c:pt>
              </c:strCache>
            </c:strRef>
          </c:cat>
          <c:val>
            <c:numRef>
              <c:f>Sheet1!$A$13:$D$13</c:f>
              <c:numCache>
                <c:formatCode>_("$"* #,##0.0_);_("$"* \(#,##0.0\);_("$"* "-"??_);_(@_)</c:formatCode>
                <c:ptCount val="4"/>
                <c:pt idx="0">
                  <c:v>10500000</c:v>
                </c:pt>
                <c:pt idx="1">
                  <c:v>18000000</c:v>
                </c:pt>
                <c:pt idx="2">
                  <c:v>7000000</c:v>
                </c:pt>
                <c:pt idx="3">
                  <c:v>35475000</c:v>
                </c:pt>
              </c:numCache>
            </c:numRef>
          </c:val>
          <c:extLst>
            <c:ext xmlns:c16="http://schemas.microsoft.com/office/drawing/2014/chart" uri="{C3380CC4-5D6E-409C-BE32-E72D297353CC}">
              <c16:uniqueId val="{00000006-074F-4B14-BCAC-6F84BFD1D10F}"/>
            </c:ext>
          </c:extLst>
        </c:ser>
        <c:dLbls>
          <c:showLegendKey val="0"/>
          <c:showVal val="0"/>
          <c:showCatName val="0"/>
          <c:showSerName val="0"/>
          <c:showPercent val="0"/>
          <c:showBubbleSize val="0"/>
        </c:dLbls>
        <c:gapWidth val="219"/>
        <c:overlap val="-27"/>
        <c:axId val="425903624"/>
        <c:axId val="425892144"/>
      </c:barChart>
      <c:catAx>
        <c:axId val="425903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892144"/>
        <c:crosses val="autoZero"/>
        <c:auto val="1"/>
        <c:lblAlgn val="ctr"/>
        <c:lblOffset val="100"/>
        <c:noMultiLvlLbl val="0"/>
      </c:catAx>
      <c:valAx>
        <c:axId val="4258921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903624"/>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50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0B2-4738-8469-96ED8583E4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0B2-4738-8469-96ED8583E4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0B2-4738-8469-96ED8583E4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0B2-4738-8469-96ED8583E492}"/>
              </c:ext>
            </c:extLst>
          </c:dPt>
          <c:dLbls>
            <c:dLbl>
              <c:idx val="2"/>
              <c:tx>
                <c:rich>
                  <a:bodyPr/>
                  <a:lstStyle/>
                  <a:p>
                    <a:fld id="{B77B1973-C893-494A-B354-7AD58A236351}" type="CATEGORYNAME">
                      <a:rPr lang="en-US"/>
                      <a:pPr/>
                      <a:t>[CATEGORY NAME]</a:t>
                    </a:fld>
                    <a:r>
                      <a:rPr lang="en-US" baseline="0" dirty="0"/>
                      <a:t>, </a:t>
                    </a:r>
                    <a:fld id="{F163BE32-2D5F-4E2D-B58B-759D0D9DCB58}"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0B2-4738-8469-96ED8583E49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Sheet1!$A$1:$D$1</c:f>
              <c:strCache>
                <c:ptCount val="4"/>
                <c:pt idx="0">
                  <c:v>Design</c:v>
                </c:pt>
                <c:pt idx="1">
                  <c:v>Permitting &amp; Mitigation</c:v>
                </c:pt>
                <c:pt idx="2">
                  <c:v>Construction</c:v>
                </c:pt>
                <c:pt idx="3">
                  <c:v>Construction Engineering Inspection</c:v>
                </c:pt>
              </c:strCache>
            </c:strRef>
          </c:cat>
          <c:val>
            <c:numRef>
              <c:f>Sheet1!$A$2:$D$2</c:f>
              <c:numCache>
                <c:formatCode>_("$"* #,##0_);_("$"* \(#,##0\);_("$"* "-"??_);_(@_)</c:formatCode>
                <c:ptCount val="4"/>
                <c:pt idx="0">
                  <c:v>2459846</c:v>
                </c:pt>
                <c:pt idx="1">
                  <c:v>1075000</c:v>
                </c:pt>
                <c:pt idx="2">
                  <c:v>28500000</c:v>
                </c:pt>
                <c:pt idx="3">
                  <c:v>3400000</c:v>
                </c:pt>
              </c:numCache>
            </c:numRef>
          </c:val>
          <c:extLst>
            <c:ext xmlns:c16="http://schemas.microsoft.com/office/drawing/2014/chart" uri="{C3380CC4-5D6E-409C-BE32-E72D297353CC}">
              <c16:uniqueId val="{0000000A-E0B2-4738-8469-96ED8583E49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5T12:37:22.1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1,'12336'0,"-13339"0,11264 0,-10761 0,490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3407"/>
          </a:xfrm>
          <a:prstGeom prst="rect">
            <a:avLst/>
          </a:prstGeom>
        </p:spPr>
        <p:txBody>
          <a:bodyPr vert="horz" lIns="92776" tIns="46388" rIns="92776" bIns="46388" rtlCol="0"/>
          <a:lstStyle>
            <a:lvl1pPr algn="l">
              <a:defRPr sz="1100"/>
            </a:lvl1pPr>
          </a:lstStyle>
          <a:p>
            <a:endParaRPr lang="en-US" dirty="0"/>
          </a:p>
        </p:txBody>
      </p:sp>
      <p:sp>
        <p:nvSpPr>
          <p:cNvPr id="3" name="Date Placeholder 2"/>
          <p:cNvSpPr>
            <a:spLocks noGrp="1"/>
          </p:cNvSpPr>
          <p:nvPr>
            <p:ph type="dt" idx="1"/>
          </p:nvPr>
        </p:nvSpPr>
        <p:spPr>
          <a:xfrm>
            <a:off x="3970938" y="1"/>
            <a:ext cx="3037840" cy="463407"/>
          </a:xfrm>
          <a:prstGeom prst="rect">
            <a:avLst/>
          </a:prstGeom>
        </p:spPr>
        <p:txBody>
          <a:bodyPr vert="horz" lIns="92776" tIns="46388" rIns="92776" bIns="46388" rtlCol="0"/>
          <a:lstStyle>
            <a:lvl1pPr algn="r">
              <a:defRPr sz="1100"/>
            </a:lvl1pPr>
          </a:lstStyle>
          <a:p>
            <a:fld id="{757A2475-5D3B-43D3-B696-EA69E337C7F1}" type="datetimeFigureOut">
              <a:rPr lang="en-US" smtClean="0"/>
              <a:t>6/3/2019</a:t>
            </a:fld>
            <a:endParaRPr lang="en-US" dirty="0"/>
          </a:p>
        </p:txBody>
      </p:sp>
      <p:sp>
        <p:nvSpPr>
          <p:cNvPr id="4" name="Slide Image Placeholder 3"/>
          <p:cNvSpPr>
            <a:spLocks noGrp="1" noRot="1" noChangeAspect="1"/>
          </p:cNvSpPr>
          <p:nvPr>
            <p:ph type="sldImg" idx="2"/>
          </p:nvPr>
        </p:nvSpPr>
        <p:spPr>
          <a:xfrm>
            <a:off x="736600" y="1154113"/>
            <a:ext cx="5537200" cy="3114675"/>
          </a:xfrm>
          <a:prstGeom prst="rect">
            <a:avLst/>
          </a:prstGeom>
          <a:noFill/>
          <a:ln w="12700">
            <a:solidFill>
              <a:prstClr val="black"/>
            </a:solidFill>
          </a:ln>
        </p:spPr>
        <p:txBody>
          <a:bodyPr vert="horz" lIns="92776" tIns="46388" rIns="92776" bIns="46388" rtlCol="0" anchor="ctr"/>
          <a:lstStyle/>
          <a:p>
            <a:endParaRPr lang="en-US" dirty="0"/>
          </a:p>
        </p:txBody>
      </p:sp>
      <p:sp>
        <p:nvSpPr>
          <p:cNvPr id="5" name="Notes Placeholder 4"/>
          <p:cNvSpPr>
            <a:spLocks noGrp="1"/>
          </p:cNvSpPr>
          <p:nvPr>
            <p:ph type="body" sz="quarter" idx="3"/>
          </p:nvPr>
        </p:nvSpPr>
        <p:spPr>
          <a:xfrm>
            <a:off x="701040" y="4444864"/>
            <a:ext cx="5608320" cy="3636705"/>
          </a:xfrm>
          <a:prstGeom prst="rect">
            <a:avLst/>
          </a:prstGeom>
        </p:spPr>
        <p:txBody>
          <a:bodyPr vert="horz" lIns="92776" tIns="46388" rIns="92776" bIns="463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1"/>
            <a:ext cx="3037840" cy="463406"/>
          </a:xfrm>
          <a:prstGeom prst="rect">
            <a:avLst/>
          </a:prstGeom>
        </p:spPr>
        <p:txBody>
          <a:bodyPr vert="horz" lIns="92776" tIns="46388" rIns="92776" bIns="46388"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938" y="8772671"/>
            <a:ext cx="3037840" cy="463406"/>
          </a:xfrm>
          <a:prstGeom prst="rect">
            <a:avLst/>
          </a:prstGeom>
        </p:spPr>
        <p:txBody>
          <a:bodyPr vert="horz" lIns="92776" tIns="46388" rIns="92776" bIns="46388" rtlCol="0" anchor="b"/>
          <a:lstStyle>
            <a:lvl1pPr algn="r">
              <a:defRPr sz="1100"/>
            </a:lvl1pPr>
          </a:lstStyle>
          <a:p>
            <a:fld id="{2EBCF7F5-8A25-4E02-9A5E-8C2C2EACB17A}" type="slidenum">
              <a:rPr lang="en-US" smtClean="0"/>
              <a:t>‹#›</a:t>
            </a:fld>
            <a:endParaRPr lang="en-US" dirty="0"/>
          </a:p>
        </p:txBody>
      </p:sp>
    </p:spTree>
    <p:extLst>
      <p:ext uri="{BB962C8B-B14F-4D97-AF65-F5344CB8AC3E}">
        <p14:creationId xmlns:p14="http://schemas.microsoft.com/office/powerpoint/2010/main" val="46046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81A4C52-1BA0-4700-9EA4-BAC463EBC646}"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88351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81A4C52-1BA0-4700-9EA4-BAC463EBC646}" type="slidenum">
              <a:rPr lang="en-US" smtClean="0"/>
              <a:t>‹#›</a:t>
            </a:fld>
            <a:endParaRPr lang="en-US" dirty="0"/>
          </a:p>
        </p:txBody>
      </p:sp>
    </p:spTree>
    <p:extLst>
      <p:ext uri="{BB962C8B-B14F-4D97-AF65-F5344CB8AC3E}">
        <p14:creationId xmlns:p14="http://schemas.microsoft.com/office/powerpoint/2010/main" val="414877906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81A4C52-1BA0-4700-9EA4-BAC463EBC646}" type="slidenum">
              <a:rPr lang="en-US" smtClean="0"/>
              <a:t>‹#›</a:t>
            </a:fld>
            <a:endParaRPr lang="en-US" dirty="0"/>
          </a:p>
        </p:txBody>
      </p:sp>
    </p:spTree>
    <p:extLst>
      <p:ext uri="{BB962C8B-B14F-4D97-AF65-F5344CB8AC3E}">
        <p14:creationId xmlns:p14="http://schemas.microsoft.com/office/powerpoint/2010/main" val="390865456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5439987" y="6441599"/>
            <a:ext cx="1312025" cy="365125"/>
          </a:xfrm>
          <a:prstGeom prst="rect">
            <a:avLst/>
          </a:prstGeom>
        </p:spPr>
        <p:txBody>
          <a:bodyPr/>
          <a:lstStyle>
            <a:lvl1pPr algn="ctr">
              <a:defRPr/>
            </a:lvl1pPr>
          </a:lstStyle>
          <a:p>
            <a:fld id="{E81A4C52-1BA0-4700-9EA4-BAC463EBC646}" type="slidenum">
              <a:rPr lang="en-US" smtClean="0"/>
              <a:pPr/>
              <a:t>‹#›</a:t>
            </a:fld>
            <a:endParaRPr lang="en-US" dirty="0"/>
          </a:p>
        </p:txBody>
      </p:sp>
    </p:spTree>
    <p:extLst>
      <p:ext uri="{BB962C8B-B14F-4D97-AF65-F5344CB8AC3E}">
        <p14:creationId xmlns:p14="http://schemas.microsoft.com/office/powerpoint/2010/main" val="24303085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81A4C52-1BA0-4700-9EA4-BAC463EBC646}"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36776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endParaRPr lang="en-US" dirty="0"/>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E81A4C52-1BA0-4700-9EA4-BAC463EBC646}" type="slidenum">
              <a:rPr lang="en-US" smtClean="0"/>
              <a:t>‹#›</a:t>
            </a:fld>
            <a:endParaRPr lang="en-US" dirty="0"/>
          </a:p>
        </p:txBody>
      </p:sp>
    </p:spTree>
    <p:extLst>
      <p:ext uri="{BB962C8B-B14F-4D97-AF65-F5344CB8AC3E}">
        <p14:creationId xmlns:p14="http://schemas.microsoft.com/office/powerpoint/2010/main" val="30286617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E81A4C52-1BA0-4700-9EA4-BAC463EBC646}" type="slidenum">
              <a:rPr lang="en-US" smtClean="0"/>
              <a:t>‹#›</a:t>
            </a:fld>
            <a:endParaRPr lang="en-US" dirty="0"/>
          </a:p>
        </p:txBody>
      </p:sp>
    </p:spTree>
    <p:extLst>
      <p:ext uri="{BB962C8B-B14F-4D97-AF65-F5344CB8AC3E}">
        <p14:creationId xmlns:p14="http://schemas.microsoft.com/office/powerpoint/2010/main" val="182905531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endParaRPr lang="en-US" dirty="0"/>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E81A4C52-1BA0-4700-9EA4-BAC463EBC646}" type="slidenum">
              <a:rPr lang="en-US" smtClean="0"/>
              <a:t>‹#›</a:t>
            </a:fld>
            <a:endParaRPr lang="en-US" dirty="0"/>
          </a:p>
        </p:txBody>
      </p:sp>
    </p:spTree>
    <p:extLst>
      <p:ext uri="{BB962C8B-B14F-4D97-AF65-F5344CB8AC3E}">
        <p14:creationId xmlns:p14="http://schemas.microsoft.com/office/powerpoint/2010/main" val="259211464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E81A4C52-1BA0-4700-9EA4-BAC463EBC646}" type="slidenum">
              <a:rPr lang="en-US" smtClean="0"/>
              <a:t>‹#›</a:t>
            </a:fld>
            <a:endParaRPr lang="en-US" dirty="0"/>
          </a:p>
        </p:txBody>
      </p:sp>
    </p:spTree>
    <p:extLst>
      <p:ext uri="{BB962C8B-B14F-4D97-AF65-F5344CB8AC3E}">
        <p14:creationId xmlns:p14="http://schemas.microsoft.com/office/powerpoint/2010/main" val="98999480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E81A4C52-1BA0-4700-9EA4-BAC463EBC646}" type="slidenum">
              <a:rPr lang="en-US" smtClean="0"/>
              <a:t>‹#›</a:t>
            </a:fld>
            <a:endParaRPr lang="en-US" dirty="0"/>
          </a:p>
        </p:txBody>
      </p:sp>
    </p:spTree>
    <p:extLst>
      <p:ext uri="{BB962C8B-B14F-4D97-AF65-F5344CB8AC3E}">
        <p14:creationId xmlns:p14="http://schemas.microsoft.com/office/powerpoint/2010/main" val="404578668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endParaRPr lang="en-US" dirty="0"/>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E81A4C52-1BA0-4700-9EA4-BAC463EBC646}" type="slidenum">
              <a:rPr lang="en-US" smtClean="0"/>
              <a:t>‹#›</a:t>
            </a:fld>
            <a:endParaRPr lang="en-US" dirty="0"/>
          </a:p>
        </p:txBody>
      </p:sp>
    </p:spTree>
    <p:extLst>
      <p:ext uri="{BB962C8B-B14F-4D97-AF65-F5344CB8AC3E}">
        <p14:creationId xmlns:p14="http://schemas.microsoft.com/office/powerpoint/2010/main" val="344328137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491323"/>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77A51808-AEF1-4561-AADC-201883F8702C}"/>
              </a:ext>
            </a:extLst>
          </p:cNvPr>
          <p:cNvSpPr txBox="1">
            <a:spLocks/>
          </p:cNvSpPr>
          <p:nvPr/>
        </p:nvSpPr>
        <p:spPr bwMode="auto">
          <a:xfrm>
            <a:off x="7502" y="1891217"/>
            <a:ext cx="12192000" cy="2578409"/>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normAutofit/>
            <a:scene3d>
              <a:camera prst="orthographicFront"/>
              <a:lightRig rig="threePt" dir="t"/>
            </a:scene3d>
            <a:sp3d extrusionH="57150">
              <a:bevelT w="38100" h="38100" prst="angle"/>
            </a:sp3d>
          </a:bodyPr>
          <a:lstStyle>
            <a:lvl1pPr marL="342860" indent="-342860" algn="l" rtl="0" eaLnBrk="1" fontAlgn="base" hangingPunct="1">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863" indent="-285717"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2867" indent="-228573" algn="l" rtl="0" eaLnBrk="1" fontAlgn="base" hangingPunct="1">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013" indent="-228573"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159" indent="-228573" algn="l" rtl="0" eaLnBrk="1" fontAlgn="base" hangingPunct="1">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306" indent="-228573" algn="l" rtl="0" eaLnBrk="1" fontAlgn="base" hangingPunct="1">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453" indent="-228573" algn="l" rtl="0" eaLnBrk="1" fontAlgn="base" hangingPunct="1">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8599" indent="-228573" algn="l" rtl="0" eaLnBrk="1" fontAlgn="base" hangingPunct="1">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5746" indent="-228573" algn="l" rtl="0" eaLnBrk="1" fontAlgn="base" hangingPunct="1">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a:lstStyle>
          <a:p>
            <a:pPr marL="0" indent="0" algn="ctr" defTabSz="914400">
              <a:lnSpc>
                <a:spcPts val="2000"/>
              </a:lnSpc>
              <a:buNone/>
            </a:pPr>
            <a:r>
              <a:rPr lang="en-US" sz="2800" kern="0" dirty="0">
                <a:effectLst/>
                <a:latin typeface="Century Gothic" panose="020B0502020202020204" pitchFamily="34" charset="0"/>
                <a:ea typeface="Microsoft Himalaya" panose="01010100010101010101" pitchFamily="2" charset="0"/>
                <a:cs typeface="Microsoft Himalaya" panose="01010100010101010101" pitchFamily="2" charset="0"/>
              </a:rPr>
              <a:t>The Division of Transportation Engineering</a:t>
            </a:r>
          </a:p>
          <a:p>
            <a:pPr marL="0" indent="0" algn="ctr" defTabSz="914400">
              <a:lnSpc>
                <a:spcPts val="2000"/>
              </a:lnSpc>
              <a:buNone/>
            </a:pPr>
            <a:endParaRPr lang="en-US" sz="4400" kern="0" dirty="0">
              <a:effectLst/>
              <a:latin typeface="Century Gothic" panose="020B0502020202020204" pitchFamily="34" charset="0"/>
              <a:ea typeface="Microsoft Himalaya" panose="01010100010101010101" pitchFamily="2" charset="0"/>
              <a:cs typeface="Microsoft Himalaya" panose="01010100010101010101" pitchFamily="2" charset="0"/>
            </a:endParaRPr>
          </a:p>
          <a:p>
            <a:pPr marL="0" indent="0" algn="ctr" defTabSz="914400">
              <a:lnSpc>
                <a:spcPts val="2000"/>
              </a:lnSpc>
              <a:buNone/>
            </a:pPr>
            <a:endParaRPr lang="en-US" sz="4400" kern="0" dirty="0">
              <a:effectLst/>
              <a:latin typeface="Century Gothic" panose="020B0502020202020204" pitchFamily="34" charset="0"/>
              <a:ea typeface="Microsoft Himalaya" panose="01010100010101010101" pitchFamily="2" charset="0"/>
              <a:cs typeface="Microsoft Himalaya" panose="01010100010101010101" pitchFamily="2" charset="0"/>
            </a:endParaRPr>
          </a:p>
          <a:p>
            <a:pPr marL="0" indent="0" algn="ctr" defTabSz="914400">
              <a:lnSpc>
                <a:spcPts val="2000"/>
              </a:lnSpc>
              <a:buNone/>
            </a:pPr>
            <a:r>
              <a:rPr lang="en-US" sz="4400" b="1" kern="0" dirty="0">
                <a:effectLst/>
                <a:latin typeface="Century Gothic" panose="020B0502020202020204" pitchFamily="34" charset="0"/>
                <a:ea typeface="Microsoft Himalaya" panose="01010100010101010101" pitchFamily="2" charset="0"/>
                <a:cs typeface="Microsoft Himalaya" panose="01010100010101010101" pitchFamily="2" charset="0"/>
              </a:rPr>
              <a:t>One-Cent Surtax Capital Projects</a:t>
            </a:r>
          </a:p>
          <a:p>
            <a:pPr marL="0" indent="0" algn="ctr" defTabSz="914400">
              <a:lnSpc>
                <a:spcPts val="2000"/>
              </a:lnSpc>
              <a:buNone/>
            </a:pPr>
            <a:endParaRPr lang="en-US" sz="4400" b="1" kern="0" dirty="0">
              <a:effectLst/>
              <a:latin typeface="Century Gothic" panose="020B0502020202020204" pitchFamily="34" charset="0"/>
              <a:ea typeface="Microsoft Himalaya" panose="01010100010101010101" pitchFamily="2" charset="0"/>
              <a:cs typeface="Microsoft Himalaya" panose="01010100010101010101" pitchFamily="2" charset="0"/>
            </a:endParaRPr>
          </a:p>
          <a:p>
            <a:pPr marL="0" indent="0" algn="ctr" defTabSz="914400">
              <a:lnSpc>
                <a:spcPts val="2000"/>
              </a:lnSpc>
              <a:buNone/>
            </a:pPr>
            <a:endParaRPr lang="en-US" sz="3600" kern="0" dirty="0">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6" name="TextBox 5">
            <a:extLst>
              <a:ext uri="{FF2B5EF4-FFF2-40B4-BE49-F238E27FC236}">
                <a16:creationId xmlns:a16="http://schemas.microsoft.com/office/drawing/2014/main" id="{5DCA1A37-8F6F-4278-878C-7B7A31253ED8}"/>
              </a:ext>
            </a:extLst>
          </p:cNvPr>
          <p:cNvSpPr txBox="1"/>
          <p:nvPr/>
        </p:nvSpPr>
        <p:spPr>
          <a:xfrm>
            <a:off x="35168" y="4398189"/>
            <a:ext cx="12121662" cy="1754326"/>
          </a:xfrm>
          <a:prstGeom prst="rect">
            <a:avLst/>
          </a:prstGeom>
          <a:noFill/>
        </p:spPr>
        <p:txBody>
          <a:bodyPr wrap="square" rtlCol="0">
            <a:spAutoFit/>
          </a:bodyPr>
          <a:lstStyle/>
          <a:p>
            <a:pPr algn="ctr" defTabSz="914400"/>
            <a:r>
              <a:rPr lang="en-US" sz="2800" kern="0" dirty="0">
                <a:latin typeface="Century Gothic" panose="020B0502020202020204" pitchFamily="34" charset="0"/>
                <a:ea typeface="Microsoft Himalaya" panose="01010100010101010101" pitchFamily="2" charset="0"/>
                <a:cs typeface="Microsoft Himalaya" panose="01010100010101010101" pitchFamily="2" charset="0"/>
              </a:rPr>
              <a:t>Prepared By:</a:t>
            </a:r>
          </a:p>
          <a:p>
            <a:pPr algn="ctr" defTabSz="914400"/>
            <a:r>
              <a:rPr lang="en-US" sz="2000" kern="0" dirty="0">
                <a:latin typeface="Century Gothic" panose="020B0502020202020204" pitchFamily="34" charset="0"/>
                <a:ea typeface="Microsoft Himalaya" panose="01010100010101010101" pitchFamily="2" charset="0"/>
                <a:cs typeface="Microsoft Himalaya" panose="01010100010101010101" pitchFamily="2" charset="0"/>
              </a:rPr>
              <a:t>Thaddeus Cohen, Department Head, Growth Management Department</a:t>
            </a:r>
          </a:p>
          <a:p>
            <a:pPr algn="ctr" defTabSz="914400"/>
            <a:r>
              <a:rPr lang="en-US" sz="2000" kern="0" dirty="0">
                <a:latin typeface="Century Gothic" panose="020B0502020202020204" pitchFamily="34" charset="0"/>
                <a:ea typeface="Microsoft Himalaya" panose="01010100010101010101" pitchFamily="2" charset="0"/>
                <a:cs typeface="Microsoft Himalaya" panose="01010100010101010101" pitchFamily="2" charset="0"/>
              </a:rPr>
              <a:t>Jay Ahmad, P.E., Director, Transportation Engineering</a:t>
            </a:r>
          </a:p>
          <a:p>
            <a:pPr algn="ctr" defTabSz="914400"/>
            <a:r>
              <a:rPr lang="en-US" sz="2000" kern="0" dirty="0">
                <a:latin typeface="Century Gothic" panose="020B0502020202020204" pitchFamily="34" charset="0"/>
                <a:ea typeface="Microsoft Himalaya" panose="01010100010101010101" pitchFamily="2" charset="0"/>
                <a:cs typeface="Microsoft Himalaya" panose="01010100010101010101" pitchFamily="2" charset="0"/>
              </a:rPr>
              <a:t>Marlene Messam, P.E., Principal Project Manager, Transportation Engineering</a:t>
            </a:r>
          </a:p>
          <a:p>
            <a:pPr algn="ctr" defTabSz="914400"/>
            <a:r>
              <a:rPr lang="en-US" sz="2000" kern="0" dirty="0">
                <a:latin typeface="Century Gothic" panose="020B0502020202020204" pitchFamily="34" charset="0"/>
                <a:ea typeface="Microsoft Himalaya" panose="01010100010101010101" pitchFamily="2" charset="0"/>
                <a:cs typeface="Microsoft Himalaya" panose="01010100010101010101" pitchFamily="2" charset="0"/>
              </a:rPr>
              <a:t>Vu Thao, P.E., Sr. Project Manager , Transportation Engineering</a:t>
            </a:r>
          </a:p>
        </p:txBody>
      </p:sp>
      <p:pic>
        <p:nvPicPr>
          <p:cNvPr id="7" name="Picture 6">
            <a:extLst>
              <a:ext uri="{FF2B5EF4-FFF2-40B4-BE49-F238E27FC236}">
                <a16:creationId xmlns:a16="http://schemas.microsoft.com/office/drawing/2014/main" id="{F775637C-8A5E-42CD-86B7-2D3D6093B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717" y="68108"/>
            <a:ext cx="2851879" cy="1618977"/>
          </a:xfrm>
          <a:prstGeom prst="rect">
            <a:avLst/>
          </a:prstGeom>
        </p:spPr>
      </p:pic>
      <p:sp>
        <p:nvSpPr>
          <p:cNvPr id="2" name="TextBox 1">
            <a:extLst>
              <a:ext uri="{FF2B5EF4-FFF2-40B4-BE49-F238E27FC236}">
                <a16:creationId xmlns:a16="http://schemas.microsoft.com/office/drawing/2014/main" id="{31D1944C-D869-4FD0-9234-2AB5E6A0F1DB}"/>
              </a:ext>
            </a:extLst>
          </p:cNvPr>
          <p:cNvSpPr txBox="1"/>
          <p:nvPr/>
        </p:nvSpPr>
        <p:spPr>
          <a:xfrm>
            <a:off x="2508980" y="3609282"/>
            <a:ext cx="6510115" cy="584775"/>
          </a:xfrm>
          <a:prstGeom prst="rect">
            <a:avLst/>
          </a:prstGeom>
          <a:noFill/>
        </p:spPr>
        <p:txBody>
          <a:bodyPr wrap="none" rtlCol="0">
            <a:spAutoFit/>
          </a:bodyPr>
          <a:lstStyle/>
          <a:p>
            <a:r>
              <a:rPr lang="en-US" sz="3200" b="1" dirty="0">
                <a:latin typeface="Century Gothic" panose="020B0502020202020204" pitchFamily="34" charset="0"/>
                <a:ea typeface="Microsoft Himalaya" panose="01010100010101010101" pitchFamily="2" charset="0"/>
                <a:cs typeface="Microsoft Himalaya" panose="01010100010101010101" pitchFamily="2" charset="0"/>
              </a:rPr>
              <a:t>11 Bridge Replacements Project</a:t>
            </a:r>
            <a:endParaRPr lang="en-US" sz="3200" b="1" dirty="0"/>
          </a:p>
        </p:txBody>
      </p:sp>
      <p:sp>
        <p:nvSpPr>
          <p:cNvPr id="3" name="Slide Number Placeholder 2">
            <a:extLst>
              <a:ext uri="{FF2B5EF4-FFF2-40B4-BE49-F238E27FC236}">
                <a16:creationId xmlns:a16="http://schemas.microsoft.com/office/drawing/2014/main" id="{47254A46-D683-4C0F-9C76-CDE65DF9A9C7}"/>
              </a:ext>
            </a:extLst>
          </p:cNvPr>
          <p:cNvSpPr>
            <a:spLocks noGrp="1"/>
          </p:cNvSpPr>
          <p:nvPr>
            <p:ph type="sldNum" sz="quarter" idx="12"/>
          </p:nvPr>
        </p:nvSpPr>
        <p:spPr>
          <a:xfrm>
            <a:off x="5439987" y="6484729"/>
            <a:ext cx="1312025" cy="365125"/>
          </a:xfrm>
        </p:spPr>
        <p:txBody>
          <a:bodyPr/>
          <a:lstStyle/>
          <a:p>
            <a:fld id="{E81A4C52-1BA0-4700-9EA4-BAC463EBC646}" type="slidenum">
              <a:rPr lang="en-US" sz="1200" smtClean="0">
                <a:solidFill>
                  <a:schemeClr val="bg1"/>
                </a:solidFill>
              </a:rPr>
              <a:pPr/>
              <a:t>1</a:t>
            </a:fld>
            <a:endParaRPr lang="en-US" sz="1200" dirty="0">
              <a:solidFill>
                <a:schemeClr val="bg1"/>
              </a:solidFill>
            </a:endParaRPr>
          </a:p>
        </p:txBody>
      </p:sp>
      <p:sp>
        <p:nvSpPr>
          <p:cNvPr id="8" name="TextBox 7">
            <a:extLst>
              <a:ext uri="{FF2B5EF4-FFF2-40B4-BE49-F238E27FC236}">
                <a16:creationId xmlns:a16="http://schemas.microsoft.com/office/drawing/2014/main" id="{67C2ED01-F9B0-44D4-B87A-727B60885BCC}"/>
              </a:ext>
            </a:extLst>
          </p:cNvPr>
          <p:cNvSpPr txBox="1"/>
          <p:nvPr/>
        </p:nvSpPr>
        <p:spPr>
          <a:xfrm>
            <a:off x="8626416" y="6438415"/>
            <a:ext cx="33554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11 Bridge Replacements Project</a:t>
            </a:r>
          </a:p>
        </p:txBody>
      </p:sp>
      <p:sp>
        <p:nvSpPr>
          <p:cNvPr id="9" name="TextBox 8">
            <a:extLst>
              <a:ext uri="{FF2B5EF4-FFF2-40B4-BE49-F238E27FC236}">
                <a16:creationId xmlns:a16="http://schemas.microsoft.com/office/drawing/2014/main" id="{60A184CE-DBA5-47A4-95A3-08ED6E0A8814}"/>
              </a:ext>
            </a:extLst>
          </p:cNvPr>
          <p:cNvSpPr txBox="1"/>
          <p:nvPr/>
        </p:nvSpPr>
        <p:spPr>
          <a:xfrm>
            <a:off x="14429" y="6438415"/>
            <a:ext cx="3635932"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Growth Management Department</a:t>
            </a:r>
          </a:p>
        </p:txBody>
      </p:sp>
    </p:spTree>
    <p:extLst>
      <p:ext uri="{BB962C8B-B14F-4D97-AF65-F5344CB8AC3E}">
        <p14:creationId xmlns:p14="http://schemas.microsoft.com/office/powerpoint/2010/main" val="5505636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4" name="Title 3">
            <a:extLst>
              <a:ext uri="{FF2B5EF4-FFF2-40B4-BE49-F238E27FC236}">
                <a16:creationId xmlns:a16="http://schemas.microsoft.com/office/drawing/2014/main" id="{B823C184-0B2A-45DB-9938-131638AE688D}"/>
              </a:ext>
            </a:extLst>
          </p:cNvPr>
          <p:cNvSpPr>
            <a:spLocks noGrp="1"/>
          </p:cNvSpPr>
          <p:nvPr>
            <p:ph type="title"/>
          </p:nvPr>
        </p:nvSpPr>
        <p:spPr>
          <a:xfrm>
            <a:off x="922711" y="173320"/>
            <a:ext cx="10058400" cy="1188995"/>
          </a:xfrm>
        </p:spPr>
        <p:txBody>
          <a:bodyPr anchor="ctr">
            <a:normAutofit/>
          </a:bodyPr>
          <a:lstStyle/>
          <a:p>
            <a:pPr algn="ctr"/>
            <a:r>
              <a:rPr lang="en-US" sz="4400" dirty="0">
                <a:latin typeface="Century Gothic" panose="020B0502020202020204" pitchFamily="34" charset="0"/>
                <a:ea typeface="Microsoft Himalaya" panose="01010100010101010101" pitchFamily="2" charset="0"/>
                <a:cs typeface="Microsoft Himalaya" panose="01010100010101010101" pitchFamily="2" charset="0"/>
              </a:rPr>
              <a:t>Project Summary /Financials</a:t>
            </a:r>
          </a:p>
        </p:txBody>
      </p:sp>
      <p:sp>
        <p:nvSpPr>
          <p:cNvPr id="5" name="TextBox 4">
            <a:extLst>
              <a:ext uri="{FF2B5EF4-FFF2-40B4-BE49-F238E27FC236}">
                <a16:creationId xmlns:a16="http://schemas.microsoft.com/office/drawing/2014/main" id="{3CD21381-8A0D-40C2-81EF-F42B68F0F53E}"/>
              </a:ext>
            </a:extLst>
          </p:cNvPr>
          <p:cNvSpPr txBox="1"/>
          <p:nvPr/>
        </p:nvSpPr>
        <p:spPr>
          <a:xfrm>
            <a:off x="8626416" y="6438415"/>
            <a:ext cx="3355406"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11 Bridge Replacements Project</a:t>
            </a:r>
          </a:p>
        </p:txBody>
      </p:sp>
      <p:sp>
        <p:nvSpPr>
          <p:cNvPr id="12" name="TextBox 11">
            <a:extLst>
              <a:ext uri="{FF2B5EF4-FFF2-40B4-BE49-F238E27FC236}">
                <a16:creationId xmlns:a16="http://schemas.microsoft.com/office/drawing/2014/main" id="{9B382A67-3EE5-41D3-88BA-6ADB19C323B1}"/>
              </a:ext>
            </a:extLst>
          </p:cNvPr>
          <p:cNvSpPr txBox="1"/>
          <p:nvPr/>
        </p:nvSpPr>
        <p:spPr>
          <a:xfrm>
            <a:off x="2100617" y="5547044"/>
            <a:ext cx="8164228" cy="707886"/>
          </a:xfrm>
          <a:prstGeom prst="rect">
            <a:avLst/>
          </a:prstGeom>
          <a:noFill/>
        </p:spPr>
        <p:txBody>
          <a:bodyPr wrap="square" rtlCol="0">
            <a:spAutoFit/>
          </a:bodyPr>
          <a:lstStyle/>
          <a:p>
            <a:r>
              <a:rPr lang="en-US" sz="2000" b="1" dirty="0">
                <a:solidFill>
                  <a:schemeClr val="tx1">
                    <a:lumMod val="75000"/>
                    <a:lumOff val="25000"/>
                  </a:schemeClr>
                </a:solidFill>
                <a:cs typeface="Arial" pitchFamily="34" charset="0"/>
              </a:rPr>
              <a:t>$7.0 M will be financed through the sales tax, remaining funds will </a:t>
            </a:r>
          </a:p>
          <a:p>
            <a:r>
              <a:rPr lang="en-US" sz="2000" b="1" dirty="0">
                <a:solidFill>
                  <a:schemeClr val="tx1">
                    <a:lumMod val="75000"/>
                    <a:lumOff val="25000"/>
                  </a:schemeClr>
                </a:solidFill>
                <a:cs typeface="Arial" pitchFamily="34" charset="0"/>
              </a:rPr>
              <a:t>come from Gas Taxes and potential issuance of debt. </a:t>
            </a:r>
          </a:p>
        </p:txBody>
      </p:sp>
      <p:sp>
        <p:nvSpPr>
          <p:cNvPr id="3" name="Slide Number Placeholder 2">
            <a:extLst>
              <a:ext uri="{FF2B5EF4-FFF2-40B4-BE49-F238E27FC236}">
                <a16:creationId xmlns:a16="http://schemas.microsoft.com/office/drawing/2014/main" id="{E1949F2B-8508-4DC8-8283-29D365947650}"/>
              </a:ext>
            </a:extLst>
          </p:cNvPr>
          <p:cNvSpPr>
            <a:spLocks noGrp="1"/>
          </p:cNvSpPr>
          <p:nvPr>
            <p:ph type="sldNum" sz="quarter" idx="12"/>
          </p:nvPr>
        </p:nvSpPr>
        <p:spPr/>
        <p:txBody>
          <a:bodyPr/>
          <a:lstStyle/>
          <a:p>
            <a:fld id="{E81A4C52-1BA0-4700-9EA4-BAC463EBC646}" type="slidenum">
              <a:rPr lang="en-US" sz="1200">
                <a:solidFill>
                  <a:schemeClr val="bg1"/>
                </a:solidFill>
              </a:rPr>
              <a:pPr/>
              <a:t>10</a:t>
            </a:fld>
            <a:endParaRPr lang="en-US" sz="1200" dirty="0">
              <a:solidFill>
                <a:schemeClr val="bg1"/>
              </a:solidFill>
            </a:endParaRPr>
          </a:p>
        </p:txBody>
      </p:sp>
      <p:sp>
        <p:nvSpPr>
          <p:cNvPr id="15" name="TextBox 14">
            <a:extLst>
              <a:ext uri="{FF2B5EF4-FFF2-40B4-BE49-F238E27FC236}">
                <a16:creationId xmlns:a16="http://schemas.microsoft.com/office/drawing/2014/main" id="{992D68EA-02CD-4BC2-8E62-3BB2A332CB6F}"/>
              </a:ext>
            </a:extLst>
          </p:cNvPr>
          <p:cNvSpPr txBox="1"/>
          <p:nvPr/>
        </p:nvSpPr>
        <p:spPr>
          <a:xfrm>
            <a:off x="14429" y="6438415"/>
            <a:ext cx="3635932"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Growth Management Department</a:t>
            </a:r>
          </a:p>
        </p:txBody>
      </p:sp>
      <p:graphicFrame>
        <p:nvGraphicFramePr>
          <p:cNvPr id="11" name="Chart 10">
            <a:extLst>
              <a:ext uri="{FF2B5EF4-FFF2-40B4-BE49-F238E27FC236}">
                <a16:creationId xmlns:a16="http://schemas.microsoft.com/office/drawing/2014/main" id="{54F161A8-D928-4CDA-8929-FCD055FAA577}"/>
              </a:ext>
            </a:extLst>
          </p:cNvPr>
          <p:cNvGraphicFramePr>
            <a:graphicFrameLocks/>
          </p:cNvGraphicFramePr>
          <p:nvPr>
            <p:extLst>
              <p:ext uri="{D42A27DB-BD31-4B8C-83A1-F6EECF244321}">
                <p14:modId xmlns:p14="http://schemas.microsoft.com/office/powerpoint/2010/main" val="3873232538"/>
              </p:ext>
            </p:extLst>
          </p:nvPr>
        </p:nvGraphicFramePr>
        <p:xfrm>
          <a:off x="2156178" y="1185333"/>
          <a:ext cx="7439377" cy="4282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082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F60FB07-918E-4D6E-881B-73B17C868D5A}"/>
              </a:ext>
            </a:extLst>
          </p:cNvPr>
          <p:cNvSpPr>
            <a:spLocks noGrp="1"/>
          </p:cNvSpPr>
          <p:nvPr>
            <p:ph idx="1"/>
          </p:nvPr>
        </p:nvSpPr>
        <p:spPr>
          <a:xfrm>
            <a:off x="1080027" y="1749942"/>
            <a:ext cx="10437495" cy="4524109"/>
          </a:xfrm>
        </p:spPr>
        <p:txBody>
          <a:bodyPr>
            <a:normAutofit/>
          </a:bodyPr>
          <a:lstStyle/>
          <a:p>
            <a:pPr marL="230188" indent="-230188">
              <a:buFont typeface="Arial" panose="020B0604020202020204" pitchFamily="34" charset="0"/>
              <a:buChar char="•"/>
            </a:pPr>
            <a:r>
              <a:rPr lang="en-US" b="1" dirty="0"/>
              <a:t>Design: </a:t>
            </a:r>
            <a:br>
              <a:rPr lang="en-US" b="1" dirty="0"/>
            </a:br>
            <a:r>
              <a:rPr lang="en-US" sz="2100" dirty="0"/>
              <a:t>HNTB Engineering, Inc. was awarded the design contract in 2017 for all eleven bridges east of SR 29. In July 2017, the Board of County Commissioners approved a contract for the design and permitting phase in the amount of  $2.5M which covers the design of the bridges and roadway approaches as well as public involvement and post-design services. </a:t>
            </a:r>
          </a:p>
          <a:p>
            <a:pPr marL="230188" indent="-230188">
              <a:buFont typeface="Arial" panose="020B0604020202020204" pitchFamily="34" charset="0"/>
              <a:buChar char="•"/>
            </a:pPr>
            <a:r>
              <a:rPr lang="en-US" sz="2100" b="1" dirty="0"/>
              <a:t>P</a:t>
            </a:r>
            <a:r>
              <a:rPr lang="en-US" b="1" dirty="0"/>
              <a:t>ermitting: </a:t>
            </a:r>
            <a:br>
              <a:rPr lang="en-US" b="1" dirty="0"/>
            </a:br>
            <a:r>
              <a:rPr lang="en-US" dirty="0"/>
              <a:t>Environmental impacts will require a permit from South West Florida Water Management and the Army Corp of Engineers. The permit applications will be submitted once we reach the 60% design phase. </a:t>
            </a:r>
          </a:p>
          <a:p>
            <a:pPr marL="230188" indent="-230188">
              <a:buFont typeface="Arial" panose="020B0604020202020204" pitchFamily="34" charset="0"/>
              <a:buChar char="•"/>
            </a:pPr>
            <a:r>
              <a:rPr lang="en-US" b="1" dirty="0"/>
              <a:t>Mitigation: </a:t>
            </a:r>
            <a:br>
              <a:rPr lang="en-US" b="1" dirty="0"/>
            </a:br>
            <a:r>
              <a:rPr lang="en-US" dirty="0"/>
              <a:t>Collier County is required to provide compensatory mitigation to offset unavoidable wetland, other surface waters, and endangered species impacts. For this project we have estimated $1.1M to cover the cost of mitigation. </a:t>
            </a:r>
          </a:p>
        </p:txBody>
      </p:sp>
      <p:sp>
        <p:nvSpPr>
          <p:cNvPr id="4" name="Title 3">
            <a:extLst>
              <a:ext uri="{FF2B5EF4-FFF2-40B4-BE49-F238E27FC236}">
                <a16:creationId xmlns:a16="http://schemas.microsoft.com/office/drawing/2014/main" id="{B823C184-0B2A-45DB-9938-131638AE688D}"/>
              </a:ext>
            </a:extLst>
          </p:cNvPr>
          <p:cNvSpPr>
            <a:spLocks noGrp="1"/>
          </p:cNvSpPr>
          <p:nvPr>
            <p:ph type="title"/>
          </p:nvPr>
        </p:nvSpPr>
        <p:spPr>
          <a:xfrm>
            <a:off x="1080027" y="345046"/>
            <a:ext cx="10058400" cy="1188995"/>
          </a:xfrm>
        </p:spPr>
        <p:txBody>
          <a:bodyPr anchor="ctr">
            <a:normAutofit/>
          </a:bodyPr>
          <a:lstStyle/>
          <a:p>
            <a:pPr algn="ctr"/>
            <a:r>
              <a:rPr lang="en-US" sz="4400" dirty="0">
                <a:latin typeface="Century Gothic" panose="020B0502020202020204" pitchFamily="34" charset="0"/>
                <a:ea typeface="Microsoft Himalaya" panose="01010100010101010101" pitchFamily="2" charset="0"/>
                <a:cs typeface="Microsoft Himalaya" panose="01010100010101010101" pitchFamily="2" charset="0"/>
              </a:rPr>
              <a:t>Project Stages /Details</a:t>
            </a:r>
          </a:p>
        </p:txBody>
      </p:sp>
      <p:sp>
        <p:nvSpPr>
          <p:cNvPr id="5" name="TextBox 4">
            <a:extLst>
              <a:ext uri="{FF2B5EF4-FFF2-40B4-BE49-F238E27FC236}">
                <a16:creationId xmlns:a16="http://schemas.microsoft.com/office/drawing/2014/main" id="{3CD21381-8A0D-40C2-81EF-F42B68F0F53E}"/>
              </a:ext>
            </a:extLst>
          </p:cNvPr>
          <p:cNvSpPr txBox="1"/>
          <p:nvPr/>
        </p:nvSpPr>
        <p:spPr>
          <a:xfrm>
            <a:off x="8626416" y="6438415"/>
            <a:ext cx="3355406"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11 Bridge Replacements Project</a:t>
            </a:r>
          </a:p>
        </p:txBody>
      </p:sp>
      <p:sp>
        <p:nvSpPr>
          <p:cNvPr id="3" name="Slide Number Placeholder 2">
            <a:extLst>
              <a:ext uri="{FF2B5EF4-FFF2-40B4-BE49-F238E27FC236}">
                <a16:creationId xmlns:a16="http://schemas.microsoft.com/office/drawing/2014/main" id="{E1949F2B-8508-4DC8-8283-29D365947650}"/>
              </a:ext>
            </a:extLst>
          </p:cNvPr>
          <p:cNvSpPr>
            <a:spLocks noGrp="1"/>
          </p:cNvSpPr>
          <p:nvPr>
            <p:ph type="sldNum" sz="quarter" idx="12"/>
          </p:nvPr>
        </p:nvSpPr>
        <p:spPr/>
        <p:txBody>
          <a:bodyPr/>
          <a:lstStyle/>
          <a:p>
            <a:fld id="{E81A4C52-1BA0-4700-9EA4-BAC463EBC646}" type="slidenum">
              <a:rPr lang="en-US" sz="1200">
                <a:solidFill>
                  <a:schemeClr val="bg1"/>
                </a:solidFill>
              </a:rPr>
              <a:pPr/>
              <a:t>11</a:t>
            </a:fld>
            <a:endParaRPr lang="en-US" sz="1200" dirty="0">
              <a:solidFill>
                <a:schemeClr val="bg1"/>
              </a:solidFill>
            </a:endParaRPr>
          </a:p>
        </p:txBody>
      </p:sp>
      <p:sp>
        <p:nvSpPr>
          <p:cNvPr id="15" name="TextBox 14">
            <a:extLst>
              <a:ext uri="{FF2B5EF4-FFF2-40B4-BE49-F238E27FC236}">
                <a16:creationId xmlns:a16="http://schemas.microsoft.com/office/drawing/2014/main" id="{992D68EA-02CD-4BC2-8E62-3BB2A332CB6F}"/>
              </a:ext>
            </a:extLst>
          </p:cNvPr>
          <p:cNvSpPr txBox="1"/>
          <p:nvPr/>
        </p:nvSpPr>
        <p:spPr>
          <a:xfrm>
            <a:off x="14429" y="6438415"/>
            <a:ext cx="3635932"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Growth Management Department</a:t>
            </a:r>
          </a:p>
        </p:txBody>
      </p:sp>
    </p:spTree>
    <p:extLst>
      <p:ext uri="{BB962C8B-B14F-4D97-AF65-F5344CB8AC3E}">
        <p14:creationId xmlns:p14="http://schemas.microsoft.com/office/powerpoint/2010/main" val="120241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F60FB07-918E-4D6E-881B-73B17C868D5A}"/>
              </a:ext>
            </a:extLst>
          </p:cNvPr>
          <p:cNvSpPr>
            <a:spLocks noGrp="1"/>
          </p:cNvSpPr>
          <p:nvPr>
            <p:ph idx="1"/>
          </p:nvPr>
        </p:nvSpPr>
        <p:spPr>
          <a:xfrm>
            <a:off x="1080027" y="1837170"/>
            <a:ext cx="10058400" cy="4601245"/>
          </a:xfrm>
        </p:spPr>
        <p:txBody>
          <a:bodyPr>
            <a:normAutofit/>
          </a:bodyPr>
          <a:lstStyle/>
          <a:p>
            <a:pPr marL="230188" indent="-230188">
              <a:buFont typeface="Arial" panose="020B0604020202020204" pitchFamily="34" charset="0"/>
              <a:buChar char="•"/>
            </a:pPr>
            <a:r>
              <a:rPr lang="en-US" sz="1900" b="1" dirty="0"/>
              <a:t>Construction:</a:t>
            </a:r>
            <a:br>
              <a:rPr lang="en-US" sz="1900" dirty="0"/>
            </a:br>
            <a:r>
              <a:rPr lang="en-US" sz="1900" dirty="0"/>
              <a:t>Once the design is complete, construction companies will be invited to bid on this project. The company who meets all requirements at the lowest price will be awarded this contract. Any qualified US company is allowed to participate in this bid process. It usually takes about six months from the start of the bid to the award of the contract. We anticipate a construction time of about two years (depending on weather conditions and other variables) and $7M out of the estimated total cost of $28.5M for the eleven bridge replacements will be financed through the sales tax.</a:t>
            </a:r>
          </a:p>
          <a:p>
            <a:pPr marL="230188" indent="-230188">
              <a:buFont typeface="Arial" panose="020B0604020202020204" pitchFamily="34" charset="0"/>
              <a:buChar char="•"/>
            </a:pPr>
            <a:r>
              <a:rPr lang="en-US" sz="1900" b="1" dirty="0"/>
              <a:t>Construction Engineering Inspection (CEI):</a:t>
            </a:r>
            <a:br>
              <a:rPr lang="en-US" sz="1900" dirty="0"/>
            </a:br>
            <a:r>
              <a:rPr lang="en-US" sz="1900" dirty="0"/>
              <a:t>We have budgeted $3.4M to pay for a CEI firm. This consultant will make certain that the entire project is constructed in conformance with approved plans and specifications. The focus is quality construction that is on schedule and within budget.  They will monitor all stages of the construction on a daily basis and check the quality of work for every line item, including material testing. Inspectors will be on site whenever there is construction activity and will keep a daily log of the progress. </a:t>
            </a:r>
          </a:p>
        </p:txBody>
      </p:sp>
      <p:sp>
        <p:nvSpPr>
          <p:cNvPr id="4" name="Title 3">
            <a:extLst>
              <a:ext uri="{FF2B5EF4-FFF2-40B4-BE49-F238E27FC236}">
                <a16:creationId xmlns:a16="http://schemas.microsoft.com/office/drawing/2014/main" id="{B823C184-0B2A-45DB-9938-131638AE688D}"/>
              </a:ext>
            </a:extLst>
          </p:cNvPr>
          <p:cNvSpPr>
            <a:spLocks noGrp="1"/>
          </p:cNvSpPr>
          <p:nvPr>
            <p:ph type="title"/>
          </p:nvPr>
        </p:nvSpPr>
        <p:spPr>
          <a:xfrm>
            <a:off x="1080027" y="345046"/>
            <a:ext cx="10058400" cy="1188995"/>
          </a:xfrm>
        </p:spPr>
        <p:txBody>
          <a:bodyPr anchor="ctr">
            <a:normAutofit/>
          </a:bodyPr>
          <a:lstStyle/>
          <a:p>
            <a:pPr algn="ctr"/>
            <a:r>
              <a:rPr lang="en-US" sz="4400" dirty="0">
                <a:latin typeface="Century Gothic" panose="020B0502020202020204" pitchFamily="34" charset="0"/>
                <a:ea typeface="Microsoft Himalaya" panose="01010100010101010101" pitchFamily="2" charset="0"/>
                <a:cs typeface="Microsoft Himalaya" panose="01010100010101010101" pitchFamily="2" charset="0"/>
              </a:rPr>
              <a:t>Project Stages /Details</a:t>
            </a:r>
          </a:p>
        </p:txBody>
      </p:sp>
      <p:sp>
        <p:nvSpPr>
          <p:cNvPr id="3" name="Slide Number Placeholder 2">
            <a:extLst>
              <a:ext uri="{FF2B5EF4-FFF2-40B4-BE49-F238E27FC236}">
                <a16:creationId xmlns:a16="http://schemas.microsoft.com/office/drawing/2014/main" id="{E1949F2B-8508-4DC8-8283-29D365947650}"/>
              </a:ext>
            </a:extLst>
          </p:cNvPr>
          <p:cNvSpPr>
            <a:spLocks noGrp="1"/>
          </p:cNvSpPr>
          <p:nvPr>
            <p:ph type="sldNum" sz="quarter" idx="12"/>
          </p:nvPr>
        </p:nvSpPr>
        <p:spPr/>
        <p:txBody>
          <a:bodyPr/>
          <a:lstStyle/>
          <a:p>
            <a:fld id="{E81A4C52-1BA0-4700-9EA4-BAC463EBC646}" type="slidenum">
              <a:rPr lang="en-US" sz="1200">
                <a:solidFill>
                  <a:schemeClr val="bg1"/>
                </a:solidFill>
              </a:rPr>
              <a:pPr/>
              <a:t>12</a:t>
            </a:fld>
            <a:endParaRPr lang="en-US" sz="1200" dirty="0">
              <a:solidFill>
                <a:schemeClr val="bg1"/>
              </a:solidFill>
            </a:endParaRPr>
          </a:p>
        </p:txBody>
      </p:sp>
      <p:sp>
        <p:nvSpPr>
          <p:cNvPr id="15" name="TextBox 14">
            <a:extLst>
              <a:ext uri="{FF2B5EF4-FFF2-40B4-BE49-F238E27FC236}">
                <a16:creationId xmlns:a16="http://schemas.microsoft.com/office/drawing/2014/main" id="{992D68EA-02CD-4BC2-8E62-3BB2A332CB6F}"/>
              </a:ext>
            </a:extLst>
          </p:cNvPr>
          <p:cNvSpPr txBox="1"/>
          <p:nvPr/>
        </p:nvSpPr>
        <p:spPr>
          <a:xfrm>
            <a:off x="14429" y="6438415"/>
            <a:ext cx="3635932"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Growth Management Department</a:t>
            </a:r>
          </a:p>
        </p:txBody>
      </p:sp>
      <p:sp>
        <p:nvSpPr>
          <p:cNvPr id="7" name="TextBox 6">
            <a:extLst>
              <a:ext uri="{FF2B5EF4-FFF2-40B4-BE49-F238E27FC236}">
                <a16:creationId xmlns:a16="http://schemas.microsoft.com/office/drawing/2014/main" id="{20A6062C-F2D1-4534-A455-8100FBBDE01A}"/>
              </a:ext>
            </a:extLst>
          </p:cNvPr>
          <p:cNvSpPr txBox="1"/>
          <p:nvPr/>
        </p:nvSpPr>
        <p:spPr>
          <a:xfrm>
            <a:off x="8626416" y="6438415"/>
            <a:ext cx="3355406"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11 Bridge Replacements Project</a:t>
            </a:r>
          </a:p>
        </p:txBody>
      </p:sp>
    </p:spTree>
    <p:extLst>
      <p:ext uri="{BB962C8B-B14F-4D97-AF65-F5344CB8AC3E}">
        <p14:creationId xmlns:p14="http://schemas.microsoft.com/office/powerpoint/2010/main" val="1488409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4" name="Title 3">
            <a:extLst>
              <a:ext uri="{FF2B5EF4-FFF2-40B4-BE49-F238E27FC236}">
                <a16:creationId xmlns:a16="http://schemas.microsoft.com/office/drawing/2014/main" id="{B823C184-0B2A-45DB-9938-131638AE688D}"/>
              </a:ext>
            </a:extLst>
          </p:cNvPr>
          <p:cNvSpPr>
            <a:spLocks noGrp="1"/>
          </p:cNvSpPr>
          <p:nvPr>
            <p:ph type="title"/>
          </p:nvPr>
        </p:nvSpPr>
        <p:spPr>
          <a:xfrm>
            <a:off x="1080027" y="345046"/>
            <a:ext cx="10058400" cy="1188995"/>
          </a:xfrm>
        </p:spPr>
        <p:txBody>
          <a:bodyPr anchor="ctr">
            <a:normAutofit/>
          </a:bodyPr>
          <a:lstStyle/>
          <a:p>
            <a:pPr algn="ctr"/>
            <a:r>
              <a:rPr lang="en-US" sz="4400" dirty="0">
                <a:latin typeface="Century Gothic" panose="020B0502020202020204" pitchFamily="34" charset="0"/>
                <a:ea typeface="Microsoft Himalaya" panose="01010100010101010101" pitchFamily="2" charset="0"/>
                <a:cs typeface="Microsoft Himalaya" panose="01010100010101010101" pitchFamily="2" charset="0"/>
              </a:rPr>
              <a:t>Project Schedule</a:t>
            </a:r>
          </a:p>
        </p:txBody>
      </p:sp>
      <p:sp>
        <p:nvSpPr>
          <p:cNvPr id="5" name="TextBox 4">
            <a:extLst>
              <a:ext uri="{FF2B5EF4-FFF2-40B4-BE49-F238E27FC236}">
                <a16:creationId xmlns:a16="http://schemas.microsoft.com/office/drawing/2014/main" id="{3CD21381-8A0D-40C2-81EF-F42B68F0F53E}"/>
              </a:ext>
            </a:extLst>
          </p:cNvPr>
          <p:cNvSpPr txBox="1"/>
          <p:nvPr/>
        </p:nvSpPr>
        <p:spPr>
          <a:xfrm>
            <a:off x="8626416" y="6438415"/>
            <a:ext cx="33554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11 Bridge Replacements Project</a:t>
            </a:r>
          </a:p>
        </p:txBody>
      </p:sp>
      <p:sp>
        <p:nvSpPr>
          <p:cNvPr id="3" name="Slide Number Placeholder 2">
            <a:extLst>
              <a:ext uri="{FF2B5EF4-FFF2-40B4-BE49-F238E27FC236}">
                <a16:creationId xmlns:a16="http://schemas.microsoft.com/office/drawing/2014/main" id="{E1949F2B-8508-4DC8-8283-29D36594765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81A4C52-1BA0-4700-9EA4-BAC463EBC646}"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92D68EA-02CD-4BC2-8E62-3BB2A332CB6F}"/>
              </a:ext>
            </a:extLst>
          </p:cNvPr>
          <p:cNvSpPr txBox="1"/>
          <p:nvPr/>
        </p:nvSpPr>
        <p:spPr>
          <a:xfrm>
            <a:off x="14429" y="6438415"/>
            <a:ext cx="363593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Growth Management Department</a:t>
            </a:r>
          </a:p>
        </p:txBody>
      </p:sp>
      <p:graphicFrame>
        <p:nvGraphicFramePr>
          <p:cNvPr id="7" name="Content Placeholder 6">
            <a:extLst>
              <a:ext uri="{FF2B5EF4-FFF2-40B4-BE49-F238E27FC236}">
                <a16:creationId xmlns:a16="http://schemas.microsoft.com/office/drawing/2014/main" id="{2BFA986F-DAD3-4580-A763-9887C87CF035}"/>
              </a:ext>
            </a:extLst>
          </p:cNvPr>
          <p:cNvGraphicFramePr>
            <a:graphicFrameLocks noGrp="1"/>
          </p:cNvGraphicFramePr>
          <p:nvPr>
            <p:ph idx="1"/>
            <p:extLst>
              <p:ext uri="{D42A27DB-BD31-4B8C-83A1-F6EECF244321}">
                <p14:modId xmlns:p14="http://schemas.microsoft.com/office/powerpoint/2010/main" val="2490132814"/>
              </p:ext>
            </p:extLst>
          </p:nvPr>
        </p:nvGraphicFramePr>
        <p:xfrm>
          <a:off x="1096961" y="1536186"/>
          <a:ext cx="10058395" cy="4201078"/>
        </p:xfrm>
        <a:graphic>
          <a:graphicData uri="http://schemas.openxmlformats.org/drawingml/2006/table">
            <a:tbl>
              <a:tblPr/>
              <a:tblGrid>
                <a:gridCol w="1168833">
                  <a:extLst>
                    <a:ext uri="{9D8B030D-6E8A-4147-A177-3AD203B41FA5}">
                      <a16:colId xmlns:a16="http://schemas.microsoft.com/office/drawing/2014/main" val="2102818235"/>
                    </a:ext>
                  </a:extLst>
                </a:gridCol>
                <a:gridCol w="664841">
                  <a:extLst>
                    <a:ext uri="{9D8B030D-6E8A-4147-A177-3AD203B41FA5}">
                      <a16:colId xmlns:a16="http://schemas.microsoft.com/office/drawing/2014/main" val="3871955603"/>
                    </a:ext>
                  </a:extLst>
                </a:gridCol>
                <a:gridCol w="664841">
                  <a:extLst>
                    <a:ext uri="{9D8B030D-6E8A-4147-A177-3AD203B41FA5}">
                      <a16:colId xmlns:a16="http://schemas.microsoft.com/office/drawing/2014/main" val="2669346046"/>
                    </a:ext>
                  </a:extLst>
                </a:gridCol>
                <a:gridCol w="377994">
                  <a:extLst>
                    <a:ext uri="{9D8B030D-6E8A-4147-A177-3AD203B41FA5}">
                      <a16:colId xmlns:a16="http://schemas.microsoft.com/office/drawing/2014/main" val="1432479751"/>
                    </a:ext>
                  </a:extLst>
                </a:gridCol>
                <a:gridCol w="377994">
                  <a:extLst>
                    <a:ext uri="{9D8B030D-6E8A-4147-A177-3AD203B41FA5}">
                      <a16:colId xmlns:a16="http://schemas.microsoft.com/office/drawing/2014/main" val="2968894120"/>
                    </a:ext>
                  </a:extLst>
                </a:gridCol>
                <a:gridCol w="377994">
                  <a:extLst>
                    <a:ext uri="{9D8B030D-6E8A-4147-A177-3AD203B41FA5}">
                      <a16:colId xmlns:a16="http://schemas.microsoft.com/office/drawing/2014/main" val="3539896315"/>
                    </a:ext>
                  </a:extLst>
                </a:gridCol>
                <a:gridCol w="377994">
                  <a:extLst>
                    <a:ext uri="{9D8B030D-6E8A-4147-A177-3AD203B41FA5}">
                      <a16:colId xmlns:a16="http://schemas.microsoft.com/office/drawing/2014/main" val="3887196548"/>
                    </a:ext>
                  </a:extLst>
                </a:gridCol>
                <a:gridCol w="377994">
                  <a:extLst>
                    <a:ext uri="{9D8B030D-6E8A-4147-A177-3AD203B41FA5}">
                      <a16:colId xmlns:a16="http://schemas.microsoft.com/office/drawing/2014/main" val="907801198"/>
                    </a:ext>
                  </a:extLst>
                </a:gridCol>
                <a:gridCol w="377994">
                  <a:extLst>
                    <a:ext uri="{9D8B030D-6E8A-4147-A177-3AD203B41FA5}">
                      <a16:colId xmlns:a16="http://schemas.microsoft.com/office/drawing/2014/main" val="3999059715"/>
                    </a:ext>
                  </a:extLst>
                </a:gridCol>
                <a:gridCol w="377994">
                  <a:extLst>
                    <a:ext uri="{9D8B030D-6E8A-4147-A177-3AD203B41FA5}">
                      <a16:colId xmlns:a16="http://schemas.microsoft.com/office/drawing/2014/main" val="2031535462"/>
                    </a:ext>
                  </a:extLst>
                </a:gridCol>
                <a:gridCol w="377994">
                  <a:extLst>
                    <a:ext uri="{9D8B030D-6E8A-4147-A177-3AD203B41FA5}">
                      <a16:colId xmlns:a16="http://schemas.microsoft.com/office/drawing/2014/main" val="3420520481"/>
                    </a:ext>
                  </a:extLst>
                </a:gridCol>
                <a:gridCol w="377994">
                  <a:extLst>
                    <a:ext uri="{9D8B030D-6E8A-4147-A177-3AD203B41FA5}">
                      <a16:colId xmlns:a16="http://schemas.microsoft.com/office/drawing/2014/main" val="3464381085"/>
                    </a:ext>
                  </a:extLst>
                </a:gridCol>
                <a:gridCol w="377994">
                  <a:extLst>
                    <a:ext uri="{9D8B030D-6E8A-4147-A177-3AD203B41FA5}">
                      <a16:colId xmlns:a16="http://schemas.microsoft.com/office/drawing/2014/main" val="4023320387"/>
                    </a:ext>
                  </a:extLst>
                </a:gridCol>
                <a:gridCol w="377994">
                  <a:extLst>
                    <a:ext uri="{9D8B030D-6E8A-4147-A177-3AD203B41FA5}">
                      <a16:colId xmlns:a16="http://schemas.microsoft.com/office/drawing/2014/main" val="997310218"/>
                    </a:ext>
                  </a:extLst>
                </a:gridCol>
                <a:gridCol w="377994">
                  <a:extLst>
                    <a:ext uri="{9D8B030D-6E8A-4147-A177-3AD203B41FA5}">
                      <a16:colId xmlns:a16="http://schemas.microsoft.com/office/drawing/2014/main" val="3397060959"/>
                    </a:ext>
                  </a:extLst>
                </a:gridCol>
                <a:gridCol w="377994">
                  <a:extLst>
                    <a:ext uri="{9D8B030D-6E8A-4147-A177-3AD203B41FA5}">
                      <a16:colId xmlns:a16="http://schemas.microsoft.com/office/drawing/2014/main" val="139420987"/>
                    </a:ext>
                  </a:extLst>
                </a:gridCol>
                <a:gridCol w="377994">
                  <a:extLst>
                    <a:ext uri="{9D8B030D-6E8A-4147-A177-3AD203B41FA5}">
                      <a16:colId xmlns:a16="http://schemas.microsoft.com/office/drawing/2014/main" val="2485946731"/>
                    </a:ext>
                  </a:extLst>
                </a:gridCol>
                <a:gridCol w="377994">
                  <a:extLst>
                    <a:ext uri="{9D8B030D-6E8A-4147-A177-3AD203B41FA5}">
                      <a16:colId xmlns:a16="http://schemas.microsoft.com/office/drawing/2014/main" val="2436194020"/>
                    </a:ext>
                  </a:extLst>
                </a:gridCol>
                <a:gridCol w="377994">
                  <a:extLst>
                    <a:ext uri="{9D8B030D-6E8A-4147-A177-3AD203B41FA5}">
                      <a16:colId xmlns:a16="http://schemas.microsoft.com/office/drawing/2014/main" val="564231896"/>
                    </a:ext>
                  </a:extLst>
                </a:gridCol>
                <a:gridCol w="377994">
                  <a:extLst>
                    <a:ext uri="{9D8B030D-6E8A-4147-A177-3AD203B41FA5}">
                      <a16:colId xmlns:a16="http://schemas.microsoft.com/office/drawing/2014/main" val="1994826265"/>
                    </a:ext>
                  </a:extLst>
                </a:gridCol>
                <a:gridCol w="377994">
                  <a:extLst>
                    <a:ext uri="{9D8B030D-6E8A-4147-A177-3AD203B41FA5}">
                      <a16:colId xmlns:a16="http://schemas.microsoft.com/office/drawing/2014/main" val="214304501"/>
                    </a:ext>
                  </a:extLst>
                </a:gridCol>
                <a:gridCol w="377994">
                  <a:extLst>
                    <a:ext uri="{9D8B030D-6E8A-4147-A177-3AD203B41FA5}">
                      <a16:colId xmlns:a16="http://schemas.microsoft.com/office/drawing/2014/main" val="4171056794"/>
                    </a:ext>
                  </a:extLst>
                </a:gridCol>
                <a:gridCol w="377994">
                  <a:extLst>
                    <a:ext uri="{9D8B030D-6E8A-4147-A177-3AD203B41FA5}">
                      <a16:colId xmlns:a16="http://schemas.microsoft.com/office/drawing/2014/main" val="2218814977"/>
                    </a:ext>
                  </a:extLst>
                </a:gridCol>
              </a:tblGrid>
              <a:tr h="493364">
                <a:tc rowSpan="2">
                  <a:txBody>
                    <a:bodyPr/>
                    <a:lstStyle/>
                    <a:p>
                      <a:pPr algn="ctr" rtl="0" fontAlgn="ctr"/>
                      <a:r>
                        <a:rPr lang="en-US" sz="1400" b="1" i="0" u="none" strike="noStrike">
                          <a:solidFill>
                            <a:srgbClr val="FFFFFF"/>
                          </a:solidFill>
                          <a:effectLst/>
                          <a:latin typeface="Calibri" panose="020F0502020204030204" pitchFamily="34" charset="0"/>
                        </a:rPr>
                        <a:t>Activity</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494BA"/>
                    </a:solidFill>
                  </a:tcPr>
                </a:tc>
                <a:tc rowSpan="2">
                  <a:txBody>
                    <a:bodyPr/>
                    <a:lstStyle/>
                    <a:p>
                      <a:pPr algn="ctr" rtl="0" fontAlgn="ctr"/>
                      <a:r>
                        <a:rPr lang="en-US" sz="1400" b="1" i="0" u="none" strike="noStrike">
                          <a:solidFill>
                            <a:srgbClr val="FFFFFF"/>
                          </a:solidFill>
                          <a:effectLst/>
                          <a:latin typeface="Calibri" panose="020F0502020204030204" pitchFamily="34" charset="0"/>
                        </a:rPr>
                        <a:t>Start</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494BA"/>
                    </a:solidFill>
                  </a:tcPr>
                </a:tc>
                <a:tc rowSpan="2">
                  <a:txBody>
                    <a:bodyPr/>
                    <a:lstStyle/>
                    <a:p>
                      <a:pPr algn="ctr" rtl="0" fontAlgn="ctr"/>
                      <a:r>
                        <a:rPr lang="en-US" sz="1400" b="1" i="0" u="none" strike="noStrike">
                          <a:solidFill>
                            <a:srgbClr val="FFFFFF"/>
                          </a:solidFill>
                          <a:effectLst/>
                          <a:latin typeface="Calibri" panose="020F0502020204030204" pitchFamily="34" charset="0"/>
                        </a:rPr>
                        <a:t>Finish</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494BA"/>
                    </a:solidFill>
                  </a:tcPr>
                </a:tc>
                <a:tc gridSpan="4">
                  <a:txBody>
                    <a:bodyPr/>
                    <a:lstStyle/>
                    <a:p>
                      <a:pPr algn="ctr" rtl="0" fontAlgn="ctr"/>
                      <a:r>
                        <a:rPr lang="en-US" sz="1400" b="1" i="0" u="none" strike="noStrike">
                          <a:solidFill>
                            <a:srgbClr val="FFFFFF"/>
                          </a:solidFill>
                          <a:effectLst/>
                          <a:latin typeface="Calibri" panose="020F0502020204030204" pitchFamily="34" charset="0"/>
                        </a:rPr>
                        <a:t>2018</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494B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400" b="1" i="0" u="none" strike="noStrike" dirty="0">
                          <a:solidFill>
                            <a:srgbClr val="FFFFFF"/>
                          </a:solidFill>
                          <a:effectLst/>
                          <a:latin typeface="Calibri" panose="020F0502020204030204" pitchFamily="34" charset="0"/>
                        </a:rPr>
                        <a:t>2019</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494B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400" b="1" i="0" u="none" strike="noStrike">
                          <a:solidFill>
                            <a:srgbClr val="FFFFFF"/>
                          </a:solidFill>
                          <a:effectLst/>
                          <a:latin typeface="Calibri" panose="020F0502020204030204" pitchFamily="34" charset="0"/>
                        </a:rPr>
                        <a:t>2020</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494B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400" b="1" i="0" u="none" strike="noStrike">
                          <a:solidFill>
                            <a:srgbClr val="FFFFFF"/>
                          </a:solidFill>
                          <a:effectLst/>
                          <a:latin typeface="Calibri" panose="020F0502020204030204" pitchFamily="34" charset="0"/>
                        </a:rPr>
                        <a:t>2021</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494B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400" b="1" i="0" u="none" strike="noStrike">
                          <a:solidFill>
                            <a:srgbClr val="FFFFFF"/>
                          </a:solidFill>
                          <a:effectLst/>
                          <a:latin typeface="Calibri" panose="020F0502020204030204" pitchFamily="34" charset="0"/>
                        </a:rPr>
                        <a:t>2022</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494B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5853808"/>
                  </a:ext>
                </a:extLst>
              </a:tr>
              <a:tr h="34386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Q1</a:t>
                      </a:r>
                    </a:p>
                  </a:txBody>
                  <a:tcPr marL="8086" marR="8086" marT="808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Q2</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Q3</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Q4</a:t>
                      </a:r>
                    </a:p>
                  </a:txBody>
                  <a:tcPr marL="8086" marR="8086" marT="808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Q1</a:t>
                      </a:r>
                    </a:p>
                  </a:txBody>
                  <a:tcPr marL="8086" marR="8086" marT="808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Q2</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Q3</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Q4</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Q1</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Q2</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Q3</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Q4</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Q1</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Q2</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Q3</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Q4</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Q1</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Q2</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Q3</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tc>
                  <a:txBody>
                    <a:bodyPr/>
                    <a:lstStyle/>
                    <a:p>
                      <a:pPr algn="ctr" rtl="0" fontAlgn="ctr"/>
                      <a:r>
                        <a:rPr lang="en-US" sz="1000" b="0" i="0" u="none" strike="noStrike">
                          <a:solidFill>
                            <a:srgbClr val="000000"/>
                          </a:solidFill>
                          <a:effectLst/>
                          <a:latin typeface="Calibri" panose="020F0502020204030204" pitchFamily="34" charset="0"/>
                        </a:rPr>
                        <a:t>Q4</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8B6C0"/>
                    </a:solidFill>
                  </a:tcPr>
                </a:tc>
                <a:extLst>
                  <a:ext uri="{0D108BD9-81ED-4DB2-BD59-A6C34878D82A}">
                    <a16:rowId xmlns:a16="http://schemas.microsoft.com/office/drawing/2014/main" val="3998611643"/>
                  </a:ext>
                </a:extLst>
              </a:tr>
              <a:tr h="493364">
                <a:tc>
                  <a:txBody>
                    <a:bodyPr/>
                    <a:lstStyle/>
                    <a:p>
                      <a:pPr algn="ctr" rtl="0" fontAlgn="ctr"/>
                      <a:r>
                        <a:rPr lang="en-US" sz="1200" b="0" i="0" u="none" strike="noStrike">
                          <a:solidFill>
                            <a:srgbClr val="000000"/>
                          </a:solidFill>
                          <a:effectLst/>
                          <a:latin typeface="Calibri" panose="020F0502020204030204" pitchFamily="34" charset="0"/>
                        </a:rPr>
                        <a:t>30% Design</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200" b="0" i="0" u="none" strike="noStrike">
                          <a:solidFill>
                            <a:srgbClr val="000000"/>
                          </a:solidFill>
                          <a:effectLst/>
                          <a:latin typeface="Calibri" panose="020F0502020204030204" pitchFamily="34" charset="0"/>
                        </a:rPr>
                        <a:t>Jul-18</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200" b="0" i="0" u="none" strike="noStrike">
                          <a:solidFill>
                            <a:srgbClr val="000000"/>
                          </a:solidFill>
                          <a:effectLst/>
                          <a:latin typeface="Calibri" panose="020F0502020204030204" pitchFamily="34" charset="0"/>
                        </a:rPr>
                        <a:t>Oct-18</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extLst>
                  <a:ext uri="{0D108BD9-81ED-4DB2-BD59-A6C34878D82A}">
                    <a16:rowId xmlns:a16="http://schemas.microsoft.com/office/drawing/2014/main" val="1377345677"/>
                  </a:ext>
                </a:extLst>
              </a:tr>
              <a:tr h="478415">
                <a:tc>
                  <a:txBody>
                    <a:bodyPr/>
                    <a:lstStyle/>
                    <a:p>
                      <a:pPr algn="ctr" rtl="0" fontAlgn="ctr"/>
                      <a:r>
                        <a:rPr lang="en-US" sz="1200" b="0" i="0" u="none" strike="noStrike">
                          <a:solidFill>
                            <a:srgbClr val="000000"/>
                          </a:solidFill>
                          <a:effectLst/>
                          <a:latin typeface="Calibri" panose="020F0502020204030204" pitchFamily="34" charset="0"/>
                        </a:rPr>
                        <a:t>60% Design</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200" b="0" i="0" u="none" strike="noStrike" dirty="0">
                          <a:solidFill>
                            <a:srgbClr val="000000"/>
                          </a:solidFill>
                          <a:effectLst/>
                          <a:latin typeface="Calibri" panose="020F0502020204030204" pitchFamily="34" charset="0"/>
                        </a:rPr>
                        <a:t>Oct-18</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200" b="0" i="0" u="none" strike="noStrike" dirty="0">
                          <a:solidFill>
                            <a:srgbClr val="000000"/>
                          </a:solidFill>
                          <a:effectLst/>
                          <a:latin typeface="Calibri" panose="020F0502020204030204" pitchFamily="34" charset="0"/>
                        </a:rPr>
                        <a:t>May-19</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extLst>
                  <a:ext uri="{0D108BD9-81ED-4DB2-BD59-A6C34878D82A}">
                    <a16:rowId xmlns:a16="http://schemas.microsoft.com/office/drawing/2014/main" val="2692995404"/>
                  </a:ext>
                </a:extLst>
              </a:tr>
              <a:tr h="478415">
                <a:tc>
                  <a:txBody>
                    <a:bodyPr/>
                    <a:lstStyle/>
                    <a:p>
                      <a:pPr algn="ctr" rtl="0" fontAlgn="ctr"/>
                      <a:r>
                        <a:rPr lang="en-US" sz="1200" b="0" i="0" u="none" strike="noStrike">
                          <a:solidFill>
                            <a:srgbClr val="000000"/>
                          </a:solidFill>
                          <a:effectLst/>
                          <a:latin typeface="Calibri" panose="020F0502020204030204" pitchFamily="34" charset="0"/>
                        </a:rPr>
                        <a:t>90% Design</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200" b="0" i="0" u="none" strike="noStrike" dirty="0">
                          <a:solidFill>
                            <a:srgbClr val="000000"/>
                          </a:solidFill>
                          <a:effectLst/>
                          <a:latin typeface="Calibri" panose="020F0502020204030204" pitchFamily="34" charset="0"/>
                        </a:rPr>
                        <a:t>May-19</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200" b="0" i="0" u="none" strike="noStrike" dirty="0">
                          <a:solidFill>
                            <a:srgbClr val="000000"/>
                          </a:solidFill>
                          <a:effectLst/>
                          <a:latin typeface="Calibri" panose="020F0502020204030204" pitchFamily="34" charset="0"/>
                        </a:rPr>
                        <a:t>Sep-19</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extLst>
                  <a:ext uri="{0D108BD9-81ED-4DB2-BD59-A6C34878D82A}">
                    <a16:rowId xmlns:a16="http://schemas.microsoft.com/office/drawing/2014/main" val="534141692"/>
                  </a:ext>
                </a:extLst>
              </a:tr>
              <a:tr h="478415">
                <a:tc>
                  <a:txBody>
                    <a:bodyPr/>
                    <a:lstStyle/>
                    <a:p>
                      <a:pPr algn="ctr" rtl="0" fontAlgn="ctr"/>
                      <a:r>
                        <a:rPr lang="en-US" sz="1200" b="0" i="0" u="none" strike="noStrike">
                          <a:solidFill>
                            <a:srgbClr val="000000"/>
                          </a:solidFill>
                          <a:effectLst/>
                          <a:latin typeface="Calibri" panose="020F0502020204030204" pitchFamily="34" charset="0"/>
                        </a:rPr>
                        <a:t>100% Design</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200" b="0" i="0" u="none" strike="noStrike">
                          <a:solidFill>
                            <a:srgbClr val="000000"/>
                          </a:solidFill>
                          <a:effectLst/>
                          <a:latin typeface="Calibri" panose="020F0502020204030204" pitchFamily="34" charset="0"/>
                        </a:rPr>
                        <a:t>Sep-19</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200" b="0" i="0" u="none" strike="noStrike">
                          <a:solidFill>
                            <a:srgbClr val="000000"/>
                          </a:solidFill>
                          <a:effectLst/>
                          <a:latin typeface="Calibri" panose="020F0502020204030204" pitchFamily="34" charset="0"/>
                        </a:rPr>
                        <a:t>Nov-19</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dirty="0">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extLst>
                  <a:ext uri="{0D108BD9-81ED-4DB2-BD59-A6C34878D82A}">
                    <a16:rowId xmlns:a16="http://schemas.microsoft.com/office/drawing/2014/main" val="4208831057"/>
                  </a:ext>
                </a:extLst>
              </a:tr>
              <a:tr h="478415">
                <a:tc>
                  <a:txBody>
                    <a:bodyPr/>
                    <a:lstStyle/>
                    <a:p>
                      <a:pPr algn="ctr" rtl="0" fontAlgn="ctr"/>
                      <a:r>
                        <a:rPr lang="en-US" sz="1200" b="0" i="0" u="none" strike="noStrike" dirty="0">
                          <a:solidFill>
                            <a:srgbClr val="000000"/>
                          </a:solidFill>
                          <a:effectLst/>
                          <a:latin typeface="Calibri" panose="020F0502020204030204" pitchFamily="34" charset="0"/>
                        </a:rPr>
                        <a:t>Permit &amp; </a:t>
                      </a:r>
                      <a:r>
                        <a:rPr lang="en-US" sz="1200" b="0" i="0" u="none" strike="noStrike" dirty="0" err="1">
                          <a:solidFill>
                            <a:srgbClr val="000000"/>
                          </a:solidFill>
                          <a:effectLst/>
                          <a:latin typeface="Calibri" panose="020F0502020204030204" pitchFamily="34" charset="0"/>
                        </a:rPr>
                        <a:t>Mitig</a:t>
                      </a:r>
                      <a:r>
                        <a:rPr lang="en-US" sz="1200" b="0" i="0" u="none" strike="noStrike" dirty="0">
                          <a:solidFill>
                            <a:srgbClr val="000000"/>
                          </a:solidFill>
                          <a:effectLst/>
                          <a:latin typeface="Calibri" panose="020F0502020204030204" pitchFamily="34" charset="0"/>
                        </a:rPr>
                        <a:t>.</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200" b="0" i="0" u="none" strike="noStrike" dirty="0">
                          <a:solidFill>
                            <a:srgbClr val="000000"/>
                          </a:solidFill>
                          <a:effectLst/>
                          <a:latin typeface="Calibri" panose="020F0502020204030204" pitchFamily="34" charset="0"/>
                        </a:rPr>
                        <a:t>May-19</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200" b="0" i="0" u="none" strike="noStrike" dirty="0">
                          <a:solidFill>
                            <a:srgbClr val="000000"/>
                          </a:solidFill>
                          <a:effectLst/>
                          <a:latin typeface="Calibri" panose="020F0502020204030204" pitchFamily="34" charset="0"/>
                        </a:rPr>
                        <a:t>May-20</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500" b="0" i="0" u="none" strike="noStrike" dirty="0">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extLst>
                  <a:ext uri="{0D108BD9-81ED-4DB2-BD59-A6C34878D82A}">
                    <a16:rowId xmlns:a16="http://schemas.microsoft.com/office/drawing/2014/main" val="3638742329"/>
                  </a:ext>
                </a:extLst>
              </a:tr>
              <a:tr h="478415">
                <a:tc>
                  <a:txBody>
                    <a:bodyPr/>
                    <a:lstStyle/>
                    <a:p>
                      <a:pPr algn="ctr" rtl="0" fontAlgn="ctr"/>
                      <a:r>
                        <a:rPr lang="en-US" sz="1200" b="0" i="0" u="none" strike="noStrike">
                          <a:solidFill>
                            <a:srgbClr val="000000"/>
                          </a:solidFill>
                          <a:effectLst/>
                          <a:latin typeface="Calibri" panose="020F0502020204030204" pitchFamily="34" charset="0"/>
                        </a:rPr>
                        <a:t>Procurement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200" b="0" i="0" u="none" strike="noStrike">
                          <a:solidFill>
                            <a:srgbClr val="000000"/>
                          </a:solidFill>
                          <a:effectLst/>
                          <a:latin typeface="Calibri" panose="020F0502020204030204" pitchFamily="34" charset="0"/>
                        </a:rPr>
                        <a:t>Jan-20</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200" b="0" i="0" u="none" strike="noStrike">
                          <a:solidFill>
                            <a:srgbClr val="000000"/>
                          </a:solidFill>
                          <a:effectLst/>
                          <a:latin typeface="Calibri" panose="020F0502020204030204" pitchFamily="34" charset="0"/>
                        </a:rPr>
                        <a:t>Sep-20</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ctr" rtl="0" fontAlgn="ctr"/>
                      <a:r>
                        <a:rPr lang="en-US" sz="1500" b="0" i="0" u="none" strike="noStrike" dirty="0">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EE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EE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dirty="0">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dirty="0">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F3"/>
                    </a:solidFill>
                  </a:tcPr>
                </a:tc>
                <a:extLst>
                  <a:ext uri="{0D108BD9-81ED-4DB2-BD59-A6C34878D82A}">
                    <a16:rowId xmlns:a16="http://schemas.microsoft.com/office/drawing/2014/main" val="660727461"/>
                  </a:ext>
                </a:extLst>
              </a:tr>
              <a:tr h="478415">
                <a:tc>
                  <a:txBody>
                    <a:bodyPr/>
                    <a:lstStyle/>
                    <a:p>
                      <a:pPr algn="ctr" rtl="0" fontAlgn="ctr"/>
                      <a:r>
                        <a:rPr lang="en-US" sz="1200" b="0" i="0" u="none" strike="noStrike">
                          <a:solidFill>
                            <a:srgbClr val="000000"/>
                          </a:solidFill>
                          <a:effectLst/>
                          <a:latin typeface="Calibri" panose="020F0502020204030204" pitchFamily="34" charset="0"/>
                        </a:rPr>
                        <a:t>Construction</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200" b="0" i="0" u="none" strike="noStrike">
                          <a:solidFill>
                            <a:srgbClr val="000000"/>
                          </a:solidFill>
                          <a:effectLst/>
                          <a:latin typeface="Calibri" panose="020F0502020204030204" pitchFamily="34" charset="0"/>
                        </a:rPr>
                        <a:t>Oct-20</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200" b="0" i="0" u="none" strike="noStrike">
                          <a:solidFill>
                            <a:srgbClr val="000000"/>
                          </a:solidFill>
                          <a:effectLst/>
                          <a:latin typeface="Calibri" panose="020F0502020204030204" pitchFamily="34" charset="0"/>
                        </a:rPr>
                        <a:t>Oct-22</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ctr" rtl="0" fontAlgn="ctr"/>
                      <a:r>
                        <a:rPr lang="en-US" sz="1500" b="0" i="0" u="none" strike="noStrike">
                          <a:solidFill>
                            <a:srgbClr val="000000"/>
                          </a:solidFill>
                          <a:effectLst/>
                          <a:latin typeface="Calibri" panose="020F0502020204030204" pitchFamily="34" charset="0"/>
                        </a:rPr>
                        <a:t> </a:t>
                      </a:r>
                    </a:p>
                  </a:txBody>
                  <a:tcPr marL="8086" marR="8086" marT="80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CE7"/>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tc>
                  <a:txBody>
                    <a:bodyPr/>
                    <a:lstStyle/>
                    <a:p>
                      <a:pPr algn="l" fontAlgn="t"/>
                      <a:r>
                        <a:rPr lang="en-US" sz="1500" b="0" i="0" u="none" strike="noStrike" dirty="0">
                          <a:solidFill>
                            <a:srgbClr val="000000"/>
                          </a:solidFill>
                          <a:effectLst/>
                          <a:latin typeface="Arial" panose="020B0604020202020204" pitchFamily="34" charset="0"/>
                        </a:rPr>
                        <a:t> </a:t>
                      </a:r>
                    </a:p>
                  </a:txBody>
                  <a:tcPr marL="8086" marR="8086" marT="80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6066"/>
                    </a:solidFill>
                  </a:tcPr>
                </a:tc>
                <a:extLst>
                  <a:ext uri="{0D108BD9-81ED-4DB2-BD59-A6C34878D82A}">
                    <a16:rowId xmlns:a16="http://schemas.microsoft.com/office/drawing/2014/main" val="3899824174"/>
                  </a:ext>
                </a:extLst>
              </a:tr>
            </a:tbl>
          </a:graphicData>
        </a:graphic>
      </p:graphicFrame>
    </p:spTree>
    <p:extLst>
      <p:ext uri="{BB962C8B-B14F-4D97-AF65-F5344CB8AC3E}">
        <p14:creationId xmlns:p14="http://schemas.microsoft.com/office/powerpoint/2010/main" val="144859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2E0C-846B-4E6A-BFB7-41AE714E076F}"/>
              </a:ext>
            </a:extLst>
          </p:cNvPr>
          <p:cNvSpPr>
            <a:spLocks noGrp="1"/>
          </p:cNvSpPr>
          <p:nvPr>
            <p:ph type="title"/>
          </p:nvPr>
        </p:nvSpPr>
        <p:spPr>
          <a:xfrm>
            <a:off x="1097280" y="286603"/>
            <a:ext cx="10058400" cy="1450757"/>
          </a:xfrm>
        </p:spPr>
        <p:txBody>
          <a:bodyPr/>
          <a:lstStyle/>
          <a:p>
            <a:r>
              <a:rPr lang="en-US" dirty="0"/>
              <a:t>Fiscal Impact</a:t>
            </a:r>
          </a:p>
        </p:txBody>
      </p:sp>
      <p:sp>
        <p:nvSpPr>
          <p:cNvPr id="3" name="Content Placeholder 2">
            <a:extLst>
              <a:ext uri="{FF2B5EF4-FFF2-40B4-BE49-F238E27FC236}">
                <a16:creationId xmlns:a16="http://schemas.microsoft.com/office/drawing/2014/main" id="{CC12E1A2-4AAD-4C42-B90D-28CE069A99F6}"/>
              </a:ext>
            </a:extLst>
          </p:cNvPr>
          <p:cNvSpPr>
            <a:spLocks noGrp="1"/>
          </p:cNvSpPr>
          <p:nvPr>
            <p:ph idx="1"/>
          </p:nvPr>
        </p:nvSpPr>
        <p:spPr>
          <a:xfrm>
            <a:off x="1097280" y="1845734"/>
            <a:ext cx="10058400" cy="4023360"/>
          </a:xfrm>
        </p:spPr>
        <p:txBody>
          <a:bodyPr/>
          <a:lstStyle/>
          <a:p>
            <a:pPr algn="just"/>
            <a:r>
              <a:rPr lang="en-US" dirty="0">
                <a:latin typeface="Arial" panose="020B0604020202020204" pitchFamily="34" charset="0"/>
                <a:ea typeface="Cambria Math" panose="02040503050406030204" pitchFamily="18" charset="0"/>
                <a:cs typeface="Arial" panose="020B0604020202020204" pitchFamily="34" charset="0"/>
              </a:rPr>
              <a:t>Exhibit A identified up to $7M for this project.</a:t>
            </a:r>
          </a:p>
          <a:p>
            <a:pPr algn="just"/>
            <a:endParaRPr lang="en-US" dirty="0">
              <a:latin typeface="Cambria Math" panose="02040503050406030204" pitchFamily="18" charset="0"/>
              <a:ea typeface="Cambria Math" panose="02040503050406030204" pitchFamily="18" charset="0"/>
            </a:endParaRPr>
          </a:p>
          <a:p>
            <a:endParaRPr lang="en-US" dirty="0"/>
          </a:p>
        </p:txBody>
      </p:sp>
      <p:sp>
        <p:nvSpPr>
          <p:cNvPr id="5" name="Arrow: Right 4">
            <a:extLst>
              <a:ext uri="{FF2B5EF4-FFF2-40B4-BE49-F238E27FC236}">
                <a16:creationId xmlns:a16="http://schemas.microsoft.com/office/drawing/2014/main" id="{2B7EC229-3287-49FC-80B8-B387F8407C4D}"/>
              </a:ext>
            </a:extLst>
          </p:cNvPr>
          <p:cNvSpPr/>
          <p:nvPr/>
        </p:nvSpPr>
        <p:spPr bwMode="auto">
          <a:xfrm>
            <a:off x="1253868" y="3314425"/>
            <a:ext cx="727331" cy="48463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34" charset="0"/>
            </a:endParaRPr>
          </a:p>
        </p:txBody>
      </p:sp>
      <p:pic>
        <p:nvPicPr>
          <p:cNvPr id="8" name="Picture 7">
            <a:extLst>
              <a:ext uri="{FF2B5EF4-FFF2-40B4-BE49-F238E27FC236}">
                <a16:creationId xmlns:a16="http://schemas.microsoft.com/office/drawing/2014/main" id="{F0566802-8644-481C-9CCB-B6FFD9A5106F}"/>
              </a:ext>
            </a:extLst>
          </p:cNvPr>
          <p:cNvPicPr>
            <a:picLocks noChangeAspect="1"/>
          </p:cNvPicPr>
          <p:nvPr/>
        </p:nvPicPr>
        <p:blipFill rotWithShape="1">
          <a:blip r:embed="rId2"/>
          <a:srcRect b="2062"/>
          <a:stretch/>
        </p:blipFill>
        <p:spPr>
          <a:xfrm>
            <a:off x="1981199" y="2217483"/>
            <a:ext cx="8229601" cy="4097053"/>
          </a:xfrm>
          <a:prstGeom prst="rect">
            <a:avLst/>
          </a:prstGeom>
        </p:spPr>
      </p:pic>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93CFEEFA-729E-4545-9668-F1D23F9382DA}"/>
                  </a:ext>
                </a:extLst>
              </p14:cNvPr>
              <p14:cNvContentPartPr/>
              <p14:nvPr/>
            </p14:nvContentPartPr>
            <p14:xfrm>
              <a:off x="2208814" y="3556741"/>
              <a:ext cx="7774371" cy="360"/>
            </p14:xfrm>
          </p:contentPart>
        </mc:Choice>
        <mc:Fallback xmlns="">
          <p:pic>
            <p:nvPicPr>
              <p:cNvPr id="13" name="Ink 12">
                <a:extLst>
                  <a:ext uri="{FF2B5EF4-FFF2-40B4-BE49-F238E27FC236}">
                    <a16:creationId xmlns:a16="http://schemas.microsoft.com/office/drawing/2014/main" id="{93CFEEFA-729E-4545-9668-F1D23F9382DA}"/>
                  </a:ext>
                </a:extLst>
              </p:cNvPr>
              <p:cNvPicPr/>
              <p:nvPr/>
            </p:nvPicPr>
            <p:blipFill>
              <a:blip r:embed="rId4"/>
              <a:stretch>
                <a:fillRect/>
              </a:stretch>
            </p:blipFill>
            <p:spPr>
              <a:xfrm>
                <a:off x="2154813" y="3448741"/>
                <a:ext cx="7882013" cy="216000"/>
              </a:xfrm>
              <a:prstGeom prst="rect">
                <a:avLst/>
              </a:prstGeom>
            </p:spPr>
          </p:pic>
        </mc:Fallback>
      </mc:AlternateContent>
      <p:sp>
        <p:nvSpPr>
          <p:cNvPr id="9" name="TextBox 8">
            <a:extLst>
              <a:ext uri="{FF2B5EF4-FFF2-40B4-BE49-F238E27FC236}">
                <a16:creationId xmlns:a16="http://schemas.microsoft.com/office/drawing/2014/main" id="{2AA17E47-25DC-4D23-9D89-005D21BAE1D9}"/>
              </a:ext>
            </a:extLst>
          </p:cNvPr>
          <p:cNvSpPr txBox="1"/>
          <p:nvPr/>
        </p:nvSpPr>
        <p:spPr>
          <a:xfrm>
            <a:off x="8626416" y="6438415"/>
            <a:ext cx="3355406"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11 Bridge Replacements Project</a:t>
            </a:r>
          </a:p>
        </p:txBody>
      </p:sp>
      <p:sp>
        <p:nvSpPr>
          <p:cNvPr id="4" name="Slide Number Placeholder 3">
            <a:extLst>
              <a:ext uri="{FF2B5EF4-FFF2-40B4-BE49-F238E27FC236}">
                <a16:creationId xmlns:a16="http://schemas.microsoft.com/office/drawing/2014/main" id="{C54524DC-98B3-43C7-B405-C1A37FB354D4}"/>
              </a:ext>
            </a:extLst>
          </p:cNvPr>
          <p:cNvSpPr>
            <a:spLocks noGrp="1"/>
          </p:cNvSpPr>
          <p:nvPr>
            <p:ph type="sldNum" sz="quarter" idx="12"/>
          </p:nvPr>
        </p:nvSpPr>
        <p:spPr/>
        <p:txBody>
          <a:bodyPr/>
          <a:lstStyle/>
          <a:p>
            <a:fld id="{E81A4C52-1BA0-4700-9EA4-BAC463EBC646}" type="slidenum">
              <a:rPr lang="en-US" sz="1200">
                <a:solidFill>
                  <a:schemeClr val="bg1"/>
                </a:solidFill>
              </a:rPr>
              <a:pPr/>
              <a:t>14</a:t>
            </a:fld>
            <a:endParaRPr lang="en-US" sz="1200" dirty="0">
              <a:solidFill>
                <a:schemeClr val="bg1"/>
              </a:solidFill>
            </a:endParaRPr>
          </a:p>
        </p:txBody>
      </p:sp>
      <p:sp>
        <p:nvSpPr>
          <p:cNvPr id="12" name="TextBox 11">
            <a:extLst>
              <a:ext uri="{FF2B5EF4-FFF2-40B4-BE49-F238E27FC236}">
                <a16:creationId xmlns:a16="http://schemas.microsoft.com/office/drawing/2014/main" id="{1E322609-6472-4B21-921D-960460193B1E}"/>
              </a:ext>
            </a:extLst>
          </p:cNvPr>
          <p:cNvSpPr txBox="1"/>
          <p:nvPr/>
        </p:nvSpPr>
        <p:spPr>
          <a:xfrm>
            <a:off x="14429" y="6438415"/>
            <a:ext cx="3635932"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Growth Management Department</a:t>
            </a:r>
          </a:p>
        </p:txBody>
      </p:sp>
    </p:spTree>
    <p:extLst>
      <p:ext uri="{BB962C8B-B14F-4D97-AF65-F5344CB8AC3E}">
        <p14:creationId xmlns:p14="http://schemas.microsoft.com/office/powerpoint/2010/main" val="4253848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4827-75B1-4C68-9A29-E63350FE403A}"/>
              </a:ext>
            </a:extLst>
          </p:cNvPr>
          <p:cNvSpPr>
            <a:spLocks noGrp="1"/>
          </p:cNvSpPr>
          <p:nvPr>
            <p:ph type="title"/>
          </p:nvPr>
        </p:nvSpPr>
        <p:spPr/>
        <p:txBody>
          <a:bodyPr/>
          <a:lstStyle/>
          <a:p>
            <a:r>
              <a:rPr lang="en-US" dirty="0"/>
              <a:t>Project Funding Estimate</a:t>
            </a:r>
          </a:p>
        </p:txBody>
      </p:sp>
      <p:sp>
        <p:nvSpPr>
          <p:cNvPr id="6" name="TextBox 5">
            <a:extLst>
              <a:ext uri="{FF2B5EF4-FFF2-40B4-BE49-F238E27FC236}">
                <a16:creationId xmlns:a16="http://schemas.microsoft.com/office/drawing/2014/main" id="{F30089AF-5F0E-4563-BFE4-C39857D0E69B}"/>
              </a:ext>
            </a:extLst>
          </p:cNvPr>
          <p:cNvSpPr txBox="1"/>
          <p:nvPr/>
        </p:nvSpPr>
        <p:spPr>
          <a:xfrm>
            <a:off x="8626416" y="6438415"/>
            <a:ext cx="3355406"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11 Bridge Replacements Project</a:t>
            </a:r>
          </a:p>
        </p:txBody>
      </p:sp>
      <p:sp>
        <p:nvSpPr>
          <p:cNvPr id="7" name="Slide Number Placeholder 6">
            <a:extLst>
              <a:ext uri="{FF2B5EF4-FFF2-40B4-BE49-F238E27FC236}">
                <a16:creationId xmlns:a16="http://schemas.microsoft.com/office/drawing/2014/main" id="{F5907BEB-8BC4-49F8-8079-3B4ADA8656A6}"/>
              </a:ext>
            </a:extLst>
          </p:cNvPr>
          <p:cNvSpPr>
            <a:spLocks noGrp="1"/>
          </p:cNvSpPr>
          <p:nvPr>
            <p:ph type="sldNum" sz="quarter" idx="12"/>
          </p:nvPr>
        </p:nvSpPr>
        <p:spPr/>
        <p:txBody>
          <a:bodyPr/>
          <a:lstStyle/>
          <a:p>
            <a:fld id="{E81A4C52-1BA0-4700-9EA4-BAC463EBC646}" type="slidenum">
              <a:rPr lang="en-US" sz="1200">
                <a:solidFill>
                  <a:schemeClr val="bg1"/>
                </a:solidFill>
              </a:rPr>
              <a:pPr/>
              <a:t>15</a:t>
            </a:fld>
            <a:endParaRPr lang="en-US" sz="1200" dirty="0">
              <a:solidFill>
                <a:schemeClr val="bg1"/>
              </a:solidFill>
            </a:endParaRPr>
          </a:p>
        </p:txBody>
      </p:sp>
      <p:sp>
        <p:nvSpPr>
          <p:cNvPr id="8" name="TextBox 7">
            <a:extLst>
              <a:ext uri="{FF2B5EF4-FFF2-40B4-BE49-F238E27FC236}">
                <a16:creationId xmlns:a16="http://schemas.microsoft.com/office/drawing/2014/main" id="{8E659921-0A4E-4167-9DB0-FF6934B8686C}"/>
              </a:ext>
            </a:extLst>
          </p:cNvPr>
          <p:cNvSpPr txBox="1"/>
          <p:nvPr/>
        </p:nvSpPr>
        <p:spPr>
          <a:xfrm>
            <a:off x="14429" y="6438415"/>
            <a:ext cx="3635932"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Growth Management Department</a:t>
            </a:r>
          </a:p>
        </p:txBody>
      </p:sp>
      <p:graphicFrame>
        <p:nvGraphicFramePr>
          <p:cNvPr id="9" name="Content Placeholder 8">
            <a:extLst>
              <a:ext uri="{FF2B5EF4-FFF2-40B4-BE49-F238E27FC236}">
                <a16:creationId xmlns:a16="http://schemas.microsoft.com/office/drawing/2014/main" id="{DD5DDACE-06BE-499C-8E0D-26EB033F043F}"/>
              </a:ext>
            </a:extLst>
          </p:cNvPr>
          <p:cNvGraphicFramePr>
            <a:graphicFrameLocks noGrp="1"/>
          </p:cNvGraphicFramePr>
          <p:nvPr>
            <p:ph idx="1"/>
            <p:extLst>
              <p:ext uri="{D42A27DB-BD31-4B8C-83A1-F6EECF244321}">
                <p14:modId xmlns:p14="http://schemas.microsoft.com/office/powerpoint/2010/main" val="3226289033"/>
              </p:ext>
            </p:extLst>
          </p:nvPr>
        </p:nvGraphicFramePr>
        <p:xfrm>
          <a:off x="1096963" y="1846263"/>
          <a:ext cx="10058400" cy="424619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CFFB35EC-4074-46F3-A852-9797CE662C8E}"/>
              </a:ext>
            </a:extLst>
          </p:cNvPr>
          <p:cNvSpPr txBox="1"/>
          <p:nvPr/>
        </p:nvSpPr>
        <p:spPr>
          <a:xfrm>
            <a:off x="1096963" y="5178512"/>
            <a:ext cx="3400392" cy="830997"/>
          </a:xfrm>
          <a:prstGeom prst="rect">
            <a:avLst/>
          </a:prstGeom>
          <a:noFill/>
        </p:spPr>
        <p:txBody>
          <a:bodyPr wrap="square" rtlCol="0">
            <a:spAutoFit/>
          </a:bodyPr>
          <a:lstStyle/>
          <a:p>
            <a:r>
              <a:rPr lang="en-US" sz="1600" b="1" dirty="0">
                <a:solidFill>
                  <a:schemeClr val="tx1">
                    <a:lumMod val="75000"/>
                    <a:lumOff val="25000"/>
                  </a:schemeClr>
                </a:solidFill>
              </a:rPr>
              <a:t>Sales Tax Funded: </a:t>
            </a:r>
            <a:r>
              <a:rPr lang="en-US" sz="1600" b="1" dirty="0">
                <a:solidFill>
                  <a:schemeClr val="tx1">
                    <a:lumMod val="75000"/>
                    <a:lumOff val="25000"/>
                  </a:schemeClr>
                </a:solidFill>
                <a:latin typeface="Calibri" panose="020F0502020204030204" pitchFamily="34" charset="0"/>
                <a:cs typeface="Calibri" panose="020F0502020204030204" pitchFamily="34" charset="0"/>
              </a:rPr>
              <a:t>≈</a:t>
            </a:r>
            <a:r>
              <a:rPr lang="en-US" sz="1600" b="1" dirty="0">
                <a:solidFill>
                  <a:schemeClr val="tx1">
                    <a:lumMod val="75000"/>
                    <a:lumOff val="25000"/>
                  </a:schemeClr>
                </a:solidFill>
              </a:rPr>
              <a:t>$7M</a:t>
            </a:r>
          </a:p>
          <a:p>
            <a:r>
              <a:rPr lang="en-US" sz="1600" b="1" dirty="0">
                <a:solidFill>
                  <a:schemeClr val="tx1">
                    <a:lumMod val="75000"/>
                    <a:lumOff val="25000"/>
                  </a:schemeClr>
                </a:solidFill>
              </a:rPr>
              <a:t>Gas Taxes Funded: </a:t>
            </a:r>
            <a:r>
              <a:rPr lang="en-US" sz="1600" b="1" dirty="0">
                <a:solidFill>
                  <a:schemeClr val="tx1">
                    <a:lumMod val="75000"/>
                    <a:lumOff val="25000"/>
                  </a:schemeClr>
                </a:solidFill>
                <a:latin typeface="Calibri" panose="020F0502020204030204" pitchFamily="34" charset="0"/>
                <a:cs typeface="Calibri" panose="020F0502020204030204" pitchFamily="34" charset="0"/>
              </a:rPr>
              <a:t>≈</a:t>
            </a:r>
            <a:r>
              <a:rPr lang="en-US" sz="1600" b="1" dirty="0">
                <a:solidFill>
                  <a:schemeClr val="tx1">
                    <a:lumMod val="75000"/>
                    <a:lumOff val="25000"/>
                  </a:schemeClr>
                </a:solidFill>
              </a:rPr>
              <a:t>$10.4M</a:t>
            </a:r>
          </a:p>
          <a:p>
            <a:r>
              <a:rPr lang="en-US" sz="1600" b="1" dirty="0">
                <a:solidFill>
                  <a:schemeClr val="tx1">
                    <a:lumMod val="75000"/>
                    <a:lumOff val="25000"/>
                  </a:schemeClr>
                </a:solidFill>
              </a:rPr>
              <a:t>Debt Funded: </a:t>
            </a:r>
            <a:r>
              <a:rPr lang="en-US" sz="1600" b="1" dirty="0">
                <a:solidFill>
                  <a:schemeClr val="tx1">
                    <a:lumMod val="75000"/>
                    <a:lumOff val="25000"/>
                  </a:schemeClr>
                </a:solidFill>
                <a:latin typeface="Calibri" panose="020F0502020204030204" pitchFamily="34" charset="0"/>
                <a:cs typeface="Calibri" panose="020F0502020204030204" pitchFamily="34" charset="0"/>
              </a:rPr>
              <a:t>≈ $</a:t>
            </a:r>
            <a:r>
              <a:rPr lang="en-US" sz="1600" b="1" dirty="0">
                <a:solidFill>
                  <a:schemeClr val="tx1">
                    <a:lumMod val="75000"/>
                    <a:lumOff val="25000"/>
                  </a:schemeClr>
                </a:solidFill>
              </a:rPr>
              <a:t>18.0M</a:t>
            </a:r>
          </a:p>
        </p:txBody>
      </p:sp>
    </p:spTree>
    <p:extLst>
      <p:ext uri="{BB962C8B-B14F-4D97-AF65-F5344CB8AC3E}">
        <p14:creationId xmlns:p14="http://schemas.microsoft.com/office/powerpoint/2010/main" val="1626341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9FA8-9E5B-426D-AB03-134A9384422D}"/>
              </a:ext>
            </a:extLst>
          </p:cNvPr>
          <p:cNvSpPr>
            <a:spLocks noGrp="1"/>
          </p:cNvSpPr>
          <p:nvPr>
            <p:ph type="title"/>
          </p:nvPr>
        </p:nvSpPr>
        <p:spPr/>
        <p:txBody>
          <a:bodyPr/>
          <a:lstStyle/>
          <a:p>
            <a:r>
              <a:rPr lang="en-US" dirty="0"/>
              <a:t>Recommendation</a:t>
            </a:r>
          </a:p>
        </p:txBody>
      </p:sp>
      <p:sp>
        <p:nvSpPr>
          <p:cNvPr id="3" name="Content Placeholder 2">
            <a:extLst>
              <a:ext uri="{FF2B5EF4-FFF2-40B4-BE49-F238E27FC236}">
                <a16:creationId xmlns:a16="http://schemas.microsoft.com/office/drawing/2014/main" id="{FEF2842B-766D-459A-9E9E-999DD626DC45}"/>
              </a:ext>
            </a:extLst>
          </p:cNvPr>
          <p:cNvSpPr>
            <a:spLocks noGrp="1"/>
          </p:cNvSpPr>
          <p:nvPr>
            <p:ph idx="1"/>
          </p:nvPr>
        </p:nvSpPr>
        <p:spPr/>
        <p:txBody>
          <a:bodyPr/>
          <a:lstStyle/>
          <a:p>
            <a:pPr algn="just"/>
            <a:r>
              <a:rPr lang="en-US" sz="2800" b="1" dirty="0"/>
              <a:t>To validate the proposed expenditures for the design, permitting and mitigation, Construction Engineering Inspection, and the construction for the 11 Bridge Replacements; to ensure that this project meets the requirements of F.S. 212.055, conforms to the definition of Infrastructure, and is an eligible project in line with County Ordinance 2018-21 and the ballot language within; to make a finding that the project expenditures are a valid use of Infrastructure Sales Surtax Funding.</a:t>
            </a: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8158299-6381-4251-AAA1-96AA8FD07567}"/>
              </a:ext>
            </a:extLst>
          </p:cNvPr>
          <p:cNvSpPr txBox="1"/>
          <p:nvPr/>
        </p:nvSpPr>
        <p:spPr>
          <a:xfrm>
            <a:off x="8626416" y="6438415"/>
            <a:ext cx="3480440"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11 Bridge Replacements Project</a:t>
            </a:r>
          </a:p>
        </p:txBody>
      </p:sp>
      <p:sp>
        <p:nvSpPr>
          <p:cNvPr id="4" name="Slide Number Placeholder 3">
            <a:extLst>
              <a:ext uri="{FF2B5EF4-FFF2-40B4-BE49-F238E27FC236}">
                <a16:creationId xmlns:a16="http://schemas.microsoft.com/office/drawing/2014/main" id="{0775084B-DD99-4395-8BF8-8958847E177C}"/>
              </a:ext>
            </a:extLst>
          </p:cNvPr>
          <p:cNvSpPr>
            <a:spLocks noGrp="1"/>
          </p:cNvSpPr>
          <p:nvPr>
            <p:ph type="sldNum" sz="quarter" idx="12"/>
          </p:nvPr>
        </p:nvSpPr>
        <p:spPr/>
        <p:txBody>
          <a:bodyPr/>
          <a:lstStyle/>
          <a:p>
            <a:fld id="{E81A4C52-1BA0-4700-9EA4-BAC463EBC646}" type="slidenum">
              <a:rPr lang="en-US" sz="1200">
                <a:solidFill>
                  <a:schemeClr val="bg1"/>
                </a:solidFill>
              </a:rPr>
              <a:pPr/>
              <a:t>16</a:t>
            </a:fld>
            <a:endParaRPr lang="en-US" sz="1200" dirty="0">
              <a:solidFill>
                <a:schemeClr val="bg1"/>
              </a:solidFill>
            </a:endParaRPr>
          </a:p>
        </p:txBody>
      </p:sp>
      <p:sp>
        <p:nvSpPr>
          <p:cNvPr id="6" name="TextBox 5">
            <a:extLst>
              <a:ext uri="{FF2B5EF4-FFF2-40B4-BE49-F238E27FC236}">
                <a16:creationId xmlns:a16="http://schemas.microsoft.com/office/drawing/2014/main" id="{A2F394C7-F136-4697-99EC-7162796018E1}"/>
              </a:ext>
            </a:extLst>
          </p:cNvPr>
          <p:cNvSpPr txBox="1"/>
          <p:nvPr/>
        </p:nvSpPr>
        <p:spPr>
          <a:xfrm>
            <a:off x="14429" y="6438415"/>
            <a:ext cx="3635932"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Growth Management Department</a:t>
            </a:r>
          </a:p>
        </p:txBody>
      </p:sp>
    </p:spTree>
    <p:extLst>
      <p:ext uri="{BB962C8B-B14F-4D97-AF65-F5344CB8AC3E}">
        <p14:creationId xmlns:p14="http://schemas.microsoft.com/office/powerpoint/2010/main" val="3425231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E5F0-ECD4-4517-8F25-47061C6D973A}"/>
              </a:ext>
            </a:extLst>
          </p:cNvPr>
          <p:cNvSpPr>
            <a:spLocks noGrp="1"/>
          </p:cNvSpPr>
          <p:nvPr>
            <p:ph type="title"/>
          </p:nvPr>
        </p:nvSpPr>
        <p:spPr/>
        <p:txBody>
          <a:bodyPr>
            <a:normAutofit/>
          </a:bodyPr>
          <a:lstStyle/>
          <a:p>
            <a:r>
              <a:rPr lang="en-US" sz="4000" dirty="0"/>
              <a:t>History</a:t>
            </a:r>
          </a:p>
        </p:txBody>
      </p:sp>
      <p:sp>
        <p:nvSpPr>
          <p:cNvPr id="8" name="Content Placeholder 2">
            <a:extLst>
              <a:ext uri="{FF2B5EF4-FFF2-40B4-BE49-F238E27FC236}">
                <a16:creationId xmlns:a16="http://schemas.microsoft.com/office/drawing/2014/main" id="{FD10CDFA-3B1F-4360-9EE5-4C469CFA36DF}"/>
              </a:ext>
            </a:extLst>
          </p:cNvPr>
          <p:cNvSpPr>
            <a:spLocks noGrp="1"/>
          </p:cNvSpPr>
          <p:nvPr>
            <p:ph idx="1"/>
          </p:nvPr>
        </p:nvSpPr>
        <p:spPr>
          <a:xfrm>
            <a:off x="1199072" y="1779165"/>
            <a:ext cx="10817524" cy="4486055"/>
          </a:xfrm>
        </p:spPr>
        <p:txBody>
          <a:bodyPr>
            <a:noAutofit/>
          </a:bodyPr>
          <a:lstStyle/>
          <a:p>
            <a:pPr marL="233363" indent="-173038">
              <a:buFont typeface="Arial" panose="020B0604020202020204" pitchFamily="34" charset="0"/>
              <a:buChar char="•"/>
            </a:pPr>
            <a:r>
              <a:rPr lang="en-US" sz="2400" dirty="0"/>
              <a:t>The Florida Department of Transportation provides biennial inspections of the County-owned Bridges. These inspections provide  condition ratings which are then used to determine whether the structure needs to be repaired, rehabilitated or replaced. </a:t>
            </a:r>
            <a:r>
              <a:rPr lang="en-US" sz="2400"/>
              <a:t>The condition </a:t>
            </a:r>
            <a:r>
              <a:rPr lang="en-US" sz="2400" dirty="0"/>
              <a:t>ratings for the eleven (11) bridges indicate that they should be prioritized for replacement.</a:t>
            </a:r>
          </a:p>
          <a:p>
            <a:pPr marL="233363" indent="-173038">
              <a:buFont typeface="Arial" panose="020B0604020202020204" pitchFamily="34" charset="0"/>
              <a:buChar char="•"/>
            </a:pPr>
            <a:r>
              <a:rPr lang="en-US" sz="2400" dirty="0"/>
              <a:t>On September 8, 2016, the Board of County Commissioners advertised for professional services for the design and replacement of eleven (11) functionally obsolete and structural deficient bridges located on major arterials east of SR 29.</a:t>
            </a:r>
          </a:p>
          <a:p>
            <a:pPr marL="233363" indent="-173038">
              <a:buFont typeface="Arial" panose="020B0604020202020204" pitchFamily="34" charset="0"/>
              <a:buChar char="•"/>
            </a:pPr>
            <a:r>
              <a:rPr lang="en-US" sz="2400" dirty="0"/>
              <a:t>On July 11, 2017, the Board approved the professional services contract to begin the design phase.</a:t>
            </a:r>
          </a:p>
          <a:p>
            <a:pPr marL="60325" indent="0">
              <a:buNone/>
            </a:pPr>
            <a:endParaRPr lang="en-US" sz="2200" dirty="0">
              <a:effectLst/>
            </a:endParaRPr>
          </a:p>
        </p:txBody>
      </p:sp>
      <p:sp>
        <p:nvSpPr>
          <p:cNvPr id="7" name="Slide Number Placeholder 6">
            <a:extLst>
              <a:ext uri="{FF2B5EF4-FFF2-40B4-BE49-F238E27FC236}">
                <a16:creationId xmlns:a16="http://schemas.microsoft.com/office/drawing/2014/main" id="{434F8DAB-26A5-440E-8108-806999395506}"/>
              </a:ext>
            </a:extLst>
          </p:cNvPr>
          <p:cNvSpPr>
            <a:spLocks noGrp="1"/>
          </p:cNvSpPr>
          <p:nvPr>
            <p:ph type="sldNum" sz="quarter" idx="12"/>
          </p:nvPr>
        </p:nvSpPr>
        <p:spPr/>
        <p:txBody>
          <a:bodyPr/>
          <a:lstStyle/>
          <a:p>
            <a:fld id="{E81A4C52-1BA0-4700-9EA4-BAC463EBC646}" type="slidenum">
              <a:rPr lang="en-US" sz="1200">
                <a:solidFill>
                  <a:schemeClr val="bg1"/>
                </a:solidFill>
              </a:rPr>
              <a:pPr/>
              <a:t>2</a:t>
            </a:fld>
            <a:endParaRPr lang="en-US" sz="1200" dirty="0">
              <a:solidFill>
                <a:schemeClr val="bg1"/>
              </a:solidFill>
            </a:endParaRPr>
          </a:p>
        </p:txBody>
      </p:sp>
      <p:sp>
        <p:nvSpPr>
          <p:cNvPr id="5" name="TextBox 4">
            <a:extLst>
              <a:ext uri="{FF2B5EF4-FFF2-40B4-BE49-F238E27FC236}">
                <a16:creationId xmlns:a16="http://schemas.microsoft.com/office/drawing/2014/main" id="{10620B18-9A98-4A39-92AC-11B5891A3BF2}"/>
              </a:ext>
            </a:extLst>
          </p:cNvPr>
          <p:cNvSpPr txBox="1"/>
          <p:nvPr/>
        </p:nvSpPr>
        <p:spPr>
          <a:xfrm>
            <a:off x="8626416" y="6438415"/>
            <a:ext cx="33554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11 Bridge Replacements Project</a:t>
            </a:r>
          </a:p>
        </p:txBody>
      </p:sp>
      <p:sp>
        <p:nvSpPr>
          <p:cNvPr id="10" name="TextBox 9">
            <a:extLst>
              <a:ext uri="{FF2B5EF4-FFF2-40B4-BE49-F238E27FC236}">
                <a16:creationId xmlns:a16="http://schemas.microsoft.com/office/drawing/2014/main" id="{F319C9D6-4A33-4CD5-A0D3-B8883A7D7FDB}"/>
              </a:ext>
            </a:extLst>
          </p:cNvPr>
          <p:cNvSpPr txBox="1"/>
          <p:nvPr/>
        </p:nvSpPr>
        <p:spPr>
          <a:xfrm>
            <a:off x="14429" y="6438415"/>
            <a:ext cx="3635932"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Growth Management Department</a:t>
            </a:r>
          </a:p>
        </p:txBody>
      </p:sp>
    </p:spTree>
    <p:extLst>
      <p:ext uri="{BB962C8B-B14F-4D97-AF65-F5344CB8AC3E}">
        <p14:creationId xmlns:p14="http://schemas.microsoft.com/office/powerpoint/2010/main" val="829552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E5F0-ECD4-4517-8F25-47061C6D973A}"/>
              </a:ext>
            </a:extLst>
          </p:cNvPr>
          <p:cNvSpPr>
            <a:spLocks noGrp="1"/>
          </p:cNvSpPr>
          <p:nvPr>
            <p:ph type="title"/>
          </p:nvPr>
        </p:nvSpPr>
        <p:spPr/>
        <p:txBody>
          <a:bodyPr>
            <a:normAutofit/>
          </a:bodyPr>
          <a:lstStyle/>
          <a:p>
            <a:r>
              <a:rPr lang="en-US" sz="4000" dirty="0"/>
              <a:t>History continued</a:t>
            </a:r>
          </a:p>
        </p:txBody>
      </p:sp>
      <p:sp>
        <p:nvSpPr>
          <p:cNvPr id="8" name="Content Placeholder 2">
            <a:extLst>
              <a:ext uri="{FF2B5EF4-FFF2-40B4-BE49-F238E27FC236}">
                <a16:creationId xmlns:a16="http://schemas.microsoft.com/office/drawing/2014/main" id="{FD10CDFA-3B1F-4360-9EE5-4C469CFA36DF}"/>
              </a:ext>
            </a:extLst>
          </p:cNvPr>
          <p:cNvSpPr>
            <a:spLocks noGrp="1"/>
          </p:cNvSpPr>
          <p:nvPr>
            <p:ph idx="1"/>
          </p:nvPr>
        </p:nvSpPr>
        <p:spPr>
          <a:xfrm>
            <a:off x="1199072" y="1941090"/>
            <a:ext cx="10817524" cy="4486055"/>
          </a:xfrm>
        </p:spPr>
        <p:txBody>
          <a:bodyPr>
            <a:noAutofit/>
          </a:bodyPr>
          <a:lstStyle/>
          <a:p>
            <a:pPr marL="233363" indent="-173038">
              <a:buFont typeface="Arial" panose="020B0604020202020204" pitchFamily="34" charset="0"/>
              <a:buChar char="•"/>
            </a:pPr>
            <a:r>
              <a:rPr lang="en-US" sz="2400" dirty="0"/>
              <a:t>On August 28, 2017, HNTB Engineering, Inc. was issued a Notice To Proceed.</a:t>
            </a:r>
          </a:p>
          <a:p>
            <a:pPr marL="233363" indent="-173038">
              <a:buFont typeface="Arial" panose="020B0604020202020204" pitchFamily="34" charset="0"/>
              <a:buChar char="•"/>
            </a:pPr>
            <a:r>
              <a:rPr lang="en-US" sz="2400" dirty="0"/>
              <a:t>November 13, 2017, the first public information meeting was convened at the UF/IFAS Southwest Florida Research and Education Center, Immokalee to inform stakeholders and interested parties about the project.</a:t>
            </a:r>
          </a:p>
          <a:p>
            <a:pPr marL="233363" indent="-173038">
              <a:buFont typeface="Arial" panose="020B0604020202020204" pitchFamily="34" charset="0"/>
              <a:buChar char="•"/>
            </a:pPr>
            <a:r>
              <a:rPr lang="en-US" sz="2400" dirty="0"/>
              <a:t>The design production is currently at the 60% phase, and permits are anticipated to be submitted at the end of this phase.</a:t>
            </a:r>
          </a:p>
          <a:p>
            <a:pPr marL="60325" indent="0">
              <a:buNone/>
            </a:pPr>
            <a:endParaRPr lang="en-US" sz="2200" dirty="0">
              <a:effectLst/>
            </a:endParaRPr>
          </a:p>
        </p:txBody>
      </p:sp>
      <p:sp>
        <p:nvSpPr>
          <p:cNvPr id="7" name="Slide Number Placeholder 6">
            <a:extLst>
              <a:ext uri="{FF2B5EF4-FFF2-40B4-BE49-F238E27FC236}">
                <a16:creationId xmlns:a16="http://schemas.microsoft.com/office/drawing/2014/main" id="{434F8DAB-26A5-440E-8108-806999395506}"/>
              </a:ext>
            </a:extLst>
          </p:cNvPr>
          <p:cNvSpPr>
            <a:spLocks noGrp="1"/>
          </p:cNvSpPr>
          <p:nvPr>
            <p:ph type="sldNum" sz="quarter" idx="12"/>
          </p:nvPr>
        </p:nvSpPr>
        <p:spPr/>
        <p:txBody>
          <a:bodyPr/>
          <a:lstStyle/>
          <a:p>
            <a:fld id="{E81A4C52-1BA0-4700-9EA4-BAC463EBC646}" type="slidenum">
              <a:rPr lang="en-US" sz="1200">
                <a:solidFill>
                  <a:schemeClr val="bg1"/>
                </a:solidFill>
              </a:rPr>
              <a:pPr/>
              <a:t>3</a:t>
            </a:fld>
            <a:endParaRPr lang="en-US" sz="1200" dirty="0">
              <a:solidFill>
                <a:schemeClr val="bg1"/>
              </a:solidFill>
            </a:endParaRPr>
          </a:p>
        </p:txBody>
      </p:sp>
      <p:sp>
        <p:nvSpPr>
          <p:cNvPr id="5" name="TextBox 4">
            <a:extLst>
              <a:ext uri="{FF2B5EF4-FFF2-40B4-BE49-F238E27FC236}">
                <a16:creationId xmlns:a16="http://schemas.microsoft.com/office/drawing/2014/main" id="{10620B18-9A98-4A39-92AC-11B5891A3BF2}"/>
              </a:ext>
            </a:extLst>
          </p:cNvPr>
          <p:cNvSpPr txBox="1"/>
          <p:nvPr/>
        </p:nvSpPr>
        <p:spPr>
          <a:xfrm>
            <a:off x="8626416" y="6438415"/>
            <a:ext cx="33554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11 Bridge Replacements Project</a:t>
            </a:r>
          </a:p>
        </p:txBody>
      </p:sp>
      <p:sp>
        <p:nvSpPr>
          <p:cNvPr id="10" name="TextBox 9">
            <a:extLst>
              <a:ext uri="{FF2B5EF4-FFF2-40B4-BE49-F238E27FC236}">
                <a16:creationId xmlns:a16="http://schemas.microsoft.com/office/drawing/2014/main" id="{F319C9D6-4A33-4CD5-A0D3-B8883A7D7FDB}"/>
              </a:ext>
            </a:extLst>
          </p:cNvPr>
          <p:cNvSpPr txBox="1"/>
          <p:nvPr/>
        </p:nvSpPr>
        <p:spPr>
          <a:xfrm>
            <a:off x="14429" y="6438415"/>
            <a:ext cx="3635932"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Growth Management Department</a:t>
            </a:r>
          </a:p>
        </p:txBody>
      </p:sp>
    </p:spTree>
    <p:extLst>
      <p:ext uri="{BB962C8B-B14F-4D97-AF65-F5344CB8AC3E}">
        <p14:creationId xmlns:p14="http://schemas.microsoft.com/office/powerpoint/2010/main" val="548249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25DD-C519-4001-BC6B-4095BD2682C1}"/>
              </a:ext>
            </a:extLst>
          </p:cNvPr>
          <p:cNvSpPr>
            <a:spLocks noGrp="1"/>
          </p:cNvSpPr>
          <p:nvPr>
            <p:ph type="title"/>
          </p:nvPr>
        </p:nvSpPr>
        <p:spPr>
          <a:xfrm>
            <a:off x="1097280" y="286603"/>
            <a:ext cx="10058400" cy="1052513"/>
          </a:xfrm>
        </p:spPr>
        <p:txBody>
          <a:bodyPr>
            <a:normAutofit/>
          </a:bodyPr>
          <a:lstStyle/>
          <a:p>
            <a:r>
              <a:rPr lang="en-US" sz="4400" dirty="0">
                <a:latin typeface="Century Gothic" panose="020B0502020202020204" pitchFamily="34" charset="0"/>
                <a:ea typeface="Microsoft Himalaya" panose="01010100010101010101" pitchFamily="2" charset="0"/>
                <a:cs typeface="Microsoft Himalaya" panose="01010100010101010101" pitchFamily="2" charset="0"/>
              </a:rPr>
              <a:t>11 Bridge Replacements Project</a:t>
            </a:r>
          </a:p>
        </p:txBody>
      </p:sp>
      <p:sp>
        <p:nvSpPr>
          <p:cNvPr id="3" name="Content Placeholder 2">
            <a:extLst>
              <a:ext uri="{FF2B5EF4-FFF2-40B4-BE49-F238E27FC236}">
                <a16:creationId xmlns:a16="http://schemas.microsoft.com/office/drawing/2014/main" id="{B0098DD6-A577-4B52-8F38-D02343C00D5B}"/>
              </a:ext>
            </a:extLst>
          </p:cNvPr>
          <p:cNvSpPr>
            <a:spLocks noGrp="1"/>
          </p:cNvSpPr>
          <p:nvPr>
            <p:ph idx="4294967295"/>
          </p:nvPr>
        </p:nvSpPr>
        <p:spPr>
          <a:xfrm>
            <a:off x="6273800" y="5238545"/>
            <a:ext cx="5127625" cy="1052512"/>
          </a:xfrm>
        </p:spPr>
        <p:txBody>
          <a:bodyPr>
            <a:normAutofit/>
          </a:bodyPr>
          <a:lstStyle/>
          <a:p>
            <a:pPr marL="0" indent="0" algn="r">
              <a:buNone/>
            </a:pPr>
            <a:r>
              <a:rPr lang="en-US" sz="2400" b="1" dirty="0">
                <a:latin typeface="Century Gothic" panose="020B0502020202020204" pitchFamily="34" charset="0"/>
                <a:ea typeface="Cambria Math" panose="02040503050406030204" pitchFamily="18" charset="0"/>
              </a:rPr>
              <a:t>Project Manager:</a:t>
            </a:r>
          </a:p>
          <a:p>
            <a:pPr lvl="1" algn="r">
              <a:buFont typeface="Courier New" panose="02070309020205020404" pitchFamily="49" charset="0"/>
              <a:buChar char="o"/>
            </a:pPr>
            <a:r>
              <a:rPr lang="en-US" sz="2400" dirty="0">
                <a:latin typeface="Century Gothic" panose="020B0502020202020204" pitchFamily="34" charset="0"/>
                <a:ea typeface="Cambria Math" panose="02040503050406030204" pitchFamily="18" charset="0"/>
              </a:rPr>
              <a:t>Vu Thao, PE</a:t>
            </a:r>
          </a:p>
          <a:p>
            <a:pPr marL="0" indent="0" algn="r">
              <a:buNone/>
            </a:pPr>
            <a:endParaRPr lang="en-US" sz="2400" dirty="0">
              <a:latin typeface="Century Gothic" panose="020B0502020202020204" pitchFamily="34" charset="0"/>
              <a:ea typeface="Cambria Math" panose="02040503050406030204" pitchFamily="18" charset="0"/>
            </a:endParaRPr>
          </a:p>
          <a:p>
            <a:pPr marL="0" indent="0" algn="r">
              <a:buNone/>
            </a:pPr>
            <a:endParaRPr lang="en-US" sz="2400" dirty="0">
              <a:latin typeface="Century Gothic" panose="020B0502020202020204" pitchFamily="34" charset="0"/>
              <a:ea typeface="Cambria Math" panose="02040503050406030204" pitchFamily="18" charset="0"/>
            </a:endParaRPr>
          </a:p>
        </p:txBody>
      </p:sp>
      <p:pic>
        <p:nvPicPr>
          <p:cNvPr id="11" name="Picture 3">
            <a:extLst>
              <a:ext uri="{FF2B5EF4-FFF2-40B4-BE49-F238E27FC236}">
                <a16:creationId xmlns:a16="http://schemas.microsoft.com/office/drawing/2014/main" id="{BFFB4862-A35F-4982-BEFE-CD45D7E3A8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8802" y="1971304"/>
            <a:ext cx="5382370" cy="4319753"/>
          </a:xfrm>
          <a:prstGeom prst="rect">
            <a:avLst/>
          </a:prstGeom>
          <a:noFill/>
        </p:spPr>
      </p:pic>
      <p:sp>
        <p:nvSpPr>
          <p:cNvPr id="10" name="Content Placeholder 2">
            <a:extLst>
              <a:ext uri="{FF2B5EF4-FFF2-40B4-BE49-F238E27FC236}">
                <a16:creationId xmlns:a16="http://schemas.microsoft.com/office/drawing/2014/main" id="{663B587A-1EF1-4DA6-B7D0-F25ECC0C2BCA}"/>
              </a:ext>
            </a:extLst>
          </p:cNvPr>
          <p:cNvSpPr txBox="1">
            <a:spLocks/>
          </p:cNvSpPr>
          <p:nvPr/>
        </p:nvSpPr>
        <p:spPr>
          <a:xfrm>
            <a:off x="633873" y="5505584"/>
            <a:ext cx="5127172" cy="109843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400" b="1" dirty="0">
                <a:latin typeface="Century Gothic" panose="020B0502020202020204" pitchFamily="34" charset="0"/>
                <a:ea typeface="Cambria Math" panose="02040503050406030204" pitchFamily="18" charset="0"/>
              </a:rPr>
              <a:t>STATUS:</a:t>
            </a:r>
          </a:p>
          <a:p>
            <a:pPr lvl="1">
              <a:buFont typeface="Courier New" panose="02070309020205020404" pitchFamily="49" charset="0"/>
              <a:buChar char="o"/>
            </a:pPr>
            <a:r>
              <a:rPr lang="en-US" sz="2400" dirty="0">
                <a:latin typeface="Century Gothic" panose="020B0502020202020204" pitchFamily="34" charset="0"/>
                <a:ea typeface="Cambria Math" panose="02040503050406030204" pitchFamily="18" charset="0"/>
              </a:rPr>
              <a:t>Design</a:t>
            </a:r>
          </a:p>
          <a:p>
            <a:pPr marL="0" indent="0">
              <a:buFont typeface="Calibri" panose="020F0502020204030204" pitchFamily="34" charset="0"/>
              <a:buNone/>
            </a:pPr>
            <a:endParaRPr lang="en-US" sz="2400" dirty="0">
              <a:latin typeface="Century Gothic" panose="020B0502020202020204" pitchFamily="34" charset="0"/>
              <a:ea typeface="Cambria Math" panose="02040503050406030204" pitchFamily="18" charset="0"/>
            </a:endParaRPr>
          </a:p>
          <a:p>
            <a:pPr marL="0" indent="0">
              <a:buFont typeface="Calibri" panose="020F0502020204030204" pitchFamily="34" charset="0"/>
              <a:buNone/>
            </a:pPr>
            <a:endParaRPr lang="en-US" sz="2400" dirty="0">
              <a:latin typeface="Century Gothic" panose="020B0502020202020204" pitchFamily="34" charset="0"/>
              <a:ea typeface="Cambria Math" panose="02040503050406030204" pitchFamily="18" charset="0"/>
            </a:endParaRPr>
          </a:p>
        </p:txBody>
      </p:sp>
      <p:sp>
        <p:nvSpPr>
          <p:cNvPr id="9" name="TextBox 8">
            <a:extLst>
              <a:ext uri="{FF2B5EF4-FFF2-40B4-BE49-F238E27FC236}">
                <a16:creationId xmlns:a16="http://schemas.microsoft.com/office/drawing/2014/main" id="{BDBDAE7C-FF52-4EB4-9D78-692A724BCEFA}"/>
              </a:ext>
            </a:extLst>
          </p:cNvPr>
          <p:cNvSpPr txBox="1"/>
          <p:nvPr/>
        </p:nvSpPr>
        <p:spPr>
          <a:xfrm>
            <a:off x="14429" y="6438415"/>
            <a:ext cx="3635932"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Growth Management Department</a:t>
            </a:r>
          </a:p>
        </p:txBody>
      </p:sp>
      <p:sp>
        <p:nvSpPr>
          <p:cNvPr id="12" name="TextBox 11">
            <a:extLst>
              <a:ext uri="{FF2B5EF4-FFF2-40B4-BE49-F238E27FC236}">
                <a16:creationId xmlns:a16="http://schemas.microsoft.com/office/drawing/2014/main" id="{1F7F84ED-A480-4032-A88D-EB8BF3A18139}"/>
              </a:ext>
            </a:extLst>
          </p:cNvPr>
          <p:cNvSpPr txBox="1"/>
          <p:nvPr/>
        </p:nvSpPr>
        <p:spPr>
          <a:xfrm>
            <a:off x="8626416" y="6438415"/>
            <a:ext cx="33554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11 Bridge Replacements Project</a:t>
            </a:r>
          </a:p>
        </p:txBody>
      </p:sp>
      <p:sp>
        <p:nvSpPr>
          <p:cNvPr id="13" name="Slide Number Placeholder 6">
            <a:extLst>
              <a:ext uri="{FF2B5EF4-FFF2-40B4-BE49-F238E27FC236}">
                <a16:creationId xmlns:a16="http://schemas.microsoft.com/office/drawing/2014/main" id="{8EE4A563-7776-4BB8-925E-0BF950DB0BAD}"/>
              </a:ext>
            </a:extLst>
          </p:cNvPr>
          <p:cNvSpPr>
            <a:spLocks noGrp="1"/>
          </p:cNvSpPr>
          <p:nvPr>
            <p:ph type="sldNum" sz="quarter" idx="12"/>
          </p:nvPr>
        </p:nvSpPr>
        <p:spPr>
          <a:xfrm>
            <a:off x="5439987" y="6441599"/>
            <a:ext cx="1312025" cy="365125"/>
          </a:xfrm>
        </p:spPr>
        <p:txBody>
          <a:bodyPr/>
          <a:lstStyle/>
          <a:p>
            <a:pPr algn="ctr"/>
            <a:fld id="{E81A4C52-1BA0-4700-9EA4-BAC463EBC646}" type="slidenum">
              <a:rPr lang="en-US" sz="1200">
                <a:solidFill>
                  <a:schemeClr val="bg1"/>
                </a:solidFill>
              </a:rPr>
              <a:pPr algn="ctr"/>
              <a:t>4</a:t>
            </a:fld>
            <a:endParaRPr lang="en-US" sz="1200" dirty="0">
              <a:solidFill>
                <a:schemeClr val="bg1"/>
              </a:solidFill>
            </a:endParaRPr>
          </a:p>
        </p:txBody>
      </p:sp>
    </p:spTree>
    <p:extLst>
      <p:ext uri="{BB962C8B-B14F-4D97-AF65-F5344CB8AC3E}">
        <p14:creationId xmlns:p14="http://schemas.microsoft.com/office/powerpoint/2010/main" val="1675787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E9E8-7485-47A7-AE06-E8006DE94F35}"/>
              </a:ext>
            </a:extLst>
          </p:cNvPr>
          <p:cNvSpPr>
            <a:spLocks noGrp="1"/>
          </p:cNvSpPr>
          <p:nvPr>
            <p:ph type="title"/>
          </p:nvPr>
        </p:nvSpPr>
        <p:spPr/>
        <p:txBody>
          <a:bodyPr/>
          <a:lstStyle/>
          <a:p>
            <a:r>
              <a:rPr lang="en-US" dirty="0"/>
              <a:t>Project Details </a:t>
            </a:r>
          </a:p>
        </p:txBody>
      </p:sp>
      <p:sp>
        <p:nvSpPr>
          <p:cNvPr id="3" name="Content Placeholder 2">
            <a:extLst>
              <a:ext uri="{FF2B5EF4-FFF2-40B4-BE49-F238E27FC236}">
                <a16:creationId xmlns:a16="http://schemas.microsoft.com/office/drawing/2014/main" id="{C62AEBDE-C62F-48E6-8D65-D98BC6D9C0DF}"/>
              </a:ext>
            </a:extLst>
          </p:cNvPr>
          <p:cNvSpPr>
            <a:spLocks noGrp="1"/>
          </p:cNvSpPr>
          <p:nvPr>
            <p:ph idx="1"/>
          </p:nvPr>
        </p:nvSpPr>
        <p:spPr>
          <a:xfrm>
            <a:off x="1199073" y="1788401"/>
            <a:ext cx="8059228" cy="4486055"/>
          </a:xfrm>
        </p:spPr>
        <p:txBody>
          <a:bodyPr>
            <a:noAutofit/>
          </a:bodyPr>
          <a:lstStyle/>
          <a:p>
            <a:r>
              <a:rPr lang="en-US" sz="2400" b="1" dirty="0"/>
              <a:t>The 11 Bridge Replacements (Immokalee Rd., Oil Well Rd., and County Line Rd.) is an infrastructure upgrade consisting of:</a:t>
            </a:r>
          </a:p>
          <a:p>
            <a:pPr marL="233363" indent="-173038">
              <a:buFont typeface="Arial" panose="020B0604020202020204" pitchFamily="34" charset="0"/>
              <a:buChar char="•"/>
            </a:pPr>
            <a:r>
              <a:rPr lang="en-US" sz="2400" dirty="0"/>
              <a:t>Two-lane undivided bridges.</a:t>
            </a:r>
          </a:p>
          <a:p>
            <a:pPr marL="233363" indent="-173038">
              <a:buFont typeface="Arial" panose="020B0604020202020204" pitchFamily="34" charset="0"/>
              <a:buChar char="•"/>
            </a:pPr>
            <a:r>
              <a:rPr lang="en-US" sz="2400" dirty="0"/>
              <a:t>Minor improvements to existing two-lane rural roadway approaches , including shoulders.</a:t>
            </a:r>
          </a:p>
        </p:txBody>
      </p:sp>
      <p:sp>
        <p:nvSpPr>
          <p:cNvPr id="4" name="Slide Number Placeholder 3">
            <a:extLst>
              <a:ext uri="{FF2B5EF4-FFF2-40B4-BE49-F238E27FC236}">
                <a16:creationId xmlns:a16="http://schemas.microsoft.com/office/drawing/2014/main" id="{E7DD90D5-AF9D-489E-95AB-DEDAC454D463}"/>
              </a:ext>
            </a:extLst>
          </p:cNvPr>
          <p:cNvSpPr>
            <a:spLocks noGrp="1"/>
          </p:cNvSpPr>
          <p:nvPr>
            <p:ph type="sldNum" sz="quarter" idx="12"/>
          </p:nvPr>
        </p:nvSpPr>
        <p:spPr/>
        <p:txBody>
          <a:bodyPr/>
          <a:lstStyle/>
          <a:p>
            <a:fld id="{E81A4C52-1BA0-4700-9EA4-BAC463EBC646}" type="slidenum">
              <a:rPr lang="en-US" sz="1200">
                <a:solidFill>
                  <a:schemeClr val="bg1"/>
                </a:solidFill>
              </a:rPr>
              <a:pPr/>
              <a:t>5</a:t>
            </a:fld>
            <a:endParaRPr lang="en-US" sz="1200" dirty="0">
              <a:solidFill>
                <a:schemeClr val="bg1"/>
              </a:solidFill>
            </a:endParaRPr>
          </a:p>
        </p:txBody>
      </p:sp>
      <p:sp>
        <p:nvSpPr>
          <p:cNvPr id="8" name="TextBox 7">
            <a:extLst>
              <a:ext uri="{FF2B5EF4-FFF2-40B4-BE49-F238E27FC236}">
                <a16:creationId xmlns:a16="http://schemas.microsoft.com/office/drawing/2014/main" id="{8C9F681C-4164-4C7F-9E7A-6043D4BFCA79}"/>
              </a:ext>
            </a:extLst>
          </p:cNvPr>
          <p:cNvSpPr txBox="1"/>
          <p:nvPr/>
        </p:nvSpPr>
        <p:spPr>
          <a:xfrm>
            <a:off x="14429" y="6438415"/>
            <a:ext cx="3635932"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Growth Management Department</a:t>
            </a:r>
          </a:p>
        </p:txBody>
      </p:sp>
      <p:sp>
        <p:nvSpPr>
          <p:cNvPr id="7" name="TextBox 6">
            <a:extLst>
              <a:ext uri="{FF2B5EF4-FFF2-40B4-BE49-F238E27FC236}">
                <a16:creationId xmlns:a16="http://schemas.microsoft.com/office/drawing/2014/main" id="{64F71F3D-2993-4666-869D-B98C9AA39A09}"/>
              </a:ext>
            </a:extLst>
          </p:cNvPr>
          <p:cNvSpPr txBox="1"/>
          <p:nvPr/>
        </p:nvSpPr>
        <p:spPr>
          <a:xfrm>
            <a:off x="8626416" y="6438415"/>
            <a:ext cx="33554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11 Bridge Replacements Project</a:t>
            </a:r>
          </a:p>
        </p:txBody>
      </p:sp>
    </p:spTree>
    <p:extLst>
      <p:ext uri="{BB962C8B-B14F-4D97-AF65-F5344CB8AC3E}">
        <p14:creationId xmlns:p14="http://schemas.microsoft.com/office/powerpoint/2010/main" val="2856908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E5F0-ECD4-4517-8F25-47061C6D973A}"/>
              </a:ext>
            </a:extLst>
          </p:cNvPr>
          <p:cNvSpPr>
            <a:spLocks noGrp="1"/>
          </p:cNvSpPr>
          <p:nvPr>
            <p:ph type="title"/>
          </p:nvPr>
        </p:nvSpPr>
        <p:spPr/>
        <p:txBody>
          <a:bodyPr>
            <a:normAutofit/>
          </a:bodyPr>
          <a:lstStyle/>
          <a:p>
            <a:pPr algn="ctr"/>
            <a:r>
              <a:rPr lang="en-US" sz="4000" dirty="0"/>
              <a:t>Typical  Bridge Section (#030136) </a:t>
            </a:r>
          </a:p>
        </p:txBody>
      </p:sp>
      <p:sp>
        <p:nvSpPr>
          <p:cNvPr id="5" name="TextBox 4">
            <a:extLst>
              <a:ext uri="{FF2B5EF4-FFF2-40B4-BE49-F238E27FC236}">
                <a16:creationId xmlns:a16="http://schemas.microsoft.com/office/drawing/2014/main" id="{10620B18-9A98-4A39-92AC-11B5891A3BF2}"/>
              </a:ext>
            </a:extLst>
          </p:cNvPr>
          <p:cNvSpPr txBox="1"/>
          <p:nvPr/>
        </p:nvSpPr>
        <p:spPr>
          <a:xfrm>
            <a:off x="8626416" y="6438415"/>
            <a:ext cx="3355406"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11 Bridge Replacements Project</a:t>
            </a:r>
          </a:p>
        </p:txBody>
      </p:sp>
      <p:sp>
        <p:nvSpPr>
          <p:cNvPr id="4" name="TextBox 3">
            <a:extLst>
              <a:ext uri="{FF2B5EF4-FFF2-40B4-BE49-F238E27FC236}">
                <a16:creationId xmlns:a16="http://schemas.microsoft.com/office/drawing/2014/main" id="{FBC7776C-BB2C-4CED-8F9D-F59BC47E0408}"/>
              </a:ext>
            </a:extLst>
          </p:cNvPr>
          <p:cNvSpPr txBox="1"/>
          <p:nvPr/>
        </p:nvSpPr>
        <p:spPr>
          <a:xfrm>
            <a:off x="1320561" y="5717156"/>
            <a:ext cx="9607245" cy="830997"/>
          </a:xfrm>
          <a:prstGeom prst="rect">
            <a:avLst/>
          </a:prstGeom>
          <a:noFill/>
        </p:spPr>
        <p:txBody>
          <a:bodyPr wrap="none" rtlCol="0">
            <a:spAutoFit/>
          </a:bodyPr>
          <a:lstStyle/>
          <a:p>
            <a:pPr lvl="1" algn="ctr"/>
            <a:r>
              <a:rPr lang="en-US" sz="2400" dirty="0"/>
              <a:t>2-lane facility includes shoulders, traffic railings, and concrete pile bents</a:t>
            </a:r>
          </a:p>
          <a:p>
            <a:pPr algn="ctr"/>
            <a:endParaRPr lang="en-US" sz="2400" dirty="0"/>
          </a:p>
        </p:txBody>
      </p:sp>
      <p:sp>
        <p:nvSpPr>
          <p:cNvPr id="8" name="Slide Number Placeholder 7">
            <a:extLst>
              <a:ext uri="{FF2B5EF4-FFF2-40B4-BE49-F238E27FC236}">
                <a16:creationId xmlns:a16="http://schemas.microsoft.com/office/drawing/2014/main" id="{5458F5DB-C42C-4D97-B168-6B57E36C2F87}"/>
              </a:ext>
            </a:extLst>
          </p:cNvPr>
          <p:cNvSpPr>
            <a:spLocks noGrp="1"/>
          </p:cNvSpPr>
          <p:nvPr>
            <p:ph type="sldNum" sz="quarter" idx="12"/>
          </p:nvPr>
        </p:nvSpPr>
        <p:spPr/>
        <p:txBody>
          <a:bodyPr/>
          <a:lstStyle/>
          <a:p>
            <a:fld id="{E81A4C52-1BA0-4700-9EA4-BAC463EBC646}" type="slidenum">
              <a:rPr lang="en-US" sz="1200">
                <a:solidFill>
                  <a:schemeClr val="bg1"/>
                </a:solidFill>
              </a:rPr>
              <a:pPr/>
              <a:t>6</a:t>
            </a:fld>
            <a:endParaRPr lang="en-US" sz="1200" dirty="0">
              <a:solidFill>
                <a:schemeClr val="bg1"/>
              </a:solidFill>
            </a:endParaRPr>
          </a:p>
        </p:txBody>
      </p:sp>
      <p:sp>
        <p:nvSpPr>
          <p:cNvPr id="21" name="TextBox 20">
            <a:extLst>
              <a:ext uri="{FF2B5EF4-FFF2-40B4-BE49-F238E27FC236}">
                <a16:creationId xmlns:a16="http://schemas.microsoft.com/office/drawing/2014/main" id="{5C27738D-9B20-4F27-A2CD-AC2624456DFE}"/>
              </a:ext>
            </a:extLst>
          </p:cNvPr>
          <p:cNvSpPr txBox="1"/>
          <p:nvPr/>
        </p:nvSpPr>
        <p:spPr>
          <a:xfrm>
            <a:off x="14429" y="6438415"/>
            <a:ext cx="3635932"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Growth Management Department</a:t>
            </a:r>
          </a:p>
        </p:txBody>
      </p:sp>
      <p:pic>
        <p:nvPicPr>
          <p:cNvPr id="10" name="Content Placeholder 8">
            <a:extLst>
              <a:ext uri="{FF2B5EF4-FFF2-40B4-BE49-F238E27FC236}">
                <a16:creationId xmlns:a16="http://schemas.microsoft.com/office/drawing/2014/main" id="{42AF3E5B-2026-4918-8866-1077468417B5}"/>
              </a:ext>
            </a:extLst>
          </p:cNvPr>
          <p:cNvPicPr>
            <a:picLocks noChangeAspect="1"/>
          </p:cNvPicPr>
          <p:nvPr/>
        </p:nvPicPr>
        <p:blipFill rotWithShape="1">
          <a:blip r:embed="rId2">
            <a:extLst>
              <a:ext uri="{28A0092B-C50C-407E-A947-70E740481C1C}">
                <a14:useLocalDpi xmlns:a14="http://schemas.microsoft.com/office/drawing/2010/main" val="0"/>
              </a:ext>
            </a:extLst>
          </a:blip>
          <a:srcRect l="-1" r="402"/>
          <a:stretch/>
        </p:blipFill>
        <p:spPr>
          <a:xfrm>
            <a:off x="2128430" y="1737360"/>
            <a:ext cx="7935138" cy="4023360"/>
          </a:xfrm>
          <a:prstGeom prst="rect">
            <a:avLst/>
          </a:prstGeom>
        </p:spPr>
      </p:pic>
    </p:spTree>
    <p:extLst>
      <p:ext uri="{BB962C8B-B14F-4D97-AF65-F5344CB8AC3E}">
        <p14:creationId xmlns:p14="http://schemas.microsoft.com/office/powerpoint/2010/main" val="1242956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E5F0-ECD4-4517-8F25-47061C6D973A}"/>
              </a:ext>
            </a:extLst>
          </p:cNvPr>
          <p:cNvSpPr>
            <a:spLocks noGrp="1"/>
          </p:cNvSpPr>
          <p:nvPr>
            <p:ph type="title"/>
          </p:nvPr>
        </p:nvSpPr>
        <p:spPr/>
        <p:txBody>
          <a:bodyPr>
            <a:normAutofit/>
          </a:bodyPr>
          <a:lstStyle/>
          <a:p>
            <a:pPr algn="ctr"/>
            <a:r>
              <a:rPr lang="en-US" sz="4000" dirty="0"/>
              <a:t>Typical  Bridge Section (Except #030136)</a:t>
            </a:r>
          </a:p>
        </p:txBody>
      </p:sp>
      <p:sp>
        <p:nvSpPr>
          <p:cNvPr id="5" name="TextBox 4">
            <a:extLst>
              <a:ext uri="{FF2B5EF4-FFF2-40B4-BE49-F238E27FC236}">
                <a16:creationId xmlns:a16="http://schemas.microsoft.com/office/drawing/2014/main" id="{10620B18-9A98-4A39-92AC-11B5891A3BF2}"/>
              </a:ext>
            </a:extLst>
          </p:cNvPr>
          <p:cNvSpPr txBox="1"/>
          <p:nvPr/>
        </p:nvSpPr>
        <p:spPr>
          <a:xfrm>
            <a:off x="8626416" y="6438415"/>
            <a:ext cx="3355406"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11 Bridge Replacements Project</a:t>
            </a:r>
          </a:p>
        </p:txBody>
      </p:sp>
      <p:sp>
        <p:nvSpPr>
          <p:cNvPr id="4" name="TextBox 3">
            <a:extLst>
              <a:ext uri="{FF2B5EF4-FFF2-40B4-BE49-F238E27FC236}">
                <a16:creationId xmlns:a16="http://schemas.microsoft.com/office/drawing/2014/main" id="{FBC7776C-BB2C-4CED-8F9D-F59BC47E0408}"/>
              </a:ext>
            </a:extLst>
          </p:cNvPr>
          <p:cNvSpPr txBox="1"/>
          <p:nvPr/>
        </p:nvSpPr>
        <p:spPr>
          <a:xfrm>
            <a:off x="1320561" y="5717156"/>
            <a:ext cx="9607245" cy="830997"/>
          </a:xfrm>
          <a:prstGeom prst="rect">
            <a:avLst/>
          </a:prstGeom>
          <a:noFill/>
        </p:spPr>
        <p:txBody>
          <a:bodyPr wrap="none" rtlCol="0">
            <a:spAutoFit/>
          </a:bodyPr>
          <a:lstStyle/>
          <a:p>
            <a:pPr lvl="1" algn="ctr"/>
            <a:r>
              <a:rPr lang="en-US" sz="2400" dirty="0"/>
              <a:t>2-lane facility includes shoulders, traffic railings, and concrete pile bents</a:t>
            </a:r>
          </a:p>
          <a:p>
            <a:pPr algn="ctr"/>
            <a:endParaRPr lang="en-US" sz="2400" dirty="0"/>
          </a:p>
        </p:txBody>
      </p:sp>
      <p:sp>
        <p:nvSpPr>
          <p:cNvPr id="8" name="Slide Number Placeholder 7">
            <a:extLst>
              <a:ext uri="{FF2B5EF4-FFF2-40B4-BE49-F238E27FC236}">
                <a16:creationId xmlns:a16="http://schemas.microsoft.com/office/drawing/2014/main" id="{5458F5DB-C42C-4D97-B168-6B57E36C2F87}"/>
              </a:ext>
            </a:extLst>
          </p:cNvPr>
          <p:cNvSpPr>
            <a:spLocks noGrp="1"/>
          </p:cNvSpPr>
          <p:nvPr>
            <p:ph type="sldNum" sz="quarter" idx="12"/>
          </p:nvPr>
        </p:nvSpPr>
        <p:spPr/>
        <p:txBody>
          <a:bodyPr/>
          <a:lstStyle/>
          <a:p>
            <a:fld id="{E81A4C52-1BA0-4700-9EA4-BAC463EBC646}" type="slidenum">
              <a:rPr lang="en-US" sz="1200">
                <a:solidFill>
                  <a:schemeClr val="bg1"/>
                </a:solidFill>
              </a:rPr>
              <a:pPr/>
              <a:t>7</a:t>
            </a:fld>
            <a:endParaRPr lang="en-US" sz="1200" dirty="0">
              <a:solidFill>
                <a:schemeClr val="bg1"/>
              </a:solidFill>
            </a:endParaRPr>
          </a:p>
        </p:txBody>
      </p:sp>
      <p:sp>
        <p:nvSpPr>
          <p:cNvPr id="21" name="TextBox 20">
            <a:extLst>
              <a:ext uri="{FF2B5EF4-FFF2-40B4-BE49-F238E27FC236}">
                <a16:creationId xmlns:a16="http://schemas.microsoft.com/office/drawing/2014/main" id="{5C27738D-9B20-4F27-A2CD-AC2624456DFE}"/>
              </a:ext>
            </a:extLst>
          </p:cNvPr>
          <p:cNvSpPr txBox="1"/>
          <p:nvPr/>
        </p:nvSpPr>
        <p:spPr>
          <a:xfrm>
            <a:off x="14429" y="6438415"/>
            <a:ext cx="3635932"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Growth Management Department</a:t>
            </a:r>
          </a:p>
        </p:txBody>
      </p:sp>
      <p:pic>
        <p:nvPicPr>
          <p:cNvPr id="10" name="Content Placeholder 8">
            <a:extLst>
              <a:ext uri="{FF2B5EF4-FFF2-40B4-BE49-F238E27FC236}">
                <a16:creationId xmlns:a16="http://schemas.microsoft.com/office/drawing/2014/main" id="{5327BBDD-01CE-4EC5-AAFC-83DCE6EFF9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8585" y="1817526"/>
            <a:ext cx="8369559" cy="3883187"/>
          </a:xfrm>
        </p:spPr>
      </p:pic>
    </p:spTree>
    <p:extLst>
      <p:ext uri="{BB962C8B-B14F-4D97-AF65-F5344CB8AC3E}">
        <p14:creationId xmlns:p14="http://schemas.microsoft.com/office/powerpoint/2010/main" val="2565127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E5F0-ECD4-4517-8F25-47061C6D973A}"/>
              </a:ext>
            </a:extLst>
          </p:cNvPr>
          <p:cNvSpPr>
            <a:spLocks noGrp="1"/>
          </p:cNvSpPr>
          <p:nvPr>
            <p:ph type="title"/>
          </p:nvPr>
        </p:nvSpPr>
        <p:spPr/>
        <p:txBody>
          <a:bodyPr>
            <a:normAutofit/>
          </a:bodyPr>
          <a:lstStyle/>
          <a:p>
            <a:pPr algn="ctr"/>
            <a:r>
              <a:rPr lang="en-US" sz="4000" dirty="0"/>
              <a:t>Typical  Roadway Section  </a:t>
            </a:r>
          </a:p>
        </p:txBody>
      </p:sp>
      <p:sp>
        <p:nvSpPr>
          <p:cNvPr id="5" name="TextBox 4">
            <a:extLst>
              <a:ext uri="{FF2B5EF4-FFF2-40B4-BE49-F238E27FC236}">
                <a16:creationId xmlns:a16="http://schemas.microsoft.com/office/drawing/2014/main" id="{10620B18-9A98-4A39-92AC-11B5891A3BF2}"/>
              </a:ext>
            </a:extLst>
          </p:cNvPr>
          <p:cNvSpPr txBox="1"/>
          <p:nvPr/>
        </p:nvSpPr>
        <p:spPr>
          <a:xfrm>
            <a:off x="8626416" y="6438415"/>
            <a:ext cx="3355406"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11 Bridge Replacements Project</a:t>
            </a:r>
          </a:p>
        </p:txBody>
      </p:sp>
      <p:pic>
        <p:nvPicPr>
          <p:cNvPr id="12" name="Picture 11">
            <a:extLst>
              <a:ext uri="{FF2B5EF4-FFF2-40B4-BE49-F238E27FC236}">
                <a16:creationId xmlns:a16="http://schemas.microsoft.com/office/drawing/2014/main" id="{4609A62D-EEE8-4EE3-8786-EB4951B554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1330" y="1828800"/>
            <a:ext cx="8559209" cy="329609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BC7776C-BB2C-4CED-8F9D-F59BC47E0408}"/>
              </a:ext>
            </a:extLst>
          </p:cNvPr>
          <p:cNvSpPr txBox="1"/>
          <p:nvPr/>
        </p:nvSpPr>
        <p:spPr>
          <a:xfrm>
            <a:off x="672861" y="5374256"/>
            <a:ext cx="11317650" cy="830997"/>
          </a:xfrm>
          <a:prstGeom prst="rect">
            <a:avLst/>
          </a:prstGeom>
          <a:noFill/>
        </p:spPr>
        <p:txBody>
          <a:bodyPr wrap="none" rtlCol="0">
            <a:spAutoFit/>
          </a:bodyPr>
          <a:lstStyle/>
          <a:p>
            <a:pPr lvl="1"/>
            <a:r>
              <a:rPr lang="en-US" sz="2400" dirty="0"/>
              <a:t>2-lane facility includes shoulders, retaining walls (gravity and sheet-pile) and guardrail</a:t>
            </a:r>
          </a:p>
          <a:p>
            <a:endParaRPr lang="en-US" sz="2400" dirty="0"/>
          </a:p>
        </p:txBody>
      </p:sp>
      <p:sp>
        <p:nvSpPr>
          <p:cNvPr id="8" name="Slide Number Placeholder 7">
            <a:extLst>
              <a:ext uri="{FF2B5EF4-FFF2-40B4-BE49-F238E27FC236}">
                <a16:creationId xmlns:a16="http://schemas.microsoft.com/office/drawing/2014/main" id="{5458F5DB-C42C-4D97-B168-6B57E36C2F87}"/>
              </a:ext>
            </a:extLst>
          </p:cNvPr>
          <p:cNvSpPr>
            <a:spLocks noGrp="1"/>
          </p:cNvSpPr>
          <p:nvPr>
            <p:ph type="sldNum" sz="quarter" idx="12"/>
          </p:nvPr>
        </p:nvSpPr>
        <p:spPr/>
        <p:txBody>
          <a:bodyPr/>
          <a:lstStyle/>
          <a:p>
            <a:fld id="{E81A4C52-1BA0-4700-9EA4-BAC463EBC646}" type="slidenum">
              <a:rPr lang="en-US" sz="1200">
                <a:solidFill>
                  <a:schemeClr val="bg1"/>
                </a:solidFill>
              </a:rPr>
              <a:pPr/>
              <a:t>8</a:t>
            </a:fld>
            <a:endParaRPr lang="en-US" sz="1200" dirty="0">
              <a:solidFill>
                <a:schemeClr val="bg1"/>
              </a:solidFill>
            </a:endParaRPr>
          </a:p>
        </p:txBody>
      </p:sp>
      <p:sp>
        <p:nvSpPr>
          <p:cNvPr id="21" name="TextBox 20">
            <a:extLst>
              <a:ext uri="{FF2B5EF4-FFF2-40B4-BE49-F238E27FC236}">
                <a16:creationId xmlns:a16="http://schemas.microsoft.com/office/drawing/2014/main" id="{5C27738D-9B20-4F27-A2CD-AC2624456DFE}"/>
              </a:ext>
            </a:extLst>
          </p:cNvPr>
          <p:cNvSpPr txBox="1"/>
          <p:nvPr/>
        </p:nvSpPr>
        <p:spPr>
          <a:xfrm>
            <a:off x="14429" y="6438415"/>
            <a:ext cx="3635932"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Growth Management Department</a:t>
            </a:r>
          </a:p>
        </p:txBody>
      </p:sp>
    </p:spTree>
    <p:extLst>
      <p:ext uri="{BB962C8B-B14F-4D97-AF65-F5344CB8AC3E}">
        <p14:creationId xmlns:p14="http://schemas.microsoft.com/office/powerpoint/2010/main" val="74702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E9E8-7485-47A7-AE06-E8006DE94F35}"/>
              </a:ext>
            </a:extLst>
          </p:cNvPr>
          <p:cNvSpPr>
            <a:spLocks noGrp="1"/>
          </p:cNvSpPr>
          <p:nvPr>
            <p:ph type="title"/>
          </p:nvPr>
        </p:nvSpPr>
        <p:spPr/>
        <p:txBody>
          <a:bodyPr/>
          <a:lstStyle/>
          <a:p>
            <a:r>
              <a:rPr lang="en-US" dirty="0"/>
              <a:t>Project Details </a:t>
            </a:r>
          </a:p>
        </p:txBody>
      </p:sp>
      <p:sp>
        <p:nvSpPr>
          <p:cNvPr id="3" name="Content Placeholder 2">
            <a:extLst>
              <a:ext uri="{FF2B5EF4-FFF2-40B4-BE49-F238E27FC236}">
                <a16:creationId xmlns:a16="http://schemas.microsoft.com/office/drawing/2014/main" id="{C62AEBDE-C62F-48E6-8D65-D98BC6D9C0DF}"/>
              </a:ext>
            </a:extLst>
          </p:cNvPr>
          <p:cNvSpPr>
            <a:spLocks noGrp="1"/>
          </p:cNvSpPr>
          <p:nvPr>
            <p:ph idx="1"/>
          </p:nvPr>
        </p:nvSpPr>
        <p:spPr>
          <a:xfrm>
            <a:off x="1097280" y="1794510"/>
            <a:ext cx="3782503" cy="4486055"/>
          </a:xfrm>
        </p:spPr>
        <p:txBody>
          <a:bodyPr>
            <a:noAutofit/>
          </a:bodyPr>
          <a:lstStyle/>
          <a:p>
            <a:pPr marL="60325" indent="0">
              <a:buNone/>
            </a:pPr>
            <a:r>
              <a:rPr lang="en-US" dirty="0"/>
              <a:t>The project will be split into 3 separate bid packages:</a:t>
            </a:r>
          </a:p>
          <a:p>
            <a:pPr marL="525971" lvl="1" indent="-173038">
              <a:buFont typeface="Arial" panose="020B0604020202020204" pitchFamily="34" charset="0"/>
              <a:buChar char="•"/>
            </a:pPr>
            <a:r>
              <a:rPr lang="en-US" sz="2000" dirty="0"/>
              <a:t>Immokalee Road (#030136,#030137, and #030138)</a:t>
            </a:r>
          </a:p>
          <a:p>
            <a:pPr marL="525971" lvl="1" indent="-173038">
              <a:buFont typeface="Arial" panose="020B0604020202020204" pitchFamily="34" charset="0"/>
              <a:buChar char="•"/>
            </a:pPr>
            <a:r>
              <a:rPr lang="en-US" sz="2000" dirty="0"/>
              <a:t>Package 2 – Immokalee Road (#030139,#030140, #030141), and County Line Rd (#030158)</a:t>
            </a:r>
          </a:p>
          <a:p>
            <a:pPr marL="525971" lvl="1" indent="-173038">
              <a:buFont typeface="Arial" panose="020B0604020202020204" pitchFamily="34" charset="0"/>
              <a:buChar char="•"/>
            </a:pPr>
            <a:r>
              <a:rPr lang="en-US" sz="2000" dirty="0"/>
              <a:t>Package 3 – Oilwell Road (#030153, #030154, #030155, and #030156)</a:t>
            </a:r>
          </a:p>
        </p:txBody>
      </p:sp>
      <p:sp>
        <p:nvSpPr>
          <p:cNvPr id="4" name="Slide Number Placeholder 3">
            <a:extLst>
              <a:ext uri="{FF2B5EF4-FFF2-40B4-BE49-F238E27FC236}">
                <a16:creationId xmlns:a16="http://schemas.microsoft.com/office/drawing/2014/main" id="{E7DD90D5-AF9D-489E-95AB-DEDAC454D463}"/>
              </a:ext>
            </a:extLst>
          </p:cNvPr>
          <p:cNvSpPr>
            <a:spLocks noGrp="1"/>
          </p:cNvSpPr>
          <p:nvPr>
            <p:ph type="sldNum" sz="quarter" idx="12"/>
          </p:nvPr>
        </p:nvSpPr>
        <p:spPr/>
        <p:txBody>
          <a:bodyPr/>
          <a:lstStyle/>
          <a:p>
            <a:fld id="{E81A4C52-1BA0-4700-9EA4-BAC463EBC646}" type="slidenum">
              <a:rPr lang="en-US" sz="1200">
                <a:solidFill>
                  <a:schemeClr val="bg1"/>
                </a:solidFill>
              </a:rPr>
              <a:pPr/>
              <a:t>9</a:t>
            </a:fld>
            <a:endParaRPr lang="en-US" sz="1200" dirty="0">
              <a:solidFill>
                <a:schemeClr val="bg1"/>
              </a:solidFill>
            </a:endParaRPr>
          </a:p>
        </p:txBody>
      </p:sp>
      <p:sp>
        <p:nvSpPr>
          <p:cNvPr id="8" name="TextBox 7">
            <a:extLst>
              <a:ext uri="{FF2B5EF4-FFF2-40B4-BE49-F238E27FC236}">
                <a16:creationId xmlns:a16="http://schemas.microsoft.com/office/drawing/2014/main" id="{8C9F681C-4164-4C7F-9E7A-6043D4BFCA79}"/>
              </a:ext>
            </a:extLst>
          </p:cNvPr>
          <p:cNvSpPr txBox="1"/>
          <p:nvPr/>
        </p:nvSpPr>
        <p:spPr>
          <a:xfrm>
            <a:off x="14429" y="6438415"/>
            <a:ext cx="3635932"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Growth Management Department</a:t>
            </a:r>
          </a:p>
        </p:txBody>
      </p:sp>
      <p:sp>
        <p:nvSpPr>
          <p:cNvPr id="7" name="TextBox 6">
            <a:extLst>
              <a:ext uri="{FF2B5EF4-FFF2-40B4-BE49-F238E27FC236}">
                <a16:creationId xmlns:a16="http://schemas.microsoft.com/office/drawing/2014/main" id="{29514C96-48A8-483F-8DD5-2CC41D2880F3}"/>
              </a:ext>
            </a:extLst>
          </p:cNvPr>
          <p:cNvSpPr txBox="1"/>
          <p:nvPr/>
        </p:nvSpPr>
        <p:spPr>
          <a:xfrm>
            <a:off x="8626416" y="6438415"/>
            <a:ext cx="3355406"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11 Bridge Replacements Project</a:t>
            </a:r>
          </a:p>
        </p:txBody>
      </p:sp>
      <p:grpSp>
        <p:nvGrpSpPr>
          <p:cNvPr id="9" name="Group 8">
            <a:extLst>
              <a:ext uri="{FF2B5EF4-FFF2-40B4-BE49-F238E27FC236}">
                <a16:creationId xmlns:a16="http://schemas.microsoft.com/office/drawing/2014/main" id="{E8AD6C98-B460-4092-84EA-523428D4F2AB}"/>
              </a:ext>
            </a:extLst>
          </p:cNvPr>
          <p:cNvGrpSpPr/>
          <p:nvPr/>
        </p:nvGrpSpPr>
        <p:grpSpPr>
          <a:xfrm>
            <a:off x="5439987" y="1819168"/>
            <a:ext cx="5383235" cy="4322439"/>
            <a:chOff x="2518598" y="1832907"/>
            <a:chExt cx="5383235" cy="4322439"/>
          </a:xfrm>
        </p:grpSpPr>
        <p:pic>
          <p:nvPicPr>
            <p:cNvPr id="10" name="Picture 9">
              <a:extLst>
                <a:ext uri="{FF2B5EF4-FFF2-40B4-BE49-F238E27FC236}">
                  <a16:creationId xmlns:a16="http://schemas.microsoft.com/office/drawing/2014/main" id="{71679368-5820-422D-B280-1B3CDF89E129}"/>
                </a:ext>
              </a:extLst>
            </p:cNvPr>
            <p:cNvPicPr>
              <a:picLocks noChangeAspect="1"/>
            </p:cNvPicPr>
            <p:nvPr/>
          </p:nvPicPr>
          <p:blipFill>
            <a:blip r:embed="rId2"/>
            <a:stretch>
              <a:fillRect/>
            </a:stretch>
          </p:blipFill>
          <p:spPr>
            <a:xfrm>
              <a:off x="2518598" y="1832907"/>
              <a:ext cx="5383235" cy="4322439"/>
            </a:xfrm>
            <a:prstGeom prst="rect">
              <a:avLst/>
            </a:prstGeom>
          </p:spPr>
        </p:pic>
        <p:sp>
          <p:nvSpPr>
            <p:cNvPr id="11" name="Oval 10">
              <a:extLst>
                <a:ext uri="{FF2B5EF4-FFF2-40B4-BE49-F238E27FC236}">
                  <a16:creationId xmlns:a16="http://schemas.microsoft.com/office/drawing/2014/main" id="{55BC9605-FA9A-4586-8D79-6DBDFD9FA3AC}"/>
                </a:ext>
              </a:extLst>
            </p:cNvPr>
            <p:cNvSpPr/>
            <p:nvPr/>
          </p:nvSpPr>
          <p:spPr>
            <a:xfrm>
              <a:off x="2876550" y="1845734"/>
              <a:ext cx="2438400" cy="89746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379970D-5C52-456A-B15A-7E05A10A549C}"/>
                </a:ext>
              </a:extLst>
            </p:cNvPr>
            <p:cNvSpPr/>
            <p:nvPr/>
          </p:nvSpPr>
          <p:spPr>
            <a:xfrm>
              <a:off x="5314949" y="1845733"/>
              <a:ext cx="2586883" cy="182139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A870EDB-95FB-475E-AE27-54220C1DF1D3}"/>
                </a:ext>
              </a:extLst>
            </p:cNvPr>
            <p:cNvSpPr/>
            <p:nvPr/>
          </p:nvSpPr>
          <p:spPr>
            <a:xfrm>
              <a:off x="5553076" y="4772025"/>
              <a:ext cx="1847850" cy="138332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741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1103</TotalTime>
  <Words>794</Words>
  <Application>Microsoft Office PowerPoint</Application>
  <PresentationFormat>Widescreen</PresentationFormat>
  <Paragraphs>298</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Cambria Math</vt:lpstr>
      <vt:lpstr>Century Gothic</vt:lpstr>
      <vt:lpstr>Courier New</vt:lpstr>
      <vt:lpstr>Microsoft Himalaya</vt:lpstr>
      <vt:lpstr>Verdana</vt:lpstr>
      <vt:lpstr>Wingdings</vt:lpstr>
      <vt:lpstr>Retrospect</vt:lpstr>
      <vt:lpstr>PowerPoint Presentation</vt:lpstr>
      <vt:lpstr>History</vt:lpstr>
      <vt:lpstr>History continued</vt:lpstr>
      <vt:lpstr>11 Bridge Replacements Project</vt:lpstr>
      <vt:lpstr>Project Details </vt:lpstr>
      <vt:lpstr>Typical  Bridge Section (#030136) </vt:lpstr>
      <vt:lpstr>Typical  Bridge Section (Except #030136)</vt:lpstr>
      <vt:lpstr>Typical  Roadway Section  </vt:lpstr>
      <vt:lpstr>Project Details </vt:lpstr>
      <vt:lpstr>Project Summary /Financials</vt:lpstr>
      <vt:lpstr>Project Stages /Details</vt:lpstr>
      <vt:lpstr>Project Stages /Details</vt:lpstr>
      <vt:lpstr>Project Schedule</vt:lpstr>
      <vt:lpstr>Fiscal Impact</vt:lpstr>
      <vt:lpstr>Project Funding Estimate</vt:lpstr>
      <vt:lpstr>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MessamMarlene</dc:creator>
  <cp:lastModifiedBy>FilsonSue</cp:lastModifiedBy>
  <cp:revision>129</cp:revision>
  <cp:lastPrinted>2019-04-01T15:53:37Z</cp:lastPrinted>
  <dcterms:created xsi:type="dcterms:W3CDTF">2019-01-24T17:17:02Z</dcterms:created>
  <dcterms:modified xsi:type="dcterms:W3CDTF">2019-06-03T11:06:42Z</dcterms:modified>
</cp:coreProperties>
</file>