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71" r:id="rId2"/>
    <p:sldId id="327" r:id="rId3"/>
    <p:sldId id="277" r:id="rId4"/>
    <p:sldId id="329" r:id="rId5"/>
    <p:sldId id="322" r:id="rId6"/>
    <p:sldId id="337" r:id="rId7"/>
    <p:sldId id="325" r:id="rId8"/>
    <p:sldId id="339" r:id="rId9"/>
    <p:sldId id="336" r:id="rId10"/>
    <p:sldId id="342" r:id="rId11"/>
    <p:sldId id="343" r:id="rId12"/>
    <p:sldId id="335" r:id="rId13"/>
    <p:sldId id="349" r:id="rId14"/>
    <p:sldId id="340" r:id="rId15"/>
    <p:sldId id="344" r:id="rId16"/>
    <p:sldId id="334" r:id="rId17"/>
    <p:sldId id="347" r:id="rId18"/>
    <p:sldId id="346" r:id="rId19"/>
    <p:sldId id="345" r:id="rId20"/>
    <p:sldId id="290" r:id="rId21"/>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6" userDrawn="1">
          <p15:clr>
            <a:srgbClr val="A4A3A4"/>
          </p15:clr>
        </p15:guide>
        <p15:guide id="3" orient="horz" pos="2928" userDrawn="1">
          <p15:clr>
            <a:srgbClr val="A4A3A4"/>
          </p15:clr>
        </p15:guide>
        <p15:guide id="4"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00B485"/>
    <a:srgbClr val="FECEF1"/>
    <a:srgbClr val="99CCFF"/>
    <a:srgbClr val="66CCFF"/>
    <a:srgbClr val="33CCFF"/>
    <a:srgbClr val="57C10F"/>
    <a:srgbClr val="CC0000"/>
    <a:srgbClr val="00C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4" autoAdjust="0"/>
    <p:restoredTop sz="77925" autoAdjust="0"/>
  </p:normalViewPr>
  <p:slideViewPr>
    <p:cSldViewPr>
      <p:cViewPr varScale="1">
        <p:scale>
          <a:sx n="93" d="100"/>
          <a:sy n="93" d="100"/>
        </p:scale>
        <p:origin x="2106" y="90"/>
      </p:cViewPr>
      <p:guideLst>
        <p:guide orient="horz" pos="2160"/>
        <p:guide pos="2880"/>
      </p:guideLst>
    </p:cSldViewPr>
  </p:slideViewPr>
  <p:outlineViewPr>
    <p:cViewPr>
      <p:scale>
        <a:sx n="33" d="100"/>
        <a:sy n="33" d="100"/>
      </p:scale>
      <p:origin x="0" y="541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1122" y="-84"/>
      </p:cViewPr>
      <p:guideLst>
        <p:guide orient="horz" pos="2932"/>
        <p:guide pos="2216"/>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MPO Board Members</c:v>
                </c:pt>
              </c:strCache>
            </c:strRef>
          </c:tx>
          <c:explosion val="25"/>
          <c:dPt>
            <c:idx val="2"/>
            <c:bubble3D val="0"/>
            <c:spPr>
              <a:ln>
                <a:solidFill>
                  <a:schemeClr val="tx1"/>
                </a:solidFill>
              </a:ln>
            </c:spPr>
            <c:extLst>
              <c:ext xmlns:c16="http://schemas.microsoft.com/office/drawing/2014/chart" uri="{C3380CC4-5D6E-409C-BE32-E72D297353CC}">
                <c16:uniqueId val="{00000000-34E8-4F36-AF59-BAA0DFA797C4}"/>
              </c:ext>
            </c:extLst>
          </c:dPt>
          <c:cat>
            <c:strRef>
              <c:f>Sheet1!$A$2:$A$5</c:f>
              <c:strCache>
                <c:ptCount val="4"/>
                <c:pt idx="0">
                  <c:v>Collier County</c:v>
                </c:pt>
                <c:pt idx="1">
                  <c:v>City of Naples</c:v>
                </c:pt>
                <c:pt idx="2">
                  <c:v>City of Marco Island</c:v>
                </c:pt>
                <c:pt idx="3">
                  <c:v>City of Everglades City</c:v>
                </c:pt>
              </c:strCache>
            </c:strRef>
          </c:cat>
          <c:val>
            <c:numRef>
              <c:f>Sheet1!$B$2:$B$5</c:f>
              <c:numCache>
                <c:formatCode>General</c:formatCode>
                <c:ptCount val="4"/>
                <c:pt idx="0">
                  <c:v>5</c:v>
                </c:pt>
                <c:pt idx="1">
                  <c:v>2</c:v>
                </c:pt>
                <c:pt idx="2">
                  <c:v>1</c:v>
                </c:pt>
                <c:pt idx="3">
                  <c:v>1</c:v>
                </c:pt>
              </c:numCache>
            </c:numRef>
          </c:val>
          <c:extLst>
            <c:ext xmlns:c16="http://schemas.microsoft.com/office/drawing/2014/chart" uri="{C3380CC4-5D6E-409C-BE32-E72D297353CC}">
              <c16:uniqueId val="{00000001-34E8-4F36-AF59-BAA0DFA797C4}"/>
            </c:ext>
          </c:extLst>
        </c:ser>
        <c:dLbls>
          <c:showLegendKey val="0"/>
          <c:showVal val="0"/>
          <c:showCatName val="0"/>
          <c:showSerName val="0"/>
          <c:showPercent val="0"/>
          <c:showBubbleSize val="0"/>
          <c:showLeaderLines val="0"/>
        </c:dLbls>
      </c:pie3DChart>
      <c:spPr>
        <a:noFill/>
        <a:ln w="25398">
          <a:noFill/>
        </a:ln>
      </c:spPr>
    </c:plotArea>
    <c:legend>
      <c:legendPos val="tr"/>
      <c:layout>
        <c:manualLayout>
          <c:xMode val="edge"/>
          <c:yMode val="edge"/>
          <c:x val="0.65246146758251011"/>
          <c:y val="7.8947368421052627E-2"/>
          <c:w val="0.33158108560898003"/>
          <c:h val="0.86907583920431075"/>
        </c:manualLayout>
      </c:layout>
      <c:overlay val="0"/>
      <c:txPr>
        <a:bodyPr/>
        <a:lstStyle/>
        <a:p>
          <a:pPr>
            <a:defRPr sz="1400"/>
          </a:pPr>
          <a:endParaRPr lang="en-US"/>
        </a:p>
      </c:txPr>
    </c:legend>
    <c:plotVisOnly val="1"/>
    <c:dispBlanksAs val="zero"/>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2375E5-C177-4232-A52B-9847C7427AD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07A1A7F-2F2E-4EB9-8A0E-B4CCE51ACD88}">
      <dgm:prSet phldrT="[Text]"/>
      <dgm:spPr/>
      <dgm:t>
        <a:bodyPr/>
        <a:lstStyle/>
        <a:p>
          <a:r>
            <a:rPr lang="en-US" dirty="0"/>
            <a:t>Unified Planning Work Program</a:t>
          </a:r>
        </a:p>
      </dgm:t>
    </dgm:pt>
    <dgm:pt modelId="{90B4F801-7D86-4C10-A1E2-4BE04E6116EF}" type="parTrans" cxnId="{C0560FC2-D1E3-4E4E-927C-FE2622E9B00E}">
      <dgm:prSet/>
      <dgm:spPr/>
      <dgm:t>
        <a:bodyPr/>
        <a:lstStyle/>
        <a:p>
          <a:endParaRPr lang="en-US"/>
        </a:p>
      </dgm:t>
    </dgm:pt>
    <dgm:pt modelId="{32E83854-5C40-4786-BC1F-682ACD7B28ED}" type="sibTrans" cxnId="{C0560FC2-D1E3-4E4E-927C-FE2622E9B00E}">
      <dgm:prSet/>
      <dgm:spPr/>
      <dgm:t>
        <a:bodyPr/>
        <a:lstStyle/>
        <a:p>
          <a:endParaRPr lang="en-US"/>
        </a:p>
      </dgm:t>
    </dgm:pt>
    <dgm:pt modelId="{0A7FAA02-A78A-43B4-BFC2-C15AE4A5402D}">
      <dgm:prSet phldrT="[Text]"/>
      <dgm:spPr/>
      <dgm:t>
        <a:bodyPr/>
        <a:lstStyle/>
        <a:p>
          <a:r>
            <a:rPr lang="en-US" dirty="0"/>
            <a:t>MPO’s Operating Budget</a:t>
          </a:r>
        </a:p>
      </dgm:t>
    </dgm:pt>
    <dgm:pt modelId="{F525BF8D-A751-4EAB-A90B-C6B74D446A8E}" type="parTrans" cxnId="{4442B7E9-9A82-426D-95FF-38C1CE6E580A}">
      <dgm:prSet/>
      <dgm:spPr/>
      <dgm:t>
        <a:bodyPr/>
        <a:lstStyle/>
        <a:p>
          <a:endParaRPr lang="en-US"/>
        </a:p>
      </dgm:t>
    </dgm:pt>
    <dgm:pt modelId="{A448ED96-EA25-40F8-9357-1507EEA01C87}" type="sibTrans" cxnId="{4442B7E9-9A82-426D-95FF-38C1CE6E580A}">
      <dgm:prSet/>
      <dgm:spPr/>
      <dgm:t>
        <a:bodyPr/>
        <a:lstStyle/>
        <a:p>
          <a:endParaRPr lang="en-US"/>
        </a:p>
      </dgm:t>
    </dgm:pt>
    <dgm:pt modelId="{B61F03BD-AD98-4B6D-8D7C-8D2DE6BED2E9}">
      <dgm:prSet phldrT="[Text]"/>
      <dgm:spPr/>
      <dgm:t>
        <a:bodyPr/>
        <a:lstStyle/>
        <a:p>
          <a:r>
            <a:rPr lang="en-US" dirty="0"/>
            <a:t>Long Range Transportation Plan</a:t>
          </a:r>
        </a:p>
      </dgm:t>
    </dgm:pt>
    <dgm:pt modelId="{29EC0B7A-52B8-4630-9AD7-54382B17A02F}" type="parTrans" cxnId="{A7CC8D0A-E698-474C-B542-D849C6E6F733}">
      <dgm:prSet/>
      <dgm:spPr/>
      <dgm:t>
        <a:bodyPr/>
        <a:lstStyle/>
        <a:p>
          <a:endParaRPr lang="en-US"/>
        </a:p>
      </dgm:t>
    </dgm:pt>
    <dgm:pt modelId="{9CA9E274-C63F-423E-8E37-A5B514FB1045}" type="sibTrans" cxnId="{A7CC8D0A-E698-474C-B542-D849C6E6F733}">
      <dgm:prSet/>
      <dgm:spPr/>
      <dgm:t>
        <a:bodyPr/>
        <a:lstStyle/>
        <a:p>
          <a:endParaRPr lang="en-US"/>
        </a:p>
      </dgm:t>
    </dgm:pt>
    <dgm:pt modelId="{AFCE3999-6B35-4A40-9AA1-8990074A0104}">
      <dgm:prSet phldrT="[Text]"/>
      <dgm:spPr/>
      <dgm:t>
        <a:bodyPr/>
        <a:lstStyle/>
        <a:p>
          <a:r>
            <a:rPr lang="en-US" dirty="0"/>
            <a:t>Collaboratively Developed Multi-Modal Transportation Plan</a:t>
          </a:r>
        </a:p>
      </dgm:t>
    </dgm:pt>
    <dgm:pt modelId="{63C5743A-1555-4EC9-9995-D66A4FC1CD3C}" type="parTrans" cxnId="{A84FE87C-8029-4A35-BB0A-6BD3A9B09FEE}">
      <dgm:prSet/>
      <dgm:spPr/>
      <dgm:t>
        <a:bodyPr/>
        <a:lstStyle/>
        <a:p>
          <a:endParaRPr lang="en-US"/>
        </a:p>
      </dgm:t>
    </dgm:pt>
    <dgm:pt modelId="{5A679142-E187-4E60-BEB3-9608B6CBE4CE}" type="sibTrans" cxnId="{A84FE87C-8029-4A35-BB0A-6BD3A9B09FEE}">
      <dgm:prSet/>
      <dgm:spPr/>
      <dgm:t>
        <a:bodyPr/>
        <a:lstStyle/>
        <a:p>
          <a:endParaRPr lang="en-US"/>
        </a:p>
      </dgm:t>
    </dgm:pt>
    <dgm:pt modelId="{4981B45B-966C-4318-9435-7C4B6774FC59}">
      <dgm:prSet phldrT="[Text]"/>
      <dgm:spPr/>
      <dgm:t>
        <a:bodyPr/>
        <a:lstStyle/>
        <a:p>
          <a:r>
            <a:rPr lang="en-US" dirty="0"/>
            <a:t>Transportation Improvement Program</a:t>
          </a:r>
        </a:p>
      </dgm:t>
    </dgm:pt>
    <dgm:pt modelId="{F3EC4E53-147E-4F00-A01D-017EAEEB5E35}" type="parTrans" cxnId="{43FFBCE4-93BE-4C39-B8E3-84C60569E44F}">
      <dgm:prSet/>
      <dgm:spPr/>
      <dgm:t>
        <a:bodyPr/>
        <a:lstStyle/>
        <a:p>
          <a:endParaRPr lang="en-US"/>
        </a:p>
      </dgm:t>
    </dgm:pt>
    <dgm:pt modelId="{C14B508E-5995-4E71-AD94-8A9CD4A685DC}" type="sibTrans" cxnId="{43FFBCE4-93BE-4C39-B8E3-84C60569E44F}">
      <dgm:prSet/>
      <dgm:spPr/>
      <dgm:t>
        <a:bodyPr/>
        <a:lstStyle/>
        <a:p>
          <a:endParaRPr lang="en-US"/>
        </a:p>
      </dgm:t>
    </dgm:pt>
    <dgm:pt modelId="{27210649-B838-4A28-86D8-073D2927C885}">
      <dgm:prSet phldrT="[Text]"/>
      <dgm:spPr/>
      <dgm:t>
        <a:bodyPr/>
        <a:lstStyle/>
        <a:p>
          <a:r>
            <a:rPr lang="en-US" dirty="0"/>
            <a:t>State and Federally Funded Projects within the MPO area.</a:t>
          </a:r>
        </a:p>
      </dgm:t>
    </dgm:pt>
    <dgm:pt modelId="{E0906356-68DF-4F9E-8BA8-67AA4B89B3A7}" type="parTrans" cxnId="{50020C9F-A19E-4041-A400-3CCC669020FF}">
      <dgm:prSet/>
      <dgm:spPr/>
      <dgm:t>
        <a:bodyPr/>
        <a:lstStyle/>
        <a:p>
          <a:endParaRPr lang="en-US"/>
        </a:p>
      </dgm:t>
    </dgm:pt>
    <dgm:pt modelId="{4EB8794A-2208-4DB2-8C52-E6E0E5A5C661}" type="sibTrans" cxnId="{50020C9F-A19E-4041-A400-3CCC669020FF}">
      <dgm:prSet/>
      <dgm:spPr/>
      <dgm:t>
        <a:bodyPr/>
        <a:lstStyle/>
        <a:p>
          <a:endParaRPr lang="en-US"/>
        </a:p>
      </dgm:t>
    </dgm:pt>
    <dgm:pt modelId="{C0D9C5D9-EB23-492F-9541-C9BE8B02F193}">
      <dgm:prSet phldrT="[Text]"/>
      <dgm:spPr/>
      <dgm:t>
        <a:bodyPr/>
        <a:lstStyle/>
        <a:p>
          <a:r>
            <a:rPr lang="en-US" dirty="0"/>
            <a:t>Horizon Year is 20 years out</a:t>
          </a:r>
        </a:p>
      </dgm:t>
    </dgm:pt>
    <dgm:pt modelId="{8E74A36B-1C0D-48F1-86DE-3D3D55040FC1}" type="parTrans" cxnId="{BC9010FF-15C1-4426-A976-F2BD5D6C32B1}">
      <dgm:prSet/>
      <dgm:spPr/>
      <dgm:t>
        <a:bodyPr/>
        <a:lstStyle/>
        <a:p>
          <a:endParaRPr lang="en-US"/>
        </a:p>
      </dgm:t>
    </dgm:pt>
    <dgm:pt modelId="{40FD884E-C4C3-48C0-843B-BF926F05D36B}" type="sibTrans" cxnId="{BC9010FF-15C1-4426-A976-F2BD5D6C32B1}">
      <dgm:prSet/>
      <dgm:spPr/>
      <dgm:t>
        <a:bodyPr/>
        <a:lstStyle/>
        <a:p>
          <a:endParaRPr lang="en-US"/>
        </a:p>
      </dgm:t>
    </dgm:pt>
    <dgm:pt modelId="{7DEEB8E6-534E-490A-8CB6-AC97B528E265}">
      <dgm:prSet phldrT="[Text]"/>
      <dgm:spPr/>
      <dgm:t>
        <a:bodyPr/>
        <a:lstStyle/>
        <a:p>
          <a:r>
            <a:rPr lang="en-US" dirty="0"/>
            <a:t>5-years out</a:t>
          </a:r>
        </a:p>
      </dgm:t>
    </dgm:pt>
    <dgm:pt modelId="{5D1A6387-522E-4EF6-BD8F-87244D3F477C}" type="parTrans" cxnId="{0981344B-E3CF-43A9-8D70-48DDABF84099}">
      <dgm:prSet/>
      <dgm:spPr/>
      <dgm:t>
        <a:bodyPr/>
        <a:lstStyle/>
        <a:p>
          <a:endParaRPr lang="en-US"/>
        </a:p>
      </dgm:t>
    </dgm:pt>
    <dgm:pt modelId="{AE80E367-986F-4F29-9FED-97D81C1F1EAA}" type="sibTrans" cxnId="{0981344B-E3CF-43A9-8D70-48DDABF84099}">
      <dgm:prSet/>
      <dgm:spPr/>
      <dgm:t>
        <a:bodyPr/>
        <a:lstStyle/>
        <a:p>
          <a:endParaRPr lang="en-US"/>
        </a:p>
      </dgm:t>
    </dgm:pt>
    <dgm:pt modelId="{E3D8E758-E09A-4499-89A6-069F3FBCB045}" type="pres">
      <dgm:prSet presAssocID="{CC2375E5-C177-4232-A52B-9847C7427ADF}" presName="Name0" presStyleCnt="0">
        <dgm:presLayoutVars>
          <dgm:dir/>
          <dgm:animLvl val="lvl"/>
          <dgm:resizeHandles val="exact"/>
        </dgm:presLayoutVars>
      </dgm:prSet>
      <dgm:spPr/>
    </dgm:pt>
    <dgm:pt modelId="{3AB95178-9E74-4A58-AC5E-85C7FB4AB491}" type="pres">
      <dgm:prSet presAssocID="{D07A1A7F-2F2E-4EB9-8A0E-B4CCE51ACD88}" presName="composite" presStyleCnt="0"/>
      <dgm:spPr/>
    </dgm:pt>
    <dgm:pt modelId="{F4CFA8D5-1640-4254-B7AC-8CF941BE9037}" type="pres">
      <dgm:prSet presAssocID="{D07A1A7F-2F2E-4EB9-8A0E-B4CCE51ACD88}" presName="parTx" presStyleLbl="alignNode1" presStyleIdx="0" presStyleCnt="3">
        <dgm:presLayoutVars>
          <dgm:chMax val="0"/>
          <dgm:chPref val="0"/>
          <dgm:bulletEnabled val="1"/>
        </dgm:presLayoutVars>
      </dgm:prSet>
      <dgm:spPr/>
    </dgm:pt>
    <dgm:pt modelId="{2F8DFC4E-239F-49EB-9DEF-F259962A951B}" type="pres">
      <dgm:prSet presAssocID="{D07A1A7F-2F2E-4EB9-8A0E-B4CCE51ACD88}" presName="desTx" presStyleLbl="alignAccFollowNode1" presStyleIdx="0" presStyleCnt="3">
        <dgm:presLayoutVars>
          <dgm:bulletEnabled val="1"/>
        </dgm:presLayoutVars>
      </dgm:prSet>
      <dgm:spPr/>
    </dgm:pt>
    <dgm:pt modelId="{70EF975C-90B7-43E0-A395-B8F13E0D058A}" type="pres">
      <dgm:prSet presAssocID="{32E83854-5C40-4786-BC1F-682ACD7B28ED}" presName="space" presStyleCnt="0"/>
      <dgm:spPr/>
    </dgm:pt>
    <dgm:pt modelId="{D0F82FAC-1C37-49E7-8350-E845044ED9ED}" type="pres">
      <dgm:prSet presAssocID="{B61F03BD-AD98-4B6D-8D7C-8D2DE6BED2E9}" presName="composite" presStyleCnt="0"/>
      <dgm:spPr/>
    </dgm:pt>
    <dgm:pt modelId="{ECE229F3-C839-4FEA-8C83-53854D5E5797}" type="pres">
      <dgm:prSet presAssocID="{B61F03BD-AD98-4B6D-8D7C-8D2DE6BED2E9}" presName="parTx" presStyleLbl="alignNode1" presStyleIdx="1" presStyleCnt="3">
        <dgm:presLayoutVars>
          <dgm:chMax val="0"/>
          <dgm:chPref val="0"/>
          <dgm:bulletEnabled val="1"/>
        </dgm:presLayoutVars>
      </dgm:prSet>
      <dgm:spPr/>
    </dgm:pt>
    <dgm:pt modelId="{2FB8E99B-E4B2-4AE9-B4F6-D43299CFE8E8}" type="pres">
      <dgm:prSet presAssocID="{B61F03BD-AD98-4B6D-8D7C-8D2DE6BED2E9}" presName="desTx" presStyleLbl="alignAccFollowNode1" presStyleIdx="1" presStyleCnt="3">
        <dgm:presLayoutVars>
          <dgm:bulletEnabled val="1"/>
        </dgm:presLayoutVars>
      </dgm:prSet>
      <dgm:spPr/>
    </dgm:pt>
    <dgm:pt modelId="{EA082CAE-D5B4-4954-9F40-D29CB14F6676}" type="pres">
      <dgm:prSet presAssocID="{9CA9E274-C63F-423E-8E37-A5B514FB1045}" presName="space" presStyleCnt="0"/>
      <dgm:spPr/>
    </dgm:pt>
    <dgm:pt modelId="{2BF8B047-C987-4AAB-8B86-789E3CEC5A53}" type="pres">
      <dgm:prSet presAssocID="{4981B45B-966C-4318-9435-7C4B6774FC59}" presName="composite" presStyleCnt="0"/>
      <dgm:spPr/>
    </dgm:pt>
    <dgm:pt modelId="{7E89C610-79C9-457A-911E-43FDCC98AC60}" type="pres">
      <dgm:prSet presAssocID="{4981B45B-966C-4318-9435-7C4B6774FC59}" presName="parTx" presStyleLbl="alignNode1" presStyleIdx="2" presStyleCnt="3">
        <dgm:presLayoutVars>
          <dgm:chMax val="0"/>
          <dgm:chPref val="0"/>
          <dgm:bulletEnabled val="1"/>
        </dgm:presLayoutVars>
      </dgm:prSet>
      <dgm:spPr/>
    </dgm:pt>
    <dgm:pt modelId="{B91AD388-EFDE-41BB-8FB3-AE824402354B}" type="pres">
      <dgm:prSet presAssocID="{4981B45B-966C-4318-9435-7C4B6774FC59}" presName="desTx" presStyleLbl="alignAccFollowNode1" presStyleIdx="2" presStyleCnt="3">
        <dgm:presLayoutVars>
          <dgm:bulletEnabled val="1"/>
        </dgm:presLayoutVars>
      </dgm:prSet>
      <dgm:spPr/>
    </dgm:pt>
  </dgm:ptLst>
  <dgm:cxnLst>
    <dgm:cxn modelId="{A7CC8D0A-E698-474C-B542-D849C6E6F733}" srcId="{CC2375E5-C177-4232-A52B-9847C7427ADF}" destId="{B61F03BD-AD98-4B6D-8D7C-8D2DE6BED2E9}" srcOrd="1" destOrd="0" parTransId="{29EC0B7A-52B8-4630-9AD7-54382B17A02F}" sibTransId="{9CA9E274-C63F-423E-8E37-A5B514FB1045}"/>
    <dgm:cxn modelId="{EB7C161B-9A3F-41DF-9607-32435DCB5C68}" type="presOf" srcId="{27210649-B838-4A28-86D8-073D2927C885}" destId="{B91AD388-EFDE-41BB-8FB3-AE824402354B}" srcOrd="0" destOrd="0" presId="urn:microsoft.com/office/officeart/2005/8/layout/hList1"/>
    <dgm:cxn modelId="{BF108335-E153-4696-900E-037E06313863}" type="presOf" srcId="{D07A1A7F-2F2E-4EB9-8A0E-B4CCE51ACD88}" destId="{F4CFA8D5-1640-4254-B7AC-8CF941BE9037}" srcOrd="0" destOrd="0" presId="urn:microsoft.com/office/officeart/2005/8/layout/hList1"/>
    <dgm:cxn modelId="{0981344B-E3CF-43A9-8D70-48DDABF84099}" srcId="{4981B45B-966C-4318-9435-7C4B6774FC59}" destId="{7DEEB8E6-534E-490A-8CB6-AC97B528E265}" srcOrd="1" destOrd="0" parTransId="{5D1A6387-522E-4EF6-BD8F-87244D3F477C}" sibTransId="{AE80E367-986F-4F29-9FED-97D81C1F1EAA}"/>
    <dgm:cxn modelId="{140E9D56-48C8-429E-BCA6-E6EC4B958693}" type="presOf" srcId="{CC2375E5-C177-4232-A52B-9847C7427ADF}" destId="{E3D8E758-E09A-4499-89A6-069F3FBCB045}" srcOrd="0" destOrd="0" presId="urn:microsoft.com/office/officeart/2005/8/layout/hList1"/>
    <dgm:cxn modelId="{16A3D956-00C6-4A16-A935-FF978DBD8073}" type="presOf" srcId="{C0D9C5D9-EB23-492F-9541-C9BE8B02F193}" destId="{2FB8E99B-E4B2-4AE9-B4F6-D43299CFE8E8}" srcOrd="0" destOrd="1" presId="urn:microsoft.com/office/officeart/2005/8/layout/hList1"/>
    <dgm:cxn modelId="{A84FE87C-8029-4A35-BB0A-6BD3A9B09FEE}" srcId="{B61F03BD-AD98-4B6D-8D7C-8D2DE6BED2E9}" destId="{AFCE3999-6B35-4A40-9AA1-8990074A0104}" srcOrd="0" destOrd="0" parTransId="{63C5743A-1555-4EC9-9995-D66A4FC1CD3C}" sibTransId="{5A679142-E187-4E60-BEB3-9608B6CBE4CE}"/>
    <dgm:cxn modelId="{A50A0787-7C48-4EC5-8362-AA436D5C0267}" type="presOf" srcId="{B61F03BD-AD98-4B6D-8D7C-8D2DE6BED2E9}" destId="{ECE229F3-C839-4FEA-8C83-53854D5E5797}" srcOrd="0" destOrd="0" presId="urn:microsoft.com/office/officeart/2005/8/layout/hList1"/>
    <dgm:cxn modelId="{50020C9F-A19E-4041-A400-3CCC669020FF}" srcId="{4981B45B-966C-4318-9435-7C4B6774FC59}" destId="{27210649-B838-4A28-86D8-073D2927C885}" srcOrd="0" destOrd="0" parTransId="{E0906356-68DF-4F9E-8BA8-67AA4B89B3A7}" sibTransId="{4EB8794A-2208-4DB2-8C52-E6E0E5A5C661}"/>
    <dgm:cxn modelId="{643AD8AC-5F7D-4420-A2C3-1F4FD9C2D578}" type="presOf" srcId="{7DEEB8E6-534E-490A-8CB6-AC97B528E265}" destId="{B91AD388-EFDE-41BB-8FB3-AE824402354B}" srcOrd="0" destOrd="1" presId="urn:microsoft.com/office/officeart/2005/8/layout/hList1"/>
    <dgm:cxn modelId="{7C72B4BB-D98E-45DB-9906-8E9B519BD672}" type="presOf" srcId="{AFCE3999-6B35-4A40-9AA1-8990074A0104}" destId="{2FB8E99B-E4B2-4AE9-B4F6-D43299CFE8E8}" srcOrd="0" destOrd="0" presId="urn:microsoft.com/office/officeart/2005/8/layout/hList1"/>
    <dgm:cxn modelId="{C0560FC2-D1E3-4E4E-927C-FE2622E9B00E}" srcId="{CC2375E5-C177-4232-A52B-9847C7427ADF}" destId="{D07A1A7F-2F2E-4EB9-8A0E-B4CCE51ACD88}" srcOrd="0" destOrd="0" parTransId="{90B4F801-7D86-4C10-A1E2-4BE04E6116EF}" sibTransId="{32E83854-5C40-4786-BC1F-682ACD7B28ED}"/>
    <dgm:cxn modelId="{5F6D0CDB-4BA8-4AF7-85BB-A2755FC387DE}" type="presOf" srcId="{0A7FAA02-A78A-43B4-BFC2-C15AE4A5402D}" destId="{2F8DFC4E-239F-49EB-9DEF-F259962A951B}" srcOrd="0" destOrd="0" presId="urn:microsoft.com/office/officeart/2005/8/layout/hList1"/>
    <dgm:cxn modelId="{43FFBCE4-93BE-4C39-B8E3-84C60569E44F}" srcId="{CC2375E5-C177-4232-A52B-9847C7427ADF}" destId="{4981B45B-966C-4318-9435-7C4B6774FC59}" srcOrd="2" destOrd="0" parTransId="{F3EC4E53-147E-4F00-A01D-017EAEEB5E35}" sibTransId="{C14B508E-5995-4E71-AD94-8A9CD4A685DC}"/>
    <dgm:cxn modelId="{4442B7E9-9A82-426D-95FF-38C1CE6E580A}" srcId="{D07A1A7F-2F2E-4EB9-8A0E-B4CCE51ACD88}" destId="{0A7FAA02-A78A-43B4-BFC2-C15AE4A5402D}" srcOrd="0" destOrd="0" parTransId="{F525BF8D-A751-4EAB-A90B-C6B74D446A8E}" sibTransId="{A448ED96-EA25-40F8-9357-1507EEA01C87}"/>
    <dgm:cxn modelId="{BE0AF1ED-930E-4ABD-A8FD-3BA40BB61041}" type="presOf" srcId="{4981B45B-966C-4318-9435-7C4B6774FC59}" destId="{7E89C610-79C9-457A-911E-43FDCC98AC60}" srcOrd="0" destOrd="0" presId="urn:microsoft.com/office/officeart/2005/8/layout/hList1"/>
    <dgm:cxn modelId="{BC9010FF-15C1-4426-A976-F2BD5D6C32B1}" srcId="{B61F03BD-AD98-4B6D-8D7C-8D2DE6BED2E9}" destId="{C0D9C5D9-EB23-492F-9541-C9BE8B02F193}" srcOrd="1" destOrd="0" parTransId="{8E74A36B-1C0D-48F1-86DE-3D3D55040FC1}" sibTransId="{40FD884E-C4C3-48C0-843B-BF926F05D36B}"/>
    <dgm:cxn modelId="{998ADF64-C23F-4216-B6E6-A1230BDD297D}" type="presParOf" srcId="{E3D8E758-E09A-4499-89A6-069F3FBCB045}" destId="{3AB95178-9E74-4A58-AC5E-85C7FB4AB491}" srcOrd="0" destOrd="0" presId="urn:microsoft.com/office/officeart/2005/8/layout/hList1"/>
    <dgm:cxn modelId="{C34F535D-7875-48CF-B233-4D85C2F83A16}" type="presParOf" srcId="{3AB95178-9E74-4A58-AC5E-85C7FB4AB491}" destId="{F4CFA8D5-1640-4254-B7AC-8CF941BE9037}" srcOrd="0" destOrd="0" presId="urn:microsoft.com/office/officeart/2005/8/layout/hList1"/>
    <dgm:cxn modelId="{D37C1244-ED75-4DD1-9708-AC48585FF0F3}" type="presParOf" srcId="{3AB95178-9E74-4A58-AC5E-85C7FB4AB491}" destId="{2F8DFC4E-239F-49EB-9DEF-F259962A951B}" srcOrd="1" destOrd="0" presId="urn:microsoft.com/office/officeart/2005/8/layout/hList1"/>
    <dgm:cxn modelId="{53F76707-C8EA-4BF7-867C-41B09D1C8252}" type="presParOf" srcId="{E3D8E758-E09A-4499-89A6-069F3FBCB045}" destId="{70EF975C-90B7-43E0-A395-B8F13E0D058A}" srcOrd="1" destOrd="0" presId="urn:microsoft.com/office/officeart/2005/8/layout/hList1"/>
    <dgm:cxn modelId="{61FF2CB1-14A3-465D-AB31-14FDD0C5A6F9}" type="presParOf" srcId="{E3D8E758-E09A-4499-89A6-069F3FBCB045}" destId="{D0F82FAC-1C37-49E7-8350-E845044ED9ED}" srcOrd="2" destOrd="0" presId="urn:microsoft.com/office/officeart/2005/8/layout/hList1"/>
    <dgm:cxn modelId="{7F8DA624-C736-42B2-9831-79E28733AB0D}" type="presParOf" srcId="{D0F82FAC-1C37-49E7-8350-E845044ED9ED}" destId="{ECE229F3-C839-4FEA-8C83-53854D5E5797}" srcOrd="0" destOrd="0" presId="urn:microsoft.com/office/officeart/2005/8/layout/hList1"/>
    <dgm:cxn modelId="{0C8DB98E-8AFC-4B79-910D-E7ECBCC181B8}" type="presParOf" srcId="{D0F82FAC-1C37-49E7-8350-E845044ED9ED}" destId="{2FB8E99B-E4B2-4AE9-B4F6-D43299CFE8E8}" srcOrd="1" destOrd="0" presId="urn:microsoft.com/office/officeart/2005/8/layout/hList1"/>
    <dgm:cxn modelId="{A7F2393E-DC94-4065-B702-25EEB71E8D23}" type="presParOf" srcId="{E3D8E758-E09A-4499-89A6-069F3FBCB045}" destId="{EA082CAE-D5B4-4954-9F40-D29CB14F6676}" srcOrd="3" destOrd="0" presId="urn:microsoft.com/office/officeart/2005/8/layout/hList1"/>
    <dgm:cxn modelId="{BEE3DFD1-EE14-409C-90F5-866736057E09}" type="presParOf" srcId="{E3D8E758-E09A-4499-89A6-069F3FBCB045}" destId="{2BF8B047-C987-4AAB-8B86-789E3CEC5A53}" srcOrd="4" destOrd="0" presId="urn:microsoft.com/office/officeart/2005/8/layout/hList1"/>
    <dgm:cxn modelId="{985AFBCD-9398-4054-B192-0AA6AC9A357C}" type="presParOf" srcId="{2BF8B047-C987-4AAB-8B86-789E3CEC5A53}" destId="{7E89C610-79C9-457A-911E-43FDCC98AC60}" srcOrd="0" destOrd="0" presId="urn:microsoft.com/office/officeart/2005/8/layout/hList1"/>
    <dgm:cxn modelId="{35888423-9091-43A1-A95D-4396EE5DFC6C}" type="presParOf" srcId="{2BF8B047-C987-4AAB-8B86-789E3CEC5A53}" destId="{B91AD388-EFDE-41BB-8FB3-AE824402354B}"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449346-7311-482E-9CC5-4D054EB50B84}" type="doc">
      <dgm:prSet loTypeId="urn:microsoft.com/office/officeart/2005/8/layout/radial4" loCatId="relationship" qsTypeId="urn:microsoft.com/office/officeart/2005/8/quickstyle/simple3" qsCatId="simple" csTypeId="urn:microsoft.com/office/officeart/2005/8/colors/colorful5" csCatId="colorful" phldr="1"/>
      <dgm:spPr/>
      <dgm:t>
        <a:bodyPr/>
        <a:lstStyle/>
        <a:p>
          <a:endParaRPr lang="en-US"/>
        </a:p>
      </dgm:t>
    </dgm:pt>
    <dgm:pt modelId="{A604B4C9-F65C-48A6-89C8-CDBEEC885883}">
      <dgm:prSet phldrT="[Text]"/>
      <dgm:spPr/>
      <dgm:t>
        <a:bodyPr/>
        <a:lstStyle/>
        <a:p>
          <a:r>
            <a:rPr lang="en-US" dirty="0">
              <a:latin typeface="Arial" panose="020B0604020202020204" pitchFamily="34" charset="0"/>
              <a:cs typeface="Arial" panose="020B0604020202020204" pitchFamily="34" charset="0"/>
            </a:rPr>
            <a:t>2045 LRTP</a:t>
          </a:r>
        </a:p>
      </dgm:t>
    </dgm:pt>
    <dgm:pt modelId="{BC3C010A-81CC-4F2A-87C1-EFBBBBE8531E}" type="parTrans" cxnId="{B902C155-1E6B-4361-B5A8-E79C5741B4AB}">
      <dgm:prSet/>
      <dgm:spPr/>
      <dgm:t>
        <a:bodyPr/>
        <a:lstStyle/>
        <a:p>
          <a:endParaRPr lang="en-US"/>
        </a:p>
      </dgm:t>
    </dgm:pt>
    <dgm:pt modelId="{829BC2D4-3544-405B-806E-B93056A50969}" type="sibTrans" cxnId="{B902C155-1E6B-4361-B5A8-E79C5741B4AB}">
      <dgm:prSet/>
      <dgm:spPr/>
      <dgm:t>
        <a:bodyPr/>
        <a:lstStyle/>
        <a:p>
          <a:endParaRPr lang="en-US"/>
        </a:p>
      </dgm:t>
    </dgm:pt>
    <dgm:pt modelId="{6CA13208-01E7-4A72-A494-E551C715FCF0}">
      <dgm:prSet phldrT="[Text]"/>
      <dgm:spPr/>
      <dgm:t>
        <a:bodyPr/>
        <a:lstStyle/>
        <a:p>
          <a:r>
            <a:rPr lang="en-US" dirty="0">
              <a:latin typeface="Arial" panose="020B0604020202020204" pitchFamily="34" charset="0"/>
              <a:cs typeface="Arial" panose="020B0604020202020204" pitchFamily="34" charset="0"/>
            </a:rPr>
            <a:t>Technical Advisory Committee</a:t>
          </a:r>
        </a:p>
        <a:p>
          <a:r>
            <a:rPr lang="en-US" b="1" dirty="0">
              <a:latin typeface="Arial" panose="020B0604020202020204" pitchFamily="34" charset="0"/>
              <a:cs typeface="Arial" panose="020B0604020202020204" pitchFamily="34" charset="0"/>
            </a:rPr>
            <a:t>TAC</a:t>
          </a:r>
        </a:p>
      </dgm:t>
    </dgm:pt>
    <dgm:pt modelId="{1C762ADC-AB36-45EB-A8C3-A67E51A9DE14}" type="parTrans" cxnId="{0CC84598-C756-4829-A10F-86E41A41E706}">
      <dgm:prSet/>
      <dgm:spPr/>
      <dgm:t>
        <a:bodyPr/>
        <a:lstStyle/>
        <a:p>
          <a:endParaRPr lang="en-US" dirty="0"/>
        </a:p>
      </dgm:t>
    </dgm:pt>
    <dgm:pt modelId="{039EB77A-9C07-4D3F-B1ED-022CCC3C2FB6}" type="sibTrans" cxnId="{0CC84598-C756-4829-A10F-86E41A41E706}">
      <dgm:prSet/>
      <dgm:spPr/>
      <dgm:t>
        <a:bodyPr/>
        <a:lstStyle/>
        <a:p>
          <a:endParaRPr lang="en-US"/>
        </a:p>
      </dgm:t>
    </dgm:pt>
    <dgm:pt modelId="{6EC27A7B-3BBD-4437-8ED6-237AF2654502}">
      <dgm:prSet phldrT="[Text]" custT="1"/>
      <dgm:spPr/>
      <dgm:t>
        <a:bodyPr/>
        <a:lstStyle/>
        <a:p>
          <a:r>
            <a:rPr lang="en-US" sz="1500" dirty="0">
              <a:latin typeface="Arial" panose="020B0604020202020204" pitchFamily="34" charset="0"/>
              <a:cs typeface="Arial" panose="020B0604020202020204" pitchFamily="34" charset="0"/>
            </a:rPr>
            <a:t>Congestion Management Committee </a:t>
          </a:r>
          <a:r>
            <a:rPr lang="en-US" sz="1500" b="1" dirty="0">
              <a:latin typeface="Arial" panose="020B0604020202020204" pitchFamily="34" charset="0"/>
              <a:cs typeface="Arial" panose="020B0604020202020204" pitchFamily="34" charset="0"/>
            </a:rPr>
            <a:t>CMC</a:t>
          </a:r>
        </a:p>
      </dgm:t>
    </dgm:pt>
    <dgm:pt modelId="{B7CC8C3C-0F88-4A4B-AA1C-F686A1810844}" type="parTrans" cxnId="{060A6211-14E7-4315-A129-C4CB9D9B0B1C}">
      <dgm:prSet/>
      <dgm:spPr/>
      <dgm:t>
        <a:bodyPr/>
        <a:lstStyle/>
        <a:p>
          <a:endParaRPr lang="en-US" dirty="0"/>
        </a:p>
      </dgm:t>
    </dgm:pt>
    <dgm:pt modelId="{8267BF18-6335-497C-ABDB-931077D597B6}" type="sibTrans" cxnId="{060A6211-14E7-4315-A129-C4CB9D9B0B1C}">
      <dgm:prSet/>
      <dgm:spPr/>
      <dgm:t>
        <a:bodyPr/>
        <a:lstStyle/>
        <a:p>
          <a:endParaRPr lang="en-US"/>
        </a:p>
      </dgm:t>
    </dgm:pt>
    <dgm:pt modelId="{7DD111EE-6A0D-4C0D-8E0C-D48C5790CC7D}">
      <dgm:prSet/>
      <dgm:spPr/>
      <dgm:t>
        <a:bodyPr/>
        <a:lstStyle/>
        <a:p>
          <a:r>
            <a:rPr lang="en-US" b="1" dirty="0">
              <a:latin typeface="Arial" panose="020B0604020202020204" pitchFamily="34" charset="0"/>
              <a:cs typeface="Arial" panose="020B0604020202020204" pitchFamily="34" charset="0"/>
            </a:rPr>
            <a:t>Adviser Network</a:t>
          </a:r>
        </a:p>
        <a:p>
          <a:r>
            <a:rPr lang="en-US" b="0" dirty="0">
              <a:latin typeface="Arial" panose="020B0604020202020204" pitchFamily="34" charset="0"/>
              <a:cs typeface="Arial" panose="020B0604020202020204" pitchFamily="34" charset="0"/>
            </a:rPr>
            <a:t>Email listserv</a:t>
          </a:r>
        </a:p>
        <a:p>
          <a:r>
            <a:rPr lang="en-US" b="0" dirty="0">
              <a:latin typeface="Arial" panose="020B0604020202020204" pitchFamily="34" charset="0"/>
              <a:cs typeface="Arial" panose="020B0604020202020204" pitchFamily="34" charset="0"/>
            </a:rPr>
            <a:t>Topical forums</a:t>
          </a:r>
        </a:p>
      </dgm:t>
    </dgm:pt>
    <dgm:pt modelId="{E0287D7C-C279-404C-B41F-11779C734843}" type="parTrans" cxnId="{EF4E0309-3F52-483A-99FA-1B41D3518B7D}">
      <dgm:prSet/>
      <dgm:spPr/>
      <dgm:t>
        <a:bodyPr/>
        <a:lstStyle/>
        <a:p>
          <a:endParaRPr lang="en-US" dirty="0"/>
        </a:p>
      </dgm:t>
    </dgm:pt>
    <dgm:pt modelId="{1C83CCB9-82E9-493A-8F40-54AD56477E97}" type="sibTrans" cxnId="{EF4E0309-3F52-483A-99FA-1B41D3518B7D}">
      <dgm:prSet/>
      <dgm:spPr/>
      <dgm:t>
        <a:bodyPr/>
        <a:lstStyle/>
        <a:p>
          <a:endParaRPr lang="en-US"/>
        </a:p>
      </dgm:t>
    </dgm:pt>
    <dgm:pt modelId="{6F21D40F-4BE6-479B-950D-731DF3D64C6C}">
      <dgm:prSet/>
      <dgm:spPr/>
      <dgm:t>
        <a:bodyPr/>
        <a:lstStyle/>
        <a:p>
          <a:r>
            <a:rPr lang="en-US" dirty="0">
              <a:latin typeface="Arial" panose="020B0604020202020204" pitchFamily="34" charset="0"/>
              <a:cs typeface="Arial" panose="020B0604020202020204" pitchFamily="34" charset="0"/>
            </a:rPr>
            <a:t>Bicycle &amp; Pedestrian Advisory Committee</a:t>
          </a:r>
        </a:p>
        <a:p>
          <a:r>
            <a:rPr lang="en-US" b="1" dirty="0">
              <a:latin typeface="Arial" panose="020B0604020202020204" pitchFamily="34" charset="0"/>
              <a:cs typeface="Arial" panose="020B0604020202020204" pitchFamily="34" charset="0"/>
            </a:rPr>
            <a:t>BPAC</a:t>
          </a:r>
        </a:p>
      </dgm:t>
    </dgm:pt>
    <dgm:pt modelId="{E14EC2FA-7878-441F-BB38-6E21C2C86660}" type="parTrans" cxnId="{2F0F0E1E-7D9B-460A-9BF5-1A6C229E518C}">
      <dgm:prSet/>
      <dgm:spPr/>
      <dgm:t>
        <a:bodyPr/>
        <a:lstStyle/>
        <a:p>
          <a:endParaRPr lang="en-US" dirty="0"/>
        </a:p>
      </dgm:t>
    </dgm:pt>
    <dgm:pt modelId="{8DE4B584-CDF4-4DB5-9860-8AA87625BFCF}" type="sibTrans" cxnId="{2F0F0E1E-7D9B-460A-9BF5-1A6C229E518C}">
      <dgm:prSet/>
      <dgm:spPr/>
      <dgm:t>
        <a:bodyPr/>
        <a:lstStyle/>
        <a:p>
          <a:endParaRPr lang="en-US"/>
        </a:p>
      </dgm:t>
    </dgm:pt>
    <dgm:pt modelId="{FF4FB593-ED4E-4D29-9D94-B0156168D96F}">
      <dgm:prSet/>
      <dgm:spPr/>
      <dgm:t>
        <a:bodyPr/>
        <a:lstStyle/>
        <a:p>
          <a:r>
            <a:rPr lang="en-US" dirty="0">
              <a:latin typeface="Arial" panose="020B0604020202020204" pitchFamily="34" charset="0"/>
              <a:cs typeface="Arial" panose="020B0604020202020204" pitchFamily="34" charset="0"/>
            </a:rPr>
            <a:t>Citizen Advisory Committee </a:t>
          </a:r>
        </a:p>
        <a:p>
          <a:r>
            <a:rPr lang="en-US" b="1" dirty="0">
              <a:latin typeface="Arial" panose="020B0604020202020204" pitchFamily="34" charset="0"/>
              <a:cs typeface="Arial" panose="020B0604020202020204" pitchFamily="34" charset="0"/>
            </a:rPr>
            <a:t>CAC</a:t>
          </a:r>
        </a:p>
      </dgm:t>
    </dgm:pt>
    <dgm:pt modelId="{FFF8597E-B7ED-4189-BAAC-11A70825BE0C}" type="parTrans" cxnId="{DACB8E4C-E2DA-4783-8A0C-DACD2E858A57}">
      <dgm:prSet/>
      <dgm:spPr/>
      <dgm:t>
        <a:bodyPr/>
        <a:lstStyle/>
        <a:p>
          <a:endParaRPr lang="en-US" dirty="0"/>
        </a:p>
      </dgm:t>
    </dgm:pt>
    <dgm:pt modelId="{F5A1423A-613B-4BF6-8957-CC73ABC793EB}" type="sibTrans" cxnId="{DACB8E4C-E2DA-4783-8A0C-DACD2E858A57}">
      <dgm:prSet/>
      <dgm:spPr/>
      <dgm:t>
        <a:bodyPr/>
        <a:lstStyle/>
        <a:p>
          <a:endParaRPr lang="en-US"/>
        </a:p>
      </dgm:t>
    </dgm:pt>
    <dgm:pt modelId="{CA59D3F0-D8CC-47A3-8155-CBFC1A686D3E}" type="pres">
      <dgm:prSet presAssocID="{67449346-7311-482E-9CC5-4D054EB50B84}" presName="cycle" presStyleCnt="0">
        <dgm:presLayoutVars>
          <dgm:chMax val="1"/>
          <dgm:dir/>
          <dgm:animLvl val="ctr"/>
          <dgm:resizeHandles val="exact"/>
        </dgm:presLayoutVars>
      </dgm:prSet>
      <dgm:spPr/>
    </dgm:pt>
    <dgm:pt modelId="{C179D95E-C870-4D19-8DB2-30B19E01665B}" type="pres">
      <dgm:prSet presAssocID="{A604B4C9-F65C-48A6-89C8-CDBEEC885883}" presName="centerShape" presStyleLbl="node0" presStyleIdx="0" presStyleCnt="1"/>
      <dgm:spPr/>
    </dgm:pt>
    <dgm:pt modelId="{D984E153-8F86-4CC1-82A6-F8365274FEC0}" type="pres">
      <dgm:prSet presAssocID="{1C762ADC-AB36-45EB-A8C3-A67E51A9DE14}" presName="parTrans" presStyleLbl="bgSibTrans2D1" presStyleIdx="0" presStyleCnt="5"/>
      <dgm:spPr/>
    </dgm:pt>
    <dgm:pt modelId="{FB36CB13-5BBA-4A6B-B1B4-55AED56C5921}" type="pres">
      <dgm:prSet presAssocID="{6CA13208-01E7-4A72-A494-E551C715FCF0}" presName="node" presStyleLbl="node1" presStyleIdx="0" presStyleCnt="5">
        <dgm:presLayoutVars>
          <dgm:bulletEnabled val="1"/>
        </dgm:presLayoutVars>
      </dgm:prSet>
      <dgm:spPr/>
    </dgm:pt>
    <dgm:pt modelId="{BD2F82D2-9E2D-481A-9921-3BF6B6D604C9}" type="pres">
      <dgm:prSet presAssocID="{FFF8597E-B7ED-4189-BAAC-11A70825BE0C}" presName="parTrans" presStyleLbl="bgSibTrans2D1" presStyleIdx="1" presStyleCnt="5"/>
      <dgm:spPr/>
    </dgm:pt>
    <dgm:pt modelId="{1520C9EB-AEFC-40EB-B498-1AC7A368E38D}" type="pres">
      <dgm:prSet presAssocID="{FF4FB593-ED4E-4D29-9D94-B0156168D96F}" presName="node" presStyleLbl="node1" presStyleIdx="1" presStyleCnt="5">
        <dgm:presLayoutVars>
          <dgm:bulletEnabled val="1"/>
        </dgm:presLayoutVars>
      </dgm:prSet>
      <dgm:spPr/>
    </dgm:pt>
    <dgm:pt modelId="{F03199BC-72F4-4BA6-8044-DF4CB7116994}" type="pres">
      <dgm:prSet presAssocID="{E14EC2FA-7878-441F-BB38-6E21C2C86660}" presName="parTrans" presStyleLbl="bgSibTrans2D1" presStyleIdx="2" presStyleCnt="5"/>
      <dgm:spPr/>
    </dgm:pt>
    <dgm:pt modelId="{9CD44BBE-B9C7-41B7-910C-BAED5087E4A2}" type="pres">
      <dgm:prSet presAssocID="{6F21D40F-4BE6-479B-950D-731DF3D64C6C}" presName="node" presStyleLbl="node1" presStyleIdx="2" presStyleCnt="5">
        <dgm:presLayoutVars>
          <dgm:bulletEnabled val="1"/>
        </dgm:presLayoutVars>
      </dgm:prSet>
      <dgm:spPr/>
    </dgm:pt>
    <dgm:pt modelId="{31F61838-DE64-4BFD-AC6C-DCC2B487B81F}" type="pres">
      <dgm:prSet presAssocID="{B7CC8C3C-0F88-4A4B-AA1C-F686A1810844}" presName="parTrans" presStyleLbl="bgSibTrans2D1" presStyleIdx="3" presStyleCnt="5"/>
      <dgm:spPr/>
    </dgm:pt>
    <dgm:pt modelId="{49CE45F5-EFAF-4609-894F-8B8460A6CB6E}" type="pres">
      <dgm:prSet presAssocID="{6EC27A7B-3BBD-4437-8ED6-237AF2654502}" presName="node" presStyleLbl="node1" presStyleIdx="3" presStyleCnt="5" custScaleX="138548" custRadScaleRad="109416" custRadScaleInc="11078">
        <dgm:presLayoutVars>
          <dgm:bulletEnabled val="1"/>
        </dgm:presLayoutVars>
      </dgm:prSet>
      <dgm:spPr/>
    </dgm:pt>
    <dgm:pt modelId="{C41D7DD9-A36D-4B32-A799-EA0EB8A4B796}" type="pres">
      <dgm:prSet presAssocID="{E0287D7C-C279-404C-B41F-11779C734843}" presName="parTrans" presStyleLbl="bgSibTrans2D1" presStyleIdx="4" presStyleCnt="5"/>
      <dgm:spPr/>
    </dgm:pt>
    <dgm:pt modelId="{5135744F-6472-4DCE-A92D-2509B7282D92}" type="pres">
      <dgm:prSet presAssocID="{7DD111EE-6A0D-4C0D-8E0C-D48C5790CC7D}" presName="node" presStyleLbl="node1" presStyleIdx="4" presStyleCnt="5">
        <dgm:presLayoutVars>
          <dgm:bulletEnabled val="1"/>
        </dgm:presLayoutVars>
      </dgm:prSet>
      <dgm:spPr/>
    </dgm:pt>
  </dgm:ptLst>
  <dgm:cxnLst>
    <dgm:cxn modelId="{EF4E0309-3F52-483A-99FA-1B41D3518B7D}" srcId="{A604B4C9-F65C-48A6-89C8-CDBEEC885883}" destId="{7DD111EE-6A0D-4C0D-8E0C-D48C5790CC7D}" srcOrd="4" destOrd="0" parTransId="{E0287D7C-C279-404C-B41F-11779C734843}" sibTransId="{1C83CCB9-82E9-493A-8F40-54AD56477E97}"/>
    <dgm:cxn modelId="{060A6211-14E7-4315-A129-C4CB9D9B0B1C}" srcId="{A604B4C9-F65C-48A6-89C8-CDBEEC885883}" destId="{6EC27A7B-3BBD-4437-8ED6-237AF2654502}" srcOrd="3" destOrd="0" parTransId="{B7CC8C3C-0F88-4A4B-AA1C-F686A1810844}" sibTransId="{8267BF18-6335-497C-ABDB-931077D597B6}"/>
    <dgm:cxn modelId="{63FE8D15-725E-469D-AE53-39AA862D8613}" type="presOf" srcId="{E0287D7C-C279-404C-B41F-11779C734843}" destId="{C41D7DD9-A36D-4B32-A799-EA0EB8A4B796}" srcOrd="0" destOrd="0" presId="urn:microsoft.com/office/officeart/2005/8/layout/radial4"/>
    <dgm:cxn modelId="{2F0F0E1E-7D9B-460A-9BF5-1A6C229E518C}" srcId="{A604B4C9-F65C-48A6-89C8-CDBEEC885883}" destId="{6F21D40F-4BE6-479B-950D-731DF3D64C6C}" srcOrd="2" destOrd="0" parTransId="{E14EC2FA-7878-441F-BB38-6E21C2C86660}" sibTransId="{8DE4B584-CDF4-4DB5-9860-8AA87625BFCF}"/>
    <dgm:cxn modelId="{0D32B62C-7304-43D2-8CA1-C2727CE46022}" type="presOf" srcId="{1C762ADC-AB36-45EB-A8C3-A67E51A9DE14}" destId="{D984E153-8F86-4CC1-82A6-F8365274FEC0}" srcOrd="0" destOrd="0" presId="urn:microsoft.com/office/officeart/2005/8/layout/radial4"/>
    <dgm:cxn modelId="{2BD2F839-E41E-4C75-8003-5DE28CFE8BD5}" type="presOf" srcId="{FFF8597E-B7ED-4189-BAAC-11A70825BE0C}" destId="{BD2F82D2-9E2D-481A-9921-3BF6B6D604C9}" srcOrd="0" destOrd="0" presId="urn:microsoft.com/office/officeart/2005/8/layout/radial4"/>
    <dgm:cxn modelId="{AF3D803E-8294-4A11-95AA-00966247CC74}" type="presOf" srcId="{6EC27A7B-3BBD-4437-8ED6-237AF2654502}" destId="{49CE45F5-EFAF-4609-894F-8B8460A6CB6E}" srcOrd="0" destOrd="0" presId="urn:microsoft.com/office/officeart/2005/8/layout/radial4"/>
    <dgm:cxn modelId="{AB097D45-0501-41E3-BA3A-0A32417024C4}" type="presOf" srcId="{67449346-7311-482E-9CC5-4D054EB50B84}" destId="{CA59D3F0-D8CC-47A3-8155-CBFC1A686D3E}" srcOrd="0" destOrd="0" presId="urn:microsoft.com/office/officeart/2005/8/layout/radial4"/>
    <dgm:cxn modelId="{72C88B65-9A9D-4EC3-9246-341B04B774F2}" type="presOf" srcId="{A604B4C9-F65C-48A6-89C8-CDBEEC885883}" destId="{C179D95E-C870-4D19-8DB2-30B19E01665B}" srcOrd="0" destOrd="0" presId="urn:microsoft.com/office/officeart/2005/8/layout/radial4"/>
    <dgm:cxn modelId="{DACB8E4C-E2DA-4783-8A0C-DACD2E858A57}" srcId="{A604B4C9-F65C-48A6-89C8-CDBEEC885883}" destId="{FF4FB593-ED4E-4D29-9D94-B0156168D96F}" srcOrd="1" destOrd="0" parTransId="{FFF8597E-B7ED-4189-BAAC-11A70825BE0C}" sibTransId="{F5A1423A-613B-4BF6-8957-CC73ABC793EB}"/>
    <dgm:cxn modelId="{B902C155-1E6B-4361-B5A8-E79C5741B4AB}" srcId="{67449346-7311-482E-9CC5-4D054EB50B84}" destId="{A604B4C9-F65C-48A6-89C8-CDBEEC885883}" srcOrd="0" destOrd="0" parTransId="{BC3C010A-81CC-4F2A-87C1-EFBBBBE8531E}" sibTransId="{829BC2D4-3544-405B-806E-B93056A50969}"/>
    <dgm:cxn modelId="{5564F57B-F852-4002-9437-72F2DB9C74E3}" type="presOf" srcId="{B7CC8C3C-0F88-4A4B-AA1C-F686A1810844}" destId="{31F61838-DE64-4BFD-AC6C-DCC2B487B81F}" srcOrd="0" destOrd="0" presId="urn:microsoft.com/office/officeart/2005/8/layout/radial4"/>
    <dgm:cxn modelId="{D3A1797D-95EA-4F87-8FD0-86A2C545CDFF}" type="presOf" srcId="{6CA13208-01E7-4A72-A494-E551C715FCF0}" destId="{FB36CB13-5BBA-4A6B-B1B4-55AED56C5921}" srcOrd="0" destOrd="0" presId="urn:microsoft.com/office/officeart/2005/8/layout/radial4"/>
    <dgm:cxn modelId="{4903A88D-8BBA-4608-A904-0A54A41B4F0C}" type="presOf" srcId="{FF4FB593-ED4E-4D29-9D94-B0156168D96F}" destId="{1520C9EB-AEFC-40EB-B498-1AC7A368E38D}" srcOrd="0" destOrd="0" presId="urn:microsoft.com/office/officeart/2005/8/layout/radial4"/>
    <dgm:cxn modelId="{50757C93-55DE-4666-A7F1-74F3961A155D}" type="presOf" srcId="{6F21D40F-4BE6-479B-950D-731DF3D64C6C}" destId="{9CD44BBE-B9C7-41B7-910C-BAED5087E4A2}" srcOrd="0" destOrd="0" presId="urn:microsoft.com/office/officeart/2005/8/layout/radial4"/>
    <dgm:cxn modelId="{0CC84598-C756-4829-A10F-86E41A41E706}" srcId="{A604B4C9-F65C-48A6-89C8-CDBEEC885883}" destId="{6CA13208-01E7-4A72-A494-E551C715FCF0}" srcOrd="0" destOrd="0" parTransId="{1C762ADC-AB36-45EB-A8C3-A67E51A9DE14}" sibTransId="{039EB77A-9C07-4D3F-B1ED-022CCC3C2FB6}"/>
    <dgm:cxn modelId="{8B84CABF-489A-4180-99E3-C86FD11D53DC}" type="presOf" srcId="{7DD111EE-6A0D-4C0D-8E0C-D48C5790CC7D}" destId="{5135744F-6472-4DCE-A92D-2509B7282D92}" srcOrd="0" destOrd="0" presId="urn:microsoft.com/office/officeart/2005/8/layout/radial4"/>
    <dgm:cxn modelId="{756196F3-D486-4B6F-9570-B507059D526B}" type="presOf" srcId="{E14EC2FA-7878-441F-BB38-6E21C2C86660}" destId="{F03199BC-72F4-4BA6-8044-DF4CB7116994}" srcOrd="0" destOrd="0" presId="urn:microsoft.com/office/officeart/2005/8/layout/radial4"/>
    <dgm:cxn modelId="{94BCF4F5-51EE-4DE2-A75D-F0C8F24F2868}" type="presParOf" srcId="{CA59D3F0-D8CC-47A3-8155-CBFC1A686D3E}" destId="{C179D95E-C870-4D19-8DB2-30B19E01665B}" srcOrd="0" destOrd="0" presId="urn:microsoft.com/office/officeart/2005/8/layout/radial4"/>
    <dgm:cxn modelId="{4739A3AD-0DBB-41C9-8D15-EA5BAC3CAB40}" type="presParOf" srcId="{CA59D3F0-D8CC-47A3-8155-CBFC1A686D3E}" destId="{D984E153-8F86-4CC1-82A6-F8365274FEC0}" srcOrd="1" destOrd="0" presId="urn:microsoft.com/office/officeart/2005/8/layout/radial4"/>
    <dgm:cxn modelId="{CD267A47-0408-4FAC-A7D6-8182F98ECE1A}" type="presParOf" srcId="{CA59D3F0-D8CC-47A3-8155-CBFC1A686D3E}" destId="{FB36CB13-5BBA-4A6B-B1B4-55AED56C5921}" srcOrd="2" destOrd="0" presId="urn:microsoft.com/office/officeart/2005/8/layout/radial4"/>
    <dgm:cxn modelId="{2934C75D-FB7D-40F5-BFE7-BBD96A17CAC4}" type="presParOf" srcId="{CA59D3F0-D8CC-47A3-8155-CBFC1A686D3E}" destId="{BD2F82D2-9E2D-481A-9921-3BF6B6D604C9}" srcOrd="3" destOrd="0" presId="urn:microsoft.com/office/officeart/2005/8/layout/radial4"/>
    <dgm:cxn modelId="{01EFE847-942A-4260-B175-6FED6F19523F}" type="presParOf" srcId="{CA59D3F0-D8CC-47A3-8155-CBFC1A686D3E}" destId="{1520C9EB-AEFC-40EB-B498-1AC7A368E38D}" srcOrd="4" destOrd="0" presId="urn:microsoft.com/office/officeart/2005/8/layout/radial4"/>
    <dgm:cxn modelId="{789EAE3A-273F-47F5-B1F3-BFF38CF4F89C}" type="presParOf" srcId="{CA59D3F0-D8CC-47A3-8155-CBFC1A686D3E}" destId="{F03199BC-72F4-4BA6-8044-DF4CB7116994}" srcOrd="5" destOrd="0" presId="urn:microsoft.com/office/officeart/2005/8/layout/radial4"/>
    <dgm:cxn modelId="{9C86BB29-A743-4A91-8741-BAB9F10DA5BB}" type="presParOf" srcId="{CA59D3F0-D8CC-47A3-8155-CBFC1A686D3E}" destId="{9CD44BBE-B9C7-41B7-910C-BAED5087E4A2}" srcOrd="6" destOrd="0" presId="urn:microsoft.com/office/officeart/2005/8/layout/radial4"/>
    <dgm:cxn modelId="{C7DF9D81-EFDE-4664-8798-3438527012A5}" type="presParOf" srcId="{CA59D3F0-D8CC-47A3-8155-CBFC1A686D3E}" destId="{31F61838-DE64-4BFD-AC6C-DCC2B487B81F}" srcOrd="7" destOrd="0" presId="urn:microsoft.com/office/officeart/2005/8/layout/radial4"/>
    <dgm:cxn modelId="{B014EC7F-2245-4D3D-90CE-7DB31E6D39AE}" type="presParOf" srcId="{CA59D3F0-D8CC-47A3-8155-CBFC1A686D3E}" destId="{49CE45F5-EFAF-4609-894F-8B8460A6CB6E}" srcOrd="8" destOrd="0" presId="urn:microsoft.com/office/officeart/2005/8/layout/radial4"/>
    <dgm:cxn modelId="{94FB13B6-E702-4EC7-8749-0F186F036CD8}" type="presParOf" srcId="{CA59D3F0-D8CC-47A3-8155-CBFC1A686D3E}" destId="{C41D7DD9-A36D-4B32-A799-EA0EB8A4B796}" srcOrd="9" destOrd="0" presId="urn:microsoft.com/office/officeart/2005/8/layout/radial4"/>
    <dgm:cxn modelId="{8E19BF2F-3BA6-411E-8C55-CD80233EAE8C}" type="presParOf" srcId="{CA59D3F0-D8CC-47A3-8155-CBFC1A686D3E}" destId="{5135744F-6472-4DCE-A92D-2509B7282D92}" srcOrd="10"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CFA8D5-1640-4254-B7AC-8CF941BE9037}">
      <dsp:nvSpPr>
        <dsp:cNvPr id="0" name=""/>
        <dsp:cNvSpPr/>
      </dsp:nvSpPr>
      <dsp:spPr>
        <a:xfrm>
          <a:off x="2428" y="689028"/>
          <a:ext cx="2368153" cy="91131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Unified Planning Work Program</a:t>
          </a:r>
        </a:p>
      </dsp:txBody>
      <dsp:txXfrm>
        <a:off x="2428" y="689028"/>
        <a:ext cx="2368153" cy="911318"/>
      </dsp:txXfrm>
    </dsp:sp>
    <dsp:sp modelId="{2F8DFC4E-239F-49EB-9DEF-F259962A951B}">
      <dsp:nvSpPr>
        <dsp:cNvPr id="0" name=""/>
        <dsp:cNvSpPr/>
      </dsp:nvSpPr>
      <dsp:spPr>
        <a:xfrm>
          <a:off x="2428" y="1600346"/>
          <a:ext cx="2368153" cy="182542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MPO’s Operating Budget</a:t>
          </a:r>
        </a:p>
      </dsp:txBody>
      <dsp:txXfrm>
        <a:off x="2428" y="1600346"/>
        <a:ext cx="2368153" cy="1825424"/>
      </dsp:txXfrm>
    </dsp:sp>
    <dsp:sp modelId="{ECE229F3-C839-4FEA-8C83-53854D5E5797}">
      <dsp:nvSpPr>
        <dsp:cNvPr id="0" name=""/>
        <dsp:cNvSpPr/>
      </dsp:nvSpPr>
      <dsp:spPr>
        <a:xfrm>
          <a:off x="2702123" y="689028"/>
          <a:ext cx="2368153" cy="91131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Long Range Transportation Plan</a:t>
          </a:r>
        </a:p>
      </dsp:txBody>
      <dsp:txXfrm>
        <a:off x="2702123" y="689028"/>
        <a:ext cx="2368153" cy="911318"/>
      </dsp:txXfrm>
    </dsp:sp>
    <dsp:sp modelId="{2FB8E99B-E4B2-4AE9-B4F6-D43299CFE8E8}">
      <dsp:nvSpPr>
        <dsp:cNvPr id="0" name=""/>
        <dsp:cNvSpPr/>
      </dsp:nvSpPr>
      <dsp:spPr>
        <a:xfrm>
          <a:off x="2702123" y="1600346"/>
          <a:ext cx="2368153" cy="182542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Collaboratively Developed Multi-Modal Transportation Plan</a:t>
          </a:r>
        </a:p>
        <a:p>
          <a:pPr marL="171450" lvl="1" indent="-171450" algn="l" defTabSz="844550">
            <a:lnSpc>
              <a:spcPct val="90000"/>
            </a:lnSpc>
            <a:spcBef>
              <a:spcPct val="0"/>
            </a:spcBef>
            <a:spcAft>
              <a:spcPct val="15000"/>
            </a:spcAft>
            <a:buChar char="•"/>
          </a:pPr>
          <a:r>
            <a:rPr lang="en-US" sz="1900" kern="1200" dirty="0"/>
            <a:t>Horizon Year is 20 years out</a:t>
          </a:r>
        </a:p>
      </dsp:txBody>
      <dsp:txXfrm>
        <a:off x="2702123" y="1600346"/>
        <a:ext cx="2368153" cy="1825424"/>
      </dsp:txXfrm>
    </dsp:sp>
    <dsp:sp modelId="{7E89C610-79C9-457A-911E-43FDCC98AC60}">
      <dsp:nvSpPr>
        <dsp:cNvPr id="0" name=""/>
        <dsp:cNvSpPr/>
      </dsp:nvSpPr>
      <dsp:spPr>
        <a:xfrm>
          <a:off x="5401818" y="689028"/>
          <a:ext cx="2368153" cy="91131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Transportation Improvement Program</a:t>
          </a:r>
        </a:p>
      </dsp:txBody>
      <dsp:txXfrm>
        <a:off x="5401818" y="689028"/>
        <a:ext cx="2368153" cy="911318"/>
      </dsp:txXfrm>
    </dsp:sp>
    <dsp:sp modelId="{B91AD388-EFDE-41BB-8FB3-AE824402354B}">
      <dsp:nvSpPr>
        <dsp:cNvPr id="0" name=""/>
        <dsp:cNvSpPr/>
      </dsp:nvSpPr>
      <dsp:spPr>
        <a:xfrm>
          <a:off x="5401818" y="1600346"/>
          <a:ext cx="2368153" cy="182542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State and Federally Funded Projects within the MPO area.</a:t>
          </a:r>
        </a:p>
        <a:p>
          <a:pPr marL="171450" lvl="1" indent="-171450" algn="l" defTabSz="844550">
            <a:lnSpc>
              <a:spcPct val="90000"/>
            </a:lnSpc>
            <a:spcBef>
              <a:spcPct val="0"/>
            </a:spcBef>
            <a:spcAft>
              <a:spcPct val="15000"/>
            </a:spcAft>
            <a:buChar char="•"/>
          </a:pPr>
          <a:r>
            <a:rPr lang="en-US" sz="1900" kern="1200" dirty="0"/>
            <a:t>5-years out</a:t>
          </a:r>
        </a:p>
      </dsp:txBody>
      <dsp:txXfrm>
        <a:off x="5401818" y="1600346"/>
        <a:ext cx="2368153" cy="18254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9D95E-C870-4D19-8DB2-30B19E01665B}">
      <dsp:nvSpPr>
        <dsp:cNvPr id="0" name=""/>
        <dsp:cNvSpPr/>
      </dsp:nvSpPr>
      <dsp:spPr>
        <a:xfrm>
          <a:off x="3010097" y="2362145"/>
          <a:ext cx="1752205" cy="1752205"/>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Arial" panose="020B0604020202020204" pitchFamily="34" charset="0"/>
              <a:cs typeface="Arial" panose="020B0604020202020204" pitchFamily="34" charset="0"/>
            </a:rPr>
            <a:t>2045 LRTP</a:t>
          </a:r>
        </a:p>
      </dsp:txBody>
      <dsp:txXfrm>
        <a:off x="3266701" y="2618749"/>
        <a:ext cx="1238997" cy="1238997"/>
      </dsp:txXfrm>
    </dsp:sp>
    <dsp:sp modelId="{D984E153-8F86-4CC1-82A6-F8365274FEC0}">
      <dsp:nvSpPr>
        <dsp:cNvPr id="0" name=""/>
        <dsp:cNvSpPr/>
      </dsp:nvSpPr>
      <dsp:spPr>
        <a:xfrm rot="10800000">
          <a:off x="1314239" y="2988558"/>
          <a:ext cx="1602585" cy="499378"/>
        </a:xfrm>
        <a:prstGeom prst="leftArrow">
          <a:avLst>
            <a:gd name="adj1" fmla="val 60000"/>
            <a:gd name="adj2" fmla="val 5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FB36CB13-5BBA-4A6B-B1B4-55AED56C5921}">
      <dsp:nvSpPr>
        <dsp:cNvPr id="0" name=""/>
        <dsp:cNvSpPr/>
      </dsp:nvSpPr>
      <dsp:spPr>
        <a:xfrm>
          <a:off x="481941" y="2572409"/>
          <a:ext cx="1664595" cy="1331676"/>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Technical Advisory Committee</a:t>
          </a:r>
        </a:p>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TAC</a:t>
          </a:r>
        </a:p>
      </dsp:txBody>
      <dsp:txXfrm>
        <a:off x="520944" y="2611412"/>
        <a:ext cx="1586589" cy="1253670"/>
      </dsp:txXfrm>
    </dsp:sp>
    <dsp:sp modelId="{BD2F82D2-9E2D-481A-9921-3BF6B6D604C9}">
      <dsp:nvSpPr>
        <dsp:cNvPr id="0" name=""/>
        <dsp:cNvSpPr/>
      </dsp:nvSpPr>
      <dsp:spPr>
        <a:xfrm rot="13500000">
          <a:off x="1832856" y="1736507"/>
          <a:ext cx="1602585" cy="499378"/>
        </a:xfrm>
        <a:prstGeom prst="leftArrow">
          <a:avLst>
            <a:gd name="adj1" fmla="val 60000"/>
            <a:gd name="adj2" fmla="val 50000"/>
          </a:avLst>
        </a:prstGeom>
        <a:gradFill rotWithShape="0">
          <a:gsLst>
            <a:gs pos="0">
              <a:schemeClr val="accent5">
                <a:hueOff val="1285709"/>
                <a:satOff val="2937"/>
                <a:lumOff val="-8137"/>
                <a:alphaOff val="0"/>
                <a:tint val="50000"/>
                <a:satMod val="300000"/>
              </a:schemeClr>
            </a:gs>
            <a:gs pos="35000">
              <a:schemeClr val="accent5">
                <a:hueOff val="1285709"/>
                <a:satOff val="2937"/>
                <a:lumOff val="-8137"/>
                <a:alphaOff val="0"/>
                <a:tint val="37000"/>
                <a:satMod val="300000"/>
              </a:schemeClr>
            </a:gs>
            <a:gs pos="100000">
              <a:schemeClr val="accent5">
                <a:hueOff val="1285709"/>
                <a:satOff val="2937"/>
                <a:lumOff val="-8137"/>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1520C9EB-AEFC-40EB-B498-1AC7A368E38D}">
      <dsp:nvSpPr>
        <dsp:cNvPr id="0" name=""/>
        <dsp:cNvSpPr/>
      </dsp:nvSpPr>
      <dsp:spPr>
        <a:xfrm>
          <a:off x="1235251" y="753759"/>
          <a:ext cx="1664595" cy="1331676"/>
        </a:xfrm>
        <a:prstGeom prst="roundRect">
          <a:avLst>
            <a:gd name="adj" fmla="val 10000"/>
          </a:avLst>
        </a:prstGeom>
        <a:gradFill rotWithShape="0">
          <a:gsLst>
            <a:gs pos="0">
              <a:schemeClr val="accent5">
                <a:hueOff val="1285709"/>
                <a:satOff val="2937"/>
                <a:lumOff val="-8137"/>
                <a:alphaOff val="0"/>
                <a:tint val="50000"/>
                <a:satMod val="300000"/>
              </a:schemeClr>
            </a:gs>
            <a:gs pos="35000">
              <a:schemeClr val="accent5">
                <a:hueOff val="1285709"/>
                <a:satOff val="2937"/>
                <a:lumOff val="-8137"/>
                <a:alphaOff val="0"/>
                <a:tint val="37000"/>
                <a:satMod val="300000"/>
              </a:schemeClr>
            </a:gs>
            <a:gs pos="100000">
              <a:schemeClr val="accent5">
                <a:hueOff val="1285709"/>
                <a:satOff val="2937"/>
                <a:lumOff val="-813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Citizen Advisory Committee </a:t>
          </a:r>
        </a:p>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CAC</a:t>
          </a:r>
        </a:p>
      </dsp:txBody>
      <dsp:txXfrm>
        <a:off x="1274254" y="792762"/>
        <a:ext cx="1586589" cy="1253670"/>
      </dsp:txXfrm>
    </dsp:sp>
    <dsp:sp modelId="{F03199BC-72F4-4BA6-8044-DF4CB7116994}">
      <dsp:nvSpPr>
        <dsp:cNvPr id="0" name=""/>
        <dsp:cNvSpPr/>
      </dsp:nvSpPr>
      <dsp:spPr>
        <a:xfrm rot="16200000">
          <a:off x="3084907" y="1217890"/>
          <a:ext cx="1602585" cy="499378"/>
        </a:xfrm>
        <a:prstGeom prst="leftArrow">
          <a:avLst>
            <a:gd name="adj1" fmla="val 60000"/>
            <a:gd name="adj2" fmla="val 50000"/>
          </a:avLst>
        </a:prstGeom>
        <a:gradFill rotWithShape="0">
          <a:gsLst>
            <a:gs pos="0">
              <a:schemeClr val="accent5">
                <a:hueOff val="2571418"/>
                <a:satOff val="5874"/>
                <a:lumOff val="-16274"/>
                <a:alphaOff val="0"/>
                <a:tint val="50000"/>
                <a:satMod val="300000"/>
              </a:schemeClr>
            </a:gs>
            <a:gs pos="35000">
              <a:schemeClr val="accent5">
                <a:hueOff val="2571418"/>
                <a:satOff val="5874"/>
                <a:lumOff val="-16274"/>
                <a:alphaOff val="0"/>
                <a:tint val="37000"/>
                <a:satMod val="300000"/>
              </a:schemeClr>
            </a:gs>
            <a:gs pos="100000">
              <a:schemeClr val="accent5">
                <a:hueOff val="2571418"/>
                <a:satOff val="5874"/>
                <a:lumOff val="-16274"/>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9CD44BBE-B9C7-41B7-910C-BAED5087E4A2}">
      <dsp:nvSpPr>
        <dsp:cNvPr id="0" name=""/>
        <dsp:cNvSpPr/>
      </dsp:nvSpPr>
      <dsp:spPr>
        <a:xfrm>
          <a:off x="3053902" y="449"/>
          <a:ext cx="1664595" cy="1331676"/>
        </a:xfrm>
        <a:prstGeom prst="roundRect">
          <a:avLst>
            <a:gd name="adj" fmla="val 10000"/>
          </a:avLst>
        </a:prstGeom>
        <a:gradFill rotWithShape="0">
          <a:gsLst>
            <a:gs pos="0">
              <a:schemeClr val="accent5">
                <a:hueOff val="2571418"/>
                <a:satOff val="5874"/>
                <a:lumOff val="-16274"/>
                <a:alphaOff val="0"/>
                <a:tint val="50000"/>
                <a:satMod val="300000"/>
              </a:schemeClr>
            </a:gs>
            <a:gs pos="35000">
              <a:schemeClr val="accent5">
                <a:hueOff val="2571418"/>
                <a:satOff val="5874"/>
                <a:lumOff val="-16274"/>
                <a:alphaOff val="0"/>
                <a:tint val="37000"/>
                <a:satMod val="300000"/>
              </a:schemeClr>
            </a:gs>
            <a:gs pos="100000">
              <a:schemeClr val="accent5">
                <a:hueOff val="2571418"/>
                <a:satOff val="5874"/>
                <a:lumOff val="-1627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Bicycle &amp; Pedestrian Advisory Committee</a:t>
          </a:r>
        </a:p>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BPAC</a:t>
          </a:r>
        </a:p>
      </dsp:txBody>
      <dsp:txXfrm>
        <a:off x="3092905" y="39452"/>
        <a:ext cx="1586589" cy="1253670"/>
      </dsp:txXfrm>
    </dsp:sp>
    <dsp:sp modelId="{31F61838-DE64-4BFD-AC6C-DCC2B487B81F}">
      <dsp:nvSpPr>
        <dsp:cNvPr id="0" name=""/>
        <dsp:cNvSpPr/>
      </dsp:nvSpPr>
      <dsp:spPr>
        <a:xfrm rot="19139285">
          <a:off x="4402972" y="1742787"/>
          <a:ext cx="1831441" cy="499378"/>
        </a:xfrm>
        <a:prstGeom prst="leftArrow">
          <a:avLst>
            <a:gd name="adj1" fmla="val 60000"/>
            <a:gd name="adj2" fmla="val 50000"/>
          </a:avLst>
        </a:prstGeom>
        <a:gradFill rotWithShape="0">
          <a:gsLst>
            <a:gs pos="0">
              <a:schemeClr val="accent5">
                <a:hueOff val="3857127"/>
                <a:satOff val="8811"/>
                <a:lumOff val="-24412"/>
                <a:alphaOff val="0"/>
                <a:tint val="50000"/>
                <a:satMod val="300000"/>
              </a:schemeClr>
            </a:gs>
            <a:gs pos="35000">
              <a:schemeClr val="accent5">
                <a:hueOff val="3857127"/>
                <a:satOff val="8811"/>
                <a:lumOff val="-24412"/>
                <a:alphaOff val="0"/>
                <a:tint val="37000"/>
                <a:satMod val="300000"/>
              </a:schemeClr>
            </a:gs>
            <a:gs pos="100000">
              <a:schemeClr val="accent5">
                <a:hueOff val="3857127"/>
                <a:satOff val="8811"/>
                <a:lumOff val="-24412"/>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49CE45F5-EFAF-4609-894F-8B8460A6CB6E}">
      <dsp:nvSpPr>
        <dsp:cNvPr id="0" name=""/>
        <dsp:cNvSpPr/>
      </dsp:nvSpPr>
      <dsp:spPr>
        <a:xfrm>
          <a:off x="4856539" y="725728"/>
          <a:ext cx="2306263" cy="1331676"/>
        </a:xfrm>
        <a:prstGeom prst="roundRect">
          <a:avLst>
            <a:gd name="adj" fmla="val 10000"/>
          </a:avLst>
        </a:prstGeom>
        <a:gradFill rotWithShape="0">
          <a:gsLst>
            <a:gs pos="0">
              <a:schemeClr val="accent5">
                <a:hueOff val="3857127"/>
                <a:satOff val="8811"/>
                <a:lumOff val="-24412"/>
                <a:alphaOff val="0"/>
                <a:tint val="50000"/>
                <a:satMod val="300000"/>
              </a:schemeClr>
            </a:gs>
            <a:gs pos="35000">
              <a:schemeClr val="accent5">
                <a:hueOff val="3857127"/>
                <a:satOff val="8811"/>
                <a:lumOff val="-24412"/>
                <a:alphaOff val="0"/>
                <a:tint val="37000"/>
                <a:satMod val="300000"/>
              </a:schemeClr>
            </a:gs>
            <a:gs pos="100000">
              <a:schemeClr val="accent5">
                <a:hueOff val="3857127"/>
                <a:satOff val="8811"/>
                <a:lumOff val="-2441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Congestion Management Committee </a:t>
          </a:r>
          <a:r>
            <a:rPr lang="en-US" sz="1500" b="1" kern="1200" dirty="0">
              <a:latin typeface="Arial" panose="020B0604020202020204" pitchFamily="34" charset="0"/>
              <a:cs typeface="Arial" panose="020B0604020202020204" pitchFamily="34" charset="0"/>
            </a:rPr>
            <a:t>CMC</a:t>
          </a:r>
        </a:p>
      </dsp:txBody>
      <dsp:txXfrm>
        <a:off x="4895542" y="764731"/>
        <a:ext cx="2228257" cy="1253670"/>
      </dsp:txXfrm>
    </dsp:sp>
    <dsp:sp modelId="{C41D7DD9-A36D-4B32-A799-EA0EB8A4B796}">
      <dsp:nvSpPr>
        <dsp:cNvPr id="0" name=""/>
        <dsp:cNvSpPr/>
      </dsp:nvSpPr>
      <dsp:spPr>
        <a:xfrm>
          <a:off x="4855574" y="2988558"/>
          <a:ext cx="1602585" cy="499378"/>
        </a:xfrm>
        <a:prstGeom prst="leftArrow">
          <a:avLst>
            <a:gd name="adj1" fmla="val 60000"/>
            <a:gd name="adj2" fmla="val 50000"/>
          </a:avLst>
        </a:prstGeom>
        <a:gradFill rotWithShape="0">
          <a:gsLst>
            <a:gs pos="0">
              <a:schemeClr val="accent5">
                <a:hueOff val="5142836"/>
                <a:satOff val="11748"/>
                <a:lumOff val="-32549"/>
                <a:alphaOff val="0"/>
                <a:tint val="50000"/>
                <a:satMod val="300000"/>
              </a:schemeClr>
            </a:gs>
            <a:gs pos="35000">
              <a:schemeClr val="accent5">
                <a:hueOff val="5142836"/>
                <a:satOff val="11748"/>
                <a:lumOff val="-32549"/>
                <a:alphaOff val="0"/>
                <a:tint val="37000"/>
                <a:satMod val="300000"/>
              </a:schemeClr>
            </a:gs>
            <a:gs pos="100000">
              <a:schemeClr val="accent5">
                <a:hueOff val="5142836"/>
                <a:satOff val="11748"/>
                <a:lumOff val="-32549"/>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5135744F-6472-4DCE-A92D-2509B7282D92}">
      <dsp:nvSpPr>
        <dsp:cNvPr id="0" name=""/>
        <dsp:cNvSpPr/>
      </dsp:nvSpPr>
      <dsp:spPr>
        <a:xfrm>
          <a:off x="5625862" y="2572409"/>
          <a:ext cx="1664595" cy="1331676"/>
        </a:xfrm>
        <a:prstGeom prst="roundRect">
          <a:avLst>
            <a:gd name="adj" fmla="val 10000"/>
          </a:avLst>
        </a:prstGeom>
        <a:gradFill rotWithShape="0">
          <a:gsLst>
            <a:gs pos="0">
              <a:schemeClr val="accent5">
                <a:hueOff val="5142836"/>
                <a:satOff val="11748"/>
                <a:lumOff val="-32549"/>
                <a:alphaOff val="0"/>
                <a:tint val="50000"/>
                <a:satMod val="300000"/>
              </a:schemeClr>
            </a:gs>
            <a:gs pos="35000">
              <a:schemeClr val="accent5">
                <a:hueOff val="5142836"/>
                <a:satOff val="11748"/>
                <a:lumOff val="-32549"/>
                <a:alphaOff val="0"/>
                <a:tint val="37000"/>
                <a:satMod val="300000"/>
              </a:schemeClr>
            </a:gs>
            <a:gs pos="100000">
              <a:schemeClr val="accent5">
                <a:hueOff val="5142836"/>
                <a:satOff val="11748"/>
                <a:lumOff val="-3254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Adviser Network</a:t>
          </a:r>
        </a:p>
        <a:p>
          <a:pPr marL="0" lvl="0" indent="0" algn="ctr" defTabSz="711200">
            <a:lnSpc>
              <a:spcPct val="90000"/>
            </a:lnSpc>
            <a:spcBef>
              <a:spcPct val="0"/>
            </a:spcBef>
            <a:spcAft>
              <a:spcPct val="35000"/>
            </a:spcAft>
            <a:buNone/>
          </a:pPr>
          <a:r>
            <a:rPr lang="en-US" sz="1600" b="0" kern="1200" dirty="0">
              <a:latin typeface="Arial" panose="020B0604020202020204" pitchFamily="34" charset="0"/>
              <a:cs typeface="Arial" panose="020B0604020202020204" pitchFamily="34" charset="0"/>
            </a:rPr>
            <a:t>Email listserv</a:t>
          </a:r>
        </a:p>
        <a:p>
          <a:pPr marL="0" lvl="0" indent="0" algn="ctr" defTabSz="711200">
            <a:lnSpc>
              <a:spcPct val="90000"/>
            </a:lnSpc>
            <a:spcBef>
              <a:spcPct val="0"/>
            </a:spcBef>
            <a:spcAft>
              <a:spcPct val="35000"/>
            </a:spcAft>
            <a:buNone/>
          </a:pPr>
          <a:r>
            <a:rPr lang="en-US" sz="1600" b="0" kern="1200" dirty="0">
              <a:latin typeface="Arial" panose="020B0604020202020204" pitchFamily="34" charset="0"/>
              <a:cs typeface="Arial" panose="020B0604020202020204" pitchFamily="34" charset="0"/>
            </a:rPr>
            <a:t>Topical forums</a:t>
          </a:r>
        </a:p>
      </dsp:txBody>
      <dsp:txXfrm>
        <a:off x="5664865" y="2611412"/>
        <a:ext cx="1586589" cy="125367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2"/>
            <a:ext cx="3038475" cy="465138"/>
          </a:xfrm>
          <a:prstGeom prst="rect">
            <a:avLst/>
          </a:prstGeom>
          <a:noFill/>
          <a:ln w="9525">
            <a:noFill/>
            <a:miter lim="800000"/>
            <a:headEnd/>
            <a:tailEnd/>
          </a:ln>
          <a:effectLst/>
        </p:spPr>
        <p:txBody>
          <a:bodyPr vert="horz" wrap="square" lIns="93122" tIns="46561" rIns="93122" bIns="46561" numCol="1" anchor="t" anchorCtr="0" compatLnSpc="1">
            <a:prstTxWarp prst="textNoShape">
              <a:avLst/>
            </a:prstTxWarp>
          </a:bodyPr>
          <a:lstStyle>
            <a:lvl1pPr defTabSz="931667">
              <a:defRPr sz="1200"/>
            </a:lvl1pPr>
          </a:lstStyle>
          <a:p>
            <a:pPr>
              <a:defRPr/>
            </a:pPr>
            <a:endParaRPr lang="en-US" dirty="0"/>
          </a:p>
        </p:txBody>
      </p:sp>
      <p:sp>
        <p:nvSpPr>
          <p:cNvPr id="4099" name="Rectangle 3"/>
          <p:cNvSpPr>
            <a:spLocks noGrp="1" noChangeArrowheads="1"/>
          </p:cNvSpPr>
          <p:nvPr>
            <p:ph type="dt" sz="quarter" idx="1"/>
          </p:nvPr>
        </p:nvSpPr>
        <p:spPr bwMode="auto">
          <a:xfrm>
            <a:off x="3971925" y="2"/>
            <a:ext cx="3038475" cy="465138"/>
          </a:xfrm>
          <a:prstGeom prst="rect">
            <a:avLst/>
          </a:prstGeom>
          <a:noFill/>
          <a:ln w="9525">
            <a:noFill/>
            <a:miter lim="800000"/>
            <a:headEnd/>
            <a:tailEnd/>
          </a:ln>
          <a:effectLst/>
        </p:spPr>
        <p:txBody>
          <a:bodyPr vert="horz" wrap="square" lIns="93122" tIns="46561" rIns="93122" bIns="46561" numCol="1" anchor="t" anchorCtr="0" compatLnSpc="1">
            <a:prstTxWarp prst="textNoShape">
              <a:avLst/>
            </a:prstTxWarp>
          </a:bodyPr>
          <a:lstStyle>
            <a:lvl1pPr algn="r" defTabSz="931667">
              <a:defRPr sz="1200"/>
            </a:lvl1pPr>
          </a:lstStyle>
          <a:p>
            <a:pPr>
              <a:defRPr/>
            </a:pPr>
            <a:endParaRPr lang="en-US" dirty="0"/>
          </a:p>
        </p:txBody>
      </p:sp>
      <p:sp>
        <p:nvSpPr>
          <p:cNvPr id="4100" name="Rectangle 4"/>
          <p:cNvSpPr>
            <a:spLocks noGrp="1" noChangeArrowheads="1"/>
          </p:cNvSpPr>
          <p:nvPr>
            <p:ph type="ftr" sz="quarter" idx="2"/>
          </p:nvPr>
        </p:nvSpPr>
        <p:spPr bwMode="auto">
          <a:xfrm>
            <a:off x="2" y="8831265"/>
            <a:ext cx="3038475" cy="465137"/>
          </a:xfrm>
          <a:prstGeom prst="rect">
            <a:avLst/>
          </a:prstGeom>
          <a:noFill/>
          <a:ln w="9525">
            <a:noFill/>
            <a:miter lim="800000"/>
            <a:headEnd/>
            <a:tailEnd/>
          </a:ln>
          <a:effectLst/>
        </p:spPr>
        <p:txBody>
          <a:bodyPr vert="horz" wrap="square" lIns="93122" tIns="46561" rIns="93122" bIns="46561" numCol="1" anchor="b" anchorCtr="0" compatLnSpc="1">
            <a:prstTxWarp prst="textNoShape">
              <a:avLst/>
            </a:prstTxWarp>
          </a:bodyPr>
          <a:lstStyle>
            <a:lvl1pPr defTabSz="931667">
              <a:defRPr sz="1200"/>
            </a:lvl1pPr>
          </a:lstStyle>
          <a:p>
            <a:pPr>
              <a:defRPr/>
            </a:pPr>
            <a:endParaRPr lang="en-US" dirty="0"/>
          </a:p>
        </p:txBody>
      </p:sp>
      <p:sp>
        <p:nvSpPr>
          <p:cNvPr id="4101" name="Rectangle 5"/>
          <p:cNvSpPr>
            <a:spLocks noGrp="1" noChangeArrowheads="1"/>
          </p:cNvSpPr>
          <p:nvPr>
            <p:ph type="sldNum" sz="quarter" idx="3"/>
          </p:nvPr>
        </p:nvSpPr>
        <p:spPr bwMode="auto">
          <a:xfrm>
            <a:off x="3971925" y="8831265"/>
            <a:ext cx="3038475" cy="465137"/>
          </a:xfrm>
          <a:prstGeom prst="rect">
            <a:avLst/>
          </a:prstGeom>
          <a:noFill/>
          <a:ln w="9525">
            <a:noFill/>
            <a:miter lim="800000"/>
            <a:headEnd/>
            <a:tailEnd/>
          </a:ln>
          <a:effectLst/>
        </p:spPr>
        <p:txBody>
          <a:bodyPr vert="horz" wrap="square" lIns="93122" tIns="46561" rIns="93122" bIns="46561" numCol="1" anchor="b" anchorCtr="0" compatLnSpc="1">
            <a:prstTxWarp prst="textNoShape">
              <a:avLst/>
            </a:prstTxWarp>
          </a:bodyPr>
          <a:lstStyle>
            <a:lvl1pPr algn="r" defTabSz="931667">
              <a:defRPr sz="1200"/>
            </a:lvl1pPr>
          </a:lstStyle>
          <a:p>
            <a:pPr>
              <a:defRPr/>
            </a:pPr>
            <a:fld id="{50B7B49A-DBA7-42BF-A9CD-D1A0E6841491}"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2" y="2"/>
            <a:ext cx="3038475" cy="465138"/>
          </a:xfrm>
          <a:prstGeom prst="rect">
            <a:avLst/>
          </a:prstGeom>
          <a:noFill/>
          <a:ln w="9525">
            <a:noFill/>
            <a:miter lim="800000"/>
            <a:headEnd/>
            <a:tailEnd/>
          </a:ln>
          <a:effectLst/>
        </p:spPr>
        <p:txBody>
          <a:bodyPr vert="horz" wrap="square" lIns="91703" tIns="45852" rIns="91703" bIns="45852" numCol="1" anchor="t" anchorCtr="0" compatLnSpc="1">
            <a:prstTxWarp prst="textNoShape">
              <a:avLst/>
            </a:prstTxWarp>
          </a:bodyPr>
          <a:lstStyle>
            <a:lvl1pPr defTabSz="917381">
              <a:defRPr sz="1200"/>
            </a:lvl1pPr>
          </a:lstStyle>
          <a:p>
            <a:pPr>
              <a:defRPr/>
            </a:pPr>
            <a:endParaRPr lang="en-US" dirty="0"/>
          </a:p>
        </p:txBody>
      </p:sp>
      <p:sp>
        <p:nvSpPr>
          <p:cNvPr id="55299" name="Rectangle 3"/>
          <p:cNvSpPr>
            <a:spLocks noGrp="1" noChangeArrowheads="1"/>
          </p:cNvSpPr>
          <p:nvPr>
            <p:ph type="dt" idx="1"/>
          </p:nvPr>
        </p:nvSpPr>
        <p:spPr bwMode="auto">
          <a:xfrm>
            <a:off x="3970338" y="2"/>
            <a:ext cx="3038475" cy="465138"/>
          </a:xfrm>
          <a:prstGeom prst="rect">
            <a:avLst/>
          </a:prstGeom>
          <a:noFill/>
          <a:ln w="9525">
            <a:noFill/>
            <a:miter lim="800000"/>
            <a:headEnd/>
            <a:tailEnd/>
          </a:ln>
          <a:effectLst/>
        </p:spPr>
        <p:txBody>
          <a:bodyPr vert="horz" wrap="square" lIns="91703" tIns="45852" rIns="91703" bIns="45852" numCol="1" anchor="t" anchorCtr="0" compatLnSpc="1">
            <a:prstTxWarp prst="textNoShape">
              <a:avLst/>
            </a:prstTxWarp>
          </a:bodyPr>
          <a:lstStyle>
            <a:lvl1pPr algn="r" defTabSz="917381">
              <a:defRPr sz="1200"/>
            </a:lvl1pPr>
          </a:lstStyle>
          <a:p>
            <a:pPr>
              <a:defRPr/>
            </a:pPr>
            <a:endParaRPr lang="en-US" dirty="0"/>
          </a:p>
        </p:txBody>
      </p:sp>
      <p:sp>
        <p:nvSpPr>
          <p:cNvPr id="3482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55301" name="Rectangle 5"/>
          <p:cNvSpPr>
            <a:spLocks noGrp="1" noChangeArrowheads="1"/>
          </p:cNvSpPr>
          <p:nvPr>
            <p:ph type="body" sz="quarter" idx="3"/>
          </p:nvPr>
        </p:nvSpPr>
        <p:spPr bwMode="auto">
          <a:xfrm>
            <a:off x="701676" y="4416425"/>
            <a:ext cx="5607050" cy="4183063"/>
          </a:xfrm>
          <a:prstGeom prst="rect">
            <a:avLst/>
          </a:prstGeom>
          <a:noFill/>
          <a:ln w="9525">
            <a:noFill/>
            <a:miter lim="800000"/>
            <a:headEnd/>
            <a:tailEnd/>
          </a:ln>
          <a:effectLst/>
        </p:spPr>
        <p:txBody>
          <a:bodyPr vert="horz" wrap="square" lIns="91703" tIns="45852" rIns="91703" bIns="4585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5302" name="Rectangle 6"/>
          <p:cNvSpPr>
            <a:spLocks noGrp="1" noChangeArrowheads="1"/>
          </p:cNvSpPr>
          <p:nvPr>
            <p:ph type="ftr" sz="quarter" idx="4"/>
          </p:nvPr>
        </p:nvSpPr>
        <p:spPr bwMode="auto">
          <a:xfrm>
            <a:off x="2" y="8829675"/>
            <a:ext cx="3038475" cy="465138"/>
          </a:xfrm>
          <a:prstGeom prst="rect">
            <a:avLst/>
          </a:prstGeom>
          <a:noFill/>
          <a:ln w="9525">
            <a:noFill/>
            <a:miter lim="800000"/>
            <a:headEnd/>
            <a:tailEnd/>
          </a:ln>
          <a:effectLst/>
        </p:spPr>
        <p:txBody>
          <a:bodyPr vert="horz" wrap="square" lIns="91703" tIns="45852" rIns="91703" bIns="45852" numCol="1" anchor="b" anchorCtr="0" compatLnSpc="1">
            <a:prstTxWarp prst="textNoShape">
              <a:avLst/>
            </a:prstTxWarp>
          </a:bodyPr>
          <a:lstStyle>
            <a:lvl1pPr defTabSz="917381">
              <a:defRPr sz="1200"/>
            </a:lvl1pPr>
          </a:lstStyle>
          <a:p>
            <a:pPr>
              <a:defRPr/>
            </a:pPr>
            <a:endParaRPr lang="en-US" dirty="0"/>
          </a:p>
        </p:txBody>
      </p:sp>
      <p:sp>
        <p:nvSpPr>
          <p:cNvPr id="5530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703" tIns="45852" rIns="91703" bIns="45852" numCol="1" anchor="b" anchorCtr="0" compatLnSpc="1">
            <a:prstTxWarp prst="textNoShape">
              <a:avLst/>
            </a:prstTxWarp>
          </a:bodyPr>
          <a:lstStyle>
            <a:lvl1pPr algn="r" defTabSz="917381">
              <a:defRPr sz="1200"/>
            </a:lvl1pPr>
          </a:lstStyle>
          <a:p>
            <a:pPr>
              <a:defRPr/>
            </a:pPr>
            <a:fld id="{D882765C-D81F-4138-B0D3-35631469A0C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882765C-D81F-4138-B0D3-35631469A0C0}"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Collier County’s </a:t>
            </a:r>
            <a:r>
              <a:rPr lang="en-US" dirty="0" err="1"/>
              <a:t>defacto</a:t>
            </a:r>
            <a:r>
              <a:rPr lang="en-US" dirty="0"/>
              <a:t> Urban Growth Boundary</a:t>
            </a:r>
          </a:p>
        </p:txBody>
      </p:sp>
      <p:sp>
        <p:nvSpPr>
          <p:cNvPr id="4" name="Slide Number Placeholder 3"/>
          <p:cNvSpPr>
            <a:spLocks noGrp="1"/>
          </p:cNvSpPr>
          <p:nvPr>
            <p:ph type="sldNum" sz="quarter" idx="10"/>
          </p:nvPr>
        </p:nvSpPr>
        <p:spPr/>
        <p:txBody>
          <a:bodyPr/>
          <a:lstStyle/>
          <a:p>
            <a:pPr>
              <a:defRPr/>
            </a:pPr>
            <a:fld id="{D882765C-D81F-4138-B0D3-35631469A0C0}" type="slidenum">
              <a:rPr lang="en-US" smtClean="0"/>
              <a:pPr>
                <a:defRPr/>
              </a:pPr>
              <a:t>13</a:t>
            </a:fld>
            <a:endParaRPr lang="en-US" dirty="0"/>
          </a:p>
        </p:txBody>
      </p:sp>
    </p:spTree>
    <p:extLst>
      <p:ext uri="{BB962C8B-B14F-4D97-AF65-F5344CB8AC3E}">
        <p14:creationId xmlns:p14="http://schemas.microsoft.com/office/powerpoint/2010/main" val="2350242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 on 2040 LRTP, </a:t>
            </a:r>
          </a:p>
          <a:p>
            <a:r>
              <a:rPr lang="en-US" dirty="0"/>
              <a:t>TIP= Existing and Committed facilities, E+C</a:t>
            </a:r>
          </a:p>
          <a:p>
            <a:r>
              <a:rPr lang="en-US" dirty="0"/>
              <a:t>BPMP and Transit Development Plan, </a:t>
            </a:r>
          </a:p>
          <a:p>
            <a:r>
              <a:rPr lang="en-US" dirty="0"/>
              <a:t>SIS, Freight Plan (FDOT)</a:t>
            </a:r>
          </a:p>
          <a:p>
            <a:r>
              <a:rPr lang="en-US" dirty="0"/>
              <a:t>Locally adopted land use and transportation plans</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latin typeface="Calibri" panose="020F0502020204030204" pitchFamily="34" charset="0"/>
                <a:ea typeface="Times New Roman" panose="02020603050405020304" pitchFamily="18" charset="0"/>
                <a:cs typeface="Calibri" panose="020F0502020204030204" pitchFamily="34" charset="0"/>
              </a:rPr>
              <a:t>2040 LRTP - What is the difference in lane miles or cost, in the area east of SR 951, between needs and cost feasible? Should this alarm the public? </a:t>
            </a:r>
            <a:r>
              <a:rPr lang="en-US" sz="1200" b="0" dirty="0">
                <a:latin typeface="Calibri" panose="020F0502020204030204" pitchFamily="34" charset="0"/>
                <a:ea typeface="Times New Roman" panose="02020603050405020304" pitchFamily="18" charset="0"/>
                <a:cs typeface="Calibri" panose="020F0502020204030204" pitchFamily="34" charset="0"/>
              </a:rPr>
              <a:t>Gap between Need and revenues is typical for LRTPs. Need to analyze the details, track specific projects, unfunded needs, discover timing is off and that some “needs” were never confirmed by TDM. County staff concerned with CFP projects that have not been programmed in TIP yet and lack of interchange improvements on I-75 at Immokalee, GG and Pine Ridge. Other concerns are declining gas tax revenues, especially as market moves to electric cars, ride hailing, ride sharing services. Long term maintenance is another issue. BCC may hire economist to address ‘real’ cost of transportation infrastructure over time and implications for density, etc.</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Calibri" panose="020F0502020204030204" pitchFamily="34" charset="0"/>
                <a:ea typeface="Calibri" panose="020F0502020204030204" pitchFamily="34" charset="0"/>
                <a:cs typeface="Calibri" panose="020F0502020204030204" pitchFamily="34" charset="0"/>
              </a:rPr>
              <a:t>-</a:t>
            </a:r>
            <a:r>
              <a:rPr lang="en-US" sz="1200" b="1" dirty="0">
                <a:latin typeface="Calibri" panose="020F0502020204030204" pitchFamily="34" charset="0"/>
                <a:ea typeface="Calibri" panose="020F0502020204030204" pitchFamily="34" charset="0"/>
                <a:cs typeface="Calibri" panose="020F0502020204030204" pitchFamily="34" charset="0"/>
              </a:rPr>
              <a:t>unfunded </a:t>
            </a:r>
            <a:r>
              <a:rPr lang="en-US" sz="1200" dirty="0">
                <a:latin typeface="Calibri" panose="020F0502020204030204" pitchFamily="34" charset="0"/>
                <a:ea typeface="Calibri" panose="020F0502020204030204" pitchFamily="34" charset="0"/>
                <a:cs typeface="Calibri" panose="020F0502020204030204" pitchFamily="34" charset="0"/>
              </a:rPr>
              <a:t>CFP projects from 2040 LRTP are likely to be included in CFP for 2045 CFP, and some Unfunded or Partially Funded Needs may move up into the CFP, but the entire package of Needs/Revenues/Population Growth/Location/Density/Emerging Technologies will be reassessed and modeled using D1- Regional Travel Demand Model</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latin typeface="Calibri" panose="020F0502020204030204" pitchFamily="34" charset="0"/>
                <a:ea typeface="Calibri" panose="020F0502020204030204" pitchFamily="34" charset="0"/>
                <a:cs typeface="Calibri" panose="020F0502020204030204" pitchFamily="34" charset="0"/>
              </a:rPr>
              <a:t>2040 Needs Assessment – totaled in excess of $2.3 billion (p4-17): Cost Feasible Plan YOE 1.1 billion. Shortfall 1.2 billion (Appendix C)</a:t>
            </a:r>
          </a:p>
          <a:p>
            <a:endParaRPr lang="en-US" b="1" dirty="0"/>
          </a:p>
          <a:p>
            <a:endParaRPr lang="en-US" dirty="0"/>
          </a:p>
        </p:txBody>
      </p:sp>
      <p:sp>
        <p:nvSpPr>
          <p:cNvPr id="4" name="Slide Number Placeholder 3"/>
          <p:cNvSpPr>
            <a:spLocks noGrp="1"/>
          </p:cNvSpPr>
          <p:nvPr>
            <p:ph type="sldNum" sz="quarter" idx="10"/>
          </p:nvPr>
        </p:nvSpPr>
        <p:spPr/>
        <p:txBody>
          <a:bodyPr/>
          <a:lstStyle/>
          <a:p>
            <a:pPr>
              <a:defRPr/>
            </a:pPr>
            <a:fld id="{D882765C-D81F-4138-B0D3-35631469A0C0}" type="slidenum">
              <a:rPr lang="en-US" smtClean="0"/>
              <a:pPr>
                <a:defRPr/>
              </a:pPr>
              <a:t>14</a:t>
            </a:fld>
            <a:endParaRPr lang="en-US" dirty="0"/>
          </a:p>
        </p:txBody>
      </p:sp>
    </p:spTree>
    <p:extLst>
      <p:ext uri="{BB962C8B-B14F-4D97-AF65-F5344CB8AC3E}">
        <p14:creationId xmlns:p14="http://schemas.microsoft.com/office/powerpoint/2010/main" val="1696833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882765C-D81F-4138-B0D3-35631469A0C0}" type="slidenum">
              <a:rPr lang="en-US" smtClean="0"/>
              <a:pPr>
                <a:defRPr/>
              </a:pPr>
              <a:t>15</a:t>
            </a:fld>
            <a:endParaRPr lang="en-US" dirty="0"/>
          </a:p>
        </p:txBody>
      </p:sp>
    </p:spTree>
    <p:extLst>
      <p:ext uri="{BB962C8B-B14F-4D97-AF65-F5344CB8AC3E}">
        <p14:creationId xmlns:p14="http://schemas.microsoft.com/office/powerpoint/2010/main" val="4039165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Anticipated growth is coordinated with Comprehensive Planning section</a:t>
            </a:r>
          </a:p>
          <a:p>
            <a:r>
              <a:rPr lang="en-US" dirty="0"/>
              <a:t>TAC, CAC, Board, public input including Adviser Network</a:t>
            </a:r>
          </a:p>
        </p:txBody>
      </p:sp>
      <p:sp>
        <p:nvSpPr>
          <p:cNvPr id="4" name="Slide Number Placeholder 3"/>
          <p:cNvSpPr>
            <a:spLocks noGrp="1"/>
          </p:cNvSpPr>
          <p:nvPr>
            <p:ph type="sldNum" sz="quarter" idx="10"/>
          </p:nvPr>
        </p:nvSpPr>
        <p:spPr/>
        <p:txBody>
          <a:bodyPr/>
          <a:lstStyle/>
          <a:p>
            <a:pPr>
              <a:defRPr/>
            </a:pPr>
            <a:fld id="{D882765C-D81F-4138-B0D3-35631469A0C0}" type="slidenum">
              <a:rPr lang="en-US" smtClean="0"/>
              <a:pPr>
                <a:defRPr/>
              </a:pPr>
              <a:t>16</a:t>
            </a:fld>
            <a:endParaRPr lang="en-US" dirty="0"/>
          </a:p>
        </p:txBody>
      </p:sp>
    </p:spTree>
    <p:extLst>
      <p:ext uri="{BB962C8B-B14F-4D97-AF65-F5344CB8AC3E}">
        <p14:creationId xmlns:p14="http://schemas.microsoft.com/office/powerpoint/2010/main" val="827455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having enough money can be a good thing. As a nation we have been profligate with our resources, building mega-roadways and urban sprawl as if there would never be any consequences. Now it’s axiomatic to say you can’t build your way out of congestion., to equate adding new capacity  with “induced demand”.</a:t>
            </a:r>
          </a:p>
        </p:txBody>
      </p:sp>
      <p:sp>
        <p:nvSpPr>
          <p:cNvPr id="4" name="Slide Number Placeholder 3"/>
          <p:cNvSpPr>
            <a:spLocks noGrp="1"/>
          </p:cNvSpPr>
          <p:nvPr>
            <p:ph type="sldNum" sz="quarter" idx="10"/>
          </p:nvPr>
        </p:nvSpPr>
        <p:spPr/>
        <p:txBody>
          <a:bodyPr/>
          <a:lstStyle/>
          <a:p>
            <a:pPr>
              <a:defRPr/>
            </a:pPr>
            <a:fld id="{D882765C-D81F-4138-B0D3-35631469A0C0}" type="slidenum">
              <a:rPr lang="en-US" smtClean="0"/>
              <a:pPr>
                <a:defRPr/>
              </a:pPr>
              <a:t>17</a:t>
            </a:fld>
            <a:endParaRPr lang="en-US" dirty="0"/>
          </a:p>
        </p:txBody>
      </p:sp>
    </p:spTree>
    <p:extLst>
      <p:ext uri="{BB962C8B-B14F-4D97-AF65-F5344CB8AC3E}">
        <p14:creationId xmlns:p14="http://schemas.microsoft.com/office/powerpoint/2010/main" val="16594455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Situation / response</a:t>
            </a:r>
          </a:p>
          <a:p>
            <a:r>
              <a:rPr lang="en-US" dirty="0"/>
              <a:t>The process of developing the 2045 LRTP will consider each option but it all comes down to the electorate and the market place – the values people have and the economic choices they make, if they have the financial security to freely choose; and what society does or does not provide for those who have </a:t>
            </a:r>
            <a:r>
              <a:rPr lang="en-US"/>
              <a:t>little choice.</a:t>
            </a:r>
            <a:endParaRPr lang="en-US" dirty="0"/>
          </a:p>
        </p:txBody>
      </p:sp>
      <p:sp>
        <p:nvSpPr>
          <p:cNvPr id="4" name="Slide Number Placeholder 3"/>
          <p:cNvSpPr>
            <a:spLocks noGrp="1"/>
          </p:cNvSpPr>
          <p:nvPr>
            <p:ph type="sldNum" sz="quarter" idx="10"/>
          </p:nvPr>
        </p:nvSpPr>
        <p:spPr/>
        <p:txBody>
          <a:bodyPr/>
          <a:lstStyle/>
          <a:p>
            <a:pPr>
              <a:defRPr/>
            </a:pPr>
            <a:fld id="{D882765C-D81F-4138-B0D3-35631469A0C0}" type="slidenum">
              <a:rPr lang="en-US" smtClean="0"/>
              <a:pPr>
                <a:defRPr/>
              </a:pPr>
              <a:t>18</a:t>
            </a:fld>
            <a:endParaRPr lang="en-US" dirty="0"/>
          </a:p>
        </p:txBody>
      </p:sp>
    </p:spTree>
    <p:extLst>
      <p:ext uri="{BB962C8B-B14F-4D97-AF65-F5344CB8AC3E}">
        <p14:creationId xmlns:p14="http://schemas.microsoft.com/office/powerpoint/2010/main" val="33529159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882765C-D81F-4138-B0D3-35631469A0C0}" type="slidenum">
              <a:rPr lang="en-US" smtClean="0"/>
              <a:pPr>
                <a:defRPr/>
              </a:pPr>
              <a:t>19</a:t>
            </a:fld>
            <a:endParaRPr lang="en-US" dirty="0"/>
          </a:p>
        </p:txBody>
      </p:sp>
    </p:spTree>
    <p:extLst>
      <p:ext uri="{BB962C8B-B14F-4D97-AF65-F5344CB8AC3E}">
        <p14:creationId xmlns:p14="http://schemas.microsoft.com/office/powerpoint/2010/main" val="2868682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882765C-D81F-4138-B0D3-35631469A0C0}" type="slidenum">
              <a:rPr lang="en-US" smtClean="0"/>
              <a:pPr>
                <a:defRPr/>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Anticipated growth is coordinated with Comprehensive Planning section</a:t>
            </a:r>
          </a:p>
          <a:p>
            <a:endParaRPr lang="en-US" dirty="0"/>
          </a:p>
          <a:p>
            <a:r>
              <a:rPr lang="en-US" dirty="0"/>
              <a:t>Why every 5 years – required. FDOT MPO Handbook - </a:t>
            </a:r>
            <a:r>
              <a:rPr lang="en-US" sz="1200" b="0" i="0" u="none" strike="noStrike" kern="1200" baseline="0" dirty="0">
                <a:solidFill>
                  <a:schemeClr val="tx1"/>
                </a:solidFill>
                <a:latin typeface="Times New Roman" pitchFamily="18" charset="0"/>
                <a:ea typeface="+mn-ea"/>
                <a:cs typeface="+mn-cs"/>
              </a:rPr>
              <a:t>The MPO shall review and update the LRTP at least every five years in attainment areas (every four years in air quality nonattainment and maintenance areas) to confirm the transportation plan’s validity and consistency with current and forecasted transportation and land use conditions and trends, and to extend the forecast period to at least a 20-year planning horizon. [23 C.F.R. 450.324(d)] . Why are continuous updates required? Because change is a constant – location and type of growth, available funding, state and federal regulations (eligibility), availability of local funding changes. 5 year TIP and 5 year CIPs….5 </a:t>
            </a:r>
            <a:r>
              <a:rPr lang="en-US" sz="1200" b="0" i="0" u="none" strike="noStrike" kern="1200" baseline="0" dirty="0" err="1">
                <a:solidFill>
                  <a:schemeClr val="tx1"/>
                </a:solidFill>
                <a:latin typeface="Times New Roman" pitchFamily="18" charset="0"/>
                <a:ea typeface="+mn-ea"/>
                <a:cs typeface="+mn-cs"/>
              </a:rPr>
              <a:t>yr</a:t>
            </a:r>
            <a:r>
              <a:rPr lang="en-US" sz="1200" b="0" i="0" u="none" strike="noStrike" kern="1200" baseline="0" dirty="0">
                <a:solidFill>
                  <a:schemeClr val="tx1"/>
                </a:solidFill>
                <a:latin typeface="Times New Roman" pitchFamily="18" charset="0"/>
                <a:ea typeface="+mn-ea"/>
                <a:cs typeface="+mn-cs"/>
              </a:rPr>
              <a:t> federal transportation appropriations….state legislature…..with speed of technological change happening now, heard it said that 5 years is too long between LRTP updates….ls</a:t>
            </a:r>
          </a:p>
          <a:p>
            <a:endParaRPr lang="en-US" sz="1200" b="0" i="0" u="none" strike="noStrike" kern="1200" baseline="0" dirty="0">
              <a:solidFill>
                <a:schemeClr val="tx1"/>
              </a:solidFill>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latin typeface="Calibri" panose="020F0502020204030204" pitchFamily="34" charset="0"/>
                <a:ea typeface="Times New Roman" panose="02020603050405020304" pitchFamily="18" charset="0"/>
                <a:cs typeface="Calibri" panose="020F0502020204030204" pitchFamily="34" charset="0"/>
              </a:rPr>
              <a:t>Why do we plan before the developments/PUDs/SRAs are approved?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latin typeface="Calibri" panose="020F0502020204030204" pitchFamily="34" charset="0"/>
                <a:ea typeface="Calibri" panose="020F0502020204030204" pitchFamily="34" charset="0"/>
                <a:cs typeface="Calibri" panose="020F0502020204030204" pitchFamily="34" charset="0"/>
              </a:rPr>
              <a:t>On  the land use side – vision, growth, quality of life, environmental and economic sustainability extremely important; establish fees, regulations, requirements, exactions, </a:t>
            </a:r>
            <a:r>
              <a:rPr lang="en-US" sz="1200" b="0" dirty="0" err="1">
                <a:latin typeface="Calibri" panose="020F0502020204030204" pitchFamily="34" charset="0"/>
                <a:ea typeface="Calibri" panose="020F0502020204030204" pitchFamily="34" charset="0"/>
                <a:cs typeface="Calibri" panose="020F0502020204030204" pitchFamily="34" charset="0"/>
              </a:rPr>
              <a:t>etc</a:t>
            </a:r>
            <a:r>
              <a:rPr lang="en-US" sz="1200" b="0" dirty="0">
                <a:latin typeface="Calibri" panose="020F0502020204030204" pitchFamily="34" charset="0"/>
                <a:ea typeface="Calibri" panose="020F0502020204030204" pitchFamily="34" charset="0"/>
                <a:cs typeface="Calibri" panose="020F0502020204030204" pitchFamily="34" charset="0"/>
              </a:rPr>
              <a:t> </a:t>
            </a:r>
            <a:r>
              <a:rPr lang="en-US" sz="1200" b="0" dirty="0" err="1">
                <a:latin typeface="Calibri" panose="020F0502020204030204" pitchFamily="34" charset="0"/>
                <a:ea typeface="Calibri" panose="020F0502020204030204" pitchFamily="34" charset="0"/>
                <a:cs typeface="Calibri" panose="020F0502020204030204" pitchFamily="34" charset="0"/>
              </a:rPr>
              <a:t>etc</a:t>
            </a:r>
            <a:endParaRPr lang="en-US" sz="1200" b="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latin typeface="Calibri" panose="020F0502020204030204" pitchFamily="34" charset="0"/>
                <a:ea typeface="Calibri" panose="020F0502020204030204" pitchFamily="34" charset="0"/>
                <a:cs typeface="Calibri" panose="020F0502020204030204" pitchFamily="34" charset="0"/>
              </a:rPr>
              <a:t>Also on transportation side, but land use/comp plans provide direction for planning infrastructure, preserving corridors, ROWs, prioritizing public expenditures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latin typeface="Calibri" panose="020F0502020204030204" pitchFamily="34" charset="0"/>
                <a:ea typeface="Calibri" panose="020F0502020204030204" pitchFamily="34" charset="0"/>
                <a:cs typeface="Calibri" panose="020F0502020204030204" pitchFamily="34" charset="0"/>
              </a:rPr>
              <a:t>Lots of examples to show what happens when you don’t plan for growth – local, residential streets serving as major arterials – in Cape Coral, congestion in Ft. Myers; lack of access controls on major arterials, lots of strip commercial, jobs/housing imbalances, lack of affordable housing, roads bladed that have to be reclaimed later, environmental degradation that has to be mitigated at taxpayers expense and by future generations…</a:t>
            </a:r>
          </a:p>
          <a:p>
            <a:endParaRPr lang="en-US" dirty="0"/>
          </a:p>
        </p:txBody>
      </p:sp>
      <p:sp>
        <p:nvSpPr>
          <p:cNvPr id="4" name="Slide Number Placeholder 3"/>
          <p:cNvSpPr>
            <a:spLocks noGrp="1"/>
          </p:cNvSpPr>
          <p:nvPr>
            <p:ph type="sldNum" sz="quarter" idx="10"/>
          </p:nvPr>
        </p:nvSpPr>
        <p:spPr/>
        <p:txBody>
          <a:bodyPr/>
          <a:lstStyle/>
          <a:p>
            <a:pPr>
              <a:defRPr/>
            </a:pPr>
            <a:fld id="{D882765C-D81F-4138-B0D3-35631469A0C0}" type="slidenum">
              <a:rPr lang="en-US" smtClean="0"/>
              <a:pPr>
                <a:defRPr/>
              </a:pPr>
              <a:t>5</a:t>
            </a:fld>
            <a:endParaRPr lang="en-US" dirty="0"/>
          </a:p>
        </p:txBody>
      </p:sp>
    </p:spTree>
    <p:extLst>
      <p:ext uri="{BB962C8B-B14F-4D97-AF65-F5344CB8AC3E}">
        <p14:creationId xmlns:p14="http://schemas.microsoft.com/office/powerpoint/2010/main" val="1266565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Slight decrease in rate of growth compared to 2040 LRTP  – 2045 projections are in (see MPO Newsletter) – </a:t>
            </a:r>
            <a:r>
              <a:rPr lang="en-US" b="1" dirty="0"/>
              <a:t>actual numbers are 357,470 in 2017 to 517,100 in 2045 – an additional 159,630 population (45% increase, 28 year time frame)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t>( if asked - 2040 projection was 497,700, an increase of 180,961, 57% increase over a 35 year time frame)</a:t>
            </a:r>
          </a:p>
          <a:p>
            <a:r>
              <a:rPr lang="en-US" dirty="0"/>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Calibri" panose="020F0502020204030204" pitchFamily="34" charset="0"/>
                <a:ea typeface="Calibri" panose="020F0502020204030204" pitchFamily="34" charset="0"/>
                <a:cs typeface="Calibri" panose="020F0502020204030204" pitchFamily="34" charset="0"/>
              </a:rPr>
              <a:t>RLSA – have not prepared 2045 allocation yet. The CIGM predicts a total of 47,000 population in the RLSA in 2040. This is much less than the “build-out” numbers that get thrown around, at close to 240,000 in just the RLSA. (Note that the entire County is not projected to have that much growth by 2045). By comparison, the 2040 numbers for the RLSA are much lower than the Estates, predicted to have 91,000 population in 2040.</a:t>
            </a:r>
          </a:p>
          <a:p>
            <a:endParaRPr lang="en-US" dirty="0"/>
          </a:p>
          <a:p>
            <a:r>
              <a:rPr lang="en-US" dirty="0"/>
              <a:t>Revenue applicable to Cost Feasible Plan; Capacity, excluding Transportation Regional Incentive Program (TRIP) and TMA SU funds</a:t>
            </a:r>
          </a:p>
          <a:p>
            <a:r>
              <a:rPr lang="en-US" dirty="0"/>
              <a:t>Roughly double amount projected for 2040 LRTP</a:t>
            </a:r>
          </a:p>
        </p:txBody>
      </p:sp>
      <p:sp>
        <p:nvSpPr>
          <p:cNvPr id="4" name="Slide Number Placeholder 3"/>
          <p:cNvSpPr>
            <a:spLocks noGrp="1"/>
          </p:cNvSpPr>
          <p:nvPr>
            <p:ph type="sldNum" sz="quarter" idx="10"/>
          </p:nvPr>
        </p:nvSpPr>
        <p:spPr/>
        <p:txBody>
          <a:bodyPr/>
          <a:lstStyle/>
          <a:p>
            <a:pPr>
              <a:defRPr/>
            </a:pPr>
            <a:fld id="{D882765C-D81F-4138-B0D3-35631469A0C0}" type="slidenum">
              <a:rPr lang="en-US" smtClean="0"/>
              <a:pPr>
                <a:defRPr/>
              </a:pPr>
              <a:t>7</a:t>
            </a:fld>
            <a:endParaRPr lang="en-US" dirty="0"/>
          </a:p>
        </p:txBody>
      </p:sp>
    </p:spTree>
    <p:extLst>
      <p:ext uri="{BB962C8B-B14F-4D97-AF65-F5344CB8AC3E}">
        <p14:creationId xmlns:p14="http://schemas.microsoft.com/office/powerpoint/2010/main" val="1579072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FDOT working on funding construction phases SR29 using other funding categories</a:t>
            </a:r>
          </a:p>
          <a:p>
            <a:r>
              <a:rPr lang="en-US" dirty="0"/>
              <a:t>FDOT also working on interim improvements analysis for 3 interchanges in Collier – Immokalee, Pine Ridge and Golden Gate</a:t>
            </a:r>
          </a:p>
        </p:txBody>
      </p:sp>
      <p:sp>
        <p:nvSpPr>
          <p:cNvPr id="4" name="Slide Number Placeholder 3"/>
          <p:cNvSpPr>
            <a:spLocks noGrp="1"/>
          </p:cNvSpPr>
          <p:nvPr>
            <p:ph type="sldNum" sz="quarter" idx="10"/>
          </p:nvPr>
        </p:nvSpPr>
        <p:spPr/>
        <p:txBody>
          <a:bodyPr/>
          <a:lstStyle/>
          <a:p>
            <a:pPr>
              <a:defRPr/>
            </a:pPr>
            <a:fld id="{D882765C-D81F-4138-B0D3-35631469A0C0}" type="slidenum">
              <a:rPr lang="en-US" smtClean="0"/>
              <a:pPr>
                <a:defRPr/>
              </a:pPr>
              <a:t>8</a:t>
            </a:fld>
            <a:endParaRPr lang="en-US" dirty="0"/>
          </a:p>
        </p:txBody>
      </p:sp>
    </p:spTree>
    <p:extLst>
      <p:ext uri="{BB962C8B-B14F-4D97-AF65-F5344CB8AC3E}">
        <p14:creationId xmlns:p14="http://schemas.microsoft.com/office/powerpoint/2010/main" val="4257457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FDOT Office of Policy Planning</a:t>
            </a:r>
          </a:p>
          <a:p>
            <a:r>
              <a:rPr lang="en-US" dirty="0"/>
              <a:t>Guidance for Assessing Planning Impacts and Opportunities of ACES May 2018</a:t>
            </a:r>
          </a:p>
          <a:p>
            <a:r>
              <a:rPr lang="en-US" dirty="0"/>
              <a:t>-decrease or increase traffic? Private or shared vehicles? Milling around or parked somewhere?</a:t>
            </a:r>
          </a:p>
          <a:p>
            <a:r>
              <a:rPr lang="en-US" dirty="0"/>
              <a:t>-longer commutes? Productive work time….</a:t>
            </a:r>
          </a:p>
          <a:p>
            <a:r>
              <a:rPr lang="en-US" dirty="0"/>
              <a:t>-greater number mobility options could help elderly and disabled, youth; transit paradigms will change; cost, equity and access issues may arise</a:t>
            </a:r>
          </a:p>
          <a:p>
            <a:r>
              <a:rPr lang="en-US" dirty="0"/>
              <a:t>-reduce surface parking, increase demands on drop-off curb space impact urban design </a:t>
            </a:r>
          </a:p>
          <a:p>
            <a:r>
              <a:rPr lang="en-US" dirty="0"/>
              <a:t>-increase capacity existing infrastructure especially freeways, managed lanes initially, then major arterials (investment in technology and bringing infrastructure up to standards</a:t>
            </a:r>
          </a:p>
          <a:p>
            <a:r>
              <a:rPr lang="en-US" dirty="0"/>
              <a:t>-increase safety 90% crashes due to driver behavior</a:t>
            </a:r>
          </a:p>
        </p:txBody>
      </p:sp>
      <p:sp>
        <p:nvSpPr>
          <p:cNvPr id="4" name="Slide Number Placeholder 3"/>
          <p:cNvSpPr>
            <a:spLocks noGrp="1"/>
          </p:cNvSpPr>
          <p:nvPr>
            <p:ph type="sldNum" sz="quarter" idx="10"/>
          </p:nvPr>
        </p:nvSpPr>
        <p:spPr/>
        <p:txBody>
          <a:bodyPr/>
          <a:lstStyle/>
          <a:p>
            <a:pPr>
              <a:defRPr/>
            </a:pPr>
            <a:fld id="{D882765C-D81F-4138-B0D3-35631469A0C0}" type="slidenum">
              <a:rPr lang="en-US" smtClean="0"/>
              <a:pPr>
                <a:defRPr/>
              </a:pPr>
              <a:t>9</a:t>
            </a:fld>
            <a:endParaRPr lang="en-US" dirty="0"/>
          </a:p>
        </p:txBody>
      </p:sp>
    </p:spTree>
    <p:extLst>
      <p:ext uri="{BB962C8B-B14F-4D97-AF65-F5344CB8AC3E}">
        <p14:creationId xmlns:p14="http://schemas.microsoft.com/office/powerpoint/2010/main" val="1032411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a:t>Sea Level Rise, Coastal Inundation, Maximum Inundation under various adaptation plans 2030 and 2060</a:t>
            </a:r>
          </a:p>
          <a:p>
            <a:endParaRPr lang="en-US" dirty="0"/>
          </a:p>
        </p:txBody>
      </p:sp>
      <p:sp>
        <p:nvSpPr>
          <p:cNvPr id="4" name="Slide Number Placeholder 3"/>
          <p:cNvSpPr>
            <a:spLocks noGrp="1"/>
          </p:cNvSpPr>
          <p:nvPr>
            <p:ph type="sldNum" sz="quarter" idx="10"/>
          </p:nvPr>
        </p:nvSpPr>
        <p:spPr/>
        <p:txBody>
          <a:bodyPr/>
          <a:lstStyle/>
          <a:p>
            <a:pPr>
              <a:defRPr/>
            </a:pPr>
            <a:fld id="{D882765C-D81F-4138-B0D3-35631469A0C0}" type="slidenum">
              <a:rPr lang="en-US" smtClean="0"/>
              <a:pPr>
                <a:defRPr/>
              </a:pPr>
              <a:t>10</a:t>
            </a:fld>
            <a:endParaRPr lang="en-US" dirty="0"/>
          </a:p>
        </p:txBody>
      </p:sp>
    </p:spTree>
    <p:extLst>
      <p:ext uri="{BB962C8B-B14F-4D97-AF65-F5344CB8AC3E}">
        <p14:creationId xmlns:p14="http://schemas.microsoft.com/office/powerpoint/2010/main" val="762655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a:t>Congestion Management Process 2017</a:t>
            </a:r>
          </a:p>
          <a:p>
            <a:endParaRPr lang="en-US" dirty="0"/>
          </a:p>
        </p:txBody>
      </p:sp>
      <p:sp>
        <p:nvSpPr>
          <p:cNvPr id="4" name="Slide Number Placeholder 3"/>
          <p:cNvSpPr>
            <a:spLocks noGrp="1"/>
          </p:cNvSpPr>
          <p:nvPr>
            <p:ph type="sldNum" sz="quarter" idx="10"/>
          </p:nvPr>
        </p:nvSpPr>
        <p:spPr/>
        <p:txBody>
          <a:bodyPr/>
          <a:lstStyle/>
          <a:p>
            <a:pPr>
              <a:defRPr/>
            </a:pPr>
            <a:fld id="{D882765C-D81F-4138-B0D3-35631469A0C0}" type="slidenum">
              <a:rPr lang="en-US" smtClean="0"/>
              <a:pPr>
                <a:defRPr/>
              </a:pPr>
              <a:t>11</a:t>
            </a:fld>
            <a:endParaRPr lang="en-US" dirty="0"/>
          </a:p>
        </p:txBody>
      </p:sp>
    </p:spTree>
    <p:extLst>
      <p:ext uri="{BB962C8B-B14F-4D97-AF65-F5344CB8AC3E}">
        <p14:creationId xmlns:p14="http://schemas.microsoft.com/office/powerpoint/2010/main" val="873301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882765C-D81F-4138-B0D3-35631469A0C0}" type="slidenum">
              <a:rPr lang="en-US" smtClean="0"/>
              <a:pPr>
                <a:defRPr/>
              </a:pPr>
              <a:t>12</a:t>
            </a:fld>
            <a:endParaRPr lang="en-US" dirty="0"/>
          </a:p>
        </p:txBody>
      </p:sp>
    </p:spTree>
    <p:extLst>
      <p:ext uri="{BB962C8B-B14F-4D97-AF65-F5344CB8AC3E}">
        <p14:creationId xmlns:p14="http://schemas.microsoft.com/office/powerpoint/2010/main" val="747889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A811F38-F121-4CBA-8CC3-5F52B81706A7}" type="slidenum">
              <a:rPr lang="en-US"/>
              <a:pPr>
                <a:defRPr/>
              </a:pPr>
              <a:t>‹#›</a:t>
            </a:fld>
            <a:endParaRPr lang="en-US"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876936F-4FFA-4A57-8F17-B2B60F40D947}" type="slidenum">
              <a:rPr lang="en-US"/>
              <a:pPr>
                <a:defRPr/>
              </a:pPr>
              <a:t>‹#›</a:t>
            </a:fld>
            <a:endParaRPr lang="en-US"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C51286D-3389-4E10-B60B-6D96C19396B6}" type="slidenum">
              <a:rPr lang="en-US"/>
              <a:pPr>
                <a:defRPr/>
              </a:pPr>
              <a:t>‹#›</a:t>
            </a:fld>
            <a:endParaRPr lang="en-US"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4F0CF5F-D3A8-4F08-B5D7-4404550E8EBD}" type="slidenum">
              <a:rPr lang="en-US"/>
              <a:pPr>
                <a:defRPr/>
              </a:pPr>
              <a:t>‹#›</a:t>
            </a:fld>
            <a:endParaRPr lang="en-US"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E9BB5B1-F8DD-4429-B2DF-C254505B08EA}" type="slidenum">
              <a:rPr lang="en-US"/>
              <a:pPr>
                <a:defRPr/>
              </a:pPr>
              <a:t>‹#›</a:t>
            </a:fld>
            <a:endParaRPr lang="en-US"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8238BC8-6EB1-4FC7-9A05-9BB57C2F5626}" type="slidenum">
              <a:rPr lang="en-US"/>
              <a:pPr>
                <a:defRPr/>
              </a:pPr>
              <a:t>‹#›</a:t>
            </a:fld>
            <a:endParaRPr lang="en-US"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B279D5BB-D039-475F-8062-E379B560D49B}" type="slidenum">
              <a:rPr lang="en-US"/>
              <a:pPr>
                <a:defRPr/>
              </a:pPr>
              <a:t>‹#›</a:t>
            </a:fld>
            <a:endParaRPr lang="en-US"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F1C2011-FC63-4FF2-8A22-99E3CA583449}" type="slidenum">
              <a:rPr lang="en-US"/>
              <a:pPr>
                <a:defRPr/>
              </a:pPr>
              <a:t>‹#›</a:t>
            </a:fld>
            <a:endParaRPr lang="en-US"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610E3F66-DDC0-43ED-B7CF-AF32416C1946}" type="slidenum">
              <a:rPr lang="en-US"/>
              <a:pPr>
                <a:defRPr/>
              </a:pPr>
              <a:t>‹#›</a:t>
            </a:fld>
            <a:endParaRPr lang="en-US"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71B5366-B442-4324-A2B6-AECAB242C976}" type="slidenum">
              <a:rPr lang="en-US"/>
              <a:pPr>
                <a:defRPr/>
              </a:pPr>
              <a:t>‹#›</a:t>
            </a:fld>
            <a:endParaRPr lang="en-US"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60B2603-877C-4E90-960B-FBAB0898BFC4}" type="slidenum">
              <a:rPr lang="en-US"/>
              <a:pPr>
                <a:defRPr/>
              </a:pPr>
              <a:t>‹#›</a:t>
            </a:fld>
            <a:endParaRPr lang="en-US"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91EDB80-005C-43B9-BB21-170B83A936F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jpeg"/><Relationship Id="rId7" Type="http://schemas.openxmlformats.org/officeDocument/2006/relationships/diagramQuickStyle" Target="../diagrams/quickStyle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jpeg"/><Relationship Id="rId9" Type="http://schemas.microsoft.com/office/2007/relationships/diagramDrawing" Target="../diagrams/drawing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hyperlink" Target="mailto:Anne.mclaughlin@colliercountyfl.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hyperlink" Target="http://future-focus.wikispaces.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5.JP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3" descr="swoop"/>
          <p:cNvPicPr>
            <a:picLocks noChangeAspect="1" noChangeArrowheads="1"/>
          </p:cNvPicPr>
          <p:nvPr/>
        </p:nvPicPr>
        <p:blipFill>
          <a:blip r:embed="rId3" cstate="print"/>
          <a:srcRect/>
          <a:stretch>
            <a:fillRect/>
          </a:stretch>
        </p:blipFill>
        <p:spPr bwMode="auto">
          <a:xfrm>
            <a:off x="152400" y="561975"/>
            <a:ext cx="9144000" cy="6096000"/>
          </a:xfrm>
          <a:prstGeom prst="rect">
            <a:avLst/>
          </a:prstGeom>
          <a:solidFill>
            <a:schemeClr val="accent1"/>
          </a:solidFill>
          <a:ln w="9525">
            <a:noFill/>
            <a:miter lim="800000"/>
            <a:headEnd/>
            <a:tailEnd/>
          </a:ln>
        </p:spPr>
      </p:pic>
      <p:sp>
        <p:nvSpPr>
          <p:cNvPr id="5123" name="Rectangle 5"/>
          <p:cNvSpPr>
            <a:spLocks noGrp="1" noChangeArrowheads="1"/>
          </p:cNvSpPr>
          <p:nvPr>
            <p:ph type="ctrTitle"/>
          </p:nvPr>
        </p:nvSpPr>
        <p:spPr>
          <a:xfrm>
            <a:off x="609600" y="876300"/>
            <a:ext cx="7924800" cy="1143000"/>
          </a:xfrm>
        </p:spPr>
        <p:txBody>
          <a:bodyPr/>
          <a:lstStyle/>
          <a:p>
            <a:pPr eaLnBrk="1" hangingPunct="1"/>
            <a:r>
              <a:rPr lang="en-US" b="1" dirty="0">
                <a:solidFill>
                  <a:schemeClr val="tx1"/>
                </a:solidFill>
                <a:latin typeface="Arial" panose="020B0604020202020204" pitchFamily="34" charset="0"/>
                <a:cs typeface="Arial" panose="020B0604020202020204" pitchFamily="34" charset="0"/>
              </a:rPr>
              <a:t>COLLIER METROPOLITAN PLANNING ORGANIZATION</a:t>
            </a:r>
          </a:p>
        </p:txBody>
      </p:sp>
      <p:sp>
        <p:nvSpPr>
          <p:cNvPr id="5124" name="Rectangle 6"/>
          <p:cNvSpPr>
            <a:spLocks noGrp="1" noChangeArrowheads="1"/>
          </p:cNvSpPr>
          <p:nvPr>
            <p:ph type="subTitle" idx="1"/>
          </p:nvPr>
        </p:nvSpPr>
        <p:spPr>
          <a:xfrm>
            <a:off x="914400" y="3695700"/>
            <a:ext cx="7315200" cy="2209800"/>
          </a:xfrm>
          <a:ln>
            <a:solidFill>
              <a:schemeClr val="accent1"/>
            </a:solidFill>
          </a:ln>
        </p:spPr>
        <p:txBody>
          <a:bodyPr/>
          <a:lstStyle/>
          <a:p>
            <a:pPr eaLnBrk="1" hangingPunct="1"/>
            <a:r>
              <a:rPr lang="en-US" dirty="0">
                <a:solidFill>
                  <a:schemeClr val="accent6">
                    <a:lumMod val="50000"/>
                  </a:schemeClr>
                </a:solidFill>
                <a:latin typeface="Arial" panose="020B0604020202020204" pitchFamily="34" charset="0"/>
                <a:cs typeface="Arial" panose="020B0604020202020204" pitchFamily="34" charset="0"/>
              </a:rPr>
              <a:t>LONG RANGE TRANSPORTATION PLANNING</a:t>
            </a:r>
          </a:p>
          <a:p>
            <a:pPr eaLnBrk="1" hangingPunct="1"/>
            <a:r>
              <a:rPr lang="en-US" sz="2800" dirty="0">
                <a:latin typeface="Arial" panose="020B0604020202020204" pitchFamily="34" charset="0"/>
                <a:cs typeface="Arial" panose="020B0604020202020204" pitchFamily="34" charset="0"/>
              </a:rPr>
              <a:t>GMD Oversight Committee</a:t>
            </a:r>
          </a:p>
          <a:p>
            <a:pPr eaLnBrk="1" hangingPunct="1"/>
            <a:r>
              <a:rPr lang="en-US" sz="2400" dirty="0">
                <a:latin typeface="Arial" panose="020B0604020202020204" pitchFamily="34" charset="0"/>
                <a:cs typeface="Arial" panose="020B0604020202020204" pitchFamily="34" charset="0"/>
              </a:rPr>
              <a:t>December 6, 2018</a:t>
            </a:r>
          </a:p>
          <a:p>
            <a:pPr eaLnBrk="1" hangingPunct="1"/>
            <a:endParaRPr lang="en-US" dirty="0"/>
          </a:p>
        </p:txBody>
      </p:sp>
      <p:sp>
        <p:nvSpPr>
          <p:cNvPr id="5125" name="Rectangle 7"/>
          <p:cNvSpPr>
            <a:spLocks noChangeArrowheads="1"/>
          </p:cNvSpPr>
          <p:nvPr/>
        </p:nvSpPr>
        <p:spPr bwMode="auto">
          <a:xfrm>
            <a:off x="4479925" y="3048000"/>
            <a:ext cx="2606675" cy="762000"/>
          </a:xfrm>
          <a:prstGeom prst="rect">
            <a:avLst/>
          </a:prstGeom>
          <a:noFill/>
          <a:ln w="9525">
            <a:noFill/>
            <a:miter lim="800000"/>
            <a:headEnd/>
            <a:tailEnd/>
          </a:ln>
        </p:spPr>
        <p:txBody>
          <a:bodyPr>
            <a:spAutoFit/>
          </a:bodyPr>
          <a:lstStyle/>
          <a:p>
            <a:pPr eaLnBrk="0" hangingPunct="0"/>
            <a:endParaRPr lang="en-US" sz="4400" dirty="0">
              <a:solidFill>
                <a:schemeClr val="tx2"/>
              </a:solidFill>
            </a:endParaRPr>
          </a:p>
        </p:txBody>
      </p:sp>
      <p:pic>
        <p:nvPicPr>
          <p:cNvPr id="3" name="Picture 2">
            <a:extLst>
              <a:ext uri="{FF2B5EF4-FFF2-40B4-BE49-F238E27FC236}">
                <a16:creationId xmlns:a16="http://schemas.microsoft.com/office/drawing/2014/main" id="{D36585A4-3860-4E52-B13B-6AA2899DED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7425" y="2181225"/>
            <a:ext cx="1905000" cy="1428750"/>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swoop">
            <a:extLst>
              <a:ext uri="{FF2B5EF4-FFF2-40B4-BE49-F238E27FC236}">
                <a16:creationId xmlns:a16="http://schemas.microsoft.com/office/drawing/2014/main" id="{E2A10F23-7593-4CC3-A2DA-FE78A3147C0D}"/>
              </a:ext>
            </a:extLst>
          </p:cNvPr>
          <p:cNvPicPr>
            <a:picLocks noChangeAspect="1" noChangeArrowheads="1"/>
          </p:cNvPicPr>
          <p:nvPr/>
        </p:nvPicPr>
        <p:blipFill>
          <a:blip r:embed="rId3" cstate="print"/>
          <a:srcRect/>
          <a:stretch>
            <a:fillRect/>
          </a:stretch>
        </p:blipFill>
        <p:spPr bwMode="auto">
          <a:xfrm>
            <a:off x="228600" y="914400"/>
            <a:ext cx="8915400" cy="5943600"/>
          </a:xfrm>
          <a:prstGeom prst="rect">
            <a:avLst/>
          </a:prstGeom>
          <a:solidFill>
            <a:schemeClr val="accent1"/>
          </a:solidFill>
          <a:ln w="9525">
            <a:noFill/>
            <a:miter lim="800000"/>
            <a:headEnd/>
            <a:tailEnd/>
          </a:ln>
        </p:spPr>
      </p:pic>
      <p:sp>
        <p:nvSpPr>
          <p:cNvPr id="20482" name="Rectangle 2"/>
          <p:cNvSpPr>
            <a:spLocks noGrp="1" noChangeArrowheads="1"/>
          </p:cNvSpPr>
          <p:nvPr>
            <p:ph type="title"/>
          </p:nvPr>
        </p:nvSpPr>
        <p:spPr>
          <a:xfrm>
            <a:off x="685800" y="497216"/>
            <a:ext cx="7772400" cy="1143000"/>
          </a:xfrm>
          <a:ln w="38100">
            <a:solidFill>
              <a:srgbClr val="00B485"/>
            </a:solidFill>
            <a:prstDash val="solid"/>
          </a:ln>
        </p:spPr>
        <p:txBody>
          <a:bodyPr/>
          <a:lstStyle/>
          <a:p>
            <a:pPr eaLnBrk="1" hangingPunct="1"/>
            <a:r>
              <a:rPr lang="en-US" sz="3200" dirty="0">
                <a:latin typeface="Arial" panose="020B0604020202020204" pitchFamily="34" charset="0"/>
                <a:cs typeface="Arial" panose="020B0604020202020204" pitchFamily="34" charset="0"/>
              </a:rPr>
              <a:t>NOAA Funded Sea Level Rise Study</a:t>
            </a:r>
          </a:p>
        </p:txBody>
      </p:sp>
      <p:sp>
        <p:nvSpPr>
          <p:cNvPr id="20483" name="Rectangle 3"/>
          <p:cNvSpPr>
            <a:spLocks noGrp="1" noChangeArrowheads="1"/>
          </p:cNvSpPr>
          <p:nvPr>
            <p:ph type="body" idx="1"/>
          </p:nvPr>
        </p:nvSpPr>
        <p:spPr/>
        <p:txBody>
          <a:bodyPr/>
          <a:lstStyle/>
          <a:p>
            <a:pPr eaLnBrk="1" hangingPunct="1">
              <a:buFont typeface="Wingdings" panose="05000000000000000000" pitchFamily="2" charset="2"/>
              <a:buChar char="q"/>
            </a:pPr>
            <a:r>
              <a:rPr lang="en-US" dirty="0"/>
              <a:t> </a:t>
            </a:r>
            <a:r>
              <a:rPr lang="en-US" sz="2800" dirty="0">
                <a:latin typeface="Arial" panose="020B0604020202020204" pitchFamily="34" charset="0"/>
                <a:cs typeface="Arial" panose="020B0604020202020204" pitchFamily="34" charset="0"/>
              </a:rPr>
              <a:t>Collier County, Naples, Marco Island and Everglades City</a:t>
            </a:r>
          </a:p>
          <a:p>
            <a:pPr eaLnBrk="1" hangingPunct="1">
              <a:buFont typeface="Wingdings" panose="05000000000000000000" pitchFamily="2" charset="2"/>
              <a:buChar char="q"/>
            </a:pPr>
            <a:r>
              <a:rPr lang="en-US" sz="2800" dirty="0">
                <a:latin typeface="Arial" panose="020B0604020202020204" pitchFamily="34" charset="0"/>
                <a:cs typeface="Arial" panose="020B0604020202020204" pitchFamily="34" charset="0"/>
              </a:rPr>
              <a:t> 3-year Study</a:t>
            </a:r>
          </a:p>
          <a:p>
            <a:pPr eaLnBrk="1" hangingPunct="1">
              <a:buFont typeface="Wingdings" panose="05000000000000000000" pitchFamily="2" charset="2"/>
              <a:buChar char="q"/>
            </a:pPr>
            <a:r>
              <a:rPr lang="en-US" sz="2800" dirty="0">
                <a:latin typeface="Arial" panose="020B0604020202020204" pitchFamily="34" charset="0"/>
                <a:cs typeface="Arial" panose="020B0604020202020204" pitchFamily="34" charset="0"/>
              </a:rPr>
              <a:t> 2020 Completion</a:t>
            </a:r>
          </a:p>
          <a:p>
            <a:pPr eaLnBrk="1" hangingPunct="1">
              <a:buFont typeface="Wingdings" panose="05000000000000000000" pitchFamily="2" charset="2"/>
              <a:buChar char="q"/>
            </a:pPr>
            <a:r>
              <a:rPr lang="en-US" sz="2800" dirty="0">
                <a:latin typeface="Arial" panose="020B0604020202020204" pitchFamily="34" charset="0"/>
                <a:cs typeface="Arial" panose="020B0604020202020204" pitchFamily="34" charset="0"/>
              </a:rPr>
              <a:t> Web-based Tool</a:t>
            </a:r>
          </a:p>
          <a:p>
            <a:pPr lvl="1" eaLnBrk="1" hangingPunct="1">
              <a:buFont typeface="Wingdings" panose="05000000000000000000" pitchFamily="2" charset="2"/>
              <a:buChar char="q"/>
            </a:pPr>
            <a:r>
              <a:rPr lang="en-US" sz="2400" dirty="0">
                <a:latin typeface="Arial" panose="020B0604020202020204" pitchFamily="34" charset="0"/>
                <a:cs typeface="Arial" panose="020B0604020202020204" pitchFamily="34" charset="0"/>
              </a:rPr>
              <a:t>Sea Level Rise </a:t>
            </a:r>
          </a:p>
          <a:p>
            <a:pPr lvl="1" eaLnBrk="1" hangingPunct="1">
              <a:buFont typeface="Wingdings" panose="05000000000000000000" pitchFamily="2" charset="2"/>
              <a:buChar char="q"/>
            </a:pPr>
            <a:r>
              <a:rPr lang="en-US" sz="2400" dirty="0">
                <a:latin typeface="Arial" panose="020B0604020202020204" pitchFamily="34" charset="0"/>
                <a:cs typeface="Arial" panose="020B0604020202020204" pitchFamily="34" charset="0"/>
              </a:rPr>
              <a:t>Coastal Inundation</a:t>
            </a:r>
          </a:p>
          <a:p>
            <a:pPr lvl="1" eaLnBrk="1" hangingPunct="1">
              <a:buFont typeface="Wingdings" panose="05000000000000000000" pitchFamily="2" charset="2"/>
              <a:buChar char="q"/>
            </a:pPr>
            <a:r>
              <a:rPr lang="en-US" sz="2400" dirty="0">
                <a:latin typeface="Arial" panose="020B0604020202020204" pitchFamily="34" charset="0"/>
                <a:cs typeface="Arial" panose="020B0604020202020204" pitchFamily="34" charset="0"/>
              </a:rPr>
              <a:t>Adaptation Plans </a:t>
            </a:r>
          </a:p>
        </p:txBody>
      </p:sp>
      <p:sp>
        <p:nvSpPr>
          <p:cNvPr id="20486" name="Rectangle 6"/>
          <p:cNvSpPr>
            <a:spLocks noChangeArrowheads="1"/>
          </p:cNvSpPr>
          <p:nvPr/>
        </p:nvSpPr>
        <p:spPr bwMode="auto">
          <a:xfrm>
            <a:off x="838200" y="1600200"/>
            <a:ext cx="7772400" cy="4419600"/>
          </a:xfrm>
          <a:prstGeom prst="rect">
            <a:avLst/>
          </a:prstGeom>
          <a:noFill/>
          <a:ln w="9525">
            <a:noFill/>
            <a:miter lim="800000"/>
            <a:headEnd/>
            <a:tailEnd/>
          </a:ln>
        </p:spPr>
        <p:txBody>
          <a:bodyPr/>
          <a:lstStyle/>
          <a:p>
            <a:pPr lvl="1">
              <a:lnSpc>
                <a:spcPct val="90000"/>
              </a:lnSpc>
              <a:spcBef>
                <a:spcPct val="20000"/>
              </a:spcBef>
            </a:pPr>
            <a:endParaRPr lang="en-US" sz="2000" b="1" dirty="0"/>
          </a:p>
        </p:txBody>
      </p:sp>
      <p:pic>
        <p:nvPicPr>
          <p:cNvPr id="20485" name="Picture 5" descr="MPO logo"/>
          <p:cNvPicPr>
            <a:picLocks noChangeAspect="1" noChangeArrowheads="1"/>
          </p:cNvPicPr>
          <p:nvPr/>
        </p:nvPicPr>
        <p:blipFill>
          <a:blip r:embed="rId4" cstate="print">
            <a:lum contrast="-6000"/>
          </a:blip>
          <a:srcRect/>
          <a:stretch>
            <a:fillRect/>
          </a:stretch>
        </p:blipFill>
        <p:spPr bwMode="auto">
          <a:xfrm>
            <a:off x="770732" y="6049766"/>
            <a:ext cx="1276350" cy="712787"/>
          </a:xfrm>
          <a:prstGeom prst="rect">
            <a:avLst/>
          </a:prstGeom>
          <a:solidFill>
            <a:schemeClr val="accent1"/>
          </a:solidFill>
          <a:ln w="9525">
            <a:noFill/>
            <a:miter lim="800000"/>
            <a:headEnd/>
            <a:tailEnd/>
          </a:ln>
        </p:spPr>
      </p:pic>
      <p:pic>
        <p:nvPicPr>
          <p:cNvPr id="2050" name="Picture 2" descr="Irma Inundation Everglades City">
            <a:extLst>
              <a:ext uri="{FF2B5EF4-FFF2-40B4-BE49-F238E27FC236}">
                <a16:creationId xmlns:a16="http://schemas.microsoft.com/office/drawing/2014/main" id="{D6B915D9-DDA7-4650-B19C-7C85E30404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2313" y="2663168"/>
            <a:ext cx="3668712" cy="3489751"/>
          </a:xfrm>
          <a:prstGeom prst="rect">
            <a:avLst/>
          </a:prstGeom>
          <a:noFill/>
          <a:ln>
            <a:noFill/>
          </a:ln>
          <a:effectLst>
            <a:outerShdw blurRad="292100" dist="139700" dir="2700000" algn="ctr" rotWithShape="0">
              <a:srgbClr val="000000">
                <a:alpha val="64999"/>
              </a:srgbClr>
            </a:outerShdw>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D487B"/>
                </a:solidFill>
                <a:round/>
                <a:headEnd/>
                <a:tailEnd/>
              </a14:hiddenLine>
            </a:ext>
          </a:extLst>
        </p:spPr>
      </p:pic>
    </p:spTree>
    <p:extLst>
      <p:ext uri="{BB962C8B-B14F-4D97-AF65-F5344CB8AC3E}">
        <p14:creationId xmlns:p14="http://schemas.microsoft.com/office/powerpoint/2010/main" val="291766766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swoop">
            <a:extLst>
              <a:ext uri="{FF2B5EF4-FFF2-40B4-BE49-F238E27FC236}">
                <a16:creationId xmlns:a16="http://schemas.microsoft.com/office/drawing/2014/main" id="{5FEBA0CA-9AAB-43DF-92C9-CEE31F44AEEE}"/>
              </a:ext>
            </a:extLst>
          </p:cNvPr>
          <p:cNvPicPr>
            <a:picLocks noChangeAspect="1" noChangeArrowheads="1"/>
          </p:cNvPicPr>
          <p:nvPr/>
        </p:nvPicPr>
        <p:blipFill>
          <a:blip r:embed="rId3" cstate="print"/>
          <a:srcRect/>
          <a:stretch>
            <a:fillRect/>
          </a:stretch>
        </p:blipFill>
        <p:spPr bwMode="auto">
          <a:xfrm>
            <a:off x="228600" y="848474"/>
            <a:ext cx="8915400" cy="5943600"/>
          </a:xfrm>
          <a:prstGeom prst="rect">
            <a:avLst/>
          </a:prstGeom>
          <a:solidFill>
            <a:schemeClr val="accent1"/>
          </a:solidFill>
          <a:ln w="9525">
            <a:noFill/>
            <a:miter lim="800000"/>
            <a:headEnd/>
            <a:tailEnd/>
          </a:ln>
        </p:spPr>
      </p:pic>
      <p:sp>
        <p:nvSpPr>
          <p:cNvPr id="20482" name="Rectangle 2"/>
          <p:cNvSpPr>
            <a:spLocks noGrp="1" noChangeArrowheads="1"/>
          </p:cNvSpPr>
          <p:nvPr>
            <p:ph type="title"/>
          </p:nvPr>
        </p:nvSpPr>
        <p:spPr>
          <a:xfrm>
            <a:off x="685800" y="497216"/>
            <a:ext cx="7772400" cy="1143000"/>
          </a:xfrm>
          <a:ln w="38100">
            <a:solidFill>
              <a:srgbClr val="00B485"/>
            </a:solidFill>
            <a:prstDash val="solid"/>
          </a:ln>
        </p:spPr>
        <p:txBody>
          <a:bodyPr/>
          <a:lstStyle/>
          <a:p>
            <a:pPr eaLnBrk="1" hangingPunct="1"/>
            <a:r>
              <a:rPr lang="en-US" dirty="0">
                <a:latin typeface="Arial" panose="020B0604020202020204" pitchFamily="34" charset="0"/>
                <a:cs typeface="Arial" panose="020B0604020202020204" pitchFamily="34" charset="0"/>
              </a:rPr>
              <a:t>Scenario Testing</a:t>
            </a:r>
          </a:p>
        </p:txBody>
      </p:sp>
      <p:sp>
        <p:nvSpPr>
          <p:cNvPr id="20483" name="Rectangle 3"/>
          <p:cNvSpPr>
            <a:spLocks noGrp="1" noChangeArrowheads="1"/>
          </p:cNvSpPr>
          <p:nvPr>
            <p:ph type="body" idx="1"/>
          </p:nvPr>
        </p:nvSpPr>
        <p:spPr/>
        <p:txBody>
          <a:bodyPr/>
          <a:lstStyle/>
          <a:p>
            <a:pPr eaLnBrk="1" hangingPunct="1">
              <a:buFont typeface="Wingdings" panose="05000000000000000000" pitchFamily="2" charset="2"/>
              <a:buChar char="q"/>
            </a:pPr>
            <a:r>
              <a:rPr lang="en-US" sz="3000" dirty="0"/>
              <a:t> </a:t>
            </a:r>
            <a:r>
              <a:rPr lang="en-US" sz="2800" dirty="0">
                <a:latin typeface="Arial" panose="020B0604020202020204" pitchFamily="34" charset="0"/>
                <a:cs typeface="Arial" panose="020B0604020202020204" pitchFamily="34" charset="0"/>
              </a:rPr>
              <a:t>Impact of ACES Technology</a:t>
            </a:r>
          </a:p>
          <a:p>
            <a:pPr eaLnBrk="1" hangingPunct="1">
              <a:buFont typeface="Wingdings" panose="05000000000000000000" pitchFamily="2" charset="2"/>
              <a:buChar char="q"/>
            </a:pPr>
            <a:r>
              <a:rPr lang="en-US" sz="2800" dirty="0">
                <a:latin typeface="Arial" panose="020B0604020202020204" pitchFamily="34" charset="0"/>
                <a:cs typeface="Arial" panose="020B0604020202020204" pitchFamily="34" charset="0"/>
              </a:rPr>
              <a:t> Land Use Alternatives, Density/Mixed-Use</a:t>
            </a:r>
          </a:p>
          <a:p>
            <a:pPr eaLnBrk="1" hangingPunct="1">
              <a:buFont typeface="Wingdings" panose="05000000000000000000" pitchFamily="2" charset="2"/>
              <a:buChar char="q"/>
            </a:pPr>
            <a:r>
              <a:rPr lang="en-US" sz="2800" dirty="0">
                <a:latin typeface="Arial" panose="020B0604020202020204" pitchFamily="34" charset="0"/>
                <a:cs typeface="Arial" panose="020B0604020202020204" pitchFamily="34" charset="0"/>
              </a:rPr>
              <a:t> Bus Rapid Transit Corridors, TODs</a:t>
            </a:r>
          </a:p>
          <a:p>
            <a:pPr eaLnBrk="1" hangingPunct="1">
              <a:buFont typeface="Wingdings" panose="05000000000000000000" pitchFamily="2" charset="2"/>
              <a:buChar char="q"/>
            </a:pPr>
            <a:r>
              <a:rPr lang="en-US" sz="2800" dirty="0">
                <a:latin typeface="Arial" panose="020B0604020202020204" pitchFamily="34" charset="0"/>
                <a:cs typeface="Arial" panose="020B0604020202020204" pitchFamily="34" charset="0"/>
              </a:rPr>
              <a:t> Multimodal Hubs</a:t>
            </a:r>
          </a:p>
          <a:p>
            <a:pPr eaLnBrk="1" hangingPunct="1">
              <a:buFont typeface="Wingdings" panose="05000000000000000000" pitchFamily="2" charset="2"/>
              <a:buChar char="q"/>
            </a:pPr>
            <a:r>
              <a:rPr lang="en-US" sz="2800" dirty="0">
                <a:latin typeface="Arial" panose="020B0604020202020204" pitchFamily="34" charset="0"/>
                <a:cs typeface="Arial" panose="020B0604020202020204" pitchFamily="34" charset="0"/>
              </a:rPr>
              <a:t> Travel Demand Management</a:t>
            </a:r>
          </a:p>
          <a:p>
            <a:pPr eaLnBrk="1" hangingPunct="1">
              <a:buFont typeface="Wingdings" panose="05000000000000000000" pitchFamily="2" charset="2"/>
              <a:buChar char="q"/>
            </a:pPr>
            <a:r>
              <a:rPr lang="en-US" sz="2800" dirty="0">
                <a:latin typeface="Arial" panose="020B0604020202020204" pitchFamily="34" charset="0"/>
                <a:cs typeface="Arial" panose="020B0604020202020204" pitchFamily="34" charset="0"/>
              </a:rPr>
              <a:t> Grade Separated Intersections</a:t>
            </a:r>
          </a:p>
          <a:p>
            <a:pPr eaLnBrk="1" hangingPunct="1">
              <a:buFont typeface="Wingdings" panose="05000000000000000000" pitchFamily="2" charset="2"/>
              <a:buChar char="q"/>
            </a:pPr>
            <a:r>
              <a:rPr lang="en-US" sz="2800" dirty="0">
                <a:latin typeface="Arial" panose="020B0604020202020204" pitchFamily="34" charset="0"/>
                <a:cs typeface="Arial" panose="020B0604020202020204" pitchFamily="34" charset="0"/>
              </a:rPr>
              <a:t> Diverging Diamond, Continuous Flow   Intersections and “Super Streets”</a:t>
            </a:r>
          </a:p>
          <a:p>
            <a:pPr marL="0" indent="0" eaLnBrk="1" hangingPunct="1">
              <a:buNone/>
            </a:pPr>
            <a:endParaRPr lang="en-US" dirty="0"/>
          </a:p>
        </p:txBody>
      </p:sp>
      <p:sp>
        <p:nvSpPr>
          <p:cNvPr id="20486" name="Rectangle 6"/>
          <p:cNvSpPr>
            <a:spLocks noChangeArrowheads="1"/>
          </p:cNvSpPr>
          <p:nvPr/>
        </p:nvSpPr>
        <p:spPr bwMode="auto">
          <a:xfrm>
            <a:off x="838200" y="1600200"/>
            <a:ext cx="7772400" cy="4419600"/>
          </a:xfrm>
          <a:prstGeom prst="rect">
            <a:avLst/>
          </a:prstGeom>
          <a:noFill/>
          <a:ln w="9525">
            <a:noFill/>
            <a:miter lim="800000"/>
            <a:headEnd/>
            <a:tailEnd/>
          </a:ln>
        </p:spPr>
        <p:txBody>
          <a:bodyPr/>
          <a:lstStyle/>
          <a:p>
            <a:pPr lvl="1">
              <a:lnSpc>
                <a:spcPct val="90000"/>
              </a:lnSpc>
              <a:spcBef>
                <a:spcPct val="20000"/>
              </a:spcBef>
            </a:pPr>
            <a:endParaRPr lang="en-US" sz="2000" b="1" dirty="0"/>
          </a:p>
        </p:txBody>
      </p:sp>
      <p:pic>
        <p:nvPicPr>
          <p:cNvPr id="20485" name="Picture 5" descr="MPO logo"/>
          <p:cNvPicPr>
            <a:picLocks noChangeAspect="1" noChangeArrowheads="1"/>
          </p:cNvPicPr>
          <p:nvPr/>
        </p:nvPicPr>
        <p:blipFill>
          <a:blip r:embed="rId4" cstate="print">
            <a:lum contrast="-6000"/>
          </a:blip>
          <a:srcRect/>
          <a:stretch>
            <a:fillRect/>
          </a:stretch>
        </p:blipFill>
        <p:spPr bwMode="auto">
          <a:xfrm>
            <a:off x="7543800" y="5943600"/>
            <a:ext cx="1276350" cy="712787"/>
          </a:xfrm>
          <a:prstGeom prst="rect">
            <a:avLst/>
          </a:prstGeom>
          <a:solidFill>
            <a:schemeClr val="accent1"/>
          </a:solidFill>
          <a:ln w="9525">
            <a:noFill/>
            <a:miter lim="800000"/>
            <a:headEnd/>
            <a:tailEnd/>
          </a:ln>
        </p:spPr>
      </p:pic>
    </p:spTree>
    <p:extLst>
      <p:ext uri="{BB962C8B-B14F-4D97-AF65-F5344CB8AC3E}">
        <p14:creationId xmlns:p14="http://schemas.microsoft.com/office/powerpoint/2010/main" val="140046258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D9AB66E-1850-4088-9F7E-84F81C02BD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28600"/>
            <a:ext cx="8508106" cy="6858000"/>
          </a:xfrm>
          <a:prstGeom prst="rect">
            <a:avLst/>
          </a:prstGeom>
        </p:spPr>
      </p:pic>
      <p:sp>
        <p:nvSpPr>
          <p:cNvPr id="3" name="Content Placeholder 2"/>
          <p:cNvSpPr>
            <a:spLocks noGrp="1"/>
          </p:cNvSpPr>
          <p:nvPr>
            <p:ph idx="1"/>
          </p:nvPr>
        </p:nvSpPr>
        <p:spPr>
          <a:xfrm>
            <a:off x="2819400" y="1447800"/>
            <a:ext cx="6172200" cy="2514600"/>
          </a:xfrm>
        </p:spPr>
        <p:txBody>
          <a:bodyPr/>
          <a:lstStyle/>
          <a:p>
            <a:pPr marL="457200" lvl="1" indent="0">
              <a:buNone/>
            </a:pPr>
            <a:endParaRPr lang="en-US" sz="2000" dirty="0"/>
          </a:p>
          <a:p>
            <a:pPr marL="457200" lvl="1" indent="0">
              <a:buNone/>
            </a:pPr>
            <a:endParaRPr lang="en-US" sz="2000" dirty="0"/>
          </a:p>
          <a:p>
            <a:pPr>
              <a:buNone/>
            </a:pPr>
            <a:r>
              <a:rPr lang="en-US" sz="2000" b="1" dirty="0"/>
              <a:t>		</a:t>
            </a:r>
          </a:p>
        </p:txBody>
      </p:sp>
      <p:sp>
        <p:nvSpPr>
          <p:cNvPr id="7" name="Title 1"/>
          <p:cNvSpPr txBox="1">
            <a:spLocks/>
          </p:cNvSpPr>
          <p:nvPr/>
        </p:nvSpPr>
        <p:spPr bwMode="auto">
          <a:xfrm>
            <a:off x="762000" y="973904"/>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WHERE IS MAJORITY OF THE GROWTH HEADING?</a:t>
            </a:r>
          </a:p>
        </p:txBody>
      </p:sp>
      <p:sp>
        <p:nvSpPr>
          <p:cNvPr id="8" name="TextBox 7">
            <a:extLst>
              <a:ext uri="{FF2B5EF4-FFF2-40B4-BE49-F238E27FC236}">
                <a16:creationId xmlns:a16="http://schemas.microsoft.com/office/drawing/2014/main" id="{47DB8513-3AF8-4D49-B7B9-67C52C7E6331}"/>
              </a:ext>
            </a:extLst>
          </p:cNvPr>
          <p:cNvSpPr txBox="1"/>
          <p:nvPr/>
        </p:nvSpPr>
        <p:spPr>
          <a:xfrm>
            <a:off x="914400" y="4114801"/>
            <a:ext cx="7086600" cy="584775"/>
          </a:xfrm>
          <a:prstGeom prst="rect">
            <a:avLst/>
          </a:prstGeom>
          <a:noFill/>
          <a:ln w="38100">
            <a:solidFill>
              <a:schemeClr val="accent1"/>
            </a:solidFill>
          </a:ln>
        </p:spPr>
        <p:txBody>
          <a:bodyPr wrap="square" rtlCol="0">
            <a:spAutoFit/>
          </a:bodyPr>
          <a:lstStyle/>
          <a:p>
            <a:pPr algn="ctr"/>
            <a:r>
              <a:rPr lang="en-US" sz="3200" dirty="0">
                <a:solidFill>
                  <a:schemeClr val="bg1"/>
                </a:solidFill>
                <a:latin typeface="Arial" panose="020B0604020202020204" pitchFamily="34" charset="0"/>
                <a:cs typeface="Arial" panose="020B0604020202020204" pitchFamily="34" charset="0"/>
              </a:rPr>
              <a:t>EASTERN COLLIER COUNTY</a:t>
            </a:r>
          </a:p>
        </p:txBody>
      </p:sp>
      <p:pic>
        <p:nvPicPr>
          <p:cNvPr id="6" name="Picture 4" descr="MPO logo">
            <a:extLst>
              <a:ext uri="{FF2B5EF4-FFF2-40B4-BE49-F238E27FC236}">
                <a16:creationId xmlns:a16="http://schemas.microsoft.com/office/drawing/2014/main" id="{90DC50D2-39A2-45E5-89A2-7EB0B3CEAABE}"/>
              </a:ext>
            </a:extLst>
          </p:cNvPr>
          <p:cNvPicPr>
            <a:picLocks noChangeAspect="1" noChangeArrowheads="1"/>
          </p:cNvPicPr>
          <p:nvPr/>
        </p:nvPicPr>
        <p:blipFill>
          <a:blip r:embed="rId4" cstate="print">
            <a:lum contrast="-6000"/>
          </a:blip>
          <a:srcRect/>
          <a:stretch>
            <a:fillRect/>
          </a:stretch>
        </p:blipFill>
        <p:spPr bwMode="auto">
          <a:xfrm>
            <a:off x="7362825" y="6163193"/>
            <a:ext cx="1276350" cy="712787"/>
          </a:xfrm>
          <a:prstGeom prst="rect">
            <a:avLst/>
          </a:prstGeom>
          <a:solidFill>
            <a:schemeClr val="accent1"/>
          </a:solidFill>
          <a:ln w="9525">
            <a:noFill/>
            <a:miter lim="800000"/>
            <a:headEnd/>
            <a:tailEnd/>
          </a:ln>
        </p:spPr>
      </p:pic>
    </p:spTree>
    <p:extLst>
      <p:ext uri="{BB962C8B-B14F-4D97-AF65-F5344CB8AC3E}">
        <p14:creationId xmlns:p14="http://schemas.microsoft.com/office/powerpoint/2010/main" val="347360674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29D4133-442C-49CA-BA05-4EBFCDC0CD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941" y="0"/>
            <a:ext cx="8875059" cy="6858000"/>
          </a:xfrm>
          <a:prstGeom prst="rect">
            <a:avLst/>
          </a:prstGeom>
        </p:spPr>
      </p:pic>
    </p:spTree>
    <p:extLst>
      <p:ext uri="{BB962C8B-B14F-4D97-AF65-F5344CB8AC3E}">
        <p14:creationId xmlns:p14="http://schemas.microsoft.com/office/powerpoint/2010/main" val="200353192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pSp>
        <p:nvGrpSpPr>
          <p:cNvPr id="4" name="Group 4"/>
          <p:cNvGrpSpPr>
            <a:grpSpLocks/>
          </p:cNvGrpSpPr>
          <p:nvPr/>
        </p:nvGrpSpPr>
        <p:grpSpPr bwMode="auto">
          <a:xfrm>
            <a:off x="76200" y="-9525"/>
            <a:ext cx="9144000" cy="6656388"/>
            <a:chOff x="0" y="0"/>
            <a:chExt cx="5760" cy="4193"/>
          </a:xfrm>
        </p:grpSpPr>
        <p:pic>
          <p:nvPicPr>
            <p:cNvPr id="6" name="Picture 5" descr="swoop"/>
            <p:cNvPicPr>
              <a:picLocks noChangeAspect="1" noChangeArrowheads="1"/>
            </p:cNvPicPr>
            <p:nvPr/>
          </p:nvPicPr>
          <p:blipFill>
            <a:blip r:embed="rId3" cstate="print"/>
            <a:srcRect/>
            <a:stretch>
              <a:fillRect/>
            </a:stretch>
          </p:blipFill>
          <p:spPr bwMode="auto">
            <a:xfrm>
              <a:off x="0" y="0"/>
              <a:ext cx="5760" cy="3840"/>
            </a:xfrm>
            <a:prstGeom prst="rect">
              <a:avLst/>
            </a:prstGeom>
            <a:solidFill>
              <a:schemeClr val="accent1"/>
            </a:solidFill>
            <a:ln w="9525">
              <a:noFill/>
              <a:miter lim="800000"/>
              <a:headEnd/>
              <a:tailEnd/>
            </a:ln>
          </p:spPr>
        </p:pic>
        <p:pic>
          <p:nvPicPr>
            <p:cNvPr id="5" name="Picture 6" descr="MPO logo"/>
            <p:cNvPicPr>
              <a:picLocks noChangeAspect="1" noChangeArrowheads="1"/>
            </p:cNvPicPr>
            <p:nvPr/>
          </p:nvPicPr>
          <p:blipFill>
            <a:blip r:embed="rId4" cstate="print">
              <a:lum contrast="-6000"/>
            </a:blip>
            <a:srcRect/>
            <a:stretch>
              <a:fillRect/>
            </a:stretch>
          </p:blipFill>
          <p:spPr bwMode="auto">
            <a:xfrm>
              <a:off x="4800" y="3744"/>
              <a:ext cx="804" cy="449"/>
            </a:xfrm>
            <a:prstGeom prst="rect">
              <a:avLst/>
            </a:prstGeom>
            <a:solidFill>
              <a:schemeClr val="accent1"/>
            </a:solidFill>
            <a:ln w="9525">
              <a:noFill/>
              <a:miter lim="800000"/>
              <a:headEnd/>
              <a:tailEnd/>
            </a:ln>
          </p:spPr>
        </p:pic>
      </p:grpSp>
      <p:sp>
        <p:nvSpPr>
          <p:cNvPr id="3" name="Content Placeholder 2"/>
          <p:cNvSpPr>
            <a:spLocks noGrp="1"/>
          </p:cNvSpPr>
          <p:nvPr>
            <p:ph idx="1"/>
          </p:nvPr>
        </p:nvSpPr>
        <p:spPr>
          <a:xfrm>
            <a:off x="381000" y="1447800"/>
            <a:ext cx="8610600" cy="4876800"/>
          </a:xfrm>
        </p:spPr>
        <p:txBody>
          <a:bodyPr/>
          <a:lstStyle/>
          <a:p>
            <a:pPr marL="342900" lvl="1" indent="-342900">
              <a:buFont typeface="Wingdings" panose="05000000000000000000" pitchFamily="2" charset="2"/>
              <a:buChar char="q"/>
            </a:pPr>
            <a:r>
              <a:rPr lang="en-US" sz="2400" dirty="0">
                <a:latin typeface="Arial" panose="020B0604020202020204" pitchFamily="34" charset="0"/>
                <a:ea typeface="+mn-ea"/>
                <a:cs typeface="Arial" panose="020B0604020202020204" pitchFamily="34" charset="0"/>
              </a:rPr>
              <a:t>2040 LRTP COST FEASIBLE PLAN as Amended Includes:</a:t>
            </a:r>
          </a:p>
          <a:p>
            <a:pPr marL="742950" lvl="2" indent="-342900">
              <a:buFont typeface="Courier New" panose="02070309020205020404" pitchFamily="49" charset="0"/>
              <a:buChar char="o"/>
            </a:pPr>
            <a:r>
              <a:rPr lang="en-US" sz="2000" dirty="0">
                <a:latin typeface="Arial" panose="020B0604020202020204" pitchFamily="34" charset="0"/>
                <a:ea typeface="+mn-ea"/>
                <a:cs typeface="Arial" panose="020B0604020202020204" pitchFamily="34" charset="0"/>
              </a:rPr>
              <a:t>Vanderbilt Beach Rd Extension to 16</a:t>
            </a:r>
            <a:r>
              <a:rPr lang="en-US" sz="2000" baseline="30000" dirty="0">
                <a:latin typeface="Arial" panose="020B0604020202020204" pitchFamily="34" charset="0"/>
                <a:ea typeface="+mn-ea"/>
                <a:cs typeface="Arial" panose="020B0604020202020204" pitchFamily="34" charset="0"/>
              </a:rPr>
              <a:t>TH</a:t>
            </a:r>
            <a:r>
              <a:rPr lang="en-US" sz="2000" dirty="0">
                <a:latin typeface="Arial" panose="020B0604020202020204" pitchFamily="34" charset="0"/>
                <a:ea typeface="+mn-ea"/>
                <a:cs typeface="Arial" panose="020B0604020202020204" pitchFamily="34" charset="0"/>
              </a:rPr>
              <a:t> St NE</a:t>
            </a:r>
          </a:p>
          <a:p>
            <a:pPr marL="742950" lvl="2" indent="-342900">
              <a:buFont typeface="Courier New" panose="02070309020205020404" pitchFamily="49" charset="0"/>
              <a:buChar char="o"/>
            </a:pPr>
            <a:r>
              <a:rPr lang="en-US" sz="2000" dirty="0">
                <a:latin typeface="Arial" panose="020B0604020202020204" pitchFamily="34" charset="0"/>
                <a:ea typeface="+mn-ea"/>
                <a:cs typeface="Arial" panose="020B0604020202020204" pitchFamily="34" charset="0"/>
              </a:rPr>
              <a:t>Funding for Preliminary Design and Environmental Mitigation for outcome of Randall Blvd/Oil Well Rd Corridor Study</a:t>
            </a:r>
          </a:p>
          <a:p>
            <a:pPr marL="342900" lvl="1" indent="-342900">
              <a:buFont typeface="Wingdings" panose="05000000000000000000" pitchFamily="2" charset="2"/>
              <a:buChar char="q"/>
            </a:pPr>
            <a:r>
              <a:rPr lang="en-US" sz="2400" dirty="0">
                <a:latin typeface="Arial" panose="020B0604020202020204" pitchFamily="34" charset="0"/>
                <a:cs typeface="Arial" panose="020B0604020202020204" pitchFamily="34" charset="0"/>
              </a:rPr>
              <a:t>TRANSPORTATION IMPROVEMENT PROGRAM (TIP) Existing + Committed Network</a:t>
            </a:r>
          </a:p>
          <a:p>
            <a:pPr marL="342900" lvl="1" indent="-342900">
              <a:buFont typeface="Wingdings" panose="05000000000000000000" pitchFamily="2" charset="2"/>
              <a:buChar char="q"/>
            </a:pPr>
            <a:r>
              <a:rPr lang="en-US" sz="2400" dirty="0">
                <a:latin typeface="Arial" panose="020B0604020202020204" pitchFamily="34" charset="0"/>
                <a:cs typeface="Arial" panose="020B0604020202020204" pitchFamily="34" charset="0"/>
              </a:rPr>
              <a:t>BICYCLE &amp; PEDESTRIAN MASTER PLAN (Spring 2019)</a:t>
            </a:r>
          </a:p>
          <a:p>
            <a:pPr marL="342900" lvl="1" indent="-342900">
              <a:buFont typeface="Wingdings" panose="05000000000000000000" pitchFamily="2" charset="2"/>
              <a:buChar char="q"/>
            </a:pPr>
            <a:r>
              <a:rPr lang="en-US" sz="2400" dirty="0">
                <a:latin typeface="Arial" panose="020B0604020202020204" pitchFamily="34" charset="0"/>
                <a:cs typeface="Arial" panose="020B0604020202020204" pitchFamily="34" charset="0"/>
              </a:rPr>
              <a:t>TRANSIT DEVELOPMENT PLAN</a:t>
            </a:r>
          </a:p>
          <a:p>
            <a:pPr marL="342900" lvl="1" indent="-342900">
              <a:buFont typeface="Wingdings" panose="05000000000000000000" pitchFamily="2" charset="2"/>
              <a:buChar char="q"/>
            </a:pPr>
            <a:r>
              <a:rPr lang="en-US" sz="2400" dirty="0">
                <a:latin typeface="Arial" panose="020B0604020202020204" pitchFamily="34" charset="0"/>
                <a:cs typeface="Arial" panose="020B0604020202020204" pitchFamily="34" charset="0"/>
              </a:rPr>
              <a:t>APPROVED CITY/COUNTY PLANS</a:t>
            </a:r>
          </a:p>
          <a:p>
            <a:pPr marL="742950" lvl="2" indent="-342900">
              <a:buFont typeface="Courier New" panose="02070309020205020404" pitchFamily="49" charset="0"/>
              <a:buChar char="o"/>
            </a:pPr>
            <a:r>
              <a:rPr lang="en-US" sz="2000" dirty="0">
                <a:latin typeface="Arial" panose="020B0604020202020204" pitchFamily="34" charset="0"/>
                <a:cs typeface="Arial" panose="020B0604020202020204" pitchFamily="34" charset="0"/>
              </a:rPr>
              <a:t>Zoning, approved Master Plans</a:t>
            </a:r>
          </a:p>
          <a:p>
            <a:pPr marL="742950" lvl="2" indent="-342900">
              <a:buFont typeface="Courier New" panose="02070309020205020404" pitchFamily="49" charset="0"/>
              <a:buChar char="o"/>
            </a:pPr>
            <a:r>
              <a:rPr lang="en-US" sz="2000" dirty="0">
                <a:latin typeface="Arial" panose="020B0604020202020204" pitchFamily="34" charset="0"/>
                <a:cs typeface="Arial" panose="020B0604020202020204" pitchFamily="34" charset="0"/>
              </a:rPr>
              <a:t>City Comprehensive Plans</a:t>
            </a:r>
          </a:p>
          <a:p>
            <a:pPr marL="742950" lvl="2" indent="-342900">
              <a:buFont typeface="Courier New" panose="02070309020205020404" pitchFamily="49" charset="0"/>
              <a:buChar char="o"/>
            </a:pPr>
            <a:r>
              <a:rPr lang="en-US" sz="2000" dirty="0">
                <a:latin typeface="Arial" panose="020B0604020202020204" pitchFamily="34" charset="0"/>
                <a:cs typeface="Arial" panose="020B0604020202020204" pitchFamily="34" charset="0"/>
              </a:rPr>
              <a:t>County Growth Management Plan</a:t>
            </a:r>
          </a:p>
          <a:p>
            <a:pPr>
              <a:buNone/>
            </a:pPr>
            <a:r>
              <a:rPr lang="en-US" sz="2000" b="1" dirty="0"/>
              <a:t>		</a:t>
            </a:r>
          </a:p>
        </p:txBody>
      </p:sp>
      <p:sp>
        <p:nvSpPr>
          <p:cNvPr id="7" name="Title 1"/>
          <p:cNvSpPr txBox="1">
            <a:spLocks/>
          </p:cNvSpPr>
          <p:nvPr/>
        </p:nvSpPr>
        <p:spPr bwMode="auto">
          <a:xfrm>
            <a:off x="381000" y="533400"/>
            <a:ext cx="7772400" cy="838200"/>
          </a:xfrm>
          <a:prstGeom prst="rect">
            <a:avLst/>
          </a:prstGeom>
          <a:noFill/>
          <a:ln w="57150">
            <a:solidFill>
              <a:schemeClr val="accent1">
                <a:lumMod val="60000"/>
                <a:lumOff val="40000"/>
              </a:schemeClr>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0" cap="none" spc="0" normalizeH="0" baseline="0" noProof="0" dirty="0">
                <a:ln>
                  <a:noFill/>
                </a:ln>
                <a:effectLst/>
                <a:uLnTx/>
                <a:uFillTx/>
                <a:latin typeface="Arial" panose="020B0604020202020204" pitchFamily="34" charset="0"/>
                <a:ea typeface="+mj-ea"/>
                <a:cs typeface="Arial" panose="020B0604020202020204" pitchFamily="34" charset="0"/>
              </a:rPr>
              <a:t>Where Do We Start?</a:t>
            </a:r>
          </a:p>
        </p:txBody>
      </p:sp>
    </p:spTree>
    <p:extLst>
      <p:ext uri="{BB962C8B-B14F-4D97-AF65-F5344CB8AC3E}">
        <p14:creationId xmlns:p14="http://schemas.microsoft.com/office/powerpoint/2010/main" val="276367483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C95B0B5-F1B7-4E98-AAFB-2C11355DE8A6}"/>
              </a:ext>
            </a:extLst>
          </p:cNvPr>
          <p:cNvSpPr txBox="1"/>
          <p:nvPr/>
        </p:nvSpPr>
        <p:spPr>
          <a:xfrm>
            <a:off x="228599" y="533400"/>
            <a:ext cx="8686800" cy="769441"/>
          </a:xfrm>
          <a:prstGeom prst="rect">
            <a:avLst/>
          </a:prstGeom>
          <a:noFill/>
          <a:ln w="38100">
            <a:solidFill>
              <a:schemeClr val="accent6">
                <a:lumMod val="75000"/>
              </a:schemeClr>
            </a:solidFill>
          </a:ln>
        </p:spPr>
        <p:txBody>
          <a:bodyPr wrap="square" rtlCol="0">
            <a:spAutoFit/>
          </a:bodyPr>
          <a:lstStyle/>
          <a:p>
            <a:pPr algn="ctr"/>
            <a:r>
              <a:rPr lang="en-US" dirty="0"/>
              <a:t>2040 LRTP COST FEASIBLE – LANES</a:t>
            </a:r>
          </a:p>
          <a:p>
            <a:pPr algn="ctr"/>
            <a:r>
              <a:rPr lang="en-US" sz="2000" dirty="0"/>
              <a:t>Green = 3 lanes each direction; Blue = 2 lanes each direction</a:t>
            </a:r>
          </a:p>
        </p:txBody>
      </p:sp>
      <p:pic>
        <p:nvPicPr>
          <p:cNvPr id="6" name="Picture 5">
            <a:extLst>
              <a:ext uri="{FF2B5EF4-FFF2-40B4-BE49-F238E27FC236}">
                <a16:creationId xmlns:a16="http://schemas.microsoft.com/office/drawing/2014/main" id="{F3AAE9F1-ADAB-4390-AECC-C6A973ABEFDB}"/>
              </a:ext>
            </a:extLst>
          </p:cNvPr>
          <p:cNvPicPr>
            <a:picLocks noChangeAspect="1"/>
          </p:cNvPicPr>
          <p:nvPr/>
        </p:nvPicPr>
        <p:blipFill rotWithShape="1">
          <a:blip r:embed="rId3"/>
          <a:srcRect l="80"/>
          <a:stretch/>
        </p:blipFill>
        <p:spPr>
          <a:xfrm>
            <a:off x="-2468880" y="1717933"/>
            <a:ext cx="11612880" cy="5024626"/>
          </a:xfrm>
          <a:prstGeom prst="rect">
            <a:avLst/>
          </a:prstGeom>
        </p:spPr>
      </p:pic>
      <p:pic>
        <p:nvPicPr>
          <p:cNvPr id="9" name="Picture 8">
            <a:extLst>
              <a:ext uri="{FF2B5EF4-FFF2-40B4-BE49-F238E27FC236}">
                <a16:creationId xmlns:a16="http://schemas.microsoft.com/office/drawing/2014/main" id="{1653AD6F-E2CF-4C7F-81A4-F5863ACEB058}"/>
              </a:ext>
            </a:extLst>
          </p:cNvPr>
          <p:cNvPicPr>
            <a:picLocks noChangeAspect="1"/>
          </p:cNvPicPr>
          <p:nvPr/>
        </p:nvPicPr>
        <p:blipFill>
          <a:blip r:embed="rId4"/>
          <a:stretch>
            <a:fillRect/>
          </a:stretch>
        </p:blipFill>
        <p:spPr>
          <a:xfrm>
            <a:off x="4033837" y="2933700"/>
            <a:ext cx="1076325" cy="990600"/>
          </a:xfrm>
          <a:prstGeom prst="rect">
            <a:avLst/>
          </a:prstGeom>
        </p:spPr>
      </p:pic>
      <p:pic>
        <p:nvPicPr>
          <p:cNvPr id="7" name="Picture 4" descr="MPO logo">
            <a:extLst>
              <a:ext uri="{FF2B5EF4-FFF2-40B4-BE49-F238E27FC236}">
                <a16:creationId xmlns:a16="http://schemas.microsoft.com/office/drawing/2014/main" id="{2BE29F19-62EC-4E10-BB36-A097EFA1311B}"/>
              </a:ext>
            </a:extLst>
          </p:cNvPr>
          <p:cNvPicPr>
            <a:picLocks noChangeAspect="1" noChangeArrowheads="1"/>
          </p:cNvPicPr>
          <p:nvPr/>
        </p:nvPicPr>
        <p:blipFill>
          <a:blip r:embed="rId5" cstate="print">
            <a:lum contrast="-6000"/>
          </a:blip>
          <a:srcRect/>
          <a:stretch>
            <a:fillRect/>
          </a:stretch>
        </p:blipFill>
        <p:spPr bwMode="auto">
          <a:xfrm>
            <a:off x="7696200" y="6019800"/>
            <a:ext cx="1276350" cy="712787"/>
          </a:xfrm>
          <a:prstGeom prst="rect">
            <a:avLst/>
          </a:prstGeom>
          <a:solidFill>
            <a:schemeClr val="accent1"/>
          </a:solidFill>
          <a:ln w="9525">
            <a:noFill/>
            <a:miter lim="800000"/>
            <a:headEnd/>
            <a:tailEnd/>
          </a:ln>
        </p:spPr>
      </p:pic>
    </p:spTree>
    <p:extLst>
      <p:ext uri="{BB962C8B-B14F-4D97-AF65-F5344CB8AC3E}">
        <p14:creationId xmlns:p14="http://schemas.microsoft.com/office/powerpoint/2010/main" val="221161810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pSp>
        <p:nvGrpSpPr>
          <p:cNvPr id="4" name="Group 4"/>
          <p:cNvGrpSpPr>
            <a:grpSpLocks/>
          </p:cNvGrpSpPr>
          <p:nvPr/>
        </p:nvGrpSpPr>
        <p:grpSpPr bwMode="auto">
          <a:xfrm>
            <a:off x="76200" y="-9525"/>
            <a:ext cx="9144000" cy="6656388"/>
            <a:chOff x="0" y="0"/>
            <a:chExt cx="5760" cy="4193"/>
          </a:xfrm>
        </p:grpSpPr>
        <p:pic>
          <p:nvPicPr>
            <p:cNvPr id="6" name="Picture 5" descr="swoop"/>
            <p:cNvPicPr>
              <a:picLocks noChangeAspect="1" noChangeArrowheads="1"/>
            </p:cNvPicPr>
            <p:nvPr/>
          </p:nvPicPr>
          <p:blipFill>
            <a:blip r:embed="rId3" cstate="print"/>
            <a:srcRect/>
            <a:stretch>
              <a:fillRect/>
            </a:stretch>
          </p:blipFill>
          <p:spPr bwMode="auto">
            <a:xfrm>
              <a:off x="0" y="0"/>
              <a:ext cx="5760" cy="3840"/>
            </a:xfrm>
            <a:prstGeom prst="rect">
              <a:avLst/>
            </a:prstGeom>
            <a:solidFill>
              <a:schemeClr val="accent1"/>
            </a:solidFill>
            <a:ln w="9525">
              <a:noFill/>
              <a:miter lim="800000"/>
              <a:headEnd/>
              <a:tailEnd/>
            </a:ln>
          </p:spPr>
        </p:pic>
        <p:pic>
          <p:nvPicPr>
            <p:cNvPr id="5" name="Picture 6" descr="MPO logo"/>
            <p:cNvPicPr>
              <a:picLocks noChangeAspect="1" noChangeArrowheads="1"/>
            </p:cNvPicPr>
            <p:nvPr/>
          </p:nvPicPr>
          <p:blipFill>
            <a:blip r:embed="rId4" cstate="print">
              <a:lum contrast="-6000"/>
            </a:blip>
            <a:srcRect/>
            <a:stretch>
              <a:fillRect/>
            </a:stretch>
          </p:blipFill>
          <p:spPr bwMode="auto">
            <a:xfrm>
              <a:off x="4800" y="3744"/>
              <a:ext cx="804" cy="449"/>
            </a:xfrm>
            <a:prstGeom prst="rect">
              <a:avLst/>
            </a:prstGeom>
            <a:solidFill>
              <a:schemeClr val="accent1"/>
            </a:solidFill>
            <a:ln w="9525">
              <a:noFill/>
              <a:miter lim="800000"/>
              <a:headEnd/>
              <a:tailEnd/>
            </a:ln>
          </p:spPr>
        </p:pic>
      </p:grpSp>
      <p:sp>
        <p:nvSpPr>
          <p:cNvPr id="3" name="Content Placeholder 2"/>
          <p:cNvSpPr>
            <a:spLocks noGrp="1"/>
          </p:cNvSpPr>
          <p:nvPr>
            <p:ph idx="1"/>
          </p:nvPr>
        </p:nvSpPr>
        <p:spPr>
          <a:xfrm>
            <a:off x="381000" y="1447800"/>
            <a:ext cx="8610600" cy="4876800"/>
          </a:xfrm>
        </p:spPr>
        <p:txBody>
          <a:bodyPr/>
          <a:lstStyle/>
          <a:p>
            <a:pPr marL="342900" lvl="1" indent="-342900">
              <a:buFont typeface="Wingdings" panose="05000000000000000000" pitchFamily="2" charset="2"/>
              <a:buChar char="q"/>
            </a:pPr>
            <a:r>
              <a:rPr lang="en-US" sz="2400" dirty="0">
                <a:latin typeface="Arial" panose="020B0604020202020204" pitchFamily="34" charset="0"/>
                <a:ea typeface="+mn-ea"/>
                <a:cs typeface="Arial" panose="020B0604020202020204" pitchFamily="34" charset="0"/>
              </a:rPr>
              <a:t>COUNTY INTERACTIVE GROWTH MODEL (CIGM)</a:t>
            </a:r>
            <a:endParaRPr lang="en-US" sz="2000" dirty="0">
              <a:latin typeface="Arial" panose="020B0604020202020204" pitchFamily="34" charset="0"/>
              <a:cs typeface="Arial" panose="020B0604020202020204" pitchFamily="34" charset="0"/>
            </a:endParaRPr>
          </a:p>
          <a:p>
            <a:pPr marL="342900" lvl="1" indent="-342900">
              <a:buFont typeface="Wingdings" panose="05000000000000000000" pitchFamily="2" charset="2"/>
              <a:buChar char="q"/>
            </a:pPr>
            <a:r>
              <a:rPr lang="en-US" sz="2400" dirty="0">
                <a:latin typeface="Arial" panose="020B0604020202020204" pitchFamily="34" charset="0"/>
                <a:cs typeface="Arial" panose="020B0604020202020204" pitchFamily="34" charset="0"/>
              </a:rPr>
              <a:t>FDOT D1 REGIONAL TRANSPORTATION DEMAND MODEL (D1-RTDM)</a:t>
            </a:r>
          </a:p>
          <a:p>
            <a:pPr marL="457200" lvl="1" indent="0">
              <a:buNone/>
            </a:pPr>
            <a:endParaRPr lang="en-US" sz="2000" dirty="0"/>
          </a:p>
          <a:p>
            <a:pPr>
              <a:buNone/>
            </a:pPr>
            <a:r>
              <a:rPr lang="en-US" sz="2000" b="1" dirty="0"/>
              <a:t>		</a:t>
            </a:r>
          </a:p>
        </p:txBody>
      </p:sp>
      <p:sp>
        <p:nvSpPr>
          <p:cNvPr id="7" name="Title 1"/>
          <p:cNvSpPr txBox="1">
            <a:spLocks/>
          </p:cNvSpPr>
          <p:nvPr/>
        </p:nvSpPr>
        <p:spPr bwMode="auto">
          <a:xfrm>
            <a:off x="228600" y="504183"/>
            <a:ext cx="7772400" cy="838200"/>
          </a:xfrm>
          <a:prstGeom prst="rect">
            <a:avLst/>
          </a:prstGeom>
          <a:noFill/>
          <a:ln w="57150">
            <a:solidFill>
              <a:schemeClr val="accent2"/>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4400" b="1" kern="0" dirty="0">
                <a:latin typeface="Arial" panose="020B0604020202020204" pitchFamily="34" charset="0"/>
                <a:ea typeface="+mj-ea"/>
                <a:cs typeface="Arial" panose="020B0604020202020204" pitchFamily="34" charset="0"/>
              </a:rPr>
              <a:t>Modeling</a:t>
            </a:r>
            <a:endParaRPr kumimoji="0" lang="en-US" sz="4400" b="1" i="0" u="none" strike="noStrike" kern="0" cap="none" spc="0" normalizeH="0" baseline="0" noProof="0" dirty="0">
              <a:ln>
                <a:noFill/>
              </a:ln>
              <a:effectLst/>
              <a:uLnTx/>
              <a:uFillTx/>
              <a:latin typeface="Arial" panose="020B0604020202020204" pitchFamily="34" charset="0"/>
              <a:ea typeface="+mj-ea"/>
              <a:cs typeface="Arial" panose="020B0604020202020204" pitchFamily="34" charset="0"/>
            </a:endParaRPr>
          </a:p>
        </p:txBody>
      </p:sp>
      <p:pic>
        <p:nvPicPr>
          <p:cNvPr id="9" name="Picture 8">
            <a:extLst>
              <a:ext uri="{FF2B5EF4-FFF2-40B4-BE49-F238E27FC236}">
                <a16:creationId xmlns:a16="http://schemas.microsoft.com/office/drawing/2014/main" id="{BBD912DB-257F-41A5-A316-DF782508B7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500" y="2828604"/>
            <a:ext cx="6755300" cy="5163192"/>
          </a:xfrm>
          <a:prstGeom prst="rect">
            <a:avLst/>
          </a:prstGeom>
        </p:spPr>
      </p:pic>
    </p:spTree>
    <p:extLst>
      <p:ext uri="{BB962C8B-B14F-4D97-AF65-F5344CB8AC3E}">
        <p14:creationId xmlns:p14="http://schemas.microsoft.com/office/powerpoint/2010/main" val="330520833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Picture 5" descr="swoop"/>
          <p:cNvPicPr>
            <a:picLocks noChangeAspect="1" noChangeArrowheads="1"/>
          </p:cNvPicPr>
          <p:nvPr/>
        </p:nvPicPr>
        <p:blipFill>
          <a:blip r:embed="rId3" cstate="print"/>
          <a:srcRect/>
          <a:stretch>
            <a:fillRect/>
          </a:stretch>
        </p:blipFill>
        <p:spPr bwMode="auto">
          <a:xfrm>
            <a:off x="428" y="838200"/>
            <a:ext cx="9144000" cy="6096000"/>
          </a:xfrm>
          <a:prstGeom prst="rect">
            <a:avLst/>
          </a:prstGeom>
          <a:solidFill>
            <a:schemeClr val="accent1"/>
          </a:solidFill>
          <a:ln w="9525">
            <a:noFill/>
            <a:miter lim="800000"/>
            <a:headEnd/>
            <a:tailEnd/>
          </a:ln>
        </p:spPr>
      </p:pic>
      <p:sp>
        <p:nvSpPr>
          <p:cNvPr id="3" name="Content Placeholder 2"/>
          <p:cNvSpPr>
            <a:spLocks noGrp="1"/>
          </p:cNvSpPr>
          <p:nvPr>
            <p:ph idx="1"/>
          </p:nvPr>
        </p:nvSpPr>
        <p:spPr>
          <a:xfrm>
            <a:off x="266700" y="1981200"/>
            <a:ext cx="8610600" cy="4876800"/>
          </a:xfrm>
        </p:spPr>
        <p:txBody>
          <a:bodyPr/>
          <a:lstStyle/>
          <a:p>
            <a:pPr marL="0" lvl="1" indent="0" algn="ctr">
              <a:buNone/>
            </a:pPr>
            <a:r>
              <a:rPr lang="en-US" sz="2400" dirty="0">
                <a:latin typeface="Arial" panose="020B0604020202020204" pitchFamily="34" charset="0"/>
                <a:ea typeface="+mn-ea"/>
                <a:cs typeface="Arial" panose="020B0604020202020204" pitchFamily="34" charset="0"/>
              </a:rPr>
              <a:t>2040 LRTP Needs Assessment for Highways “in excess of $2.3 billion” / CFP Revenues $1.1 billion</a:t>
            </a:r>
            <a:endParaRPr lang="en-US" sz="2000" dirty="0">
              <a:latin typeface="Arial" panose="020B0604020202020204" pitchFamily="34" charset="0"/>
              <a:cs typeface="Arial" panose="020B0604020202020204" pitchFamily="34" charset="0"/>
            </a:endParaRPr>
          </a:p>
          <a:p>
            <a:pPr marL="457200" lvl="1" indent="0" algn="ctr">
              <a:buNone/>
            </a:pPr>
            <a:r>
              <a:rPr lang="en-US" sz="2000" dirty="0"/>
              <a:t>“</a:t>
            </a:r>
            <a:r>
              <a:rPr lang="en-US" sz="2000" i="1" dirty="0"/>
              <a:t>Ladies and gentlemen, we are out of money. </a:t>
            </a:r>
          </a:p>
          <a:p>
            <a:pPr marL="457200" lvl="1" indent="0" algn="ctr">
              <a:buNone/>
            </a:pPr>
            <a:r>
              <a:rPr lang="en-US" sz="2000" i="1" dirty="0"/>
              <a:t>Now we shall have to think</a:t>
            </a:r>
            <a:r>
              <a:rPr lang="en-US" sz="2000" dirty="0"/>
              <a:t>.”</a:t>
            </a:r>
          </a:p>
          <a:p>
            <a:pPr>
              <a:buNone/>
            </a:pPr>
            <a:r>
              <a:rPr lang="en-US" sz="2000" b="1" dirty="0"/>
              <a:t>		</a:t>
            </a:r>
          </a:p>
        </p:txBody>
      </p:sp>
      <p:sp>
        <p:nvSpPr>
          <p:cNvPr id="7" name="Title 1"/>
          <p:cNvSpPr txBox="1">
            <a:spLocks/>
          </p:cNvSpPr>
          <p:nvPr/>
        </p:nvSpPr>
        <p:spPr bwMode="auto">
          <a:xfrm>
            <a:off x="685800" y="623299"/>
            <a:ext cx="7772400" cy="1195708"/>
          </a:xfrm>
          <a:prstGeom prst="rect">
            <a:avLst/>
          </a:prstGeom>
          <a:noFill/>
          <a:ln w="57150">
            <a:solidFill>
              <a:schemeClr val="accent2"/>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4000" b="1" kern="0" dirty="0">
                <a:latin typeface="Arial" panose="020B0604020202020204" pitchFamily="34" charset="0"/>
                <a:ea typeface="+mj-ea"/>
                <a:cs typeface="Arial" panose="020B0604020202020204" pitchFamily="34" charset="0"/>
              </a:rPr>
              <a:t>Needs / Cost Feasible Plan</a:t>
            </a:r>
            <a:endParaRPr kumimoji="0" lang="en-US" sz="4000" b="1" i="0" u="none" strike="noStrike" kern="0" cap="none" spc="0" normalizeH="0" baseline="0" noProof="0" dirty="0">
              <a:ln>
                <a:noFill/>
              </a:ln>
              <a:effectLst/>
              <a:uLnTx/>
              <a:uFillTx/>
              <a:latin typeface="Arial" panose="020B0604020202020204" pitchFamily="34" charset="0"/>
              <a:ea typeface="+mj-ea"/>
              <a:cs typeface="Arial" panose="020B0604020202020204" pitchFamily="34" charset="0"/>
            </a:endParaRPr>
          </a:p>
        </p:txBody>
      </p:sp>
      <p:pic>
        <p:nvPicPr>
          <p:cNvPr id="9" name="Picture 8">
            <a:extLst>
              <a:ext uri="{FF2B5EF4-FFF2-40B4-BE49-F238E27FC236}">
                <a16:creationId xmlns:a16="http://schemas.microsoft.com/office/drawing/2014/main" id="{2C572D67-152C-44F5-A0C4-B30E61DB65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0" y="3657600"/>
            <a:ext cx="3200400" cy="3200400"/>
          </a:xfrm>
          <a:prstGeom prst="rect">
            <a:avLst/>
          </a:prstGeom>
        </p:spPr>
      </p:pic>
    </p:spTree>
    <p:extLst>
      <p:ext uri="{BB962C8B-B14F-4D97-AF65-F5344CB8AC3E}">
        <p14:creationId xmlns:p14="http://schemas.microsoft.com/office/powerpoint/2010/main" val="16853593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pSp>
        <p:nvGrpSpPr>
          <p:cNvPr id="4" name="Group 4"/>
          <p:cNvGrpSpPr>
            <a:grpSpLocks/>
          </p:cNvGrpSpPr>
          <p:nvPr/>
        </p:nvGrpSpPr>
        <p:grpSpPr bwMode="auto">
          <a:xfrm>
            <a:off x="76200" y="-9525"/>
            <a:ext cx="9144000" cy="6656388"/>
            <a:chOff x="0" y="0"/>
            <a:chExt cx="5760" cy="4193"/>
          </a:xfrm>
        </p:grpSpPr>
        <p:pic>
          <p:nvPicPr>
            <p:cNvPr id="6" name="Picture 5" descr="swoop"/>
            <p:cNvPicPr>
              <a:picLocks noChangeAspect="1" noChangeArrowheads="1"/>
            </p:cNvPicPr>
            <p:nvPr/>
          </p:nvPicPr>
          <p:blipFill>
            <a:blip r:embed="rId3" cstate="print"/>
            <a:srcRect/>
            <a:stretch>
              <a:fillRect/>
            </a:stretch>
          </p:blipFill>
          <p:spPr bwMode="auto">
            <a:xfrm>
              <a:off x="0" y="0"/>
              <a:ext cx="5760" cy="3840"/>
            </a:xfrm>
            <a:prstGeom prst="rect">
              <a:avLst/>
            </a:prstGeom>
            <a:solidFill>
              <a:schemeClr val="accent1"/>
            </a:solidFill>
            <a:ln w="9525">
              <a:noFill/>
              <a:miter lim="800000"/>
              <a:headEnd/>
              <a:tailEnd/>
            </a:ln>
          </p:spPr>
        </p:pic>
        <p:pic>
          <p:nvPicPr>
            <p:cNvPr id="5" name="Picture 6" descr="MPO logo"/>
            <p:cNvPicPr>
              <a:picLocks noChangeAspect="1" noChangeArrowheads="1"/>
            </p:cNvPicPr>
            <p:nvPr/>
          </p:nvPicPr>
          <p:blipFill>
            <a:blip r:embed="rId4" cstate="print">
              <a:lum contrast="-6000"/>
            </a:blip>
            <a:srcRect/>
            <a:stretch>
              <a:fillRect/>
            </a:stretch>
          </p:blipFill>
          <p:spPr bwMode="auto">
            <a:xfrm>
              <a:off x="4800" y="3744"/>
              <a:ext cx="804" cy="449"/>
            </a:xfrm>
            <a:prstGeom prst="rect">
              <a:avLst/>
            </a:prstGeom>
            <a:solidFill>
              <a:schemeClr val="accent1"/>
            </a:solidFill>
            <a:ln w="9525">
              <a:noFill/>
              <a:miter lim="800000"/>
              <a:headEnd/>
              <a:tailEnd/>
            </a:ln>
          </p:spPr>
        </p:pic>
      </p:grpSp>
      <p:sp>
        <p:nvSpPr>
          <p:cNvPr id="3" name="Content Placeholder 2"/>
          <p:cNvSpPr>
            <a:spLocks noGrp="1"/>
          </p:cNvSpPr>
          <p:nvPr>
            <p:ph idx="1"/>
          </p:nvPr>
        </p:nvSpPr>
        <p:spPr>
          <a:xfrm>
            <a:off x="294954" y="2371724"/>
            <a:ext cx="8610600" cy="3823967"/>
          </a:xfrm>
        </p:spPr>
        <p:txBody>
          <a:bodyPr/>
          <a:lstStyle/>
          <a:p>
            <a:pPr marL="342900" lvl="1" indent="-342900">
              <a:buFont typeface="Wingdings" panose="05000000000000000000" pitchFamily="2" charset="2"/>
              <a:buChar char="Ø"/>
            </a:pPr>
            <a:r>
              <a:rPr lang="en-US" sz="2400" dirty="0">
                <a:latin typeface="Arial" panose="020B0604020202020204" pitchFamily="34" charset="0"/>
                <a:ea typeface="+mn-ea"/>
                <a:cs typeface="Arial" panose="020B0604020202020204" pitchFamily="34" charset="0"/>
              </a:rPr>
              <a:t>Model performance of CFP transportation network</a:t>
            </a:r>
          </a:p>
          <a:p>
            <a:pPr marL="342900" lvl="1" indent="-342900">
              <a:buFont typeface="Wingdings" panose="05000000000000000000" pitchFamily="2" charset="2"/>
              <a:buChar char="Ø"/>
            </a:pPr>
            <a:r>
              <a:rPr lang="en-US" sz="2400" dirty="0">
                <a:latin typeface="Arial" panose="020B0604020202020204" pitchFamily="34" charset="0"/>
                <a:ea typeface="+mn-ea"/>
                <a:cs typeface="Arial" panose="020B0604020202020204" pitchFamily="34" charset="0"/>
              </a:rPr>
              <a:t>Adjust network assumptions</a:t>
            </a:r>
          </a:p>
          <a:p>
            <a:pPr marL="342900" lvl="1" indent="-342900">
              <a:buFont typeface="Wingdings" panose="05000000000000000000" pitchFamily="2" charset="2"/>
              <a:buChar char="Ø"/>
            </a:pPr>
            <a:r>
              <a:rPr lang="en-US" sz="2400" dirty="0">
                <a:latin typeface="Arial" panose="020B0604020202020204" pitchFamily="34" charset="0"/>
                <a:ea typeface="+mn-ea"/>
                <a:cs typeface="Arial" panose="020B0604020202020204" pitchFamily="34" charset="0"/>
              </a:rPr>
              <a:t>Adjust distribution of growth to maximize network capacity</a:t>
            </a:r>
          </a:p>
          <a:p>
            <a:pPr marL="342900" lvl="1" indent="-342900">
              <a:buFont typeface="Wingdings" panose="05000000000000000000" pitchFamily="2" charset="2"/>
              <a:buChar char="Ø"/>
            </a:pPr>
            <a:r>
              <a:rPr lang="en-US" sz="2400" dirty="0">
                <a:latin typeface="Arial" panose="020B0604020202020204" pitchFamily="34" charset="0"/>
                <a:ea typeface="+mn-ea"/>
                <a:cs typeface="Arial" panose="020B0604020202020204" pitchFamily="34" charset="0"/>
              </a:rPr>
              <a:t>Adjust distribution of growth to maximize modal split</a:t>
            </a:r>
          </a:p>
          <a:p>
            <a:pPr marL="342900" lvl="1" indent="-342900">
              <a:buFont typeface="Wingdings" panose="05000000000000000000" pitchFamily="2" charset="2"/>
              <a:buChar char="Ø"/>
            </a:pPr>
            <a:r>
              <a:rPr lang="en-US" sz="2400" dirty="0">
                <a:latin typeface="Arial" panose="020B0604020202020204" pitchFamily="34" charset="0"/>
                <a:ea typeface="+mn-ea"/>
                <a:cs typeface="Arial" panose="020B0604020202020204" pitchFamily="34" charset="0"/>
              </a:rPr>
              <a:t>Travel Demand Management, Congestion Management </a:t>
            </a:r>
            <a:endParaRPr lang="en-US" sz="2000" dirty="0">
              <a:latin typeface="Arial" panose="020B0604020202020204" pitchFamily="34" charset="0"/>
              <a:cs typeface="Arial" panose="020B0604020202020204" pitchFamily="34" charset="0"/>
            </a:endParaRPr>
          </a:p>
          <a:p>
            <a:pPr marL="342900" lvl="1" indent="-342900">
              <a:buFont typeface="Wingdings" panose="05000000000000000000" pitchFamily="2" charset="2"/>
              <a:buChar char="Ø"/>
            </a:pPr>
            <a:r>
              <a:rPr lang="en-US" sz="2400" dirty="0">
                <a:latin typeface="Arial" panose="020B0604020202020204" pitchFamily="34" charset="0"/>
                <a:cs typeface="Arial" panose="020B0604020202020204" pitchFamily="34" charset="0"/>
              </a:rPr>
              <a:t>Accept inevitability of congestion</a:t>
            </a:r>
          </a:p>
          <a:p>
            <a:pPr marL="342900" lvl="1" indent="-342900">
              <a:buFont typeface="Wingdings" panose="05000000000000000000" pitchFamily="2" charset="2"/>
              <a:buChar char="Ø"/>
            </a:pPr>
            <a:r>
              <a:rPr lang="en-US" sz="2400" dirty="0">
                <a:latin typeface="Arial" panose="020B0604020202020204" pitchFamily="34" charset="0"/>
                <a:cs typeface="Arial" panose="020B0604020202020204" pitchFamily="34" charset="0"/>
              </a:rPr>
              <a:t>For next LRTP Update:</a:t>
            </a:r>
          </a:p>
          <a:p>
            <a:pPr marL="742950" lvl="2" indent="-342900">
              <a:buFont typeface="Wingdings" panose="05000000000000000000" pitchFamily="2" charset="2"/>
              <a:buChar char="Ø"/>
            </a:pPr>
            <a:r>
              <a:rPr lang="en-US" sz="2000" dirty="0">
                <a:latin typeface="Arial" panose="020B0604020202020204" pitchFamily="34" charset="0"/>
                <a:cs typeface="Arial" panose="020B0604020202020204" pitchFamily="34" charset="0"/>
              </a:rPr>
              <a:t>Anticipate a greater % market share Automated, Connected, Electric Vehicles and ride Sharing services (ACES)</a:t>
            </a:r>
            <a:endParaRPr lang="en-US" sz="2400" dirty="0"/>
          </a:p>
          <a:p>
            <a:pPr>
              <a:buNone/>
            </a:pPr>
            <a:r>
              <a:rPr lang="en-US" sz="2000" b="1" dirty="0"/>
              <a:t>		</a:t>
            </a:r>
          </a:p>
        </p:txBody>
      </p:sp>
      <p:sp>
        <p:nvSpPr>
          <p:cNvPr id="7" name="Title 1"/>
          <p:cNvSpPr txBox="1">
            <a:spLocks/>
          </p:cNvSpPr>
          <p:nvPr/>
        </p:nvSpPr>
        <p:spPr bwMode="auto">
          <a:xfrm>
            <a:off x="266700" y="556891"/>
            <a:ext cx="7772400" cy="1248417"/>
          </a:xfrm>
          <a:prstGeom prst="rect">
            <a:avLst/>
          </a:prstGeom>
          <a:noFill/>
          <a:ln w="57150">
            <a:solidFill>
              <a:schemeClr val="accent2"/>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i="0" u="none" strike="noStrike" kern="0" cap="none" spc="0" normalizeH="0" baseline="0" noProof="0" dirty="0">
                <a:ln>
                  <a:noFill/>
                </a:ln>
                <a:effectLst/>
                <a:uLnTx/>
                <a:uFillTx/>
                <a:latin typeface="Arial" panose="020B0604020202020204" pitchFamily="34" charset="0"/>
                <a:ea typeface="+mj-ea"/>
                <a:cs typeface="Arial" panose="020B0604020202020204" pitchFamily="34" charset="0"/>
              </a:rPr>
              <a:t>What are the options?</a:t>
            </a:r>
          </a:p>
        </p:txBody>
      </p:sp>
    </p:spTree>
    <p:extLst>
      <p:ext uri="{BB962C8B-B14F-4D97-AF65-F5344CB8AC3E}">
        <p14:creationId xmlns:p14="http://schemas.microsoft.com/office/powerpoint/2010/main" val="304535085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1026"/>
          <p:cNvGrpSpPr>
            <a:grpSpLocks/>
          </p:cNvGrpSpPr>
          <p:nvPr/>
        </p:nvGrpSpPr>
        <p:grpSpPr bwMode="auto">
          <a:xfrm>
            <a:off x="-304800" y="0"/>
            <a:ext cx="9144000" cy="6656388"/>
            <a:chOff x="0" y="0"/>
            <a:chExt cx="5760" cy="4193"/>
          </a:xfrm>
        </p:grpSpPr>
        <p:pic>
          <p:nvPicPr>
            <p:cNvPr id="7173" name="Picture 1027" descr="swoop"/>
            <p:cNvPicPr>
              <a:picLocks noChangeAspect="1" noChangeArrowheads="1"/>
            </p:cNvPicPr>
            <p:nvPr/>
          </p:nvPicPr>
          <p:blipFill>
            <a:blip r:embed="rId3" cstate="print"/>
            <a:srcRect/>
            <a:stretch>
              <a:fillRect/>
            </a:stretch>
          </p:blipFill>
          <p:spPr bwMode="auto">
            <a:xfrm>
              <a:off x="0" y="0"/>
              <a:ext cx="5760" cy="3840"/>
            </a:xfrm>
            <a:prstGeom prst="rect">
              <a:avLst/>
            </a:prstGeom>
            <a:solidFill>
              <a:schemeClr val="accent1"/>
            </a:solidFill>
            <a:ln w="9525">
              <a:noFill/>
              <a:miter lim="800000"/>
              <a:headEnd/>
              <a:tailEnd/>
            </a:ln>
          </p:spPr>
        </p:pic>
        <p:pic>
          <p:nvPicPr>
            <p:cNvPr id="7174" name="Picture 1028" descr="MPO logo"/>
            <p:cNvPicPr>
              <a:picLocks noChangeAspect="1" noChangeArrowheads="1"/>
            </p:cNvPicPr>
            <p:nvPr/>
          </p:nvPicPr>
          <p:blipFill>
            <a:blip r:embed="rId4" cstate="print">
              <a:lum contrast="-6000"/>
            </a:blip>
            <a:srcRect/>
            <a:stretch>
              <a:fillRect/>
            </a:stretch>
          </p:blipFill>
          <p:spPr bwMode="auto">
            <a:xfrm>
              <a:off x="4800" y="3744"/>
              <a:ext cx="804" cy="449"/>
            </a:xfrm>
            <a:prstGeom prst="rect">
              <a:avLst/>
            </a:prstGeom>
            <a:solidFill>
              <a:schemeClr val="accent1"/>
            </a:solidFill>
            <a:ln w="9525">
              <a:noFill/>
              <a:miter lim="800000"/>
              <a:headEnd/>
              <a:tailEnd/>
            </a:ln>
          </p:spPr>
        </p:pic>
      </p:grpSp>
      <p:sp>
        <p:nvSpPr>
          <p:cNvPr id="7171" name="Title 7"/>
          <p:cNvSpPr>
            <a:spLocks noGrp="1"/>
          </p:cNvSpPr>
          <p:nvPr>
            <p:ph type="title"/>
          </p:nvPr>
        </p:nvSpPr>
        <p:spPr/>
        <p:txBody>
          <a:bodyPr/>
          <a:lstStyle/>
          <a:p>
            <a:r>
              <a:rPr lang="en-US" sz="4000" b="1" dirty="0">
                <a:solidFill>
                  <a:schemeClr val="tx1"/>
                </a:solidFill>
                <a:latin typeface="Arial" panose="020B0604020202020204" pitchFamily="34" charset="0"/>
                <a:cs typeface="Arial" panose="020B0604020202020204" pitchFamily="34" charset="0"/>
              </a:rPr>
              <a:t>Join the MPO Adviser Network</a:t>
            </a:r>
            <a:endParaRPr lang="en-US" sz="4000" dirty="0">
              <a:solidFill>
                <a:schemeClr val="tx1"/>
              </a:solidFill>
              <a:latin typeface="Arial" panose="020B0604020202020204" pitchFamily="34" charset="0"/>
              <a:cs typeface="Arial" panose="020B0604020202020204" pitchFamily="34" charset="0"/>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018218846"/>
              </p:ext>
            </p:extLst>
          </p:nvPr>
        </p:nvGraphicFramePr>
        <p:xfrm>
          <a:off x="685800" y="1981200"/>
          <a:ext cx="7772400" cy="4114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31384797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1"/>
            <a:chOff x="0" y="0"/>
            <a:chExt cx="5760" cy="4320"/>
          </a:xfrm>
        </p:grpSpPr>
        <p:pic>
          <p:nvPicPr>
            <p:cNvPr id="5" name="Picture 3" descr="swoop"/>
            <p:cNvPicPr>
              <a:picLocks noChangeAspect="1" noChangeArrowheads="1"/>
            </p:cNvPicPr>
            <p:nvPr/>
          </p:nvPicPr>
          <p:blipFill>
            <a:blip r:embed="rId2" cstate="print"/>
            <a:srcRect/>
            <a:stretch>
              <a:fillRect/>
            </a:stretch>
          </p:blipFill>
          <p:spPr bwMode="auto">
            <a:xfrm>
              <a:off x="0" y="0"/>
              <a:ext cx="5760" cy="3840"/>
            </a:xfrm>
            <a:prstGeom prst="rect">
              <a:avLst/>
            </a:prstGeom>
            <a:solidFill>
              <a:schemeClr val="accent1"/>
            </a:solidFill>
            <a:ln w="9525">
              <a:noFill/>
              <a:miter lim="800000"/>
              <a:headEnd/>
              <a:tailEnd/>
            </a:ln>
          </p:spPr>
        </p:pic>
        <p:pic>
          <p:nvPicPr>
            <p:cNvPr id="6" name="Picture 4" descr="MPO logo"/>
            <p:cNvPicPr>
              <a:picLocks noChangeAspect="1" noChangeArrowheads="1"/>
            </p:cNvPicPr>
            <p:nvPr/>
          </p:nvPicPr>
          <p:blipFill>
            <a:blip r:embed="rId3" cstate="print">
              <a:lum contrast="-6000"/>
            </a:blip>
            <a:srcRect/>
            <a:stretch>
              <a:fillRect/>
            </a:stretch>
          </p:blipFill>
          <p:spPr bwMode="auto">
            <a:xfrm>
              <a:off x="4524" y="3936"/>
              <a:ext cx="688" cy="384"/>
            </a:xfrm>
            <a:prstGeom prst="rect">
              <a:avLst/>
            </a:prstGeom>
            <a:solidFill>
              <a:schemeClr val="accent1"/>
            </a:solidFill>
            <a:ln w="9525">
              <a:noFill/>
              <a:miter lim="800000"/>
              <a:headEnd/>
              <a:tailEnd/>
            </a:ln>
          </p:spPr>
        </p:pic>
      </p:grpSp>
      <p:sp>
        <p:nvSpPr>
          <p:cNvPr id="2" name="Title 1"/>
          <p:cNvSpPr>
            <a:spLocks noGrp="1"/>
          </p:cNvSpPr>
          <p:nvPr>
            <p:ph type="title"/>
          </p:nvPr>
        </p:nvSpPr>
        <p:spPr/>
        <p:txBody>
          <a:bodyPr/>
          <a:lstStyle/>
          <a:p>
            <a:r>
              <a:rPr lang="en-US" b="1" dirty="0">
                <a:solidFill>
                  <a:schemeClr val="tx1"/>
                </a:solidFill>
                <a:latin typeface="Arial" panose="020B0604020202020204" pitchFamily="34" charset="0"/>
                <a:cs typeface="Arial" panose="020B0604020202020204" pitchFamily="34" charset="0"/>
              </a:rPr>
              <a:t>Transportation Planning </a:t>
            </a:r>
          </a:p>
        </p:txBody>
      </p:sp>
      <p:sp>
        <p:nvSpPr>
          <p:cNvPr id="3" name="Content Placeholder 2"/>
          <p:cNvSpPr>
            <a:spLocks noGrp="1"/>
          </p:cNvSpPr>
          <p:nvPr>
            <p:ph idx="1"/>
          </p:nvPr>
        </p:nvSpPr>
        <p:spPr>
          <a:xfrm>
            <a:off x="533400" y="2057400"/>
            <a:ext cx="7315200" cy="4038601"/>
          </a:xfrm>
          <a:ln w="57150">
            <a:solidFill>
              <a:schemeClr val="accent1">
                <a:lumMod val="60000"/>
                <a:lumOff val="40000"/>
              </a:schemeClr>
            </a:solidFill>
          </a:ln>
        </p:spPr>
        <p:txBody>
          <a:bodyPr/>
          <a:lstStyle/>
          <a:p>
            <a:pPr lvl="1" algn="just">
              <a:buFont typeface="Arial" pitchFamily="34" charset="0"/>
              <a:buChar char="•"/>
            </a:pPr>
            <a:r>
              <a:rPr lang="en-US" sz="2200" dirty="0">
                <a:latin typeface="Arial" panose="020B0604020202020204" pitchFamily="34" charset="0"/>
                <a:cs typeface="Arial" panose="020B0604020202020204" pitchFamily="34" charset="0"/>
              </a:rPr>
              <a:t>FDOT has direct oversight; MPO Handbook establishes annual product deliverable schedule</a:t>
            </a:r>
          </a:p>
          <a:p>
            <a:pPr marL="457200" lvl="1" indent="0" algn="just">
              <a:buNone/>
            </a:pPr>
            <a:endParaRPr lang="en-US" sz="900" dirty="0">
              <a:latin typeface="Arial" panose="020B0604020202020204" pitchFamily="34" charset="0"/>
              <a:cs typeface="Arial" panose="020B0604020202020204" pitchFamily="34" charset="0"/>
            </a:endParaRPr>
          </a:p>
          <a:p>
            <a:pPr lvl="1" algn="just">
              <a:buFont typeface="Arial" pitchFamily="34" charset="0"/>
              <a:buChar char="•"/>
            </a:pPr>
            <a:r>
              <a:rPr lang="en-US" sz="2200" dirty="0">
                <a:latin typeface="Arial" panose="020B0604020202020204" pitchFamily="34" charset="0"/>
                <a:cs typeface="Arial" panose="020B0604020202020204" pitchFamily="34" charset="0"/>
              </a:rPr>
              <a:t>FHWA/FTA conduct MPO Certification Reviews of larger MPOs (200,000+ population) every 4 years</a:t>
            </a:r>
          </a:p>
          <a:p>
            <a:pPr marL="457200" lvl="1" indent="0" algn="just">
              <a:buNone/>
            </a:pPr>
            <a:endParaRPr lang="en-US" sz="900" dirty="0">
              <a:latin typeface="Arial" panose="020B0604020202020204" pitchFamily="34" charset="0"/>
              <a:cs typeface="Arial" panose="020B0604020202020204" pitchFamily="34" charset="0"/>
            </a:endParaRPr>
          </a:p>
          <a:p>
            <a:pPr lvl="1" algn="just">
              <a:buFont typeface="Arial" pitchFamily="34" charset="0"/>
              <a:buChar char="•"/>
            </a:pPr>
            <a:r>
              <a:rPr lang="en-US" sz="2200" dirty="0">
                <a:solidFill>
                  <a:schemeClr val="accent6">
                    <a:lumMod val="50000"/>
                  </a:schemeClr>
                </a:solidFill>
                <a:latin typeface="Arial" panose="020B0604020202020204" pitchFamily="34" charset="0"/>
                <a:cs typeface="Arial" panose="020B0604020202020204" pitchFamily="34" charset="0"/>
              </a:rPr>
              <a:t>Continuing, Cooperative, &amp; Comprehensive (3-C</a:t>
            </a:r>
            <a:r>
              <a:rPr lang="en-US" sz="2200" dirty="0">
                <a:solidFill>
                  <a:schemeClr val="accent2"/>
                </a:solidFill>
                <a:latin typeface="Arial" panose="020B0604020202020204" pitchFamily="34" charset="0"/>
                <a:cs typeface="Arial" panose="020B0604020202020204" pitchFamily="34" charset="0"/>
              </a:rPr>
              <a:t>)</a:t>
            </a:r>
          </a:p>
          <a:p>
            <a:pPr marL="457200" lvl="1" indent="0" algn="just">
              <a:buNone/>
            </a:pPr>
            <a:endParaRPr lang="en-US" sz="900" dirty="0">
              <a:solidFill>
                <a:schemeClr val="accent2"/>
              </a:solidFill>
              <a:latin typeface="Arial" panose="020B0604020202020204" pitchFamily="34" charset="0"/>
              <a:cs typeface="Arial" panose="020B0604020202020204" pitchFamily="34" charset="0"/>
            </a:endParaRPr>
          </a:p>
          <a:p>
            <a:pPr lvl="1" algn="just">
              <a:buFont typeface="Arial" pitchFamily="34" charset="0"/>
              <a:buChar char="•"/>
            </a:pPr>
            <a:r>
              <a:rPr lang="en-US" sz="2200" dirty="0">
                <a:latin typeface="Arial" panose="020B0604020202020204" pitchFamily="34" charset="0"/>
                <a:cs typeface="Arial" panose="020B0604020202020204" pitchFamily="34" charset="0"/>
              </a:rPr>
              <a:t>Highly regulated and rigorous in terms of public involvement and “transparency,” data-driven analysis, &amp; reporting on national performance measures, state and local targets </a:t>
            </a:r>
          </a:p>
          <a:p>
            <a:pPr lvl="1" algn="just">
              <a:buFont typeface="Arial" pitchFamily="34" charset="0"/>
              <a:buChar char="•"/>
            </a:pPr>
            <a:endParaRPr lang="en-US" sz="2000" dirty="0"/>
          </a:p>
          <a:p>
            <a:pPr lvl="1" algn="just">
              <a:buFont typeface="Arial" pitchFamily="34" charset="0"/>
              <a:buChar char="•"/>
            </a:pPr>
            <a:endParaRPr lang="en-US" sz="2000" dirty="0"/>
          </a:p>
          <a:p>
            <a:pPr lvl="1" algn="just">
              <a:buFont typeface="Arial" pitchFamily="34" charset="0"/>
              <a:buChar char="•"/>
            </a:pPr>
            <a:endParaRPr lang="en-US" sz="2000" dirty="0"/>
          </a:p>
          <a:p>
            <a:endParaRPr lang="en-US" dirty="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2"/>
          <p:cNvGrpSpPr>
            <a:grpSpLocks/>
          </p:cNvGrpSpPr>
          <p:nvPr/>
        </p:nvGrpSpPr>
        <p:grpSpPr bwMode="auto">
          <a:xfrm>
            <a:off x="0" y="0"/>
            <a:ext cx="9144000" cy="6656388"/>
            <a:chOff x="0" y="0"/>
            <a:chExt cx="5760" cy="4193"/>
          </a:xfrm>
        </p:grpSpPr>
        <p:pic>
          <p:nvPicPr>
            <p:cNvPr id="33798" name="Picture 3" descr="swoop"/>
            <p:cNvPicPr>
              <a:picLocks noChangeAspect="1" noChangeArrowheads="1"/>
            </p:cNvPicPr>
            <p:nvPr/>
          </p:nvPicPr>
          <p:blipFill>
            <a:blip r:embed="rId2" cstate="print"/>
            <a:srcRect/>
            <a:stretch>
              <a:fillRect/>
            </a:stretch>
          </p:blipFill>
          <p:spPr bwMode="auto">
            <a:xfrm>
              <a:off x="0" y="0"/>
              <a:ext cx="5760" cy="3840"/>
            </a:xfrm>
            <a:prstGeom prst="rect">
              <a:avLst/>
            </a:prstGeom>
            <a:solidFill>
              <a:schemeClr val="accent1"/>
            </a:solidFill>
            <a:ln w="9525">
              <a:noFill/>
              <a:miter lim="800000"/>
              <a:headEnd/>
              <a:tailEnd/>
            </a:ln>
          </p:spPr>
        </p:pic>
        <p:pic>
          <p:nvPicPr>
            <p:cNvPr id="33799" name="Picture 4" descr="MPO logo"/>
            <p:cNvPicPr>
              <a:picLocks noChangeAspect="1" noChangeArrowheads="1"/>
            </p:cNvPicPr>
            <p:nvPr/>
          </p:nvPicPr>
          <p:blipFill>
            <a:blip r:embed="rId3" cstate="print">
              <a:lum contrast="-6000"/>
            </a:blip>
            <a:srcRect/>
            <a:stretch>
              <a:fillRect/>
            </a:stretch>
          </p:blipFill>
          <p:spPr bwMode="auto">
            <a:xfrm>
              <a:off x="4800" y="3744"/>
              <a:ext cx="804" cy="449"/>
            </a:xfrm>
            <a:prstGeom prst="rect">
              <a:avLst/>
            </a:prstGeom>
            <a:solidFill>
              <a:schemeClr val="accent1"/>
            </a:solidFill>
            <a:ln w="9525">
              <a:noFill/>
              <a:miter lim="800000"/>
              <a:headEnd/>
              <a:tailEnd/>
            </a:ln>
          </p:spPr>
        </p:pic>
      </p:grpSp>
      <p:sp>
        <p:nvSpPr>
          <p:cNvPr id="33796" name="Rectangle 6"/>
          <p:cNvSpPr>
            <a:spLocks noGrp="1" noChangeArrowheads="1"/>
          </p:cNvSpPr>
          <p:nvPr>
            <p:ph type="subTitle" idx="1"/>
          </p:nvPr>
        </p:nvSpPr>
        <p:spPr>
          <a:xfrm>
            <a:off x="1066800" y="3733800"/>
            <a:ext cx="7315200" cy="2438400"/>
          </a:xfrm>
          <a:solidFill>
            <a:schemeClr val="bg1"/>
          </a:solidFill>
        </p:spPr>
        <p:txBody>
          <a:bodyPr/>
          <a:lstStyle/>
          <a:p>
            <a:pPr eaLnBrk="1" hangingPunct="1"/>
            <a:r>
              <a:rPr lang="en-US" dirty="0">
                <a:latin typeface="Arial" panose="020B0604020202020204" pitchFamily="34" charset="0"/>
                <a:cs typeface="Arial" panose="020B0604020202020204" pitchFamily="34" charset="0"/>
              </a:rPr>
              <a:t>Comments and Questions</a:t>
            </a:r>
          </a:p>
          <a:p>
            <a:pPr eaLnBrk="1" hangingPunct="1"/>
            <a:endParaRPr lang="en-US" sz="2000" dirty="0">
              <a:latin typeface="Arial" panose="020B0604020202020204" pitchFamily="34" charset="0"/>
              <a:cs typeface="Arial" panose="020B0604020202020204" pitchFamily="34" charset="0"/>
            </a:endParaRPr>
          </a:p>
          <a:p>
            <a:pPr eaLnBrk="1" hangingPunct="1"/>
            <a:r>
              <a:rPr lang="en-US" sz="2000" dirty="0">
                <a:latin typeface="Arial" panose="020B0604020202020204" pitchFamily="34" charset="0"/>
                <a:cs typeface="Arial" panose="020B0604020202020204" pitchFamily="34" charset="0"/>
              </a:rPr>
              <a:t>Contact: Anne McLaughlin, MPO Director 239-252-5884</a:t>
            </a:r>
          </a:p>
          <a:p>
            <a:pPr eaLnBrk="1" hangingPunct="1"/>
            <a:r>
              <a:rPr lang="en-US" sz="2000" b="1" dirty="0">
                <a:latin typeface="Arial" panose="020B0604020202020204" pitchFamily="34" charset="0"/>
                <a:cs typeface="Arial" panose="020B0604020202020204" pitchFamily="34" charset="0"/>
                <a:hlinkClick r:id="rId4"/>
              </a:rPr>
              <a:t>Anne.mclaughlin@colliercountyfl.gov</a:t>
            </a:r>
            <a:endParaRPr lang="en-US" sz="2000" b="1" dirty="0">
              <a:latin typeface="Arial" panose="020B0604020202020204" pitchFamily="34" charset="0"/>
              <a:cs typeface="Arial" panose="020B0604020202020204" pitchFamily="34" charset="0"/>
            </a:endParaRPr>
          </a:p>
          <a:p>
            <a:pPr eaLnBrk="1" hangingPunct="1"/>
            <a:r>
              <a:rPr lang="en-US" sz="2000" dirty="0">
                <a:latin typeface="Arial" panose="020B0604020202020204" pitchFamily="34" charset="0"/>
                <a:cs typeface="Arial" panose="020B0604020202020204" pitchFamily="34" charset="0"/>
              </a:rPr>
              <a:t>www.colliermpo.com</a:t>
            </a:r>
          </a:p>
        </p:txBody>
      </p:sp>
      <p:sp>
        <p:nvSpPr>
          <p:cNvPr id="33797" name="Rectangle 7"/>
          <p:cNvSpPr>
            <a:spLocks noChangeArrowheads="1"/>
          </p:cNvSpPr>
          <p:nvPr/>
        </p:nvSpPr>
        <p:spPr bwMode="auto">
          <a:xfrm>
            <a:off x="4479925" y="3048000"/>
            <a:ext cx="2606675" cy="762000"/>
          </a:xfrm>
          <a:prstGeom prst="rect">
            <a:avLst/>
          </a:prstGeom>
          <a:noFill/>
          <a:ln w="9525">
            <a:noFill/>
            <a:miter lim="800000"/>
            <a:headEnd/>
            <a:tailEnd/>
          </a:ln>
        </p:spPr>
        <p:txBody>
          <a:bodyPr>
            <a:spAutoFit/>
          </a:bodyPr>
          <a:lstStyle/>
          <a:p>
            <a:pPr eaLnBrk="0" hangingPunct="0"/>
            <a:endParaRPr lang="en-US" sz="4400" dirty="0">
              <a:solidFill>
                <a:schemeClr val="tx2"/>
              </a:solidFill>
            </a:endParaRPr>
          </a:p>
        </p:txBody>
      </p:sp>
      <p:pic>
        <p:nvPicPr>
          <p:cNvPr id="1026" name="Picture 2" descr="C:\Users\annemclaughlin\AppData\Local\Microsoft\Windows\Temporary Internet Files\Content.IE5\FYNDZ410\question[1].jpg"/>
          <p:cNvPicPr>
            <a:picLocks noChangeAspect="1" noChangeArrowheads="1"/>
          </p:cNvPicPr>
          <p:nvPr/>
        </p:nvPicPr>
        <p:blipFill>
          <a:blip r:embed="rId5" cstate="print"/>
          <a:srcRect/>
          <a:stretch>
            <a:fillRect/>
          </a:stretch>
        </p:blipFill>
        <p:spPr bwMode="auto">
          <a:xfrm>
            <a:off x="3200400" y="1066800"/>
            <a:ext cx="2379743" cy="2367601"/>
          </a:xfrm>
          <a:prstGeom prst="rect">
            <a:avLst/>
          </a:prstGeom>
          <a:noFill/>
          <a:ln>
            <a:solidFill>
              <a:schemeClr val="accent1"/>
            </a:solidFill>
          </a:ln>
          <a:effectLst>
            <a:outerShdw blurRad="50800" dist="38100" dir="2700000" algn="tl" rotWithShape="0">
              <a:schemeClr val="accent2">
                <a:lumMod val="60000"/>
                <a:lumOff val="40000"/>
                <a:alpha val="40000"/>
              </a:schemeClr>
            </a:outerShdw>
          </a:effectLst>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 descr="swoop"/>
          <p:cNvPicPr>
            <a:picLocks noChangeAspect="1" noChangeArrowheads="1"/>
          </p:cNvPicPr>
          <p:nvPr/>
        </p:nvPicPr>
        <p:blipFill>
          <a:blip r:embed="rId3" cstate="print"/>
          <a:srcRect/>
          <a:stretch>
            <a:fillRect/>
          </a:stretch>
        </p:blipFill>
        <p:spPr bwMode="auto">
          <a:xfrm>
            <a:off x="0" y="71919"/>
            <a:ext cx="9144000" cy="6019800"/>
          </a:xfrm>
          <a:prstGeom prst="rect">
            <a:avLst/>
          </a:prstGeom>
          <a:solidFill>
            <a:schemeClr val="accent1"/>
          </a:solidFill>
          <a:ln w="9525">
            <a:noFill/>
            <a:miter lim="800000"/>
            <a:headEnd/>
            <a:tailEnd/>
          </a:ln>
        </p:spPr>
      </p:pic>
      <p:sp>
        <p:nvSpPr>
          <p:cNvPr id="1028" name="Rectangle 3"/>
          <p:cNvSpPr>
            <a:spLocks noGrp="1" noChangeArrowheads="1"/>
          </p:cNvSpPr>
          <p:nvPr>
            <p:ph type="title"/>
          </p:nvPr>
        </p:nvSpPr>
        <p:spPr/>
        <p:txBody>
          <a:bodyPr/>
          <a:lstStyle/>
          <a:p>
            <a:pPr eaLnBrk="1" hangingPunct="1"/>
            <a:r>
              <a:rPr lang="en-US" b="1" dirty="0">
                <a:solidFill>
                  <a:schemeClr val="tx1"/>
                </a:solidFill>
                <a:latin typeface="Arial" panose="020B0604020202020204" pitchFamily="34" charset="0"/>
                <a:cs typeface="Arial" panose="020B0604020202020204" pitchFamily="34" charset="0"/>
              </a:rPr>
              <a:t>Collier MPO Composition</a:t>
            </a:r>
          </a:p>
        </p:txBody>
      </p:sp>
      <p:sp>
        <p:nvSpPr>
          <p:cNvPr id="1029" name="Rectangle 4"/>
          <p:cNvSpPr>
            <a:spLocks noGrp="1" noChangeArrowheads="1"/>
          </p:cNvSpPr>
          <p:nvPr>
            <p:ph type="body" idx="1"/>
          </p:nvPr>
        </p:nvSpPr>
        <p:spPr>
          <a:xfrm>
            <a:off x="685800" y="1600200"/>
            <a:ext cx="7772400" cy="4495800"/>
          </a:xfrm>
        </p:spPr>
        <p:txBody>
          <a:bodyPr/>
          <a:lstStyle/>
          <a:p>
            <a:pPr eaLnBrk="1" hangingPunct="1"/>
            <a:r>
              <a:rPr lang="en-US" dirty="0"/>
              <a:t>Board Representation:</a:t>
            </a:r>
          </a:p>
          <a:p>
            <a:pPr lvl="1" eaLnBrk="1" hangingPunct="1"/>
            <a:r>
              <a:rPr lang="en-US" dirty="0"/>
              <a:t>Collier County 		Five Members</a:t>
            </a:r>
          </a:p>
          <a:p>
            <a:pPr lvl="1" eaLnBrk="1" hangingPunct="1"/>
            <a:r>
              <a:rPr lang="en-US" dirty="0"/>
              <a:t>City of Naples  		Two Members</a:t>
            </a:r>
          </a:p>
          <a:p>
            <a:pPr lvl="1" eaLnBrk="1" hangingPunct="1"/>
            <a:r>
              <a:rPr lang="en-US" dirty="0"/>
              <a:t>City of Marco Island 	One Member</a:t>
            </a:r>
          </a:p>
          <a:p>
            <a:pPr lvl="1" eaLnBrk="1" hangingPunct="1"/>
            <a:r>
              <a:rPr lang="en-US" dirty="0"/>
              <a:t>City of Everglades City 	One Member</a:t>
            </a:r>
          </a:p>
        </p:txBody>
      </p:sp>
      <p:pic>
        <p:nvPicPr>
          <p:cNvPr id="1030" name="Picture 5" descr="MPO logo"/>
          <p:cNvPicPr>
            <a:picLocks noChangeAspect="1" noChangeArrowheads="1"/>
          </p:cNvPicPr>
          <p:nvPr/>
        </p:nvPicPr>
        <p:blipFill>
          <a:blip r:embed="rId4" cstate="print">
            <a:lum contrast="-6000"/>
          </a:blip>
          <a:srcRect/>
          <a:stretch>
            <a:fillRect/>
          </a:stretch>
        </p:blipFill>
        <p:spPr bwMode="auto">
          <a:xfrm>
            <a:off x="7620000" y="5943600"/>
            <a:ext cx="1276350" cy="712788"/>
          </a:xfrm>
          <a:prstGeom prst="rect">
            <a:avLst/>
          </a:prstGeom>
          <a:solidFill>
            <a:schemeClr val="accent1"/>
          </a:solidFill>
          <a:ln w="9525">
            <a:noFill/>
            <a:miter lim="800000"/>
            <a:headEnd/>
            <a:tailEnd/>
          </a:ln>
        </p:spPr>
      </p:pic>
      <p:graphicFrame>
        <p:nvGraphicFramePr>
          <p:cNvPr id="7" name="Chart 8"/>
          <p:cNvGraphicFramePr>
            <a:graphicFrameLocks/>
          </p:cNvGraphicFramePr>
          <p:nvPr/>
        </p:nvGraphicFramePr>
        <p:xfrm>
          <a:off x="2057400" y="4343400"/>
          <a:ext cx="4775200" cy="1930400"/>
        </p:xfrm>
        <a:graphic>
          <a:graphicData uri="http://schemas.openxmlformats.org/drawingml/2006/chart">
            <c:chart xmlns:c="http://schemas.openxmlformats.org/drawingml/2006/chart" xmlns:r="http://schemas.openxmlformats.org/officeDocument/2006/relationships" r:id="rId5"/>
          </a:graphicData>
        </a:graphic>
      </p:graphicFrame>
      <p:sp>
        <p:nvSpPr>
          <p:cNvPr id="8" name="Rectangle 4"/>
          <p:cNvSpPr txBox="1">
            <a:spLocks noChangeArrowheads="1"/>
          </p:cNvSpPr>
          <p:nvPr/>
        </p:nvSpPr>
        <p:spPr bwMode="auto">
          <a:xfrm>
            <a:off x="849312" y="1643438"/>
            <a:ext cx="7191375"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dirty="0">
              <a:ln>
                <a:noFill/>
              </a:ln>
              <a:solidFill>
                <a:schemeClr val="tx1"/>
              </a:solidFill>
              <a:effectLst/>
              <a:uLnTx/>
              <a:uFillTx/>
              <a:latin typeface="+mn-lt"/>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lang="en-US" sz="2800" kern="0" dirty="0">
              <a:latin typeface="+mn-lt"/>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dirty="0">
              <a:ln>
                <a:noFill/>
              </a:ln>
              <a:solidFill>
                <a:schemeClr val="tx1"/>
              </a:solidFill>
              <a:effectLst/>
              <a:uLnTx/>
              <a:uFillTx/>
              <a:latin typeface="+mn-lt"/>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dirty="0">
              <a:ln>
                <a:noFill/>
              </a:ln>
              <a:solidFill>
                <a:schemeClr val="tx1"/>
              </a:solidFill>
              <a:effectLst/>
              <a:uLnTx/>
              <a:uFillTx/>
              <a:latin typeface="+mn-lt"/>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dirty="0">
              <a:ln>
                <a:noFill/>
              </a:ln>
              <a:solidFill>
                <a:schemeClr val="tx1"/>
              </a:solidFill>
              <a:effectLst/>
              <a:uLnTx/>
              <a:uFillTx/>
              <a:latin typeface="+mn-lt"/>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endParaRPr lang="en-US" dirty="0"/>
          </a:p>
        </p:txBody>
      </p:sp>
      <p:sp>
        <p:nvSpPr>
          <p:cNvPr id="13315" name="Rectangle 3"/>
          <p:cNvSpPr>
            <a:spLocks noGrp="1" noChangeArrowheads="1"/>
          </p:cNvSpPr>
          <p:nvPr>
            <p:ph type="body" idx="1"/>
          </p:nvPr>
        </p:nvSpPr>
        <p:spPr/>
        <p:txBody>
          <a:bodyPr/>
          <a:lstStyle/>
          <a:p>
            <a:pPr eaLnBrk="1" hangingPunct="1"/>
            <a:endParaRPr lang="en-US" dirty="0"/>
          </a:p>
        </p:txBody>
      </p:sp>
      <p:pic>
        <p:nvPicPr>
          <p:cNvPr id="13316" name="Picture 4" descr="swoop"/>
          <p:cNvPicPr>
            <a:picLocks noChangeAspect="1" noChangeArrowheads="1"/>
          </p:cNvPicPr>
          <p:nvPr/>
        </p:nvPicPr>
        <p:blipFill>
          <a:blip r:embed="rId2" cstate="print"/>
          <a:srcRect/>
          <a:stretch>
            <a:fillRect/>
          </a:stretch>
        </p:blipFill>
        <p:spPr bwMode="auto">
          <a:xfrm>
            <a:off x="0" y="30956"/>
            <a:ext cx="9144000" cy="6096000"/>
          </a:xfrm>
          <a:prstGeom prst="rect">
            <a:avLst/>
          </a:prstGeom>
          <a:solidFill>
            <a:schemeClr val="accent1"/>
          </a:solidFill>
          <a:ln w="9525">
            <a:noFill/>
            <a:miter lim="800000"/>
            <a:headEnd/>
            <a:tailEnd/>
          </a:ln>
        </p:spPr>
      </p:pic>
      <p:pic>
        <p:nvPicPr>
          <p:cNvPr id="13317" name="Picture 5" descr="MPO logo"/>
          <p:cNvPicPr>
            <a:picLocks noChangeAspect="1" noChangeArrowheads="1"/>
          </p:cNvPicPr>
          <p:nvPr/>
        </p:nvPicPr>
        <p:blipFill>
          <a:blip r:embed="rId3" cstate="print">
            <a:lum contrast="-6000"/>
          </a:blip>
          <a:srcRect/>
          <a:stretch>
            <a:fillRect/>
          </a:stretch>
        </p:blipFill>
        <p:spPr bwMode="auto">
          <a:xfrm>
            <a:off x="7620000" y="5943600"/>
            <a:ext cx="1276350" cy="712788"/>
          </a:xfrm>
          <a:prstGeom prst="rect">
            <a:avLst/>
          </a:prstGeom>
          <a:solidFill>
            <a:schemeClr val="accent1"/>
          </a:solidFill>
          <a:ln w="9525">
            <a:noFill/>
            <a:miter lim="800000"/>
            <a:headEnd/>
            <a:tailEnd/>
          </a:ln>
        </p:spPr>
      </p:pic>
      <p:graphicFrame>
        <p:nvGraphicFramePr>
          <p:cNvPr id="8" name="Content Placeholder 3">
            <a:extLst>
              <a:ext uri="{FF2B5EF4-FFF2-40B4-BE49-F238E27FC236}">
                <a16:creationId xmlns:a16="http://schemas.microsoft.com/office/drawing/2014/main" id="{E5F0E9F2-DE84-4D40-9030-4E1345C4FF0A}"/>
              </a:ext>
            </a:extLst>
          </p:cNvPr>
          <p:cNvGraphicFramePr>
            <a:graphicFrameLocks/>
          </p:cNvGraphicFramePr>
          <p:nvPr>
            <p:extLst>
              <p:ext uri="{D42A27DB-BD31-4B8C-83A1-F6EECF244321}">
                <p14:modId xmlns:p14="http://schemas.microsoft.com/office/powerpoint/2010/main" val="1941200732"/>
              </p:ext>
            </p:extLst>
          </p:nvPr>
        </p:nvGraphicFramePr>
        <p:xfrm>
          <a:off x="838200" y="2133600"/>
          <a:ext cx="7772400" cy="4114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ctangle 1">
            <a:extLst>
              <a:ext uri="{FF2B5EF4-FFF2-40B4-BE49-F238E27FC236}">
                <a16:creationId xmlns:a16="http://schemas.microsoft.com/office/drawing/2014/main" id="{22B7937C-1316-441D-9F52-DF6D39132FDE}"/>
              </a:ext>
            </a:extLst>
          </p:cNvPr>
          <p:cNvSpPr/>
          <p:nvPr/>
        </p:nvSpPr>
        <p:spPr>
          <a:xfrm>
            <a:off x="2362200" y="381000"/>
            <a:ext cx="5342227" cy="769441"/>
          </a:xfrm>
          <a:prstGeom prst="rect">
            <a:avLst/>
          </a:prstGeom>
        </p:spPr>
        <p:txBody>
          <a:bodyPr wrap="square">
            <a:spAutoFit/>
          </a:bodyPr>
          <a:lstStyle/>
          <a:p>
            <a:r>
              <a:rPr lang="en-US" sz="4400" b="1" dirty="0">
                <a:latin typeface="Arial" panose="020B0604020202020204" pitchFamily="34" charset="0"/>
                <a:cs typeface="Arial" panose="020B0604020202020204" pitchFamily="34" charset="0"/>
              </a:rPr>
              <a:t>MPO</a:t>
            </a:r>
            <a:r>
              <a:rPr lang="en-US" sz="3200" dirty="0">
                <a:latin typeface="Arial" panose="020B0604020202020204" pitchFamily="34" charset="0"/>
                <a:cs typeface="Arial" panose="020B0604020202020204" pitchFamily="34" charset="0"/>
              </a:rPr>
              <a:t> </a:t>
            </a:r>
            <a:r>
              <a:rPr lang="en-US" sz="4400" b="1" dirty="0">
                <a:latin typeface="Arial" panose="020B0604020202020204" pitchFamily="34" charset="0"/>
                <a:cs typeface="Arial" panose="020B0604020202020204" pitchFamily="34" charset="0"/>
              </a:rPr>
              <a:t>Documents</a:t>
            </a:r>
          </a:p>
        </p:txBody>
      </p:sp>
      <p:sp>
        <p:nvSpPr>
          <p:cNvPr id="10" name="Down Arrow 4">
            <a:extLst>
              <a:ext uri="{FF2B5EF4-FFF2-40B4-BE49-F238E27FC236}">
                <a16:creationId xmlns:a16="http://schemas.microsoft.com/office/drawing/2014/main" id="{68363A1B-681A-434C-B39A-895F2973C761}"/>
              </a:ext>
            </a:extLst>
          </p:cNvPr>
          <p:cNvSpPr/>
          <p:nvPr/>
        </p:nvSpPr>
        <p:spPr>
          <a:xfrm>
            <a:off x="4190999" y="1552575"/>
            <a:ext cx="7620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697985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pSp>
        <p:nvGrpSpPr>
          <p:cNvPr id="4" name="Group 4"/>
          <p:cNvGrpSpPr>
            <a:grpSpLocks/>
          </p:cNvGrpSpPr>
          <p:nvPr/>
        </p:nvGrpSpPr>
        <p:grpSpPr bwMode="auto">
          <a:xfrm>
            <a:off x="76200" y="-9525"/>
            <a:ext cx="9144000" cy="6656388"/>
            <a:chOff x="0" y="0"/>
            <a:chExt cx="5760" cy="4193"/>
          </a:xfrm>
        </p:grpSpPr>
        <p:pic>
          <p:nvPicPr>
            <p:cNvPr id="6" name="Picture 5" descr="swoop"/>
            <p:cNvPicPr>
              <a:picLocks noChangeAspect="1" noChangeArrowheads="1"/>
            </p:cNvPicPr>
            <p:nvPr/>
          </p:nvPicPr>
          <p:blipFill>
            <a:blip r:embed="rId3" cstate="print"/>
            <a:srcRect/>
            <a:stretch>
              <a:fillRect/>
            </a:stretch>
          </p:blipFill>
          <p:spPr bwMode="auto">
            <a:xfrm>
              <a:off x="0" y="0"/>
              <a:ext cx="5760" cy="3840"/>
            </a:xfrm>
            <a:prstGeom prst="rect">
              <a:avLst/>
            </a:prstGeom>
            <a:solidFill>
              <a:schemeClr val="accent1"/>
            </a:solidFill>
            <a:ln w="9525">
              <a:noFill/>
              <a:miter lim="800000"/>
              <a:headEnd/>
              <a:tailEnd/>
            </a:ln>
          </p:spPr>
        </p:pic>
        <p:pic>
          <p:nvPicPr>
            <p:cNvPr id="5" name="Picture 6" descr="MPO logo"/>
            <p:cNvPicPr>
              <a:picLocks noChangeAspect="1" noChangeArrowheads="1"/>
            </p:cNvPicPr>
            <p:nvPr/>
          </p:nvPicPr>
          <p:blipFill>
            <a:blip r:embed="rId4" cstate="print">
              <a:lum contrast="-6000"/>
            </a:blip>
            <a:srcRect/>
            <a:stretch>
              <a:fillRect/>
            </a:stretch>
          </p:blipFill>
          <p:spPr bwMode="auto">
            <a:xfrm>
              <a:off x="4800" y="3744"/>
              <a:ext cx="804" cy="449"/>
            </a:xfrm>
            <a:prstGeom prst="rect">
              <a:avLst/>
            </a:prstGeom>
            <a:solidFill>
              <a:schemeClr val="accent1"/>
            </a:solidFill>
            <a:ln w="9525">
              <a:noFill/>
              <a:miter lim="800000"/>
              <a:headEnd/>
              <a:tailEnd/>
            </a:ln>
          </p:spPr>
        </p:pic>
      </p:grpSp>
      <p:sp>
        <p:nvSpPr>
          <p:cNvPr id="3" name="Content Placeholder 2"/>
          <p:cNvSpPr>
            <a:spLocks noGrp="1"/>
          </p:cNvSpPr>
          <p:nvPr>
            <p:ph idx="1"/>
          </p:nvPr>
        </p:nvSpPr>
        <p:spPr>
          <a:xfrm>
            <a:off x="381000" y="1447800"/>
            <a:ext cx="8610600" cy="4876800"/>
          </a:xfrm>
        </p:spPr>
        <p:txBody>
          <a:bodyPr/>
          <a:lstStyle/>
          <a:p>
            <a:r>
              <a:rPr lang="en-US" sz="2400" dirty="0">
                <a:latin typeface="Arial" panose="020B0604020202020204" pitchFamily="34" charset="0"/>
                <a:cs typeface="Arial" panose="020B0604020202020204" pitchFamily="34" charset="0"/>
              </a:rPr>
              <a:t>Adopted every 5 years by State/Federal law</a:t>
            </a:r>
          </a:p>
          <a:p>
            <a:r>
              <a:rPr lang="en-US" sz="2400" dirty="0">
                <a:latin typeface="Arial" panose="020B0604020202020204" pitchFamily="34" charset="0"/>
                <a:cs typeface="Arial" panose="020B0604020202020204" pitchFamily="34" charset="0"/>
              </a:rPr>
              <a:t>Required to receive Federal &amp; State transportation funding</a:t>
            </a:r>
          </a:p>
          <a:p>
            <a:r>
              <a:rPr lang="en-US" sz="2400" dirty="0">
                <a:latin typeface="Arial" panose="020B0604020202020204" pitchFamily="34" charset="0"/>
                <a:cs typeface="Arial" panose="020B0604020202020204" pitchFamily="34" charset="0"/>
              </a:rPr>
              <a:t>Forecasts future growth</a:t>
            </a:r>
          </a:p>
          <a:p>
            <a:r>
              <a:rPr lang="en-US" sz="2400" dirty="0">
                <a:latin typeface="Arial" panose="020B0604020202020204" pitchFamily="34" charset="0"/>
                <a:cs typeface="Arial" panose="020B0604020202020204" pitchFamily="34" charset="0"/>
              </a:rPr>
              <a:t>Identifies the current transportation system</a:t>
            </a:r>
          </a:p>
          <a:p>
            <a:r>
              <a:rPr lang="en-US" sz="2400" dirty="0">
                <a:latin typeface="Arial" panose="020B0604020202020204" pitchFamily="34" charset="0"/>
                <a:cs typeface="Arial" panose="020B0604020202020204" pitchFamily="34" charset="0"/>
              </a:rPr>
              <a:t>Forecasts future transportation needs</a:t>
            </a:r>
          </a:p>
          <a:p>
            <a:r>
              <a:rPr lang="en-US" sz="2400" dirty="0">
                <a:latin typeface="Arial" panose="020B0604020202020204" pitchFamily="34" charset="0"/>
                <a:cs typeface="Arial" panose="020B0604020202020204" pitchFamily="34" charset="0"/>
              </a:rPr>
              <a:t>Identifies available revenues</a:t>
            </a:r>
          </a:p>
          <a:p>
            <a:r>
              <a:rPr lang="en-US" sz="2400" dirty="0">
                <a:latin typeface="Arial" panose="020B0604020202020204" pitchFamily="34" charset="0"/>
                <a:cs typeface="Arial" panose="020B0604020202020204" pitchFamily="34" charset="0"/>
              </a:rPr>
              <a:t>Selects financially feasible projects to best meet future demands,  </a:t>
            </a:r>
            <a:r>
              <a:rPr lang="en-US" sz="2400" dirty="0">
                <a:solidFill>
                  <a:schemeClr val="accent4"/>
                </a:solidFill>
                <a:latin typeface="Arial" panose="020B0604020202020204" pitchFamily="34" charset="0"/>
                <a:cs typeface="Arial" panose="020B0604020202020204" pitchFamily="34" charset="0"/>
              </a:rPr>
              <a:t>address performance measures and targets</a:t>
            </a:r>
          </a:p>
          <a:p>
            <a:r>
              <a:rPr lang="en-US" sz="2400" dirty="0">
                <a:latin typeface="Arial" panose="020B0604020202020204" pitchFamily="34" charset="0"/>
                <a:cs typeface="Arial" panose="020B0604020202020204" pitchFamily="34" charset="0"/>
              </a:rPr>
              <a:t>2045 update expected to begin March 2019</a:t>
            </a:r>
          </a:p>
          <a:p>
            <a:r>
              <a:rPr lang="en-US" sz="2400" dirty="0">
                <a:latin typeface="Arial" panose="020B0604020202020204" pitchFamily="34" charset="0"/>
                <a:cs typeface="Arial" panose="020B0604020202020204" pitchFamily="34" charset="0"/>
              </a:rPr>
              <a:t>Must be adopted by December 11, 2020</a:t>
            </a:r>
          </a:p>
          <a:p>
            <a:pPr>
              <a:buNone/>
            </a:pPr>
            <a:r>
              <a:rPr lang="en-US" sz="2000" b="1" dirty="0"/>
              <a:t>	</a:t>
            </a:r>
          </a:p>
        </p:txBody>
      </p:sp>
      <p:sp>
        <p:nvSpPr>
          <p:cNvPr id="7" name="Title 1"/>
          <p:cNvSpPr txBox="1">
            <a:spLocks/>
          </p:cNvSpPr>
          <p:nvPr/>
        </p:nvSpPr>
        <p:spPr bwMode="auto">
          <a:xfrm>
            <a:off x="952500" y="1905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0" cap="none" spc="0" normalizeH="0" baseline="0" noProof="0" dirty="0">
                <a:ln>
                  <a:noFill/>
                </a:ln>
                <a:effectLst/>
                <a:uLnTx/>
                <a:uFillTx/>
                <a:latin typeface="Arial" panose="020B0604020202020204" pitchFamily="34" charset="0"/>
                <a:ea typeface="+mj-ea"/>
                <a:cs typeface="Arial" panose="020B0604020202020204" pitchFamily="34" charset="0"/>
              </a:rPr>
              <a:t>Long Range Transportation Plan (LRTP)</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swoop">
            <a:extLst>
              <a:ext uri="{FF2B5EF4-FFF2-40B4-BE49-F238E27FC236}">
                <a16:creationId xmlns:a16="http://schemas.microsoft.com/office/drawing/2014/main" id="{9B277F67-87C4-4009-8935-B47EC3E53D6D}"/>
              </a:ext>
            </a:extLst>
          </p:cNvPr>
          <p:cNvPicPr>
            <a:picLocks noChangeAspect="1" noChangeArrowheads="1"/>
          </p:cNvPicPr>
          <p:nvPr/>
        </p:nvPicPr>
        <p:blipFill>
          <a:blip r:embed="rId2" cstate="print"/>
          <a:srcRect/>
          <a:stretch>
            <a:fillRect/>
          </a:stretch>
        </p:blipFill>
        <p:spPr bwMode="auto">
          <a:xfrm>
            <a:off x="0" y="457200"/>
            <a:ext cx="9144000" cy="6096000"/>
          </a:xfrm>
          <a:prstGeom prst="rect">
            <a:avLst/>
          </a:prstGeom>
          <a:solidFill>
            <a:schemeClr val="accent1"/>
          </a:solidFill>
          <a:ln w="9525">
            <a:noFill/>
            <a:miter lim="800000"/>
            <a:headEnd/>
            <a:tailEnd/>
          </a:ln>
        </p:spPr>
      </p:pic>
      <p:pic>
        <p:nvPicPr>
          <p:cNvPr id="3" name="Picture 2">
            <a:extLst>
              <a:ext uri="{FF2B5EF4-FFF2-40B4-BE49-F238E27FC236}">
                <a16:creationId xmlns:a16="http://schemas.microsoft.com/office/drawing/2014/main" id="{8D29FE12-28B2-406D-B191-8E0045BB676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600200" y="1828800"/>
            <a:ext cx="5335555" cy="2730995"/>
          </a:xfrm>
          <a:prstGeom prst="rect">
            <a:avLst/>
          </a:prstGeom>
        </p:spPr>
      </p:pic>
      <p:pic>
        <p:nvPicPr>
          <p:cNvPr id="4" name="Picture 4" descr="MPO logo">
            <a:extLst>
              <a:ext uri="{FF2B5EF4-FFF2-40B4-BE49-F238E27FC236}">
                <a16:creationId xmlns:a16="http://schemas.microsoft.com/office/drawing/2014/main" id="{97871D03-C671-40DD-B4FB-26528C6BA4D1}"/>
              </a:ext>
            </a:extLst>
          </p:cNvPr>
          <p:cNvPicPr>
            <a:picLocks noChangeAspect="1" noChangeArrowheads="1"/>
          </p:cNvPicPr>
          <p:nvPr/>
        </p:nvPicPr>
        <p:blipFill>
          <a:blip r:embed="rId5" cstate="print">
            <a:lum contrast="-6000"/>
          </a:blip>
          <a:srcRect/>
          <a:stretch>
            <a:fillRect/>
          </a:stretch>
        </p:blipFill>
        <p:spPr bwMode="auto">
          <a:xfrm>
            <a:off x="7696200" y="6019800"/>
            <a:ext cx="1276350" cy="712787"/>
          </a:xfrm>
          <a:prstGeom prst="rect">
            <a:avLst/>
          </a:prstGeom>
          <a:solidFill>
            <a:schemeClr val="accent1"/>
          </a:solidFill>
          <a:ln w="9525">
            <a:noFill/>
            <a:miter lim="800000"/>
            <a:headEnd/>
            <a:tailEnd/>
          </a:ln>
        </p:spPr>
      </p:pic>
    </p:spTree>
    <p:extLst>
      <p:ext uri="{BB962C8B-B14F-4D97-AF65-F5344CB8AC3E}">
        <p14:creationId xmlns:p14="http://schemas.microsoft.com/office/powerpoint/2010/main" val="299991685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woop"/>
          <p:cNvPicPr>
            <a:picLocks noChangeAspect="1" noChangeArrowheads="1"/>
          </p:cNvPicPr>
          <p:nvPr/>
        </p:nvPicPr>
        <p:blipFill>
          <a:blip r:embed="rId3" cstate="print"/>
          <a:srcRect/>
          <a:stretch>
            <a:fillRect/>
          </a:stretch>
        </p:blipFill>
        <p:spPr bwMode="auto">
          <a:xfrm>
            <a:off x="0" y="0"/>
            <a:ext cx="9144000" cy="6096000"/>
          </a:xfrm>
          <a:prstGeom prst="rect">
            <a:avLst/>
          </a:prstGeom>
          <a:solidFill>
            <a:schemeClr val="accent1"/>
          </a:solidFill>
          <a:ln w="9525">
            <a:noFill/>
            <a:miter lim="800000"/>
            <a:headEnd/>
            <a:tailEnd/>
          </a:ln>
        </p:spPr>
      </p:pic>
      <p:sp>
        <p:nvSpPr>
          <p:cNvPr id="4" name="Content Placeholder 3"/>
          <p:cNvSpPr>
            <a:spLocks noGrp="1"/>
          </p:cNvSpPr>
          <p:nvPr>
            <p:ph sz="half" idx="2"/>
          </p:nvPr>
        </p:nvSpPr>
        <p:spPr>
          <a:xfrm>
            <a:off x="457200" y="1600200"/>
            <a:ext cx="8382000" cy="4495800"/>
          </a:xfrm>
        </p:spPr>
        <p:txBody>
          <a:bodyPr/>
          <a:lstStyle/>
          <a:p>
            <a:endParaRPr lang="en-US" sz="2000" dirty="0"/>
          </a:p>
          <a:p>
            <a:endParaRPr lang="en-US" sz="2000" dirty="0"/>
          </a:p>
          <a:p>
            <a:pPr lvl="1"/>
            <a:endParaRPr lang="en-US" sz="1600" dirty="0"/>
          </a:p>
          <a:p>
            <a:endParaRPr lang="en-US" sz="2000" dirty="0"/>
          </a:p>
          <a:p>
            <a:pPr>
              <a:buNone/>
            </a:pPr>
            <a:endParaRPr lang="en-US" dirty="0"/>
          </a:p>
        </p:txBody>
      </p:sp>
      <p:sp>
        <p:nvSpPr>
          <p:cNvPr id="7" name="Title 1"/>
          <p:cNvSpPr>
            <a:spLocks noGrp="1"/>
          </p:cNvSpPr>
          <p:nvPr>
            <p:ph type="title"/>
          </p:nvPr>
        </p:nvSpPr>
        <p:spPr>
          <a:xfrm>
            <a:off x="685800" y="239730"/>
            <a:ext cx="7772400" cy="1143000"/>
          </a:xfrm>
          <a:ln w="57150">
            <a:solidFill>
              <a:schemeClr val="accent1"/>
            </a:solidFill>
          </a:ln>
        </p:spPr>
        <p:txBody>
          <a:bodyPr/>
          <a:lstStyle/>
          <a:p>
            <a:r>
              <a:rPr lang="en-US" b="1" dirty="0">
                <a:solidFill>
                  <a:schemeClr val="tx1"/>
                </a:solidFill>
                <a:latin typeface="Arial" panose="020B0604020202020204" pitchFamily="34" charset="0"/>
                <a:cs typeface="Arial" panose="020B0604020202020204" pitchFamily="34" charset="0"/>
              </a:rPr>
              <a:t>2045 LRTP “Givens”</a:t>
            </a:r>
            <a:endParaRPr lang="en-US" dirty="0">
              <a:solidFill>
                <a:schemeClr val="tx1"/>
              </a:solidFill>
              <a:latin typeface="Arial" panose="020B0604020202020204" pitchFamily="34" charset="0"/>
              <a:cs typeface="Arial" panose="020B0604020202020204" pitchFamily="34" charset="0"/>
            </a:endParaRPr>
          </a:p>
        </p:txBody>
      </p:sp>
      <p:pic>
        <p:nvPicPr>
          <p:cNvPr id="8" name="Picture 4" descr="MPO logo"/>
          <p:cNvPicPr>
            <a:picLocks noChangeAspect="1" noChangeArrowheads="1"/>
          </p:cNvPicPr>
          <p:nvPr/>
        </p:nvPicPr>
        <p:blipFill>
          <a:blip r:embed="rId4" cstate="print">
            <a:lum contrast="-6000"/>
          </a:blip>
          <a:srcRect/>
          <a:stretch>
            <a:fillRect/>
          </a:stretch>
        </p:blipFill>
        <p:spPr bwMode="auto">
          <a:xfrm>
            <a:off x="7696200" y="5992813"/>
            <a:ext cx="1276350" cy="712787"/>
          </a:xfrm>
          <a:prstGeom prst="rect">
            <a:avLst/>
          </a:prstGeom>
          <a:solidFill>
            <a:schemeClr val="accent1"/>
          </a:solidFill>
          <a:ln w="9525">
            <a:noFill/>
            <a:miter lim="800000"/>
            <a:headEnd/>
            <a:tailEnd/>
          </a:ln>
        </p:spPr>
      </p:pic>
      <p:sp>
        <p:nvSpPr>
          <p:cNvPr id="10" name="TextBox 9">
            <a:extLst>
              <a:ext uri="{FF2B5EF4-FFF2-40B4-BE49-F238E27FC236}">
                <a16:creationId xmlns:a16="http://schemas.microsoft.com/office/drawing/2014/main" id="{FA6C3E50-CF81-4203-9317-FF5276A3BF35}"/>
              </a:ext>
            </a:extLst>
          </p:cNvPr>
          <p:cNvSpPr txBox="1"/>
          <p:nvPr/>
        </p:nvSpPr>
        <p:spPr>
          <a:xfrm>
            <a:off x="685800" y="1382730"/>
            <a:ext cx="7239000" cy="4832092"/>
          </a:xfrm>
          <a:prstGeom prst="rect">
            <a:avLst/>
          </a:prstGeom>
          <a:noFill/>
        </p:spPr>
        <p:txBody>
          <a:bodyPr wrap="square" rtlCol="0">
            <a:spAutoFit/>
          </a:bodyPr>
          <a:lstStyle/>
          <a:p>
            <a:r>
              <a:rPr lang="en-US" sz="2200" dirty="0">
                <a:solidFill>
                  <a:schemeClr val="accent6">
                    <a:lumMod val="50000"/>
                  </a:schemeClr>
                </a:solidFill>
                <a:latin typeface="Arial" panose="020B0604020202020204" pitchFamily="34" charset="0"/>
                <a:cs typeface="Arial" panose="020B0604020202020204" pitchFamily="34" charset="0"/>
              </a:rPr>
              <a:t>BEBR MEDIUM POPULATION PROJECTIONS</a:t>
            </a:r>
          </a:p>
          <a:p>
            <a:pPr marL="342900" indent="-342900">
              <a:buFont typeface="Wingdings" panose="05000000000000000000" pitchFamily="2" charset="2"/>
              <a:buChar char="q"/>
            </a:pPr>
            <a:r>
              <a:rPr lang="en-US" sz="2200" dirty="0">
                <a:latin typeface="Arial" panose="020B0604020202020204" pitchFamily="34" charset="0"/>
                <a:cs typeface="Arial" panose="020B0604020202020204" pitchFamily="34" charset="0"/>
              </a:rPr>
              <a:t>From 360,000 in 2017 to 520,000 by 2045 (in round numbers); an increase of approximately 160,000 over 28 years</a:t>
            </a:r>
          </a:p>
          <a:p>
            <a:endParaRPr lang="en-US" sz="2200" dirty="0">
              <a:latin typeface="Arial" panose="020B0604020202020204" pitchFamily="34" charset="0"/>
              <a:cs typeface="Arial" panose="020B0604020202020204" pitchFamily="34" charset="0"/>
            </a:endParaRPr>
          </a:p>
          <a:p>
            <a:r>
              <a:rPr lang="en-US" sz="2200" dirty="0">
                <a:solidFill>
                  <a:schemeClr val="accent6">
                    <a:lumMod val="50000"/>
                  </a:schemeClr>
                </a:solidFill>
                <a:latin typeface="Arial" panose="020B0604020202020204" pitchFamily="34" charset="0"/>
                <a:cs typeface="Arial" panose="020B0604020202020204" pitchFamily="34" charset="0"/>
              </a:rPr>
              <a:t>FDOT REVENUE PROJECTIONS (Capacity Projects) </a:t>
            </a:r>
          </a:p>
          <a:p>
            <a:pPr marL="342900" indent="-342900">
              <a:buFont typeface="Wingdings" panose="05000000000000000000" pitchFamily="2" charset="2"/>
              <a:buChar char="q"/>
            </a:pPr>
            <a:r>
              <a:rPr lang="en-US" sz="2200" dirty="0">
                <a:latin typeface="Arial" panose="020B0604020202020204" pitchFamily="34" charset="0"/>
                <a:cs typeface="Arial" panose="020B0604020202020204" pitchFamily="34" charset="0"/>
              </a:rPr>
              <a:t>$776.35 million</a:t>
            </a:r>
          </a:p>
          <a:p>
            <a:endParaRPr lang="en-US" sz="2200" dirty="0">
              <a:latin typeface="Arial" panose="020B0604020202020204" pitchFamily="34" charset="0"/>
              <a:cs typeface="Arial" panose="020B0604020202020204" pitchFamily="34" charset="0"/>
            </a:endParaRPr>
          </a:p>
          <a:p>
            <a:r>
              <a:rPr lang="en-US" sz="2200" dirty="0">
                <a:solidFill>
                  <a:schemeClr val="accent6">
                    <a:lumMod val="50000"/>
                  </a:schemeClr>
                </a:solidFill>
                <a:latin typeface="Arial" panose="020B0604020202020204" pitchFamily="34" charset="0"/>
                <a:cs typeface="Arial" panose="020B0604020202020204" pitchFamily="34" charset="0"/>
              </a:rPr>
              <a:t>STATEWIDE TRENDS (FDOT)</a:t>
            </a:r>
          </a:p>
          <a:p>
            <a:pPr marL="342900" indent="-342900">
              <a:buFont typeface="Wingdings" panose="05000000000000000000" pitchFamily="2" charset="2"/>
              <a:buChar char="q"/>
            </a:pPr>
            <a:r>
              <a:rPr lang="en-US" sz="2200" dirty="0">
                <a:latin typeface="Arial" panose="020B0604020202020204" pitchFamily="34" charset="0"/>
                <a:cs typeface="Arial" panose="020B0604020202020204" pitchFamily="34" charset="0"/>
              </a:rPr>
              <a:t>Increasing population, congestion, VMTs</a:t>
            </a:r>
          </a:p>
          <a:p>
            <a:pPr marL="342900" indent="-342900">
              <a:buFont typeface="Wingdings" panose="05000000000000000000" pitchFamily="2" charset="2"/>
              <a:buChar char="q"/>
            </a:pPr>
            <a:r>
              <a:rPr lang="en-US" sz="2200" dirty="0">
                <a:latin typeface="Arial" panose="020B0604020202020204" pitchFamily="34" charset="0"/>
                <a:cs typeface="Arial" panose="020B0604020202020204" pitchFamily="34" charset="0"/>
              </a:rPr>
              <a:t>Decreasing transit ridership</a:t>
            </a:r>
          </a:p>
          <a:p>
            <a:pPr marL="342900" indent="-342900">
              <a:buFont typeface="Wingdings" panose="05000000000000000000" pitchFamily="2" charset="2"/>
              <a:buChar char="q"/>
            </a:pPr>
            <a:r>
              <a:rPr lang="en-US" sz="2200" dirty="0">
                <a:latin typeface="Arial" panose="020B0604020202020204" pitchFamily="34" charset="0"/>
                <a:cs typeface="Arial" panose="020B0604020202020204" pitchFamily="34" charset="0"/>
              </a:rPr>
              <a:t>Fatalities and serious injuries increasing</a:t>
            </a:r>
          </a:p>
          <a:p>
            <a:pPr marL="342900" indent="-342900">
              <a:buFont typeface="Wingdings" panose="05000000000000000000" pitchFamily="2" charset="2"/>
              <a:buChar char="q"/>
            </a:pPr>
            <a:endParaRPr lang="en-US" sz="2200" dirty="0">
              <a:latin typeface="Arial" panose="020B0604020202020204" pitchFamily="34" charset="0"/>
              <a:cs typeface="Arial" panose="020B0604020202020204" pitchFamily="34" charset="0"/>
            </a:endParaRPr>
          </a:p>
          <a:p>
            <a:r>
              <a:rPr lang="en-US" sz="2200" dirty="0">
                <a:solidFill>
                  <a:schemeClr val="accent6">
                    <a:lumMod val="50000"/>
                  </a:schemeClr>
                </a:solidFill>
                <a:latin typeface="Arial" panose="020B0604020202020204" pitchFamily="34" charset="0"/>
                <a:cs typeface="Arial" panose="020B0604020202020204" pitchFamily="34" charset="0"/>
              </a:rPr>
              <a:t>FDOT PLANS – SIS and FREIGHT</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woop"/>
          <p:cNvPicPr>
            <a:picLocks noChangeAspect="1" noChangeArrowheads="1"/>
          </p:cNvPicPr>
          <p:nvPr/>
        </p:nvPicPr>
        <p:blipFill>
          <a:blip r:embed="rId3" cstate="print"/>
          <a:srcRect/>
          <a:stretch>
            <a:fillRect/>
          </a:stretch>
        </p:blipFill>
        <p:spPr bwMode="auto">
          <a:xfrm>
            <a:off x="0" y="0"/>
            <a:ext cx="9144000" cy="6096000"/>
          </a:xfrm>
          <a:prstGeom prst="rect">
            <a:avLst/>
          </a:prstGeom>
          <a:solidFill>
            <a:schemeClr val="accent1"/>
          </a:solidFill>
          <a:ln w="9525">
            <a:noFill/>
            <a:miter lim="800000"/>
            <a:headEnd/>
            <a:tailEnd/>
          </a:ln>
        </p:spPr>
      </p:pic>
      <p:sp>
        <p:nvSpPr>
          <p:cNvPr id="4" name="Content Placeholder 3"/>
          <p:cNvSpPr>
            <a:spLocks noGrp="1"/>
          </p:cNvSpPr>
          <p:nvPr>
            <p:ph sz="half" idx="2"/>
          </p:nvPr>
        </p:nvSpPr>
        <p:spPr>
          <a:xfrm>
            <a:off x="457200" y="1600200"/>
            <a:ext cx="8382000" cy="4495800"/>
          </a:xfrm>
        </p:spPr>
        <p:txBody>
          <a:bodyPr/>
          <a:lstStyle/>
          <a:p>
            <a:endParaRPr lang="en-US" sz="2000" dirty="0"/>
          </a:p>
          <a:p>
            <a:endParaRPr lang="en-US" sz="2000" dirty="0"/>
          </a:p>
          <a:p>
            <a:pPr lvl="1"/>
            <a:endParaRPr lang="en-US" sz="1600" dirty="0"/>
          </a:p>
          <a:p>
            <a:endParaRPr lang="en-US" sz="2000" dirty="0"/>
          </a:p>
          <a:p>
            <a:pPr>
              <a:buNone/>
            </a:pPr>
            <a:endParaRPr lang="en-US" dirty="0"/>
          </a:p>
        </p:txBody>
      </p:sp>
      <p:sp>
        <p:nvSpPr>
          <p:cNvPr id="7" name="Title 1"/>
          <p:cNvSpPr>
            <a:spLocks noGrp="1"/>
          </p:cNvSpPr>
          <p:nvPr>
            <p:ph type="title"/>
          </p:nvPr>
        </p:nvSpPr>
        <p:spPr>
          <a:xfrm>
            <a:off x="685800" y="381000"/>
            <a:ext cx="7772400" cy="1143000"/>
          </a:xfrm>
        </p:spPr>
        <p:txBody>
          <a:bodyPr/>
          <a:lstStyle/>
          <a:p>
            <a:r>
              <a:rPr lang="en-US" sz="4200" b="1" dirty="0">
                <a:solidFill>
                  <a:schemeClr val="tx1"/>
                </a:solidFill>
                <a:latin typeface="Arial" panose="020B0604020202020204" pitchFamily="34" charset="0"/>
                <a:cs typeface="Arial" panose="020B0604020202020204" pitchFamily="34" charset="0"/>
              </a:rPr>
              <a:t>FDOT SIS Cost Feasible Plan 2029-2045</a:t>
            </a:r>
            <a:endParaRPr lang="en-US" sz="4200" dirty="0">
              <a:solidFill>
                <a:schemeClr val="tx1"/>
              </a:solidFill>
              <a:latin typeface="Arial" panose="020B0604020202020204" pitchFamily="34" charset="0"/>
              <a:cs typeface="Arial" panose="020B0604020202020204" pitchFamily="34" charset="0"/>
            </a:endParaRPr>
          </a:p>
        </p:txBody>
      </p:sp>
      <p:pic>
        <p:nvPicPr>
          <p:cNvPr id="8" name="Picture 4" descr="MPO logo"/>
          <p:cNvPicPr>
            <a:picLocks noChangeAspect="1" noChangeArrowheads="1"/>
          </p:cNvPicPr>
          <p:nvPr/>
        </p:nvPicPr>
        <p:blipFill>
          <a:blip r:embed="rId4" cstate="print">
            <a:lum contrast="-6000"/>
          </a:blip>
          <a:srcRect/>
          <a:stretch>
            <a:fillRect/>
          </a:stretch>
        </p:blipFill>
        <p:spPr bwMode="auto">
          <a:xfrm>
            <a:off x="7812737" y="6096000"/>
            <a:ext cx="1177536" cy="657604"/>
          </a:xfrm>
          <a:prstGeom prst="rect">
            <a:avLst/>
          </a:prstGeom>
          <a:solidFill>
            <a:schemeClr val="accent1"/>
          </a:solidFill>
          <a:ln w="9525">
            <a:noFill/>
            <a:miter lim="800000"/>
            <a:headEnd/>
            <a:tailEnd/>
          </a:ln>
        </p:spPr>
      </p:pic>
      <p:pic>
        <p:nvPicPr>
          <p:cNvPr id="3" name="Picture 2">
            <a:extLst>
              <a:ext uri="{FF2B5EF4-FFF2-40B4-BE49-F238E27FC236}">
                <a16:creationId xmlns:a16="http://schemas.microsoft.com/office/drawing/2014/main" id="{C2460F8B-FAC2-4474-9412-2DFC24CB0D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3600" y="1847164"/>
            <a:ext cx="4419600" cy="3163671"/>
          </a:xfrm>
          <a:prstGeom prst="rect">
            <a:avLst/>
          </a:prstGeom>
          <a:ln>
            <a:solidFill>
              <a:schemeClr val="tx1"/>
            </a:solidFill>
          </a:ln>
        </p:spPr>
      </p:pic>
      <p:sp>
        <p:nvSpPr>
          <p:cNvPr id="6" name="TextBox 5">
            <a:extLst>
              <a:ext uri="{FF2B5EF4-FFF2-40B4-BE49-F238E27FC236}">
                <a16:creationId xmlns:a16="http://schemas.microsoft.com/office/drawing/2014/main" id="{81023D55-C99A-4383-80B3-60985D10560E}"/>
              </a:ext>
            </a:extLst>
          </p:cNvPr>
          <p:cNvSpPr txBox="1"/>
          <p:nvPr/>
        </p:nvSpPr>
        <p:spPr>
          <a:xfrm>
            <a:off x="788499" y="5029200"/>
            <a:ext cx="6917975" cy="1569660"/>
          </a:xfrm>
          <a:prstGeom prst="rect">
            <a:avLst/>
          </a:prstGeom>
          <a:noFill/>
          <a:ln w="38100">
            <a:solidFill>
              <a:schemeClr val="accent2"/>
            </a:solidFill>
          </a:ln>
        </p:spPr>
        <p:txBody>
          <a:bodyPr wrap="square" rtlCol="0">
            <a:spAutoFit/>
          </a:bodyPr>
          <a:lstStyle/>
          <a:p>
            <a:pPr marL="342900" indent="-342900">
              <a:buFont typeface="Wingdings" panose="05000000000000000000" pitchFamily="2" charset="2"/>
              <a:buChar char="q"/>
            </a:pPr>
            <a:r>
              <a:rPr lang="en-US" dirty="0">
                <a:latin typeface="Arial" panose="020B0604020202020204" pitchFamily="34" charset="0"/>
                <a:cs typeface="Arial" panose="020B0604020202020204" pitchFamily="34" charset="0"/>
              </a:rPr>
              <a:t>SR 29 ROW (blue) &amp; Preliminary Engineering (purple)</a:t>
            </a:r>
          </a:p>
          <a:p>
            <a:pPr marL="342900" indent="-342900">
              <a:buFont typeface="Wingdings" panose="05000000000000000000" pitchFamily="2" charset="2"/>
              <a:buChar char="q"/>
            </a:pPr>
            <a:r>
              <a:rPr lang="en-US" dirty="0">
                <a:latin typeface="Arial" panose="020B0604020202020204" pitchFamily="34" charset="0"/>
                <a:cs typeface="Arial" panose="020B0604020202020204" pitchFamily="34" charset="0"/>
              </a:rPr>
              <a:t>I-75 Preliminary Design &amp; Environment – managed lanes study, FDOT</a:t>
            </a:r>
          </a:p>
        </p:txBody>
      </p:sp>
    </p:spTree>
    <p:extLst>
      <p:ext uri="{BB962C8B-B14F-4D97-AF65-F5344CB8AC3E}">
        <p14:creationId xmlns:p14="http://schemas.microsoft.com/office/powerpoint/2010/main" val="420292798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endParaRPr lang="en-US" dirty="0"/>
          </a:p>
        </p:txBody>
      </p:sp>
      <p:sp>
        <p:nvSpPr>
          <p:cNvPr id="20483" name="Rectangle 3"/>
          <p:cNvSpPr>
            <a:spLocks noGrp="1" noChangeArrowheads="1"/>
          </p:cNvSpPr>
          <p:nvPr>
            <p:ph type="body" idx="1"/>
          </p:nvPr>
        </p:nvSpPr>
        <p:spPr/>
        <p:txBody>
          <a:bodyPr/>
          <a:lstStyle/>
          <a:p>
            <a:pPr eaLnBrk="1" hangingPunct="1"/>
            <a:endParaRPr lang="en-US" dirty="0"/>
          </a:p>
        </p:txBody>
      </p:sp>
      <p:sp>
        <p:nvSpPr>
          <p:cNvPr id="20486" name="Rectangle 6"/>
          <p:cNvSpPr>
            <a:spLocks noChangeArrowheads="1"/>
          </p:cNvSpPr>
          <p:nvPr/>
        </p:nvSpPr>
        <p:spPr bwMode="auto">
          <a:xfrm>
            <a:off x="838200" y="1600200"/>
            <a:ext cx="7772400" cy="4419600"/>
          </a:xfrm>
          <a:prstGeom prst="rect">
            <a:avLst/>
          </a:prstGeom>
          <a:noFill/>
          <a:ln w="9525">
            <a:noFill/>
            <a:miter lim="800000"/>
            <a:headEnd/>
            <a:tailEnd/>
          </a:ln>
        </p:spPr>
        <p:txBody>
          <a:bodyPr/>
          <a:lstStyle/>
          <a:p>
            <a:pPr lvl="1">
              <a:lnSpc>
                <a:spcPct val="90000"/>
              </a:lnSpc>
              <a:spcBef>
                <a:spcPct val="20000"/>
              </a:spcBef>
            </a:pPr>
            <a:endParaRPr lang="en-US" sz="2000" b="1" dirty="0"/>
          </a:p>
        </p:txBody>
      </p:sp>
      <p:sp>
        <p:nvSpPr>
          <p:cNvPr id="20487" name="Rectangle 7"/>
          <p:cNvSpPr>
            <a:spLocks noChangeArrowheads="1"/>
          </p:cNvSpPr>
          <p:nvPr/>
        </p:nvSpPr>
        <p:spPr bwMode="auto">
          <a:xfrm>
            <a:off x="838200" y="457200"/>
            <a:ext cx="7772400" cy="1066800"/>
          </a:xfrm>
          <a:prstGeom prst="rect">
            <a:avLst/>
          </a:prstGeom>
          <a:noFill/>
          <a:ln w="9525">
            <a:noFill/>
            <a:miter lim="800000"/>
            <a:headEnd/>
            <a:tailEnd/>
          </a:ln>
        </p:spPr>
        <p:txBody>
          <a:bodyPr anchor="ctr"/>
          <a:lstStyle/>
          <a:p>
            <a:pPr algn="ctr"/>
            <a:r>
              <a:rPr lang="en-US" sz="4400" b="1" dirty="0"/>
              <a:t>2045 “Known Unknowns”</a:t>
            </a:r>
          </a:p>
        </p:txBody>
      </p:sp>
      <p:pic>
        <p:nvPicPr>
          <p:cNvPr id="9" name="Picture 4" descr="swoop">
            <a:extLst>
              <a:ext uri="{FF2B5EF4-FFF2-40B4-BE49-F238E27FC236}">
                <a16:creationId xmlns:a16="http://schemas.microsoft.com/office/drawing/2014/main" id="{F96586D9-8463-4D6E-8F23-913837890A1B}"/>
              </a:ext>
            </a:extLst>
          </p:cNvPr>
          <p:cNvPicPr>
            <a:picLocks noChangeAspect="1" noChangeArrowheads="1"/>
          </p:cNvPicPr>
          <p:nvPr/>
        </p:nvPicPr>
        <p:blipFill>
          <a:blip r:embed="rId3" cstate="print"/>
          <a:srcRect/>
          <a:stretch>
            <a:fillRect/>
          </a:stretch>
        </p:blipFill>
        <p:spPr bwMode="auto">
          <a:xfrm>
            <a:off x="13699" y="253206"/>
            <a:ext cx="9144000" cy="6096000"/>
          </a:xfrm>
          <a:prstGeom prst="rect">
            <a:avLst/>
          </a:prstGeom>
          <a:solidFill>
            <a:schemeClr val="accent1"/>
          </a:solidFill>
          <a:ln w="76200">
            <a:solidFill>
              <a:srgbClr val="00B485"/>
            </a:solidFill>
            <a:miter lim="800000"/>
            <a:headEnd/>
            <a:tailEnd/>
          </a:ln>
        </p:spPr>
      </p:pic>
      <p:pic>
        <p:nvPicPr>
          <p:cNvPr id="10" name="Picture 2" descr="th?u=http%3a%2f%2ffabiusmaximus">
            <a:extLst>
              <a:ext uri="{FF2B5EF4-FFF2-40B4-BE49-F238E27FC236}">
                <a16:creationId xmlns:a16="http://schemas.microsoft.com/office/drawing/2014/main" id="{13EB276C-CE51-4CDA-9D31-74E0C349053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47637"/>
            <a:ext cx="2857500" cy="1493838"/>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D487B"/>
                </a:solidFill>
                <a:miter lim="800000"/>
                <a:headEnd/>
                <a:tailEnd/>
              </a14:hiddenLine>
            </a:ext>
            <a:ext uri="{AF507438-7753-43E0-B8FC-AC1667EBCBE1}">
              <a14:hiddenEffects xmlns:a14="http://schemas.microsoft.com/office/drawing/2010/main">
                <a:effectLst>
                  <a:outerShdw dist="35921" dir="2700000" algn="ctr" rotWithShape="0">
                    <a:srgbClr val="FFFFFE"/>
                  </a:outerShdw>
                </a:effectLst>
              </a14:hiddenEffects>
            </a:ext>
          </a:extLst>
        </p:spPr>
      </p:pic>
      <p:pic>
        <p:nvPicPr>
          <p:cNvPr id="20485" name="Picture 5" descr="MPO logo"/>
          <p:cNvPicPr>
            <a:picLocks noChangeAspect="1" noChangeArrowheads="1"/>
          </p:cNvPicPr>
          <p:nvPr/>
        </p:nvPicPr>
        <p:blipFill>
          <a:blip r:embed="rId5" cstate="print">
            <a:lum contrast="-6000"/>
          </a:blip>
          <a:srcRect/>
          <a:stretch>
            <a:fillRect/>
          </a:stretch>
        </p:blipFill>
        <p:spPr bwMode="auto">
          <a:xfrm>
            <a:off x="7562850" y="5992813"/>
            <a:ext cx="1276350" cy="712787"/>
          </a:xfrm>
          <a:prstGeom prst="rect">
            <a:avLst/>
          </a:prstGeom>
          <a:solidFill>
            <a:schemeClr val="accent1"/>
          </a:solidFill>
          <a:ln w="9525">
            <a:noFill/>
            <a:miter lim="800000"/>
            <a:headEnd/>
            <a:tailEnd/>
          </a:ln>
        </p:spPr>
      </p:pic>
      <p:sp>
        <p:nvSpPr>
          <p:cNvPr id="2" name="TextBox 1">
            <a:extLst>
              <a:ext uri="{FF2B5EF4-FFF2-40B4-BE49-F238E27FC236}">
                <a16:creationId xmlns:a16="http://schemas.microsoft.com/office/drawing/2014/main" id="{D466AD9F-1DAD-4309-A93B-566A83201122}"/>
              </a:ext>
            </a:extLst>
          </p:cNvPr>
          <p:cNvSpPr txBox="1"/>
          <p:nvPr/>
        </p:nvSpPr>
        <p:spPr>
          <a:xfrm>
            <a:off x="3092521" y="432898"/>
            <a:ext cx="5830156" cy="1200329"/>
          </a:xfrm>
          <a:prstGeom prst="rect">
            <a:avLst/>
          </a:prstGeom>
          <a:noFill/>
          <a:ln w="38100">
            <a:solidFill>
              <a:schemeClr val="accent2">
                <a:lumMod val="75000"/>
              </a:schemeClr>
            </a:solidFill>
          </a:ln>
        </p:spPr>
        <p:txBody>
          <a:bodyPr wrap="square" rtlCol="0">
            <a:spAutoFit/>
          </a:bodyPr>
          <a:lstStyle/>
          <a:p>
            <a:r>
              <a:rPr lang="en-US" sz="3600" dirty="0">
                <a:latin typeface="Arial" panose="020B0604020202020204" pitchFamily="34" charset="0"/>
                <a:cs typeface="Arial" panose="020B0604020202020204" pitchFamily="34" charset="0"/>
              </a:rPr>
              <a:t>Crystal Ball Gazing - 2045</a:t>
            </a:r>
          </a:p>
          <a:p>
            <a:r>
              <a:rPr lang="en-US" sz="3600" dirty="0">
                <a:latin typeface="Arial" panose="020B0604020202020204" pitchFamily="34" charset="0"/>
                <a:cs typeface="Arial" panose="020B0604020202020204" pitchFamily="34" charset="0"/>
              </a:rPr>
              <a:t>LRTP</a:t>
            </a:r>
          </a:p>
        </p:txBody>
      </p:sp>
      <p:sp>
        <p:nvSpPr>
          <p:cNvPr id="3" name="TextBox 2">
            <a:extLst>
              <a:ext uri="{FF2B5EF4-FFF2-40B4-BE49-F238E27FC236}">
                <a16:creationId xmlns:a16="http://schemas.microsoft.com/office/drawing/2014/main" id="{1A2A0405-36C7-457C-A3BF-F52155FBE321}"/>
              </a:ext>
            </a:extLst>
          </p:cNvPr>
          <p:cNvSpPr txBox="1"/>
          <p:nvPr/>
        </p:nvSpPr>
        <p:spPr>
          <a:xfrm>
            <a:off x="483742" y="2147299"/>
            <a:ext cx="8001000" cy="3970318"/>
          </a:xfrm>
          <a:prstGeom prst="rect">
            <a:avLst/>
          </a:prstGeom>
          <a:noFill/>
        </p:spPr>
        <p:txBody>
          <a:bodyPr wrap="square" rtlCol="0">
            <a:spAutoFit/>
          </a:bodyPr>
          <a:lstStyle/>
          <a:p>
            <a:pPr marL="342900" indent="-342900">
              <a:buFont typeface="Wingdings" panose="05000000000000000000" pitchFamily="2" charset="2"/>
              <a:buChar char="q"/>
            </a:pPr>
            <a:r>
              <a:rPr lang="en-US" dirty="0">
                <a:solidFill>
                  <a:schemeClr val="accent6">
                    <a:lumMod val="50000"/>
                  </a:schemeClr>
                </a:solidFill>
                <a:latin typeface="Arial" panose="020B0604020202020204" pitchFamily="34" charset="0"/>
                <a:cs typeface="Arial" panose="020B0604020202020204" pitchFamily="34" charset="0"/>
              </a:rPr>
              <a:t>AUTOMATED, CONNECTED, ELECTRIC &amp; SHARED USE VEHICLES (ACES)</a:t>
            </a:r>
          </a:p>
          <a:p>
            <a:endParaRPr lang="en-US" sz="12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t>
            </a:r>
            <a:r>
              <a:rPr lang="en-US" sz="2000" i="1" dirty="0">
                <a:latin typeface="Arial" panose="020B0604020202020204" pitchFamily="34" charset="0"/>
                <a:cs typeface="Arial" panose="020B0604020202020204" pitchFamily="34" charset="0"/>
              </a:rPr>
              <a:t>Florida MPOs are dealing with an unprecedented amount of change as they plan for their transportation needs between now and 2045. Within their next planning horizon, MPOs need to decide how best to address the increasing deployment of ACES and complementary technologies.”</a:t>
            </a:r>
          </a:p>
          <a:p>
            <a:endParaRPr lang="en-US" sz="2000" i="1" dirty="0">
              <a:latin typeface="Arial" panose="020B0604020202020204" pitchFamily="34" charset="0"/>
              <a:cs typeface="Arial" panose="020B0604020202020204" pitchFamily="34" charset="0"/>
            </a:endParaRPr>
          </a:p>
          <a:p>
            <a:r>
              <a:rPr lang="en-US" sz="2000" i="1" dirty="0">
                <a:latin typeface="Arial" panose="020B0604020202020204" pitchFamily="34" charset="0"/>
                <a:cs typeface="Arial" panose="020B0604020202020204" pitchFamily="34" charset="0"/>
              </a:rPr>
              <a:t>FDOT office of Policy Planning, May 2018</a:t>
            </a:r>
          </a:p>
          <a:p>
            <a:pPr marL="342900" indent="-342900">
              <a:buFont typeface="Wingdings" panose="05000000000000000000" pitchFamily="2" charset="2"/>
              <a:buChar char="q"/>
            </a:pPr>
            <a:endParaRPr lang="en-US" sz="2000" dirty="0"/>
          </a:p>
          <a:p>
            <a:endParaRPr lang="en-US" dirty="0"/>
          </a:p>
        </p:txBody>
      </p:sp>
    </p:spTree>
    <p:extLst>
      <p:ext uri="{BB962C8B-B14F-4D97-AF65-F5344CB8AC3E}">
        <p14:creationId xmlns:p14="http://schemas.microsoft.com/office/powerpoint/2010/main" val="1945022670"/>
      </p:ext>
    </p:extLst>
  </p:cSld>
  <p:clrMapOvr>
    <a:masterClrMapping/>
  </p:clrMapOvr>
  <p:transition spd="med"/>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CC"/>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CCFFCC"/>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16016</TotalTime>
  <Words>1847</Words>
  <Application>Microsoft Office PowerPoint</Application>
  <PresentationFormat>On-screen Show (4:3)</PresentationFormat>
  <Paragraphs>203</Paragraphs>
  <Slides>20</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Courier New</vt:lpstr>
      <vt:lpstr>Times New Roman</vt:lpstr>
      <vt:lpstr>Wingdings</vt:lpstr>
      <vt:lpstr>Default Design</vt:lpstr>
      <vt:lpstr>COLLIER METROPOLITAN PLANNING ORGANIZATION</vt:lpstr>
      <vt:lpstr>Transportation Planning </vt:lpstr>
      <vt:lpstr>Collier MPO Composition</vt:lpstr>
      <vt:lpstr>PowerPoint Presentation</vt:lpstr>
      <vt:lpstr>PowerPoint Presentation</vt:lpstr>
      <vt:lpstr>PowerPoint Presentation</vt:lpstr>
      <vt:lpstr>2045 LRTP “Givens”</vt:lpstr>
      <vt:lpstr>FDOT SIS Cost Feasible Plan 2029-2045</vt:lpstr>
      <vt:lpstr>PowerPoint Presentation</vt:lpstr>
      <vt:lpstr>NOAA Funded Sea Level Rise Study</vt:lpstr>
      <vt:lpstr>Scenario Testing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Join the MPO Adviser Network</vt:lpstr>
      <vt:lpstr>PowerPoint Presentation</vt:lpstr>
    </vt:vector>
  </TitlesOfParts>
  <Company>Board of County Commissioners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limbaughjohnny</dc:creator>
  <cp:lastModifiedBy>McLaughlinAnne</cp:lastModifiedBy>
  <cp:revision>411</cp:revision>
  <cp:lastPrinted>2018-11-29T17:49:03Z</cp:lastPrinted>
  <dcterms:created xsi:type="dcterms:W3CDTF">2004-08-04T13:51:02Z</dcterms:created>
  <dcterms:modified xsi:type="dcterms:W3CDTF">2018-11-29T18:18:17Z</dcterms:modified>
</cp:coreProperties>
</file>