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2"/>
  </p:notesMasterIdLst>
  <p:sldIdLst>
    <p:sldId id="798" r:id="rId3"/>
    <p:sldId id="836" r:id="rId4"/>
    <p:sldId id="837" r:id="rId5"/>
    <p:sldId id="844" r:id="rId6"/>
    <p:sldId id="850" r:id="rId7"/>
    <p:sldId id="825" r:id="rId8"/>
    <p:sldId id="849" r:id="rId9"/>
    <p:sldId id="781" r:id="rId10"/>
    <p:sldId id="83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BF8B9F-48C0-4E00-88EE-EC1DA296FD57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1874A7-E5FA-4995-B352-92E5F4482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1DDB6-28D3-4503-A2C9-EE7F6B267E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8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551" fontAlgn="base">
              <a:spcBef>
                <a:spcPct val="0"/>
              </a:spcBef>
              <a:spcAft>
                <a:spcPct val="0"/>
              </a:spcAft>
              <a:defRPr/>
            </a:pPr>
            <a:fld id="{D8ADF219-1F5A-4CEA-96B0-5DC4D308EFA6}" type="slidenum">
              <a:rPr lang="en-US">
                <a:solidFill>
                  <a:srgbClr val="000000"/>
                </a:solidFill>
                <a:latin typeface="Arial" charset="0"/>
              </a:rPr>
              <a:pPr defTabSz="949551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1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hutterstock_20377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572"/>
            <a:ext cx="12192000" cy="6598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12192000" cy="307777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Candara" pitchFamily="34" charset="0"/>
              </a:rPr>
              <a:t>SOUTH FLORIDA WATER MANAGEMENT DISTRICT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200400"/>
            <a:ext cx="12192000" cy="2098308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5181601"/>
            <a:ext cx="12204700" cy="1238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63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42384" y="36068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42384" y="21066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Picture 21" descr="LOGOWEB_BLUE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9001" y="6601057"/>
            <a:ext cx="2197100" cy="209318"/>
          </a:xfrm>
          <a:prstGeom prst="rect">
            <a:avLst/>
          </a:prstGeom>
          <a:effectLst>
            <a:outerShdw blurRad="88900" dist="38100" dir="5400000" algn="t" rotWithShape="0">
              <a:prstClr val="black"/>
            </a:outerShdw>
          </a:effectLst>
        </p:spPr>
      </p:pic>
      <p:pic>
        <p:nvPicPr>
          <p:cNvPr id="11" name="Picture 22" descr="botto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24600"/>
            <a:ext cx="1219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0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9A1B-5325-4FE2-9D52-004837621A55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F6C27BA6-1B0B-414A-8D0F-845AD522EC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31F5-0844-42AD-8DB1-2645B3355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9993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9A1B-5325-4FE2-9D52-004837621A55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495618EA-5117-445D-B367-59B0DD91A4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31F5-0844-42AD-8DB1-2645B3355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91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1582400" cy="487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48450"/>
            <a:ext cx="2844800" cy="19685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77030"/>
            <a:ext cx="3860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77000"/>
            <a:ext cx="2844800" cy="381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fld id="{1187ABBB-74E5-4B42-9388-AC461CD88A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30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50902" y="317503"/>
            <a:ext cx="10107084" cy="5808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43435" y="6537328"/>
            <a:ext cx="3158067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ACB2-5C50-48F1-97DC-8B8B90B11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8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194560" y="31116"/>
            <a:ext cx="9773920" cy="226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00"/>
              </a:lnSpc>
              <a:spcAft>
                <a:spcPts val="240"/>
              </a:spcAft>
              <a:tabLst>
                <a:tab pos="7315200" algn="r"/>
              </a:tabLst>
              <a:defRPr/>
            </a:lvl1pPr>
          </a:lstStyle>
          <a:p>
            <a:pPr marL="0" marR="0" indent="0" algn="l">
              <a:lnSpc>
                <a:spcPts val="1500"/>
              </a:lnSpc>
              <a:spcAft>
                <a:spcPts val="240"/>
              </a:spcAft>
              <a:tabLst>
                <a:tab pos="7315200" algn="r"/>
              </a:tabLst>
            </a:pPr>
            <a:r>
              <a:rPr lang="en-US" sz="1100" b="1" spc="0">
                <a:solidFill>
                  <a:srgbClr val="FAFDFB"/>
                </a:solidFill>
                <a:latin typeface="Calibri" panose="02020603050405020304" pitchFamily="2"/>
              </a:rPr>
              <a:t>SOUTH FLORIDA WATER MANAGEMENT DISTRICT </a:t>
            </a:r>
            <a:r>
              <a:rPr lang="en-US" sz="1400" b="1" spc="0">
                <a:solidFill>
                  <a:srgbClr val="FAFDFB"/>
                </a:solidFill>
                <a:latin typeface="Calibri" panose="02020603050405020304" pitchFamily="2"/>
              </a:rPr>
              <a:t>10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21921" y="299720"/>
            <a:ext cx="6315287" cy="419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>
            <a:lvl1pPr marL="0" marR="0" indent="0" algn="l">
              <a:lnSpc>
                <a:spcPts val="35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200" b="1" spc="5">
                <a:solidFill>
                  <a:srgbClr val="000000"/>
                </a:solidFill>
                <a:latin typeface="Arial" panose="02020603050405020304" pitchFamily="2"/>
              </a:rPr>
              <a:t>Lake Okeec</a:t>
            </a:r>
            <a:r>
              <a:rPr lang="en-US" sz="3200" b="1" u="sng" spc="5">
                <a:solidFill>
                  <a:srgbClr val="000000"/>
                </a:solidFill>
                <a:latin typeface="Arial" panose="02020603050405020304" pitchFamily="2"/>
              </a:rPr>
              <a:t>hobee Inflo</a:t>
            </a:r>
            <a:r>
              <a:rPr lang="en-US" sz="3200" b="1" spc="5">
                <a:solidFill>
                  <a:srgbClr val="000000"/>
                </a:solidFill>
                <a:latin typeface="Arial" panose="02020603050405020304" pitchFamily="2"/>
              </a:rPr>
              <a:t>w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1920" y="719456"/>
            <a:ext cx="2711027" cy="535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1645920" algn="l"/>
              </a:tabLst>
              <a:defRPr/>
            </a:lvl1pPr>
          </a:lstStyle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000" b="1" spc="-40">
                <a:solidFill>
                  <a:srgbClr val="000000"/>
                </a:solidFill>
                <a:latin typeface="Arial" panose="02020603050405020304" pitchFamily="2"/>
              </a:rPr>
              <a:t>WY2013-WY2017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1645920" algn="l"/>
              </a:tabLst>
            </a:pPr>
            <a:r>
              <a:rPr lang="en-US" sz="2000" b="1" spc="50">
                <a:solidFill>
                  <a:srgbClr val="000000"/>
                </a:solidFill>
                <a:latin typeface="Arial" panose="02020603050405020304" pitchFamily="2"/>
              </a:rPr>
              <a:t>Nitrogen</a:t>
            </a:r>
            <a:r>
              <a:rPr lang="en-US" sz="2000" b="1" spc="50">
                <a:solidFill>
                  <a:srgbClr val="FAFDFB"/>
                </a:solidFill>
                <a:latin typeface="Arial" panose="02020603050405020304" pitchFamily="2"/>
              </a:rPr>
              <a:t>  </a:t>
            </a:r>
            <a:r>
              <a:rPr lang="en-US" sz="100" b="1" spc="50">
                <a:solidFill>
                  <a:srgbClr val="FAFDFB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112087" y="876300"/>
            <a:ext cx="2718647" cy="436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FAFDFB"/>
                </a:solidFill>
                <a:latin typeface="Arial" panose="02020603050405020304" pitchFamily="2"/>
              </a:rPr>
              <a:t>UPPER KISSIMMEE </a:t>
            </a:r>
            <a:r>
              <a:rPr lang="en-US" sz="1400" spc="-15">
                <a:solidFill>
                  <a:srgbClr val="FAFDFB"/>
                </a:solidFill>
                <a:latin typeface="Arial" panose="02020603050405020304" pitchFamily="2"/>
              </a:rPr>
              <a:t>32% Water; 23% TN Load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400801" y="1377316"/>
            <a:ext cx="767927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680960" y="1313180"/>
            <a:ext cx="963507" cy="237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412653" y="1550670"/>
            <a:ext cx="213360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tabLst>
                <a:tab pos="1600200" algn="r"/>
              </a:tabLs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1600200" algn="r"/>
              </a:tabLs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1,172 mt 1.1 ppm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21453" y="1827530"/>
            <a:ext cx="2702560" cy="436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20">
                <a:solidFill>
                  <a:srgbClr val="FAFDFB"/>
                </a:solidFill>
                <a:latin typeface="Arial" panose="02020603050405020304" pitchFamily="2"/>
              </a:rPr>
              <a:t>LAKE ISTOKPOGA </a:t>
            </a:r>
            <a:r>
              <a:rPr lang="en-US" sz="1400" spc="-20">
                <a:solidFill>
                  <a:srgbClr val="FAFDFB"/>
                </a:solidFill>
                <a:latin typeface="Arial" panose="02020603050405020304" pitchFamily="2"/>
              </a:rPr>
              <a:t>13% Water; 14% TN Load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796714" y="2358391"/>
            <a:ext cx="767927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930400" y="2264411"/>
            <a:ext cx="963507" cy="26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096001" y="2108201"/>
            <a:ext cx="2767753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FAFDFB"/>
                </a:solidFill>
                <a:latin typeface="Arial" panose="02020603050405020304" pitchFamily="2"/>
              </a:rPr>
              <a:t>LOWER KISSIMMEE </a:t>
            </a:r>
            <a:r>
              <a:rPr lang="en-US" sz="1400" spc="0">
                <a:solidFill>
                  <a:srgbClr val="FAFDFB"/>
                </a:solidFill>
                <a:latin typeface="Arial" panose="02020603050405020304" pitchFamily="2"/>
              </a:rPr>
              <a:t>18% Water; 14% TN Load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882227" y="2531745"/>
            <a:ext cx="188552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tabLst>
                <a:tab pos="1417320" algn="r"/>
              </a:tabLs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1417320" algn="r"/>
              </a:tabLs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710 mt 1.6 ppm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9469121" y="1751330"/>
            <a:ext cx="2535767" cy="965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ctr">
              <a:lnSpc>
                <a:spcPts val="1900"/>
              </a:lnSpc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FF"/>
                </a:solidFill>
                <a:latin typeface="Arial" panose="02020603050405020304" pitchFamily="2"/>
              </a:rPr>
              <a:t>Northern watershed </a:t>
            </a:r>
            <a:br/>
            <a:r>
              <a:rPr lang="en-US" sz="1600" b="1" spc="-10">
                <a:solidFill>
                  <a:srgbClr val="0000FF"/>
                </a:solidFill>
                <a:latin typeface="Arial" panose="02020603050405020304" pitchFamily="2"/>
              </a:rPr>
              <a:t>contributes: </a:t>
            </a:r>
            <a:br/>
            <a:r>
              <a:rPr lang="en-US" sz="1600" b="1" spc="-10">
                <a:solidFill>
                  <a:srgbClr val="0000FF"/>
                </a:solidFill>
                <a:latin typeface="Arial" panose="02020603050405020304" pitchFamily="2"/>
              </a:rPr>
              <a:t>~ 95% of flow and </a:t>
            </a:r>
            <a:br/>
            <a:r>
              <a:rPr lang="en-US" sz="1600" b="1" spc="-10">
                <a:solidFill>
                  <a:srgbClr val="0000FF"/>
                </a:solidFill>
                <a:latin typeface="Arial" panose="02020603050405020304" pitchFamily="2"/>
              </a:rPr>
              <a:t>~ 89% TN load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7611533" y="2541905"/>
            <a:ext cx="963507" cy="255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318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355927" y="2623821"/>
            <a:ext cx="772160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6465994" y="2797175"/>
            <a:ext cx="198289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tabLst>
                <a:tab pos="1463040" algn="r"/>
              </a:tabLs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1463040" algn="r"/>
              </a:tabLs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695 mt 1.2 ppm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625687" y="3043556"/>
            <a:ext cx="2702560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20">
                <a:solidFill>
                  <a:srgbClr val="FAFDFB"/>
                </a:solidFill>
                <a:latin typeface="Arial" panose="02020603050405020304" pitchFamily="2"/>
              </a:rPr>
              <a:t>INDIAN PRAIRIE </a:t>
            </a:r>
            <a:r>
              <a:rPr lang="en-US" sz="1400" spc="-20">
                <a:solidFill>
                  <a:srgbClr val="FAFDFB"/>
                </a:solidFill>
                <a:latin typeface="Arial" panose="02020603050405020304" pitchFamily="2"/>
              </a:rPr>
              <a:t>13% Water; 19% TN Load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946574" y="3571876"/>
            <a:ext cx="768773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2226733" y="3477260"/>
            <a:ext cx="963507" cy="267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88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7725834" y="3299461"/>
            <a:ext cx="2454487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500"/>
              </a:lnSpc>
              <a:spcBef>
                <a:spcPts val="6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FAFDFB"/>
                </a:solidFill>
                <a:latin typeface="Arial" panose="02020603050405020304" pitchFamily="2"/>
              </a:rPr>
              <a:t>TC-NS </a:t>
            </a:r>
          </a:p>
          <a:p>
            <a:pPr marL="0" marR="0" indent="0" algn="l">
              <a:lnSpc>
                <a:spcPts val="15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1400" spc="-40">
                <a:solidFill>
                  <a:srgbClr val="FAFDFB"/>
                </a:solidFill>
                <a:latin typeface="Arial" panose="02020603050405020304" pitchFamily="2"/>
              </a:rPr>
              <a:t>7% Water; 9% TN Load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1032087" y="3745230"/>
            <a:ext cx="203200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tabLst>
                <a:tab pos="1508760" algn="r"/>
              </a:tabLs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1508760" algn="r"/>
              </a:tabLs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949 mt 2.2 ppm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9148234" y="3733165"/>
            <a:ext cx="962660" cy="252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64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7868074" y="3812541"/>
            <a:ext cx="767927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7945120" y="3985895"/>
            <a:ext cx="204046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tabLst>
                <a:tab pos="1508760" algn="r"/>
              </a:tabLs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1508760" algn="r"/>
              </a:tabLs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435 mt 1.9 ppm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597747" y="4305301"/>
            <a:ext cx="2750820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5">
                <a:solidFill>
                  <a:srgbClr val="FAFDFB"/>
                </a:solidFill>
                <a:latin typeface="Arial" panose="02020603050405020304" pitchFamily="2"/>
              </a:rPr>
              <a:t>FISHEATING CREEK </a:t>
            </a:r>
            <a:r>
              <a:rPr lang="en-US" sz="1400" spc="-5">
                <a:solidFill>
                  <a:srgbClr val="FAFDFB"/>
                </a:solidFill>
                <a:latin typeface="Arial" panose="02020603050405020304" pitchFamily="2"/>
              </a:rPr>
              <a:t>12% Water; 11% TN Load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9046634" y="4476116"/>
            <a:ext cx="2454487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Arial" panose="02020603050405020304" pitchFamily="2"/>
              </a:rPr>
              <a:t>EAST LAKE O. </a:t>
            </a:r>
            <a:r>
              <a:rPr lang="en-US" sz="1400" spc="-15">
                <a:solidFill>
                  <a:srgbClr val="000000"/>
                </a:solidFill>
                <a:latin typeface="Arial" panose="02020603050405020304" pitchFamily="2"/>
              </a:rPr>
              <a:t>3% Water; 3% TN Load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946574" y="4848861"/>
            <a:ext cx="768773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2226733" y="4747895"/>
            <a:ext cx="96350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9193107" y="4982846"/>
            <a:ext cx="772160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0473267" y="4909820"/>
            <a:ext cx="962660" cy="246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29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1032087" y="5022215"/>
            <a:ext cx="203200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tabLst>
                <a:tab pos="1508760" algn="r"/>
              </a:tabLs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1508760" algn="r"/>
              </a:tabLs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574 mt 1.5 ppm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5730241" y="5246370"/>
            <a:ext cx="1418167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>
              <a:lnSpc>
                <a:spcPts val="1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00" b="1" spc="-45">
                <a:solidFill>
                  <a:srgbClr val="000000"/>
                </a:solidFill>
                <a:latin typeface="Arial" panose="02020603050405020304" pitchFamily="2"/>
              </a:rPr>
              <a:t>Lake Okeechobee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9290474" y="5156200"/>
            <a:ext cx="202353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tabLst>
                <a:tab pos="1508760" algn="r"/>
              </a:tabLs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1508760" algn="r"/>
              </a:tabLs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176 mt 1.9 ppm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548640" y="5576571"/>
            <a:ext cx="2795693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Arial" panose="02020603050405020304" pitchFamily="2"/>
              </a:rPr>
              <a:t>WEST LAKE O. </a:t>
            </a:r>
            <a:r>
              <a:rPr lang="en-US" sz="1400" spc="0">
                <a:solidFill>
                  <a:srgbClr val="000000"/>
                </a:solidFill>
                <a:latin typeface="Arial" panose="02020603050405020304" pitchFamily="2"/>
              </a:rPr>
              <a:t>&lt;1% Water; &lt;1% TN Load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9042400" y="5671185"/>
            <a:ext cx="2458720" cy="436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Arial" panose="02020603050405020304" pitchFamily="2"/>
              </a:rPr>
              <a:t>SOUTH LAKE O. </a:t>
            </a:r>
            <a:r>
              <a:rPr lang="en-US" sz="1400" spc="-15">
                <a:solidFill>
                  <a:srgbClr val="000000"/>
                </a:solidFill>
                <a:latin typeface="Arial" panose="02020603050405020304" pitchFamily="2"/>
              </a:rPr>
              <a:t>2% Water; 7% TN Load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905933" y="6110606"/>
            <a:ext cx="772160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2186093" y="6010276"/>
            <a:ext cx="963507" cy="273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9193107" y="6180456"/>
            <a:ext cx="772160" cy="173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10473267" y="6108066"/>
            <a:ext cx="962660" cy="245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366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1032087" y="6283960"/>
            <a:ext cx="199559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tabLst>
                <a:tab pos="1508760" algn="r"/>
              </a:tabLs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1508760" algn="r"/>
              </a:tabLs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1.9 mt 1.4 ppm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9335347" y="6353810"/>
            <a:ext cx="200744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tabLst>
                <a:tab pos="1508760" algn="r"/>
              </a:tabLs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1508760" algn="r"/>
              </a:tabLs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357 mt 4.4 ppm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1800014" y="6715760"/>
            <a:ext cx="5641340" cy="142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1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50" spc="-5">
                <a:solidFill>
                  <a:srgbClr val="000000"/>
                </a:solidFill>
                <a:latin typeface="Arial" panose="02020603050405020304" pitchFamily="2"/>
              </a:rPr>
              <a:t>Source: Draft 2018 South Florida Environmental Report, Appendix 8B-2 </a:t>
            </a:r>
          </a:p>
        </p:txBody>
      </p:sp>
    </p:spTree>
    <p:extLst>
      <p:ext uri="{BB962C8B-B14F-4D97-AF65-F5344CB8AC3E}">
        <p14:creationId xmlns:p14="http://schemas.microsoft.com/office/powerpoint/2010/main" val="2964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194560" y="37466"/>
            <a:ext cx="9765453" cy="219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00"/>
              </a:lnSpc>
              <a:spcAft>
                <a:spcPts val="250"/>
              </a:spcAft>
              <a:tabLst>
                <a:tab pos="7315200" algn="r"/>
              </a:tabLst>
              <a:defRPr/>
            </a:lvl1pPr>
          </a:lstStyle>
          <a:p>
            <a:pPr marL="0" marR="0" indent="0" algn="l">
              <a:lnSpc>
                <a:spcPts val="1500"/>
              </a:lnSpc>
              <a:spcAft>
                <a:spcPts val="250"/>
              </a:spcAft>
              <a:tabLst>
                <a:tab pos="7315200" algn="r"/>
              </a:tabLst>
            </a:pPr>
            <a:r>
              <a:rPr lang="en-US" sz="1100" b="1" spc="0">
                <a:solidFill>
                  <a:srgbClr val="FBFDFA"/>
                </a:solidFill>
                <a:latin typeface="Calibri" panose="02020603050405020304" pitchFamily="2"/>
              </a:rPr>
              <a:t>SOUTH FLORIDA WATER MANAGEMENT DISTRICT </a:t>
            </a:r>
            <a:r>
              <a:rPr lang="en-US" sz="1350" b="1" spc="0">
                <a:solidFill>
                  <a:srgbClr val="FBFDFA"/>
                </a:solidFill>
                <a:latin typeface="Calibri" panose="02020603050405020304" pitchFamily="2"/>
              </a:rPr>
              <a:t>11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32554" y="381635"/>
            <a:ext cx="5941060" cy="749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0"/>
              </a:spcAft>
            </a:pPr>
            <a:r>
              <a:rPr lang="en-US" sz="3200" b="1" spc="-30">
                <a:solidFill>
                  <a:srgbClr val="000000"/>
                </a:solidFill>
                <a:latin typeface="Arial" panose="02020603050405020304" pitchFamily="2"/>
              </a:rPr>
              <a:t>St Lucie Estuary Inflow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">
                <a:solidFill>
                  <a:srgbClr val="000000"/>
                </a:solidFill>
                <a:latin typeface="Arial" panose="02020603050405020304" pitchFamily="2"/>
              </a:rPr>
              <a:t>Phosphorus WY2013-WY2017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88247" y="1537971"/>
            <a:ext cx="10688320" cy="233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8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Arial" panose="02020603050405020304" pitchFamily="2"/>
              </a:rPr>
              <a:t>Local Basin Runoff accounted for about 74% of flow and 82% of TP load to Estuary.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137834" y="1925321"/>
            <a:ext cx="2686473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20">
                <a:solidFill>
                  <a:srgbClr val="000000"/>
                </a:solidFill>
                <a:latin typeface="Arial" panose="02020603050405020304" pitchFamily="2"/>
              </a:rPr>
              <a:t>TEN MILE CREEK </a:t>
            </a:r>
            <a:r>
              <a:rPr lang="en-US" sz="1400" spc="-20">
                <a:solidFill>
                  <a:srgbClr val="000000"/>
                </a:solidFill>
                <a:latin typeface="Arial" panose="02020603050405020304" pitchFamily="2"/>
              </a:rPr>
              <a:t>10% Water; 12% TP Load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458721" y="2359026"/>
            <a:ext cx="756073" cy="260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TP Load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738880" y="2359026"/>
            <a:ext cx="946573" cy="260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0">
                <a:solidFill>
                  <a:srgbClr val="000000"/>
                </a:solidFill>
                <a:latin typeface="Arial" panose="02020603050405020304" pitchFamily="2"/>
              </a:rPr>
              <a:t>TP FWMC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2508674" y="2620010"/>
            <a:ext cx="6680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60">
                <a:solidFill>
                  <a:srgbClr val="000000"/>
                </a:solidFill>
                <a:latin typeface="Arial" panose="02020603050405020304" pitchFamily="2"/>
              </a:rPr>
              <a:t>32 mt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3848947" y="2620010"/>
            <a:ext cx="72728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263 ppb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430954" y="3092450"/>
            <a:ext cx="2686473" cy="436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400"/>
              </a:lnSpc>
              <a:spcBef>
                <a:spcPts val="9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20">
                <a:solidFill>
                  <a:srgbClr val="000000"/>
                </a:solidFill>
                <a:latin typeface="Arial" panose="02020603050405020304" pitchFamily="2"/>
              </a:rPr>
              <a:t>C-24 </a:t>
            </a:r>
          </a:p>
          <a:p>
            <a:pPr marL="0" marR="0" indent="0" algn="l">
              <a:lnSpc>
                <a:spcPts val="14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spc="-45">
                <a:solidFill>
                  <a:srgbClr val="000000"/>
                </a:solidFill>
                <a:latin typeface="Arial" panose="02020603050405020304" pitchFamily="2"/>
              </a:rPr>
              <a:t>13% Water; 17% TP Load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8956888" y="2516506"/>
            <a:ext cx="2706793" cy="677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500"/>
              </a:lnSpc>
              <a:spcBef>
                <a:spcPts val="65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Arial" panose="02020603050405020304" pitchFamily="2"/>
              </a:rPr>
              <a:t>TIDAL BASINS </a:t>
            </a:r>
          </a:p>
          <a:p>
            <a:pPr marL="0" marR="0" indent="0" algn="ctr">
              <a:lnSpc>
                <a:spcPts val="18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600" b="1" spc="-25">
                <a:solidFill>
                  <a:srgbClr val="000000"/>
                </a:solidFill>
                <a:latin typeface="Arial" panose="02020603050405020304" pitchFamily="2"/>
              </a:rPr>
              <a:t>(ESTIMATED) </a:t>
            </a:r>
          </a:p>
          <a:p>
            <a:pPr marL="0" marR="0" indent="0" algn="l">
              <a:lnSpc>
                <a:spcPts val="15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400" spc="-35">
                <a:solidFill>
                  <a:srgbClr val="000000"/>
                </a:solidFill>
                <a:latin typeface="Arial" panose="02020603050405020304" pitchFamily="2"/>
              </a:rPr>
              <a:t>26% Water; 12% TP Load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751841" y="3529331"/>
            <a:ext cx="756073" cy="26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TP Load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2032000" y="3529331"/>
            <a:ext cx="946573" cy="26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0">
                <a:solidFill>
                  <a:srgbClr val="000000"/>
                </a:solidFill>
                <a:latin typeface="Arial" panose="02020603050405020304" pitchFamily="2"/>
              </a:rPr>
              <a:t>TP FWMC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794173" y="3796665"/>
            <a:ext cx="67564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75">
                <a:solidFill>
                  <a:srgbClr val="000000"/>
                </a:solidFill>
                <a:latin typeface="Arial" panose="02020603050405020304" pitchFamily="2"/>
              </a:rPr>
              <a:t>46 mt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2145454" y="3796665"/>
            <a:ext cx="72390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80">
                <a:solidFill>
                  <a:srgbClr val="000000"/>
                </a:solidFill>
                <a:latin typeface="Arial" panose="02020603050405020304" pitchFamily="2"/>
              </a:rPr>
              <a:t>304 ppb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447041" y="4293236"/>
            <a:ext cx="2666153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400"/>
              </a:lnSpc>
              <a:spcBef>
                <a:spcPts val="65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25">
                <a:solidFill>
                  <a:srgbClr val="000000"/>
                </a:solidFill>
                <a:latin typeface="Arial" panose="02020603050405020304" pitchFamily="2"/>
              </a:rPr>
              <a:t>C-23 </a:t>
            </a:r>
          </a:p>
          <a:p>
            <a:pPr marL="0" marR="0" indent="0" algn="l">
              <a:lnSpc>
                <a:spcPts val="14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400" spc="-50">
                <a:solidFill>
                  <a:srgbClr val="000000"/>
                </a:solidFill>
                <a:latin typeface="Arial" panose="02020603050405020304" pitchFamily="2"/>
              </a:rPr>
              <a:t>11% Water; 21% TP Load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760307" y="4726940"/>
            <a:ext cx="755227" cy="267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88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80">
                <a:solidFill>
                  <a:srgbClr val="000000"/>
                </a:solidFill>
                <a:latin typeface="Arial" panose="02020603050405020304" pitchFamily="2"/>
              </a:rPr>
              <a:t>TP Load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2040467" y="4726940"/>
            <a:ext cx="946573" cy="267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88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0">
                <a:solidFill>
                  <a:srgbClr val="000000"/>
                </a:solidFill>
                <a:latin typeface="Arial" panose="02020603050405020304" pitchFamily="2"/>
              </a:rPr>
              <a:t>TP FWMC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810260" y="4994910"/>
            <a:ext cx="66717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60">
                <a:solidFill>
                  <a:srgbClr val="000000"/>
                </a:solidFill>
                <a:latin typeface="Arial" panose="02020603050405020304" pitchFamily="2"/>
              </a:rPr>
              <a:t>57 mt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2145453" y="4994910"/>
            <a:ext cx="7315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0">
                <a:solidFill>
                  <a:srgbClr val="000000"/>
                </a:solidFill>
                <a:latin typeface="Arial" panose="02020603050405020304" pitchFamily="2"/>
              </a:rPr>
              <a:t>433 ppb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442807" y="5491481"/>
            <a:ext cx="2715260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FBFDFA"/>
                </a:solidFill>
                <a:latin typeface="Arial" panose="02020603050405020304" pitchFamily="2"/>
              </a:rPr>
              <a:t>LAKE OKEECHOBEE </a:t>
            </a:r>
            <a:r>
              <a:rPr lang="en-US" sz="1400" spc="-15">
                <a:solidFill>
                  <a:srgbClr val="FBFDFA"/>
                </a:solidFill>
                <a:latin typeface="Arial" panose="02020603050405020304" pitchFamily="2"/>
              </a:rPr>
              <a:t>26% Water; 18% TP Load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9026314" y="5491481"/>
            <a:ext cx="2686473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400"/>
              </a:lnSpc>
              <a:spcBef>
                <a:spcPts val="6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20">
                <a:solidFill>
                  <a:srgbClr val="000000"/>
                </a:solidFill>
                <a:latin typeface="Arial" panose="02020603050405020304" pitchFamily="2"/>
              </a:rPr>
              <a:t>C-44 </a:t>
            </a:r>
          </a:p>
          <a:p>
            <a:pPr marL="0" marR="0" indent="0" algn="l">
              <a:lnSpc>
                <a:spcPts val="14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1400" spc="-45">
                <a:solidFill>
                  <a:srgbClr val="000000"/>
                </a:solidFill>
                <a:latin typeface="Arial" panose="02020603050405020304" pitchFamily="2"/>
              </a:rPr>
              <a:t>14% Water; 20% TP Load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699347" y="5925185"/>
            <a:ext cx="755227" cy="255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318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80">
                <a:solidFill>
                  <a:srgbClr val="000000"/>
                </a:solidFill>
                <a:latin typeface="Arial" panose="02020603050405020304" pitchFamily="2"/>
              </a:rPr>
              <a:t>TP Load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1975274" y="5925185"/>
            <a:ext cx="950807" cy="255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318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TP FWMC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9347201" y="5925186"/>
            <a:ext cx="756073" cy="26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TP Load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10627360" y="5925186"/>
            <a:ext cx="946573" cy="26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0">
                <a:solidFill>
                  <a:srgbClr val="000000"/>
                </a:solidFill>
                <a:latin typeface="Arial" panose="02020603050405020304" pitchFamily="2"/>
              </a:rPr>
              <a:t>TP FWMC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737447" y="6180455"/>
            <a:ext cx="67902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75">
                <a:solidFill>
                  <a:srgbClr val="000000"/>
                </a:solidFill>
                <a:latin typeface="Arial" panose="02020603050405020304" pitchFamily="2"/>
              </a:rPr>
              <a:t>47 mt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9397154" y="6192520"/>
            <a:ext cx="6680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60">
                <a:solidFill>
                  <a:srgbClr val="000000"/>
                </a:solidFill>
                <a:latin typeface="Arial" panose="02020603050405020304" pitchFamily="2"/>
              </a:rPr>
              <a:t>55 mt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2101427" y="6180455"/>
            <a:ext cx="71120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100">
                <a:solidFill>
                  <a:srgbClr val="000000"/>
                </a:solidFill>
                <a:latin typeface="Arial" panose="02020603050405020304" pitchFamily="2"/>
              </a:rPr>
              <a:t>150 ppb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10740814" y="6192520"/>
            <a:ext cx="72390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80">
                <a:solidFill>
                  <a:srgbClr val="000000"/>
                </a:solidFill>
                <a:latin typeface="Arial" panose="02020603050405020304" pitchFamily="2"/>
              </a:rPr>
              <a:t>306 ppb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1589193" y="6685281"/>
            <a:ext cx="5628640" cy="153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1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50" spc="-10">
                <a:solidFill>
                  <a:srgbClr val="000000"/>
                </a:solidFill>
                <a:latin typeface="Arial" panose="02020603050405020304" pitchFamily="2"/>
              </a:rPr>
              <a:t>Source: Draft 2018 South Florida Environmental Report, Appendix 8C-1 </a:t>
            </a:r>
          </a:p>
        </p:txBody>
      </p:sp>
    </p:spTree>
    <p:extLst>
      <p:ext uri="{BB962C8B-B14F-4D97-AF65-F5344CB8AC3E}">
        <p14:creationId xmlns:p14="http://schemas.microsoft.com/office/powerpoint/2010/main" val="2106499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194561" y="31116"/>
            <a:ext cx="9769687" cy="226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00"/>
              </a:lnSpc>
              <a:spcAft>
                <a:spcPts val="240"/>
              </a:spcAft>
              <a:tabLst>
                <a:tab pos="7315200" algn="r"/>
              </a:tabLst>
              <a:defRPr/>
            </a:lvl1pPr>
          </a:lstStyle>
          <a:p>
            <a:pPr marL="0" marR="0" indent="0" algn="l">
              <a:lnSpc>
                <a:spcPts val="1500"/>
              </a:lnSpc>
              <a:spcAft>
                <a:spcPts val="240"/>
              </a:spcAft>
              <a:tabLst>
                <a:tab pos="7315200" algn="r"/>
              </a:tabLst>
            </a:pPr>
            <a:r>
              <a:rPr lang="en-US" sz="1100" b="1" spc="0">
                <a:solidFill>
                  <a:srgbClr val="FBFDFA"/>
                </a:solidFill>
                <a:latin typeface="Calibri" panose="02020603050405020304" pitchFamily="2"/>
              </a:rPr>
              <a:t>SOUTH FLORIDA WATER MANAGEMENT DISTRICT </a:t>
            </a:r>
            <a:r>
              <a:rPr lang="en-US" sz="1400" b="1" spc="0">
                <a:solidFill>
                  <a:srgbClr val="FBFDFA"/>
                </a:solidFill>
                <a:latin typeface="Calibri" panose="02020603050405020304" pitchFamily="2"/>
              </a:rPr>
              <a:t>12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32554" y="400050"/>
            <a:ext cx="5941060" cy="755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0"/>
              </a:spcAft>
            </a:pPr>
            <a:r>
              <a:rPr lang="en-US" sz="3200" b="1" spc="-30">
                <a:solidFill>
                  <a:srgbClr val="000000"/>
                </a:solidFill>
                <a:latin typeface="Arial" panose="02020603050405020304" pitchFamily="2"/>
              </a:rPr>
              <a:t>St Lucie Estuary Inflow </a:t>
            </a:r>
          </a:p>
          <a:p>
            <a:pPr marL="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10">
                <a:solidFill>
                  <a:srgbClr val="000000"/>
                </a:solidFill>
                <a:latin typeface="Arial" panose="02020603050405020304" pitchFamily="2"/>
              </a:rPr>
              <a:t>Nitrogen WY2013-WY2017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35753" y="1583691"/>
            <a:ext cx="10708640" cy="233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8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Arial" panose="02020603050405020304" pitchFamily="2"/>
              </a:rPr>
              <a:t>Local Basin Runoff accounted for about 74% of flow and 71% of TN load to Estuary.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194560" y="1918971"/>
            <a:ext cx="2572173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20">
                <a:solidFill>
                  <a:srgbClr val="000000"/>
                </a:solidFill>
                <a:latin typeface="Arial" panose="02020603050405020304" pitchFamily="2"/>
              </a:rPr>
              <a:t>TEN MILE CREEK </a:t>
            </a:r>
            <a:r>
              <a:rPr lang="en-US" sz="1400" spc="-20">
                <a:solidFill>
                  <a:srgbClr val="000000"/>
                </a:solidFill>
                <a:latin typeface="Arial" panose="02020603050405020304" pitchFamily="2"/>
              </a:rPr>
              <a:t>10% Water; 8% TN Load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450253" y="2352676"/>
            <a:ext cx="772160" cy="26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730413" y="2352676"/>
            <a:ext cx="963507" cy="26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2576407" y="2620010"/>
            <a:ext cx="60536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105">
                <a:solidFill>
                  <a:srgbClr val="000000"/>
                </a:solidFill>
                <a:latin typeface="Arial" panose="02020603050405020304" pitchFamily="2"/>
              </a:rPr>
              <a:t>121 mt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3795607" y="2620010"/>
            <a:ext cx="8331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0">
                <a:solidFill>
                  <a:srgbClr val="000000"/>
                </a:solidFill>
                <a:latin typeface="Arial" panose="02020603050405020304" pitchFamily="2"/>
              </a:rPr>
              <a:t>0.99 ppm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422487" y="3092450"/>
            <a:ext cx="2702560" cy="436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400"/>
              </a:lnSpc>
              <a:spcBef>
                <a:spcPts val="9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20">
                <a:solidFill>
                  <a:srgbClr val="000000"/>
                </a:solidFill>
                <a:latin typeface="Arial" panose="02020603050405020304" pitchFamily="2"/>
              </a:rPr>
              <a:t>C-24 </a:t>
            </a:r>
          </a:p>
          <a:p>
            <a:pPr marL="0" marR="0" indent="0" algn="l">
              <a:lnSpc>
                <a:spcPts val="14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spc="-40">
                <a:solidFill>
                  <a:srgbClr val="000000"/>
                </a:solidFill>
                <a:latin typeface="Arial" panose="02020603050405020304" pitchFamily="2"/>
              </a:rPr>
              <a:t>13% Water; 15% TN Load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8949267" y="2516506"/>
            <a:ext cx="2722880" cy="677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500"/>
              </a:lnSpc>
              <a:spcBef>
                <a:spcPts val="65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Arial" panose="02020603050405020304" pitchFamily="2"/>
              </a:rPr>
              <a:t>TIDAL BASINS </a:t>
            </a:r>
          </a:p>
          <a:p>
            <a:pPr marL="0" marR="0" indent="0" algn="ctr">
              <a:lnSpc>
                <a:spcPts val="18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600" b="1" spc="-25">
                <a:solidFill>
                  <a:srgbClr val="000000"/>
                </a:solidFill>
                <a:latin typeface="Arial" panose="02020603050405020304" pitchFamily="2"/>
              </a:rPr>
              <a:t>(ESTIMATED) </a:t>
            </a:r>
          </a:p>
          <a:p>
            <a:pPr marL="0" marR="0" indent="0" algn="l">
              <a:lnSpc>
                <a:spcPts val="15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400" spc="-30">
                <a:solidFill>
                  <a:srgbClr val="000000"/>
                </a:solidFill>
                <a:latin typeface="Arial" panose="02020603050405020304" pitchFamily="2"/>
              </a:rPr>
              <a:t>26% Water; 18% TN Load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286241" y="3214370"/>
            <a:ext cx="76792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0566400" y="3214370"/>
            <a:ext cx="96350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43373" y="3529331"/>
            <a:ext cx="772160" cy="26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9367520" y="3488690"/>
            <a:ext cx="62145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277 mt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2023533" y="3529331"/>
            <a:ext cx="963507" cy="26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0627360" y="3488690"/>
            <a:ext cx="8331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0">
                <a:solidFill>
                  <a:srgbClr val="000000"/>
                </a:solidFill>
                <a:latin typeface="Arial" panose="02020603050405020304" pitchFamily="2"/>
              </a:rPr>
              <a:t>0.90 ppm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824654" y="3796665"/>
            <a:ext cx="62230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225 mt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2101427" y="3796665"/>
            <a:ext cx="8204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90">
                <a:solidFill>
                  <a:srgbClr val="000000"/>
                </a:solidFill>
                <a:latin typeface="Arial" panose="02020603050405020304" pitchFamily="2"/>
              </a:rPr>
              <a:t>1.49 ppm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438574" y="4293236"/>
            <a:ext cx="2686473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400"/>
              </a:lnSpc>
              <a:spcBef>
                <a:spcPts val="65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25">
                <a:solidFill>
                  <a:srgbClr val="000000"/>
                </a:solidFill>
                <a:latin typeface="Arial" panose="02020603050405020304" pitchFamily="2"/>
              </a:rPr>
              <a:t>C-23 </a:t>
            </a:r>
          </a:p>
          <a:p>
            <a:pPr marL="0" marR="0" indent="0" algn="l">
              <a:lnSpc>
                <a:spcPts val="14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400" spc="-45">
                <a:solidFill>
                  <a:srgbClr val="000000"/>
                </a:solidFill>
                <a:latin typeface="Arial" panose="02020603050405020304" pitchFamily="2"/>
              </a:rPr>
              <a:t>11% Water; 14% TN Load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751840" y="4726940"/>
            <a:ext cx="772160" cy="267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88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2032000" y="4726940"/>
            <a:ext cx="963507" cy="267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88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833120" y="4994910"/>
            <a:ext cx="62145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212 mt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2109047" y="4994910"/>
            <a:ext cx="82126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90">
                <a:solidFill>
                  <a:srgbClr val="000000"/>
                </a:solidFill>
                <a:latin typeface="Arial" panose="02020603050405020304" pitchFamily="2"/>
              </a:rPr>
              <a:t>1.62 ppm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35187" y="5491481"/>
            <a:ext cx="2722880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FBFDFA"/>
                </a:solidFill>
                <a:latin typeface="Arial" panose="02020603050405020304" pitchFamily="2"/>
              </a:rPr>
              <a:t>LAKE OKEECHOBEE </a:t>
            </a:r>
            <a:r>
              <a:rPr lang="en-US" sz="1400" spc="-15">
                <a:solidFill>
                  <a:srgbClr val="FBFDFA"/>
                </a:solidFill>
                <a:latin typeface="Arial" panose="02020603050405020304" pitchFamily="2"/>
              </a:rPr>
              <a:t>26% Water; 29% TN Load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017847" y="5491481"/>
            <a:ext cx="2702560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400"/>
              </a:lnSpc>
              <a:spcBef>
                <a:spcPts val="6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20">
                <a:solidFill>
                  <a:srgbClr val="000000"/>
                </a:solidFill>
                <a:latin typeface="Arial" panose="02020603050405020304" pitchFamily="2"/>
              </a:rPr>
              <a:t>C-44 </a:t>
            </a:r>
          </a:p>
          <a:p>
            <a:pPr marL="0" marR="0" indent="0" algn="l">
              <a:lnSpc>
                <a:spcPts val="14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1400" spc="-40">
                <a:solidFill>
                  <a:srgbClr val="000000"/>
                </a:solidFill>
                <a:latin typeface="Arial" panose="02020603050405020304" pitchFamily="2"/>
              </a:rPr>
              <a:t>14% Water; 16% TN Load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690881" y="5925185"/>
            <a:ext cx="767927" cy="255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318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1971040" y="5925185"/>
            <a:ext cx="963507" cy="255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318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9338733" y="5925186"/>
            <a:ext cx="772160" cy="26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10618893" y="5925186"/>
            <a:ext cx="963507" cy="26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767927" y="6180455"/>
            <a:ext cx="62568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0">
                <a:solidFill>
                  <a:srgbClr val="000000"/>
                </a:solidFill>
                <a:latin typeface="Arial" panose="02020603050405020304" pitchFamily="2"/>
              </a:rPr>
              <a:t>445 mt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9420014" y="6192520"/>
            <a:ext cx="62230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246 mt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2043853" y="6180455"/>
            <a:ext cx="82126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90">
                <a:solidFill>
                  <a:srgbClr val="000000"/>
                </a:solidFill>
                <a:latin typeface="Arial" panose="02020603050405020304" pitchFamily="2"/>
              </a:rPr>
              <a:t>1.42 ppm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10696787" y="6192520"/>
            <a:ext cx="8204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90">
                <a:solidFill>
                  <a:srgbClr val="000000"/>
                </a:solidFill>
                <a:latin typeface="Arial" panose="02020603050405020304" pitchFamily="2"/>
              </a:rPr>
              <a:t>1.38 ppm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1548553" y="6661150"/>
            <a:ext cx="5628640" cy="152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1200"/>
              </a:lnSpc>
              <a:spcAft>
                <a:spcPts val="5"/>
              </a:spcAft>
              <a:defRPr/>
            </a:lvl1pPr>
          </a:lstStyle>
          <a:p>
            <a:pPr marL="0" marR="0" indent="0" algn="l">
              <a:lnSpc>
                <a:spcPts val="1200"/>
              </a:lnSpc>
              <a:spcAft>
                <a:spcPts val="5"/>
              </a:spcAft>
            </a:pPr>
            <a:r>
              <a:rPr lang="en-US" sz="1050" spc="-10">
                <a:solidFill>
                  <a:srgbClr val="000000"/>
                </a:solidFill>
                <a:latin typeface="Arial" panose="02020603050405020304" pitchFamily="2"/>
              </a:rPr>
              <a:t>Source: Draft 2018 South Florida Environmental Report, Appendix 8C-1 </a:t>
            </a:r>
          </a:p>
        </p:txBody>
      </p:sp>
    </p:spTree>
    <p:extLst>
      <p:ext uri="{BB962C8B-B14F-4D97-AF65-F5344CB8AC3E}">
        <p14:creationId xmlns:p14="http://schemas.microsoft.com/office/powerpoint/2010/main" val="1978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194561" y="31116"/>
            <a:ext cx="9769687" cy="226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00"/>
              </a:lnSpc>
              <a:spcAft>
                <a:spcPts val="240"/>
              </a:spcAft>
              <a:tabLst>
                <a:tab pos="7315200" algn="r"/>
              </a:tabLst>
              <a:defRPr/>
            </a:lvl1pPr>
          </a:lstStyle>
          <a:p>
            <a:pPr marL="0" marR="0" indent="0" algn="l">
              <a:lnSpc>
                <a:spcPts val="1500"/>
              </a:lnSpc>
              <a:spcAft>
                <a:spcPts val="240"/>
              </a:spcAft>
              <a:tabLst>
                <a:tab pos="7315200" algn="r"/>
              </a:tabLst>
            </a:pPr>
            <a:r>
              <a:rPr lang="en-US" sz="1100" b="1" spc="0">
                <a:solidFill>
                  <a:srgbClr val="FFFFFF"/>
                </a:solidFill>
                <a:latin typeface="Calibri" panose="02020603050405020304" pitchFamily="2"/>
              </a:rPr>
              <a:t>SOUTH FLORIDA WATER MANAGEMENT DISTRICT </a:t>
            </a:r>
            <a:r>
              <a:rPr lang="en-US" sz="1400" b="1" spc="0">
                <a:solidFill>
                  <a:srgbClr val="FFFFFF"/>
                </a:solidFill>
                <a:latin typeface="Calibri" panose="02020603050405020304" pitchFamily="2"/>
              </a:rPr>
              <a:t>13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79214" y="427355"/>
            <a:ext cx="8254153" cy="749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0"/>
              </a:spcAft>
            </a:pPr>
            <a:r>
              <a:rPr lang="en-US" sz="3200" b="1" spc="-30">
                <a:solidFill>
                  <a:srgbClr val="000000"/>
                </a:solidFill>
                <a:latin typeface="Arial" panose="02020603050405020304" pitchFamily="2"/>
              </a:rPr>
              <a:t>Caloosahatchee Estuary Inflows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">
                <a:solidFill>
                  <a:srgbClr val="000000"/>
                </a:solidFill>
                <a:latin typeface="Arial" panose="02020603050405020304" pitchFamily="2"/>
              </a:rPr>
              <a:t>Phosphorus WY2013-WY2017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72161" y="1583691"/>
            <a:ext cx="10651913" cy="233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8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Arial" panose="02020603050405020304" pitchFamily="2"/>
              </a:rPr>
              <a:t>Local Basin Runoff accounted for about 65% of flow and 72% of TP load to Estuary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49674" y="2257426"/>
            <a:ext cx="2706793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600"/>
              </a:lnSpc>
              <a:spcBef>
                <a:spcPts val="65"/>
              </a:spcBef>
              <a:spcAft>
                <a:spcPts val="0"/>
              </a:spcAft>
              <a:defRPr/>
            </a:lvl1pPr>
          </a:lstStyle>
          <a:p>
            <a:pPr marL="36576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Arial" panose="02020603050405020304" pitchFamily="2"/>
              </a:rPr>
              <a:t>TIDAL BASIN </a:t>
            </a:r>
          </a:p>
          <a:p>
            <a:pPr marL="365760" marR="0" indent="0" algn="l">
              <a:lnSpc>
                <a:spcPts val="18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600" b="1" spc="-25">
                <a:solidFill>
                  <a:srgbClr val="000000"/>
                </a:solidFill>
                <a:latin typeface="Arial" panose="02020603050405020304" pitchFamily="2"/>
              </a:rPr>
              <a:t>(ESTIMATED) </a:t>
            </a:r>
          </a:p>
          <a:p>
            <a:pPr marL="0" marR="0" indent="0" algn="l">
              <a:lnSpc>
                <a:spcPts val="16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400" spc="-35">
                <a:solidFill>
                  <a:srgbClr val="000000"/>
                </a:solidFill>
                <a:latin typeface="Arial" panose="02020603050405020304" pitchFamily="2"/>
              </a:rPr>
              <a:t>23% Water; 13% TP Load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111827" y="2049780"/>
            <a:ext cx="2714413" cy="447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FFFFFF"/>
                </a:solidFill>
                <a:latin typeface="Arial" panose="02020603050405020304" pitchFamily="2"/>
              </a:rPr>
              <a:t>LAKE OKEECHOBEE </a:t>
            </a:r>
            <a:r>
              <a:rPr lang="en-US" sz="1400" spc="-15">
                <a:solidFill>
                  <a:srgbClr val="FFFFFF"/>
                </a:solidFill>
                <a:latin typeface="Arial" panose="02020603050405020304" pitchFamily="2"/>
              </a:rPr>
              <a:t>35% Water; 28% TP Load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448801" y="2519680"/>
            <a:ext cx="75607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TP Load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0728960" y="2519680"/>
            <a:ext cx="94657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0">
                <a:solidFill>
                  <a:srgbClr val="000000"/>
                </a:solidFill>
                <a:latin typeface="Arial" panose="02020603050405020304" pitchFamily="2"/>
              </a:rPr>
              <a:t>TP FWMC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9498754" y="2794000"/>
            <a:ext cx="6680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60">
                <a:solidFill>
                  <a:srgbClr val="000000"/>
                </a:solidFill>
                <a:latin typeface="Arial" panose="02020603050405020304" pitchFamily="2"/>
              </a:rPr>
              <a:t>82 mt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0895754" y="2794000"/>
            <a:ext cx="61383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85">
                <a:solidFill>
                  <a:srgbClr val="000000"/>
                </a:solidFill>
                <a:latin typeface="Arial" panose="02020603050405020304" pitchFamily="2"/>
              </a:rPr>
              <a:t>85 ppb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770881" y="3415666"/>
            <a:ext cx="2808393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700"/>
              </a:lnSpc>
              <a:spcBef>
                <a:spcPts val="17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Arial" panose="02020603050405020304" pitchFamily="2"/>
              </a:rPr>
              <a:t>C-43 AND S-4 </a:t>
            </a:r>
          </a:p>
          <a:p>
            <a:pPr marL="0" marR="0" indent="0" algn="l">
              <a:lnSpc>
                <a:spcPts val="17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000000"/>
                </a:solidFill>
                <a:latin typeface="Arial" panose="02020603050405020304" pitchFamily="2"/>
              </a:rPr>
              <a:t>BASINS TO ESTUARY </a:t>
            </a:r>
            <a:r>
              <a:rPr lang="en-US" sz="1400" spc="-20">
                <a:solidFill>
                  <a:srgbClr val="000000"/>
                </a:solidFill>
                <a:latin typeface="Arial" panose="02020603050405020304" pitchFamily="2"/>
              </a:rPr>
              <a:t>42% Water; 59% TP Load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096001" y="4119880"/>
            <a:ext cx="75607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TP Load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7376160" y="4119880"/>
            <a:ext cx="94657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0">
                <a:solidFill>
                  <a:srgbClr val="000000"/>
                </a:solidFill>
                <a:latin typeface="Arial" panose="02020603050405020304" pitchFamily="2"/>
              </a:rPr>
              <a:t>TP FWMC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185747" y="4394200"/>
            <a:ext cx="60536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105">
                <a:solidFill>
                  <a:srgbClr val="000000"/>
                </a:solidFill>
                <a:latin typeface="Arial" panose="02020603050405020304" pitchFamily="2"/>
              </a:rPr>
              <a:t>172 mt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7502313" y="4394200"/>
            <a:ext cx="71120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100">
                <a:solidFill>
                  <a:srgbClr val="000000"/>
                </a:solidFill>
                <a:latin typeface="Arial" panose="02020603050405020304" pitchFamily="2"/>
              </a:rPr>
              <a:t>148 ppb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576494" y="6395720"/>
            <a:ext cx="9018693" cy="205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ctr">
              <a:lnSpc>
                <a:spcPts val="1500"/>
              </a:lnSpc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en-US" sz="1400" spc="-10">
                <a:solidFill>
                  <a:srgbClr val="000000"/>
                </a:solidFill>
                <a:latin typeface="Arial" panose="02020603050405020304" pitchFamily="2"/>
              </a:rPr>
              <a:t>Note: Coastal Basin runoff (west of Shell Point) is not included as Estuary contribution.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548553" y="6624321"/>
            <a:ext cx="5628640" cy="153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12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50" spc="-10">
                <a:solidFill>
                  <a:srgbClr val="000000"/>
                </a:solidFill>
                <a:latin typeface="Arial" panose="02020603050405020304" pitchFamily="2"/>
              </a:rPr>
              <a:t>Source: Draft 2018 South Florida Environmental Report, Appendix 8C-1 </a:t>
            </a:r>
          </a:p>
        </p:txBody>
      </p:sp>
    </p:spTree>
    <p:extLst>
      <p:ext uri="{BB962C8B-B14F-4D97-AF65-F5344CB8AC3E}">
        <p14:creationId xmlns:p14="http://schemas.microsoft.com/office/powerpoint/2010/main" val="3466639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194560" y="31116"/>
            <a:ext cx="9773920" cy="226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00"/>
              </a:lnSpc>
              <a:spcAft>
                <a:spcPts val="240"/>
              </a:spcAft>
              <a:tabLst>
                <a:tab pos="7315200" algn="r"/>
              </a:tabLst>
              <a:defRPr/>
            </a:lvl1pPr>
          </a:lstStyle>
          <a:p>
            <a:pPr marL="0" marR="0" indent="0" algn="l">
              <a:lnSpc>
                <a:spcPts val="1500"/>
              </a:lnSpc>
              <a:spcAft>
                <a:spcPts val="240"/>
              </a:spcAft>
              <a:tabLst>
                <a:tab pos="7315200" algn="r"/>
              </a:tabLst>
            </a:pPr>
            <a:r>
              <a:rPr lang="en-US" sz="1100" b="1" spc="0">
                <a:solidFill>
                  <a:srgbClr val="FFFFFF"/>
                </a:solidFill>
                <a:latin typeface="Calibri" panose="02020603050405020304" pitchFamily="2"/>
              </a:rPr>
              <a:t>SOUTH FLORIDA WATER MANAGEMENT DISTRICT </a:t>
            </a:r>
            <a:r>
              <a:rPr lang="en-US" sz="1400" b="1" spc="0">
                <a:solidFill>
                  <a:srgbClr val="FFFFFF"/>
                </a:solidFill>
                <a:latin typeface="Calibri" panose="02020603050405020304" pitchFamily="2"/>
              </a:rPr>
              <a:t>14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79213" y="427355"/>
            <a:ext cx="8258387" cy="755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0"/>
              </a:spcAft>
            </a:pPr>
            <a:r>
              <a:rPr lang="en-US" sz="3200" b="1" spc="-30">
                <a:solidFill>
                  <a:srgbClr val="000000"/>
                </a:solidFill>
                <a:latin typeface="Arial" panose="02020603050405020304" pitchFamily="2"/>
              </a:rPr>
              <a:t>Caloosahatchee Estuary Inflows </a:t>
            </a:r>
          </a:p>
          <a:p>
            <a:pPr marL="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">
                <a:solidFill>
                  <a:srgbClr val="000000"/>
                </a:solidFill>
                <a:latin typeface="Arial" panose="02020603050405020304" pitchFamily="2"/>
              </a:rPr>
              <a:t>Nitrogen WY2013-WY2017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60307" y="1583691"/>
            <a:ext cx="10675620" cy="233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8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Arial" panose="02020603050405020304" pitchFamily="2"/>
              </a:rPr>
              <a:t>Local Basin Runoff accounted for about 65% of flow and 61% of TN load to Estuary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41207" y="2272666"/>
            <a:ext cx="2722880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500"/>
              </a:lnSpc>
              <a:spcBef>
                <a:spcPts val="65"/>
              </a:spcBef>
              <a:spcAft>
                <a:spcPts val="0"/>
              </a:spcAft>
              <a:defRPr/>
            </a:lvl1pPr>
          </a:lstStyle>
          <a:p>
            <a:pPr marL="36576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Arial" panose="02020603050405020304" pitchFamily="2"/>
              </a:rPr>
              <a:t>TIDAL BASIN </a:t>
            </a:r>
          </a:p>
          <a:p>
            <a:pPr marL="365760" marR="0" indent="0" algn="l">
              <a:lnSpc>
                <a:spcPts val="18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600" b="1" spc="-25">
                <a:solidFill>
                  <a:srgbClr val="000000"/>
                </a:solidFill>
                <a:latin typeface="Arial" panose="02020603050405020304" pitchFamily="2"/>
              </a:rPr>
              <a:t>(ESTIMATED) </a:t>
            </a:r>
          </a:p>
          <a:p>
            <a:pPr marL="0" marR="0" indent="0" algn="l">
              <a:lnSpc>
                <a:spcPts val="15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400" spc="-30">
                <a:solidFill>
                  <a:srgbClr val="000000"/>
                </a:solidFill>
                <a:latin typeface="Arial" panose="02020603050405020304" pitchFamily="2"/>
              </a:rPr>
              <a:t>23% Water; 16% TN Load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103360" y="2049780"/>
            <a:ext cx="2722880" cy="447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FFFFFF"/>
                </a:solidFill>
                <a:latin typeface="Arial" panose="02020603050405020304" pitchFamily="2"/>
              </a:rPr>
              <a:t>LAKE OKEECHOBEE </a:t>
            </a:r>
            <a:r>
              <a:rPr lang="en-US" sz="1400" spc="-15">
                <a:solidFill>
                  <a:srgbClr val="FFFFFF"/>
                </a:solidFill>
                <a:latin typeface="Arial" panose="02020603050405020304" pitchFamily="2"/>
              </a:rPr>
              <a:t>35% Water; 39% TN Load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440333" y="2521585"/>
            <a:ext cx="77216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0720493" y="2521585"/>
            <a:ext cx="96350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453034" y="2795905"/>
            <a:ext cx="77639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80">
                <a:solidFill>
                  <a:srgbClr val="000000"/>
                </a:solidFill>
                <a:latin typeface="Arial" panose="02020603050405020304" pitchFamily="2"/>
              </a:rPr>
              <a:t>1,302 mt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798387" y="2795905"/>
            <a:ext cx="8204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90">
                <a:solidFill>
                  <a:srgbClr val="000000"/>
                </a:solidFill>
                <a:latin typeface="Arial" panose="02020603050405020304" pitchFamily="2"/>
              </a:rPr>
              <a:t>1.35 ppm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29920" y="2990850"/>
            <a:ext cx="77216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910080" y="2990850"/>
            <a:ext cx="96350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15434" y="3265170"/>
            <a:ext cx="6172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-85">
                <a:solidFill>
                  <a:srgbClr val="000000"/>
                </a:solidFill>
                <a:latin typeface="Arial" panose="02020603050405020304" pitchFamily="2"/>
              </a:rPr>
              <a:t>536 mt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975273" y="3265170"/>
            <a:ext cx="8331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-70">
                <a:solidFill>
                  <a:srgbClr val="000000"/>
                </a:solidFill>
                <a:latin typeface="Arial" panose="02020603050405020304" pitchFamily="2"/>
              </a:rPr>
              <a:t>0.85 ppm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5770881" y="3415666"/>
            <a:ext cx="2808393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700"/>
              </a:lnSpc>
              <a:spcBef>
                <a:spcPts val="17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Arial" panose="02020603050405020304" pitchFamily="2"/>
              </a:rPr>
              <a:t>C-43 AND S-4 </a:t>
            </a:r>
          </a:p>
          <a:p>
            <a:pPr marL="0" marR="0" indent="0" algn="l">
              <a:lnSpc>
                <a:spcPts val="17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000000"/>
                </a:solidFill>
                <a:latin typeface="Arial" panose="02020603050405020304" pitchFamily="2"/>
              </a:rPr>
              <a:t>BASINS TO ESTUARY </a:t>
            </a:r>
            <a:r>
              <a:rPr lang="en-US" sz="1400" spc="-20">
                <a:solidFill>
                  <a:srgbClr val="000000"/>
                </a:solidFill>
                <a:latin typeface="Arial" panose="02020603050405020304" pitchFamily="2"/>
              </a:rPr>
              <a:t>42% Water; 45% TN Load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087533" y="4121785"/>
            <a:ext cx="77216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7367693" y="4121785"/>
            <a:ext cx="96350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6100234" y="4396105"/>
            <a:ext cx="77639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80">
                <a:solidFill>
                  <a:srgbClr val="000000"/>
                </a:solidFill>
                <a:latin typeface="Arial" panose="02020603050405020304" pitchFamily="2"/>
              </a:rPr>
              <a:t>1,531 mt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7445587" y="4396105"/>
            <a:ext cx="8204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90">
                <a:solidFill>
                  <a:srgbClr val="000000"/>
                </a:solidFill>
                <a:latin typeface="Arial" panose="02020603050405020304" pitchFamily="2"/>
              </a:rPr>
              <a:t>1.32 ppm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1589194" y="6380480"/>
            <a:ext cx="9013613" cy="205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ctr">
              <a:lnSpc>
                <a:spcPts val="1600"/>
              </a:lnSpc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600"/>
              </a:lnSpc>
              <a:spcAft>
                <a:spcPts val="0"/>
              </a:spcAft>
            </a:pPr>
            <a:r>
              <a:rPr lang="en-US" sz="1400" spc="-10">
                <a:solidFill>
                  <a:srgbClr val="000000"/>
                </a:solidFill>
                <a:latin typeface="Arial" panose="02020603050405020304" pitchFamily="2"/>
              </a:rPr>
              <a:t>Note: Coastal Basin runoff (west of Shell Point) is not included as Estuary contribution.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1548553" y="6639561"/>
            <a:ext cx="5628640" cy="153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1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50" spc="-10">
                <a:solidFill>
                  <a:srgbClr val="000000"/>
                </a:solidFill>
                <a:latin typeface="Arial" panose="02020603050405020304" pitchFamily="2"/>
              </a:rPr>
              <a:t>Source: Draft 2018 South Florida Environmental Report, Appendix 8C-1 </a:t>
            </a:r>
          </a:p>
        </p:txBody>
      </p:sp>
    </p:spTree>
    <p:extLst>
      <p:ext uri="{BB962C8B-B14F-4D97-AF65-F5344CB8AC3E}">
        <p14:creationId xmlns:p14="http://schemas.microsoft.com/office/powerpoint/2010/main" val="4280895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194560" y="31116"/>
            <a:ext cx="9773920" cy="226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00"/>
              </a:lnSpc>
              <a:spcAft>
                <a:spcPts val="240"/>
              </a:spcAft>
              <a:tabLst>
                <a:tab pos="7315200" algn="r"/>
              </a:tabLst>
              <a:defRPr/>
            </a:lvl1pPr>
          </a:lstStyle>
          <a:p>
            <a:pPr marL="0" marR="0" indent="0" algn="l">
              <a:lnSpc>
                <a:spcPts val="1500"/>
              </a:lnSpc>
              <a:spcAft>
                <a:spcPts val="240"/>
              </a:spcAft>
              <a:tabLst>
                <a:tab pos="7315200" algn="r"/>
              </a:tabLst>
            </a:pPr>
            <a:r>
              <a:rPr lang="en-US" sz="1100" b="1" spc="0">
                <a:solidFill>
                  <a:srgbClr val="FFFFFF"/>
                </a:solidFill>
                <a:latin typeface="Calibri" panose="02020603050405020304" pitchFamily="2"/>
              </a:rPr>
              <a:t>SOUTH FLORIDA WATER MANAGEMENT DISTRICT </a:t>
            </a:r>
            <a:r>
              <a:rPr lang="en-US" sz="1400" b="1" spc="0">
                <a:solidFill>
                  <a:srgbClr val="FFFFFF"/>
                </a:solidFill>
                <a:latin typeface="Calibri" panose="02020603050405020304" pitchFamily="2"/>
              </a:rPr>
              <a:t>14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79213" y="427355"/>
            <a:ext cx="8258387" cy="755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0"/>
              </a:spcAft>
            </a:pPr>
            <a:r>
              <a:rPr lang="en-US" sz="3200" b="1" spc="-30">
                <a:solidFill>
                  <a:srgbClr val="000000"/>
                </a:solidFill>
                <a:latin typeface="Arial" panose="02020603050405020304" pitchFamily="2"/>
              </a:rPr>
              <a:t>Caloosahatchee Estuary Inflows </a:t>
            </a:r>
          </a:p>
          <a:p>
            <a:pPr marL="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">
                <a:solidFill>
                  <a:srgbClr val="000000"/>
                </a:solidFill>
                <a:latin typeface="Arial" panose="02020603050405020304" pitchFamily="2"/>
              </a:rPr>
              <a:t>Nitrogen WY2013-WY2017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60307" y="1583691"/>
            <a:ext cx="10675620" cy="233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8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Arial" panose="02020603050405020304" pitchFamily="2"/>
              </a:rPr>
              <a:t>Local Basin Runoff accounted for about 65% of flow and 61% of TN load to Estuary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41207" y="2272666"/>
            <a:ext cx="2722880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500"/>
              </a:lnSpc>
              <a:spcBef>
                <a:spcPts val="65"/>
              </a:spcBef>
              <a:spcAft>
                <a:spcPts val="0"/>
              </a:spcAft>
              <a:defRPr/>
            </a:lvl1pPr>
          </a:lstStyle>
          <a:p>
            <a:pPr marL="36576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Arial" panose="02020603050405020304" pitchFamily="2"/>
              </a:rPr>
              <a:t>TIDAL BASIN </a:t>
            </a:r>
          </a:p>
          <a:p>
            <a:pPr marL="365760" marR="0" indent="0" algn="l">
              <a:lnSpc>
                <a:spcPts val="18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600" b="1" spc="-25">
                <a:solidFill>
                  <a:srgbClr val="000000"/>
                </a:solidFill>
                <a:latin typeface="Arial" panose="02020603050405020304" pitchFamily="2"/>
              </a:rPr>
              <a:t>(ESTIMATED) </a:t>
            </a:r>
          </a:p>
          <a:p>
            <a:pPr marL="0" marR="0" indent="0" algn="l">
              <a:lnSpc>
                <a:spcPts val="15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400" spc="-30">
                <a:solidFill>
                  <a:srgbClr val="000000"/>
                </a:solidFill>
                <a:latin typeface="Arial" panose="02020603050405020304" pitchFamily="2"/>
              </a:rPr>
              <a:t>23% Water; 16% TN Load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103360" y="2049780"/>
            <a:ext cx="2722880" cy="447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>
            <a:lvl1pPr marL="0" marR="0" indent="0" algn="l"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FFFFFF"/>
                </a:solidFill>
                <a:latin typeface="Arial" panose="02020603050405020304" pitchFamily="2"/>
              </a:rPr>
              <a:t>LAKE OKEECHOBEE </a:t>
            </a:r>
            <a:r>
              <a:rPr lang="en-US" sz="1400" spc="-15">
                <a:solidFill>
                  <a:srgbClr val="FFFFFF"/>
                </a:solidFill>
                <a:latin typeface="Arial" panose="02020603050405020304" pitchFamily="2"/>
              </a:rPr>
              <a:t>35% Water; 39% TN Load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440333" y="2521585"/>
            <a:ext cx="77216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0720493" y="2521585"/>
            <a:ext cx="96350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453034" y="2795905"/>
            <a:ext cx="77639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80">
                <a:solidFill>
                  <a:srgbClr val="000000"/>
                </a:solidFill>
                <a:latin typeface="Arial" panose="02020603050405020304" pitchFamily="2"/>
              </a:rPr>
              <a:t>1,302 mt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798387" y="2795905"/>
            <a:ext cx="8204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90">
                <a:solidFill>
                  <a:srgbClr val="000000"/>
                </a:solidFill>
                <a:latin typeface="Arial" panose="02020603050405020304" pitchFamily="2"/>
              </a:rPr>
              <a:t>1.35 ppm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29920" y="2990850"/>
            <a:ext cx="77216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910080" y="2990850"/>
            <a:ext cx="96350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15434" y="3265170"/>
            <a:ext cx="6172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-85">
                <a:solidFill>
                  <a:srgbClr val="000000"/>
                </a:solidFill>
                <a:latin typeface="Arial" panose="02020603050405020304" pitchFamily="2"/>
              </a:rPr>
              <a:t>536 mt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975273" y="3265170"/>
            <a:ext cx="8331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-70">
                <a:solidFill>
                  <a:srgbClr val="000000"/>
                </a:solidFill>
                <a:latin typeface="Arial" panose="02020603050405020304" pitchFamily="2"/>
              </a:rPr>
              <a:t>0.85 ppm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5770881" y="3415666"/>
            <a:ext cx="2808393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700"/>
              </a:lnSpc>
              <a:spcBef>
                <a:spcPts val="17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10">
                <a:solidFill>
                  <a:srgbClr val="000000"/>
                </a:solidFill>
                <a:latin typeface="Arial" panose="02020603050405020304" pitchFamily="2"/>
              </a:rPr>
              <a:t>C-43 AND S-4 </a:t>
            </a:r>
          </a:p>
          <a:p>
            <a:pPr marL="0" marR="0" indent="0" algn="l">
              <a:lnSpc>
                <a:spcPts val="17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000000"/>
                </a:solidFill>
                <a:latin typeface="Arial" panose="02020603050405020304" pitchFamily="2"/>
              </a:rPr>
              <a:t>BASINS TO ESTUARY </a:t>
            </a:r>
            <a:r>
              <a:rPr lang="en-US" sz="1400" spc="-20">
                <a:solidFill>
                  <a:srgbClr val="000000"/>
                </a:solidFill>
                <a:latin typeface="Arial" panose="02020603050405020304" pitchFamily="2"/>
              </a:rPr>
              <a:t>42% Water; 45% TN Load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087533" y="4121785"/>
            <a:ext cx="77216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75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7367693" y="4121785"/>
            <a:ext cx="963507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65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6100234" y="4396105"/>
            <a:ext cx="776393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80">
                <a:solidFill>
                  <a:srgbClr val="000000"/>
                </a:solidFill>
                <a:latin typeface="Arial" panose="02020603050405020304" pitchFamily="2"/>
              </a:rPr>
              <a:t>1,531 mt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7445587" y="4396105"/>
            <a:ext cx="8204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>
            <a:lvl1pPr marL="0" marR="0" indent="0" algn="l">
              <a:lnSpc>
                <a:spcPts val="1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-90">
                <a:solidFill>
                  <a:srgbClr val="000000"/>
                </a:solidFill>
                <a:latin typeface="Arial" panose="02020603050405020304" pitchFamily="2"/>
              </a:rPr>
              <a:t>1.32 ppm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1589194" y="6380480"/>
            <a:ext cx="9013613" cy="205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ctr">
              <a:lnSpc>
                <a:spcPts val="1600"/>
              </a:lnSpc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600"/>
              </a:lnSpc>
              <a:spcAft>
                <a:spcPts val="0"/>
              </a:spcAft>
            </a:pPr>
            <a:r>
              <a:rPr lang="en-US" sz="1400" spc="-10">
                <a:solidFill>
                  <a:srgbClr val="000000"/>
                </a:solidFill>
                <a:latin typeface="Arial" panose="02020603050405020304" pitchFamily="2"/>
              </a:rPr>
              <a:t>Note: Coastal Basin runoff (west of Shell Point) is not included as Estuary contribution.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1548553" y="6639561"/>
            <a:ext cx="5628640" cy="153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1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50" spc="-10">
                <a:solidFill>
                  <a:srgbClr val="000000"/>
                </a:solidFill>
                <a:latin typeface="Arial" panose="02020603050405020304" pitchFamily="2"/>
              </a:rPr>
              <a:t>Source: Draft 2018 South Florida Environmental Report, Appendix 8C-1 </a:t>
            </a:r>
          </a:p>
        </p:txBody>
      </p:sp>
    </p:spTree>
    <p:extLst>
      <p:ext uri="{BB962C8B-B14F-4D97-AF65-F5344CB8AC3E}">
        <p14:creationId xmlns:p14="http://schemas.microsoft.com/office/powerpoint/2010/main" val="151148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9A1B-5325-4FE2-9D52-004837621A55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C36DE940-3EAD-4F86-A99B-4EB0A84CC7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31F5-0844-42AD-8DB1-2645B33554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12192000" cy="307777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Candara" pitchFamily="34" charset="0"/>
              </a:rPr>
              <a:t>SOUTH FLORIDA WATER MANAGEMENT DISTRICT</a:t>
            </a:r>
          </a:p>
        </p:txBody>
      </p:sp>
    </p:spTree>
    <p:extLst>
      <p:ext uri="{BB962C8B-B14F-4D97-AF65-F5344CB8AC3E}">
        <p14:creationId xmlns:p14="http://schemas.microsoft.com/office/powerpoint/2010/main" val="31383112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9A1B-5325-4FE2-9D52-004837621A55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393060DB-B060-4FF2-91E3-B4F43C9BB9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31F5-0844-42AD-8DB1-2645B3355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570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9A1B-5325-4FE2-9D52-004837621A55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5EECC98E-C78D-4AD3-8FB7-1AB81F0552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31F5-0844-42AD-8DB1-2645B3355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412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9A1B-5325-4FE2-9D52-004837621A55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7D47645C-5D0C-4B0A-B34A-2FD634B5E6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31F5-0844-42AD-8DB1-2645B3355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384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9A1B-5325-4FE2-9D52-004837621A55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31F5-0844-42AD-8DB1-2645B3355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3769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9A1B-5325-4FE2-9D52-004837621A55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31F5-0844-42AD-8DB1-2645B3355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0098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9A1B-5325-4FE2-9D52-004837621A55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F31B0176-3366-42BF-9EB1-6ED6553E55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31F5-0844-42AD-8DB1-2645B3355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258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9A1B-5325-4FE2-9D52-004837621A55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C430B13B-CDDE-4DC2-99F3-53AE10EDE5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31F5-0844-42AD-8DB1-2645B3355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527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utterstock_20377942.jpg"/>
          <p:cNvPicPr>
            <a:picLocks noChangeAspect="1"/>
          </p:cNvPicPr>
          <p:nvPr/>
        </p:nvPicPr>
        <p:blipFill>
          <a:blip r:embed="rId15" cstate="print"/>
          <a:srcRect l="30667"/>
          <a:stretch>
            <a:fillRect/>
          </a:stretch>
        </p:blipFill>
        <p:spPr>
          <a:xfrm>
            <a:off x="0" y="161926"/>
            <a:ext cx="12192000" cy="63126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371600"/>
            <a:ext cx="12192000" cy="51816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F9A1B-5325-4FE2-9D52-004837621A55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72668A6B-28DC-46C8-B490-7C1085A9BA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31F5-0844-42AD-8DB1-2645B33554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12192000" cy="307777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Candara" pitchFamily="34" charset="0"/>
              </a:rPr>
              <a:t>SOUTH FLORIDA WATER MANAGEMENT DISTRICT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295399"/>
            <a:ext cx="12192000" cy="914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86524"/>
            <a:ext cx="12192000" cy="3714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LOGOWEB_BLUE_3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79001" y="6572482"/>
            <a:ext cx="2197100" cy="209318"/>
          </a:xfrm>
          <a:prstGeom prst="rect">
            <a:avLst/>
          </a:prstGeom>
          <a:effectLst>
            <a:outerShdw blurRad="88900" dist="38100" dir="5400000" algn="t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21290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ransition spd="med"/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effectLst>
            <a:outerShdw blurRad="38100" dist="38100" dir="2700000" algn="tl">
              <a:schemeClr val="bg1">
                <a:alpha val="43000"/>
              </a:scheme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●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3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90716" y="1"/>
            <a:ext cx="7187391" cy="3356658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SFWMD: WATERSHEDS </a:t>
            </a:r>
            <a:r>
              <a:rPr lang="en-US" cap="none" dirty="0"/>
              <a:t>and</a:t>
            </a:r>
            <a:r>
              <a:rPr lang="en-US" dirty="0"/>
              <a:t> ERP PERMITTING</a:t>
            </a:r>
            <a:br>
              <a:rPr lang="en-US" dirty="0"/>
            </a:br>
            <a:r>
              <a:rPr lang="en-US" sz="2756" dirty="0"/>
              <a:t> </a:t>
            </a:r>
            <a:br>
              <a:rPr lang="en-US" dirty="0"/>
            </a:br>
            <a:r>
              <a:rPr lang="en-US" sz="2400" dirty="0"/>
              <a:t>Florida RED TIDE WORKSHOP</a:t>
            </a:r>
            <a:br>
              <a:rPr lang="en-US" sz="2400" dirty="0"/>
            </a:br>
            <a:r>
              <a:rPr lang="en-US" sz="2400" dirty="0"/>
              <a:t>August 29, 2018</a:t>
            </a:r>
            <a:br>
              <a:rPr lang="en-US" sz="2400" dirty="0"/>
            </a:br>
            <a:br>
              <a:rPr lang="en-US" sz="2400" dirty="0"/>
            </a:br>
            <a:endParaRPr lang="en-US" sz="2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90717" y="3898460"/>
            <a:ext cx="8318828" cy="94826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Phil Flood, South Florida Water Management District</a:t>
            </a:r>
          </a:p>
          <a:p>
            <a:pPr eaLnBrk="1" hangingPunct="1">
              <a:defRPr/>
            </a:pP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3605709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9BB0-B5C6-425F-9F45-36AD8531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Watershed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E45BEC-B48D-47FD-8CEB-F719D2B1D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1684131"/>
            <a:ext cx="5800725" cy="4572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EF9C1-83EE-45FE-B137-41FC6F87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C36DE940-3EAD-4F86-A99B-4EB0A84CC7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4DF2C-92FC-432A-8E95-F69F4A3A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31F5-0844-42AD-8DB1-2645B33554C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83DB95-8994-46F0-BFCF-79D268C35418}"/>
              </a:ext>
            </a:extLst>
          </p:cNvPr>
          <p:cNvSpPr/>
          <p:nvPr/>
        </p:nvSpPr>
        <p:spPr>
          <a:xfrm>
            <a:off x="305468" y="2631303"/>
            <a:ext cx="4981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Watershed is an area of land that water flows across as it moves to a common body of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Stream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Lake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Times New Roman" panose="02020603050405020304" pitchFamily="18" charset="0"/>
              </a:rPr>
              <a:t>Estuary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6393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56E6-11EE-4CE3-807F-339576A0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52" y="274638"/>
            <a:ext cx="6937248" cy="944562"/>
          </a:xfrm>
        </p:spPr>
        <p:txBody>
          <a:bodyPr>
            <a:noAutofit/>
          </a:bodyPr>
          <a:lstStyle/>
          <a:p>
            <a:r>
              <a:rPr lang="en-US" sz="3600" dirty="0"/>
              <a:t>Lake Okeechobee Watershed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AD914-A549-4AE8-A906-FCAFE9E8E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4636"/>
            <a:ext cx="5254752" cy="65333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964FC-870E-4C08-A63C-DD11AA35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C36DE940-3EAD-4F86-A99B-4EB0A84CC7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0F21A-4B37-43B1-953E-22A2B0DA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31F5-0844-42AD-8DB1-2645B33554C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9DC7718C-CB26-4B83-BF61-A0219ED6D3F0}"/>
              </a:ext>
            </a:extLst>
          </p:cNvPr>
          <p:cNvSpPr txBox="1">
            <a:spLocks/>
          </p:cNvSpPr>
          <p:nvPr/>
        </p:nvSpPr>
        <p:spPr>
          <a:xfrm>
            <a:off x="6376416" y="2347912"/>
            <a:ext cx="5596128" cy="2162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pc="-10" dirty="0">
                <a:solidFill>
                  <a:schemeClr val="tx1"/>
                </a:solidFill>
              </a:rPr>
              <a:t>Northern watershed contributes:</a:t>
            </a:r>
          </a:p>
          <a:p>
            <a:pPr algn="ctr"/>
            <a:r>
              <a:rPr lang="en-US" sz="2400" b="1" spc="-1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spc="-10" dirty="0">
                <a:solidFill>
                  <a:schemeClr val="tx1"/>
                </a:solidFill>
              </a:rPr>
              <a:t>~ 95% of water flow</a:t>
            </a:r>
          </a:p>
          <a:p>
            <a:pPr algn="ctr"/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spc="-10" dirty="0">
                <a:solidFill>
                  <a:schemeClr val="tx1"/>
                </a:solidFill>
              </a:rPr>
              <a:t>~ 93% Phosphorus load</a:t>
            </a:r>
          </a:p>
          <a:p>
            <a:pPr algn="ctr"/>
            <a:r>
              <a:rPr lang="en-US" sz="2400" spc="-1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spc="-10" dirty="0">
                <a:solidFill>
                  <a:schemeClr val="tx1"/>
                </a:solidFill>
              </a:rPr>
              <a:t>~ 89% Nitrogen load</a:t>
            </a:r>
          </a:p>
          <a:p>
            <a:pPr algn="ctr"/>
            <a:endParaRPr lang="en-US" sz="2400" spc="-10" dirty="0">
              <a:solidFill>
                <a:schemeClr val="tx1"/>
              </a:solidFill>
            </a:endParaRPr>
          </a:p>
          <a:p>
            <a:pPr algn="ctr"/>
            <a:r>
              <a:rPr lang="en-US" sz="2000" spc="-10" dirty="0">
                <a:solidFill>
                  <a:schemeClr val="tx1"/>
                </a:solidFill>
              </a:rPr>
              <a:t>Note: Reflects WY 2013-2017</a:t>
            </a:r>
          </a:p>
        </p:txBody>
      </p:sp>
    </p:spTree>
    <p:extLst>
      <p:ext uri="{BB962C8B-B14F-4D97-AF65-F5344CB8AC3E}">
        <p14:creationId xmlns:p14="http://schemas.microsoft.com/office/powerpoint/2010/main" val="9656851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EFFF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748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23490" y="30798"/>
            <a:ext cx="7330440" cy="226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20603050405020304" pitchFamily="2"/>
              </a:rPr>
              <a:t>SOUTH FLORIDA WATER MANAGEMENT DISTRICT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662045" y="461803"/>
            <a:ext cx="6193790" cy="755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3400"/>
              </a:lnSpc>
              <a:spcAft>
                <a:spcPts val="0"/>
              </a:spcAft>
            </a:pPr>
            <a:r>
              <a:rPr lang="en-US" sz="3200" b="1" spc="-30" dirty="0">
                <a:solidFill>
                  <a:srgbClr val="000000"/>
                </a:solidFill>
                <a:latin typeface="Arial" panose="02020603050405020304" pitchFamily="2"/>
              </a:rPr>
              <a:t>Caloosahatchee Estuary Inflows </a:t>
            </a: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lang="en-US" sz="2400" b="1" spc="-5" dirty="0">
                <a:solidFill>
                  <a:srgbClr val="000000"/>
                </a:solidFill>
                <a:latin typeface="Arial" panose="02020603050405020304" pitchFamily="2"/>
              </a:rPr>
              <a:t>Nitrogen WY2013-WY2017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50060" y="1609882"/>
            <a:ext cx="9968994" cy="59658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sz="2000" b="1" spc="-10" dirty="0">
                <a:solidFill>
                  <a:srgbClr val="000000"/>
                </a:solidFill>
                <a:latin typeface="Arial" panose="02020603050405020304" pitchFamily="2"/>
              </a:rPr>
              <a:t>Basin Runoff accounted for about 65% of flow and 61% of TN load to Estuary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80085" y="2272348"/>
            <a:ext cx="2042160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365760">
              <a:lnSpc>
                <a:spcPts val="1800"/>
              </a:lnSpc>
              <a:spcAft>
                <a:spcPts val="0"/>
              </a:spcAft>
            </a:pPr>
            <a:r>
              <a:rPr lang="en-US" sz="1600" b="1" spc="-15" dirty="0">
                <a:solidFill>
                  <a:srgbClr val="000000"/>
                </a:solidFill>
                <a:latin typeface="Arial" panose="02020603050405020304" pitchFamily="2"/>
              </a:rPr>
              <a:t>TIDAL BASIN </a:t>
            </a:r>
          </a:p>
          <a:p>
            <a:pPr marL="365760">
              <a:lnSpc>
                <a:spcPts val="18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600" b="1" spc="-25" dirty="0">
                <a:solidFill>
                  <a:srgbClr val="000000"/>
                </a:solidFill>
                <a:latin typeface="Arial" panose="02020603050405020304" pitchFamily="2"/>
              </a:rPr>
              <a:t>(ESTIMATED) </a:t>
            </a:r>
          </a:p>
          <a:p>
            <a:pPr>
              <a:spcBef>
                <a:spcPts val="65"/>
              </a:spcBef>
              <a:spcAft>
                <a:spcPts val="0"/>
              </a:spcAft>
            </a:pPr>
            <a:r>
              <a:rPr lang="en-US" sz="1400" spc="-30" dirty="0">
                <a:solidFill>
                  <a:srgbClr val="000000"/>
                </a:solidFill>
                <a:latin typeface="Arial" panose="02020603050405020304" pitchFamily="2"/>
              </a:rPr>
              <a:t>23% Water; 16% TN Load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469755" y="2049146"/>
            <a:ext cx="2042160" cy="447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n-US" sz="1600" b="1" spc="-15" dirty="0">
                <a:solidFill>
                  <a:srgbClr val="FFFFFF"/>
                </a:solidFill>
                <a:latin typeface="Arial" panose="02020603050405020304" pitchFamily="2"/>
              </a:rPr>
              <a:t>LAKE OKEECHOBEE </a:t>
            </a:r>
            <a:r>
              <a:rPr lang="en-US" sz="1400" spc="-15" dirty="0">
                <a:solidFill>
                  <a:srgbClr val="FFFFFF"/>
                </a:solidFill>
                <a:latin typeface="Arial" panose="02020603050405020304" pitchFamily="2"/>
              </a:rPr>
              <a:t>35% Water; 39% TN Load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570721" y="2513458"/>
            <a:ext cx="5791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1200" spc="-75" dirty="0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0905619" y="2521585"/>
            <a:ext cx="72263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1200" spc="-65" dirty="0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583548" y="2787778"/>
            <a:ext cx="58229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1200" spc="-80" dirty="0">
                <a:solidFill>
                  <a:srgbClr val="000000"/>
                </a:solidFill>
                <a:latin typeface="Arial" panose="02020603050405020304" pitchFamily="2"/>
              </a:rPr>
              <a:t>1,302 mt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980930" y="2795905"/>
            <a:ext cx="61531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1200" spc="-90" dirty="0">
                <a:solidFill>
                  <a:srgbClr val="000000"/>
                </a:solidFill>
                <a:latin typeface="Arial" panose="02020603050405020304" pitchFamily="2"/>
              </a:rPr>
              <a:t>1.35 ppm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28346" y="2967069"/>
            <a:ext cx="5791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sz="1200" spc="-75" dirty="0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2026157" y="2974847"/>
            <a:ext cx="72263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sz="1200" spc="-65" dirty="0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87145" y="3265170"/>
            <a:ext cx="46291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sz="1200" spc="-85" dirty="0">
                <a:solidFill>
                  <a:srgbClr val="000000"/>
                </a:solidFill>
                <a:latin typeface="Arial" panose="02020603050405020304" pitchFamily="2"/>
              </a:rPr>
              <a:t>536 mt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2037205" y="3265170"/>
            <a:ext cx="62484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US" sz="1200" spc="-70" dirty="0">
                <a:solidFill>
                  <a:srgbClr val="000000"/>
                </a:solidFill>
                <a:latin typeface="Arial" panose="02020603050405020304" pitchFamily="2"/>
              </a:rPr>
              <a:t>0.85 ppm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144388" y="3420363"/>
            <a:ext cx="2106295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sz="1600" b="1" spc="-10" dirty="0">
                <a:solidFill>
                  <a:srgbClr val="000000"/>
                </a:solidFill>
                <a:latin typeface="Arial" panose="02020603050405020304" pitchFamily="2"/>
              </a:rPr>
              <a:t>C-43 AND S-4 </a:t>
            </a:r>
          </a:p>
          <a:p>
            <a:pPr>
              <a:lnSpc>
                <a:spcPts val="17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sz="1600" b="1" spc="-20" dirty="0">
                <a:solidFill>
                  <a:srgbClr val="000000"/>
                </a:solidFill>
                <a:latin typeface="Arial" panose="02020603050405020304" pitchFamily="2"/>
              </a:rPr>
              <a:t>BASINS TO ESTUARY </a:t>
            </a:r>
            <a:r>
              <a:rPr lang="en-US" sz="1400" spc="-20" dirty="0">
                <a:solidFill>
                  <a:srgbClr val="000000"/>
                </a:solidFill>
                <a:latin typeface="Arial" panose="02020603050405020304" pitchFamily="2"/>
              </a:rPr>
              <a:t>42% Water; 45% TN Load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234557" y="4119816"/>
            <a:ext cx="57912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1200" spc="-75" dirty="0">
                <a:solidFill>
                  <a:srgbClr val="000000"/>
                </a:solidFill>
                <a:latin typeface="Arial" panose="02020603050405020304" pitchFamily="2"/>
              </a:rPr>
              <a:t>TN Load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7494271" y="4129596"/>
            <a:ext cx="722630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1200" spc="-65" dirty="0">
                <a:solidFill>
                  <a:srgbClr val="000000"/>
                </a:solidFill>
                <a:latin typeface="Arial" panose="02020603050405020304" pitchFamily="2"/>
              </a:rPr>
              <a:t>TN FWMC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6232969" y="4431507"/>
            <a:ext cx="58229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1200" spc="-80" dirty="0">
                <a:solidFill>
                  <a:srgbClr val="000000"/>
                </a:solidFill>
                <a:latin typeface="Arial" panose="02020603050405020304" pitchFamily="2"/>
              </a:rPr>
              <a:t>1,531 mt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7520180" y="4435984"/>
            <a:ext cx="61531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sz="1200" spc="-90" dirty="0">
                <a:solidFill>
                  <a:srgbClr val="000000"/>
                </a:solidFill>
                <a:latin typeface="Arial" panose="02020603050405020304" pitchFamily="2"/>
              </a:rPr>
              <a:t>1.32 ppm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2715895" y="6380480"/>
            <a:ext cx="6760210" cy="205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en-US" sz="1400" spc="-10">
                <a:solidFill>
                  <a:srgbClr val="000000"/>
                </a:solidFill>
                <a:latin typeface="Arial" panose="02020603050405020304" pitchFamily="2"/>
              </a:rPr>
              <a:t>Note: Coastal Basin runoff (west of Shell Point) is not included as Estuary contribution.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2685415" y="6639561"/>
            <a:ext cx="4221480" cy="153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>
              <a:lnSpc>
                <a:spcPts val="1100"/>
              </a:lnSpc>
              <a:spcAft>
                <a:spcPts val="0"/>
              </a:spcAft>
            </a:pPr>
            <a:r>
              <a:rPr lang="en-US" sz="1050" spc="-10">
                <a:solidFill>
                  <a:srgbClr val="000000"/>
                </a:solidFill>
                <a:latin typeface="Arial" panose="02020603050405020304" pitchFamily="2"/>
              </a:rPr>
              <a:t>Source: Draft 2018 South Florida Environmental Report, Appendix 8C-1 </a:t>
            </a:r>
          </a:p>
        </p:txBody>
      </p:sp>
    </p:spTree>
    <p:extLst>
      <p:ext uri="{BB962C8B-B14F-4D97-AF65-F5344CB8AC3E}">
        <p14:creationId xmlns:p14="http://schemas.microsoft.com/office/powerpoint/2010/main" val="206619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8463-2A92-460B-A4E8-36A58341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179"/>
            <a:ext cx="6884462" cy="944562"/>
          </a:xfrm>
        </p:spPr>
        <p:txBody>
          <a:bodyPr>
            <a:noAutofit/>
          </a:bodyPr>
          <a:lstStyle/>
          <a:p>
            <a:r>
              <a:rPr lang="en-US" sz="3600" dirty="0"/>
              <a:t>Big Cypress Basin Watershed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F4747-FDD6-4064-97BF-80DBBC1C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DE940-3EAD-4F86-A99B-4EB0A84CC7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F947A-783C-4D53-BCEC-F035D85B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731F5-0844-42AD-8DB1-2645B33554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6D10125-2641-499C-BAF9-8D9452AC13B4}"/>
              </a:ext>
            </a:extLst>
          </p:cNvPr>
          <p:cNvSpPr txBox="1">
            <a:spLocks/>
          </p:cNvSpPr>
          <p:nvPr/>
        </p:nvSpPr>
        <p:spPr>
          <a:xfrm>
            <a:off x="1121664" y="2724458"/>
            <a:ext cx="4511040" cy="2162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 part of Lake Okeechobee or Caloosahatchee watersheds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Much of watershed drain through Big Cypress Basin managed system of canals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051CE-181A-4FF7-8662-C06A43698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993E6C-E6D0-45CB-BE70-92EDA702C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62" y="310178"/>
            <a:ext cx="5299364" cy="65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964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Environmental Resource Permits (ERP)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2074987"/>
            <a:ext cx="7569843" cy="3657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Regulation of “surface water management systems” including:</a:t>
            </a:r>
          </a:p>
          <a:p>
            <a:pPr marL="409227" lvl="1" indent="-304804">
              <a:buFont typeface="Arial" panose="020B0604020202020204" pitchFamily="34" charset="0"/>
              <a:buChar char="•"/>
            </a:pPr>
            <a:r>
              <a:rPr lang="en-US" sz="2400" dirty="0"/>
              <a:t>Stormwater management systems, dams, impoundments, reservoirs, “works” and dredging and filling of wetlands</a:t>
            </a:r>
          </a:p>
          <a:p>
            <a:pPr marL="0" indent="0">
              <a:lnSpc>
                <a:spcPct val="85000"/>
              </a:lnSpc>
              <a:spcBef>
                <a:spcPts val="1067"/>
              </a:spcBef>
              <a:buNone/>
              <a:tabLst>
                <a:tab pos="812810" algn="l"/>
              </a:tabLst>
            </a:pPr>
            <a:r>
              <a:rPr lang="en-US" sz="2400" dirty="0"/>
              <a:t>“Works” include:</a:t>
            </a:r>
          </a:p>
          <a:p>
            <a:pPr marL="402172">
              <a:lnSpc>
                <a:spcPct val="85000"/>
              </a:lnSpc>
              <a:spcBef>
                <a:spcPts val="1067"/>
              </a:spcBef>
              <a:buFont typeface="Arial" panose="020B0604020202020204" pitchFamily="34" charset="0"/>
              <a:buChar char="•"/>
              <a:tabLst>
                <a:tab pos="563041" algn="l"/>
              </a:tabLst>
            </a:pPr>
            <a:r>
              <a:rPr lang="en-US" sz="2400" b="0" dirty="0"/>
              <a:t>All artificial structures, ditches, canals, culverts, pipes and other construction that connects to, draws water from, drains water into or is placed across waters in the state</a:t>
            </a:r>
          </a:p>
          <a:p>
            <a:pPr lvl="1">
              <a:buNone/>
            </a:pPr>
            <a:endParaRPr lang="en-US" sz="2311" dirty="0"/>
          </a:p>
        </p:txBody>
      </p:sp>
      <p:pic>
        <p:nvPicPr>
          <p:cNvPr id="5" name="Picture 4" descr="swale"/>
          <p:cNvPicPr>
            <a:picLocks noChangeAspect="1" noChangeArrowheads="1"/>
          </p:cNvPicPr>
          <p:nvPr/>
        </p:nvPicPr>
        <p:blipFill>
          <a:blip r:embed="rId2" cstate="print"/>
          <a:srcRect t="16928"/>
          <a:stretch>
            <a:fillRect/>
          </a:stretch>
        </p:blipFill>
        <p:spPr>
          <a:xfrm>
            <a:off x="8205597" y="3625679"/>
            <a:ext cx="3688021" cy="27435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 descr="development detention"/>
          <p:cNvPicPr>
            <a:picLocks noChangeAspect="1" noChangeArrowheads="1"/>
          </p:cNvPicPr>
          <p:nvPr/>
        </p:nvPicPr>
        <p:blipFill>
          <a:blip r:embed="rId3" cstate="print"/>
          <a:srcRect t="10569" b="7710"/>
          <a:stretch>
            <a:fillRect/>
          </a:stretch>
        </p:blipFill>
        <p:spPr bwMode="auto">
          <a:xfrm>
            <a:off x="8403813" y="1219200"/>
            <a:ext cx="3291587" cy="24780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58489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109" y="302907"/>
            <a:ext cx="10322169" cy="944562"/>
          </a:xfrm>
        </p:spPr>
        <p:txBody>
          <a:bodyPr>
            <a:noAutofit/>
          </a:bodyPr>
          <a:lstStyle/>
          <a:p>
            <a:r>
              <a:rPr lang="en-US" sz="4000" dirty="0"/>
              <a:t>Environmental Resource Permits (ERP)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1430848"/>
            <a:ext cx="12033738" cy="47649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Primary Review Criteria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Wetlands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Water Quality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Water Quantity (flood protection)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ERP is not a land use/comp plan decision or recommendation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Land use decisions are made by local governments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Operating Agreement between water management districts and Department of Environmental Protection establishes “activity-based” split of permitting responsibility</a:t>
            </a:r>
          </a:p>
          <a:p>
            <a:pPr>
              <a:buNone/>
            </a:pPr>
            <a:endParaRPr lang="en-US" sz="1778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37183-323A-4135-B77E-EB9D64EECC6A}"/>
              </a:ext>
            </a:extLst>
          </p:cNvPr>
          <p:cNvSpPr txBox="1"/>
          <p:nvPr/>
        </p:nvSpPr>
        <p:spPr>
          <a:xfrm>
            <a:off x="901576" y="4706112"/>
            <a:ext cx="4211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Water Management Districts</a:t>
            </a:r>
          </a:p>
          <a:p>
            <a:r>
              <a:rPr lang="en-US" dirty="0"/>
              <a:t>Residential		Agricultural</a:t>
            </a:r>
          </a:p>
          <a:p>
            <a:r>
              <a:rPr lang="en-US" dirty="0"/>
              <a:t>Residential,		Commercial</a:t>
            </a:r>
          </a:p>
          <a:p>
            <a:r>
              <a:rPr lang="en-US" dirty="0"/>
              <a:t>   docks/marinas		Highway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90FD4-BD70-464A-9AA2-8701D78C7039}"/>
              </a:ext>
            </a:extLst>
          </p:cNvPr>
          <p:cNvSpPr txBox="1"/>
          <p:nvPr/>
        </p:nvSpPr>
        <p:spPr>
          <a:xfrm>
            <a:off x="6721746" y="4706112"/>
            <a:ext cx="4621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Department of Environmental Protection</a:t>
            </a:r>
          </a:p>
          <a:p>
            <a:r>
              <a:rPr lang="en-US" dirty="0"/>
              <a:t>Mining		Commercial marinas</a:t>
            </a:r>
          </a:p>
          <a:p>
            <a:r>
              <a:rPr lang="en-US" dirty="0"/>
              <a:t>Industrial	Single-family</a:t>
            </a:r>
          </a:p>
          <a:p>
            <a:r>
              <a:rPr lang="en-US" dirty="0"/>
              <a:t>Landfills</a:t>
            </a:r>
          </a:p>
        </p:txBody>
      </p:sp>
    </p:spTree>
    <p:extLst>
      <p:ext uri="{BB962C8B-B14F-4D97-AF65-F5344CB8AC3E}">
        <p14:creationId xmlns:p14="http://schemas.microsoft.com/office/powerpoint/2010/main" val="11729495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785" y="274638"/>
            <a:ext cx="8909538" cy="944562"/>
          </a:xfrm>
        </p:spPr>
        <p:txBody>
          <a:bodyPr>
            <a:noAutofit/>
          </a:bodyPr>
          <a:lstStyle/>
          <a:p>
            <a:r>
              <a:rPr lang="en-US" sz="4000" dirty="0" err="1"/>
              <a:t>Stormwater</a:t>
            </a:r>
            <a:r>
              <a:rPr lang="en-US" sz="4000" dirty="0"/>
              <a:t> Management Systems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5999" y="1524000"/>
            <a:ext cx="8278275" cy="1488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b="0" dirty="0"/>
              <a:t>Prevent flooding of habitable structures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/>
              <a:t>Treat </a:t>
            </a:r>
            <a:r>
              <a:rPr lang="en-US" sz="2400" b="0" dirty="0" err="1"/>
              <a:t>stormwater</a:t>
            </a:r>
            <a:r>
              <a:rPr lang="en-US" sz="2400" b="0" dirty="0"/>
              <a:t> prior to discharge to the environment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121664" y="2512403"/>
            <a:ext cx="3742062" cy="2002124"/>
            <a:chOff x="340" y="912"/>
            <a:chExt cx="2496" cy="1629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40" y="912"/>
              <a:ext cx="2496" cy="15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340" y="1513"/>
              <a:ext cx="2390" cy="673"/>
              <a:chOff x="1392" y="3106"/>
              <a:chExt cx="7608" cy="2474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4860" y="5400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5220" y="5400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V="1">
                <a:off x="5580" y="5220"/>
                <a:ext cx="12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9"/>
              <p:cNvGrpSpPr>
                <a:grpSpLocks/>
              </p:cNvGrpSpPr>
              <p:nvPr/>
            </p:nvGrpSpPr>
            <p:grpSpPr bwMode="auto">
              <a:xfrm>
                <a:off x="6753" y="3308"/>
                <a:ext cx="1440" cy="2025"/>
                <a:chOff x="4224" y="3959"/>
                <a:chExt cx="1440" cy="1333"/>
              </a:xfrm>
            </p:grpSpPr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404" y="4363"/>
                  <a:ext cx="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484" y="4363"/>
                  <a:ext cx="0" cy="9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224" y="3959"/>
                  <a:ext cx="72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3"/>
                <p:cNvSpPr>
                  <a:spLocks noChangeShapeType="1"/>
                </p:cNvSpPr>
                <p:nvPr/>
              </p:nvSpPr>
              <p:spPr bwMode="auto">
                <a:xfrm>
                  <a:off x="4944" y="3959"/>
                  <a:ext cx="72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6840" y="5220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15"/>
              <p:cNvGrpSpPr>
                <a:grpSpLocks/>
              </p:cNvGrpSpPr>
              <p:nvPr/>
            </p:nvGrpSpPr>
            <p:grpSpPr bwMode="auto">
              <a:xfrm>
                <a:off x="1456" y="3106"/>
                <a:ext cx="1440" cy="1981"/>
                <a:chOff x="3805" y="3826"/>
                <a:chExt cx="1440" cy="1304"/>
              </a:xfrm>
            </p:grpSpPr>
            <p:sp>
              <p:nvSpPr>
                <p:cNvPr id="2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985" y="4230"/>
                  <a:ext cx="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065" y="4230"/>
                  <a:ext cx="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805" y="3826"/>
                  <a:ext cx="72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9"/>
                <p:cNvSpPr>
                  <a:spLocks noChangeShapeType="1"/>
                </p:cNvSpPr>
                <p:nvPr/>
              </p:nvSpPr>
              <p:spPr bwMode="auto">
                <a:xfrm>
                  <a:off x="4525" y="3826"/>
                  <a:ext cx="72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3600" y="5220"/>
                <a:ext cx="12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1392" y="5132"/>
                <a:ext cx="2206" cy="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28" y="960"/>
              <a:ext cx="720" cy="553"/>
            </a:xfrm>
            <a:prstGeom prst="rect">
              <a:avLst/>
            </a:prstGeom>
            <a:noFill/>
          </p:spPr>
        </p:pic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H="1">
              <a:off x="1632" y="2016"/>
              <a:ext cx="288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1200" y="2016"/>
              <a:ext cx="24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1550" y="2192"/>
              <a:ext cx="283" cy="160"/>
              <a:chOff x="1536" y="2208"/>
              <a:chExt cx="192" cy="48"/>
            </a:xfrm>
          </p:grpSpPr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 flipH="1" flipV="1">
                <a:off x="1536" y="2208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>
                <a:off x="1680" y="225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1833" y="2162"/>
              <a:ext cx="75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Swale</a:t>
              </a:r>
            </a:p>
          </p:txBody>
        </p:sp>
      </p:grpSp>
      <p:grpSp>
        <p:nvGrpSpPr>
          <p:cNvPr id="35" name="Group 30"/>
          <p:cNvGrpSpPr>
            <a:grpSpLocks/>
          </p:cNvGrpSpPr>
          <p:nvPr/>
        </p:nvGrpSpPr>
        <p:grpSpPr bwMode="auto">
          <a:xfrm>
            <a:off x="1117156" y="4514528"/>
            <a:ext cx="3742061" cy="1716288"/>
            <a:chOff x="288" y="2496"/>
            <a:chExt cx="2496" cy="1720"/>
          </a:xfrm>
        </p:grpSpPr>
        <p:pic>
          <p:nvPicPr>
            <p:cNvPr id="36" name="Picture 31" descr="IMG_2561"/>
            <p:cNvPicPr>
              <a:picLocks noChangeAspect="1" noChangeArrowheads="1"/>
            </p:cNvPicPr>
            <p:nvPr/>
          </p:nvPicPr>
          <p:blipFill>
            <a:blip r:embed="rId3" cstate="print"/>
            <a:srcRect l="10435" t="5479" r="870" b="13043"/>
            <a:stretch>
              <a:fillRect/>
            </a:stretch>
          </p:blipFill>
          <p:spPr bwMode="auto">
            <a:xfrm>
              <a:off x="288" y="2496"/>
              <a:ext cx="2496" cy="1720"/>
            </a:xfrm>
            <a:prstGeom prst="rect">
              <a:avLst/>
            </a:prstGeom>
            <a:noFill/>
          </p:spPr>
        </p:pic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H="1" flipV="1">
              <a:off x="816" y="3792"/>
              <a:ext cx="38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303" y="3433"/>
              <a:ext cx="33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>
              <a:off x="912" y="3648"/>
              <a:ext cx="768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6595284" y="2804782"/>
            <a:ext cx="4637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cs typeface="Tahoma" pitchFamily="34" charset="0"/>
              </a:rPr>
              <a:t>Rain water / surface water collects in swales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cs typeface="Tahoma" pitchFamily="34" charset="0"/>
              </a:rPr>
              <a:t>Conveyed to lakes and detention areas for storage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cs typeface="Tahoma" pitchFamily="34" charset="0"/>
              </a:rPr>
              <a:t> Discharged through control structure or weir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6723186" y="4514528"/>
            <a:ext cx="4329170" cy="1716288"/>
            <a:chOff x="2880" y="2496"/>
            <a:chExt cx="2448" cy="1709"/>
          </a:xfrm>
        </p:grpSpPr>
        <p:pic>
          <p:nvPicPr>
            <p:cNvPr id="42" name="Picture 41" descr="IMG_2793"/>
            <p:cNvPicPr>
              <a:picLocks noChangeAspect="1" noChangeArrowheads="1"/>
            </p:cNvPicPr>
            <p:nvPr/>
          </p:nvPicPr>
          <p:blipFill>
            <a:blip r:embed="rId4" cstate="print"/>
            <a:srcRect l="9917" r="1302" b="17355"/>
            <a:stretch>
              <a:fillRect/>
            </a:stretch>
          </p:blipFill>
          <p:spPr bwMode="auto">
            <a:xfrm>
              <a:off x="2880" y="2496"/>
              <a:ext cx="2448" cy="1709"/>
            </a:xfrm>
            <a:prstGeom prst="rect">
              <a:avLst/>
            </a:prstGeom>
            <a:noFill/>
          </p:spPr>
        </p:pic>
        <p:sp>
          <p:nvSpPr>
            <p:cNvPr id="43" name="AutoShape 37"/>
            <p:cNvSpPr>
              <a:spLocks noChangeArrowheads="1"/>
            </p:cNvSpPr>
            <p:nvPr/>
          </p:nvSpPr>
          <p:spPr bwMode="auto">
            <a:xfrm rot="2464446">
              <a:off x="3743" y="3442"/>
              <a:ext cx="187" cy="59"/>
            </a:xfrm>
            <a:prstGeom prst="rightArrow">
              <a:avLst>
                <a:gd name="adj1" fmla="val 50000"/>
                <a:gd name="adj2" fmla="val 7923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38"/>
            <p:cNvSpPr>
              <a:spLocks noChangeArrowheads="1"/>
            </p:cNvSpPr>
            <p:nvPr/>
          </p:nvSpPr>
          <p:spPr bwMode="auto">
            <a:xfrm rot="2464446">
              <a:off x="4464" y="3456"/>
              <a:ext cx="187" cy="59"/>
            </a:xfrm>
            <a:prstGeom prst="rightArrow">
              <a:avLst>
                <a:gd name="adj1" fmla="val 50000"/>
                <a:gd name="adj2" fmla="val 7923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39"/>
            <p:cNvSpPr>
              <a:spLocks noChangeArrowheads="1"/>
            </p:cNvSpPr>
            <p:nvPr/>
          </p:nvSpPr>
          <p:spPr bwMode="auto">
            <a:xfrm rot="2464446">
              <a:off x="5040" y="3456"/>
              <a:ext cx="187" cy="59"/>
            </a:xfrm>
            <a:prstGeom prst="rightArrow">
              <a:avLst>
                <a:gd name="adj1" fmla="val 50000"/>
                <a:gd name="adj2" fmla="val 7923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90803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985" y="319027"/>
            <a:ext cx="9144000" cy="94456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2" descr="thumbna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7" r="24658" b="27018"/>
          <a:stretch/>
        </p:blipFill>
        <p:spPr bwMode="auto">
          <a:xfrm flipH="1">
            <a:off x="1183249" y="1802199"/>
            <a:ext cx="9825502" cy="42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169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uegrass">
  <a:themeElements>
    <a:clrScheme name="Hyperlink text color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377</Words>
  <Application>Microsoft Office PowerPoint</Application>
  <PresentationFormat>Widescreen</PresentationFormat>
  <Paragraphs>86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Candara</vt:lpstr>
      <vt:lpstr>Tahoma</vt:lpstr>
      <vt:lpstr>Times New Roman</vt:lpstr>
      <vt:lpstr>Verdana</vt:lpstr>
      <vt:lpstr>bluegrass</vt:lpstr>
      <vt:lpstr>Custom Design</vt:lpstr>
      <vt:lpstr> SFWMD: WATERSHEDS and ERP PERMITTING   Florida RED TIDE WORKSHOP August 29, 2018  </vt:lpstr>
      <vt:lpstr>What is a Watershed</vt:lpstr>
      <vt:lpstr>Lake Okeechobee Watershed</vt:lpstr>
      <vt:lpstr>PowerPoint Presentation</vt:lpstr>
      <vt:lpstr>Big Cypress Basin Watershed</vt:lpstr>
      <vt:lpstr>Environmental Resource Permits (ERP)</vt:lpstr>
      <vt:lpstr>Environmental Resource Permits (ERP)</vt:lpstr>
      <vt:lpstr>Stormwater Management Systems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Flood, Philip</dc:creator>
  <cp:lastModifiedBy>Flood, Philip</cp:lastModifiedBy>
  <cp:revision>30</cp:revision>
  <cp:lastPrinted>2018-08-29T15:08:00Z</cp:lastPrinted>
  <dcterms:created xsi:type="dcterms:W3CDTF">2018-08-21T18:48:32Z</dcterms:created>
  <dcterms:modified xsi:type="dcterms:W3CDTF">2018-08-29T15:40:47Z</dcterms:modified>
</cp:coreProperties>
</file>