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4"/>
    <p:sldMasterId id="2147484272" r:id="rId5"/>
    <p:sldMasterId id="2147484306" r:id="rId6"/>
  </p:sldMasterIdLst>
  <p:notesMasterIdLst>
    <p:notesMasterId r:id="rId11"/>
  </p:notesMasterIdLst>
  <p:handoutMasterIdLst>
    <p:handoutMasterId r:id="rId12"/>
  </p:handoutMasterIdLst>
  <p:sldIdLst>
    <p:sldId id="286" r:id="rId7"/>
    <p:sldId id="313" r:id="rId8"/>
    <p:sldId id="329" r:id="rId9"/>
    <p:sldId id="331" r:id="rId1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10" autoAdjust="0"/>
  </p:normalViewPr>
  <p:slideViewPr>
    <p:cSldViewPr snapToGrid="0">
      <p:cViewPr varScale="1">
        <p:scale>
          <a:sx n="93" d="100"/>
          <a:sy n="93" d="100"/>
        </p:scale>
        <p:origin x="2082" y="90"/>
      </p:cViewPr>
      <p:guideLst>
        <p:guide orient="horz" pos="2160"/>
        <p:guide pos="2880"/>
      </p:guideLst>
    </p:cSldViewPr>
  </p:slideViewPr>
  <p:notesTextViewPr>
    <p:cViewPr>
      <p:scale>
        <a:sx n="100" d="100"/>
        <a:sy n="100" d="100"/>
      </p:scale>
      <p:origin x="0" y="0"/>
    </p:cViewPr>
  </p:notesTextViewPr>
  <p:notesViewPr>
    <p:cSldViewPr snapToGrid="0">
      <p:cViewPr varScale="1">
        <p:scale>
          <a:sx n="51" d="100"/>
          <a:sy n="51" d="100"/>
        </p:scale>
        <p:origin x="183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8/29/2018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8/29/2018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5BDF0-8470-4B74-B10D-9616A6E61053}" type="slidenum">
              <a:rPr lang="en-US" smtClean="0"/>
              <a:t>2</a:t>
            </a:fld>
            <a:endParaRPr lang="en-US"/>
          </a:p>
        </p:txBody>
      </p:sp>
    </p:spTree>
    <p:extLst>
      <p:ext uri="{BB962C8B-B14F-4D97-AF65-F5344CB8AC3E}">
        <p14:creationId xmlns:p14="http://schemas.microsoft.com/office/powerpoint/2010/main" val="424965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4</a:t>
            </a:fld>
            <a:endParaRPr lang="en-US"/>
          </a:p>
        </p:txBody>
      </p:sp>
    </p:spTree>
    <p:extLst>
      <p:ext uri="{BB962C8B-B14F-4D97-AF65-F5344CB8AC3E}">
        <p14:creationId xmlns:p14="http://schemas.microsoft.com/office/powerpoint/2010/main" val="264244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a:t>File Name</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a:t>File Name</a:t>
            </a:r>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12438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92462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238632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29945047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41733306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87460967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1458547338"/>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a:xfrm>
            <a:off x="309986" y="6269064"/>
            <a:ext cx="2900362" cy="418855"/>
          </a:xfrm>
          <a:prstGeom prst="rect">
            <a:avLst/>
          </a:prstGeom>
        </p:spPr>
        <p:txBody>
          <a:bodyPr/>
          <a:lstStyle/>
          <a:p>
            <a:pPr>
              <a:defRPr/>
            </a:pPr>
            <a:r>
              <a:rPr lang="en-US">
                <a:solidFill>
                  <a:srgbClr val="000000"/>
                </a:solidFill>
              </a:rPr>
              <a:t>File Name</a:t>
            </a:r>
            <a:endParaRPr lang="en-US" dirty="0">
              <a:solidFill>
                <a:srgbClr val="000000"/>
              </a:solidFill>
            </a:endParaRPr>
          </a:p>
        </p:txBody>
      </p:sp>
    </p:spTree>
    <p:extLst>
      <p:ext uri="{BB962C8B-B14F-4D97-AF65-F5344CB8AC3E}">
        <p14:creationId xmlns:p14="http://schemas.microsoft.com/office/powerpoint/2010/main" val="4144771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a:xfrm>
            <a:off x="309986" y="6269064"/>
            <a:ext cx="2900362" cy="418855"/>
          </a:xfrm>
          <a:prstGeom prst="rect">
            <a:avLst/>
          </a:prstGeom>
        </p:spPr>
        <p:txBody>
          <a:bodyPr/>
          <a:lstStyle/>
          <a:p>
            <a:pPr>
              <a:defRPr/>
            </a:pPr>
            <a:r>
              <a:rPr lang="en-US">
                <a:solidFill>
                  <a:srgbClr val="000000"/>
                </a:solidFill>
              </a:rPr>
              <a:t>File Name</a:t>
            </a:r>
            <a:endParaRPr lang="en-US" dirty="0">
              <a:solidFill>
                <a:srgbClr val="000000"/>
              </a:solidFill>
            </a:endParaRPr>
          </a:p>
        </p:txBody>
      </p:sp>
    </p:spTree>
    <p:extLst>
      <p:ext uri="{BB962C8B-B14F-4D97-AF65-F5344CB8AC3E}">
        <p14:creationId xmlns:p14="http://schemas.microsoft.com/office/powerpoint/2010/main" val="1545221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a:xfrm>
            <a:off x="309986" y="6269064"/>
            <a:ext cx="2900362" cy="418855"/>
          </a:xfrm>
          <a:prstGeom prst="rect">
            <a:avLst/>
          </a:prstGeom>
        </p:spPr>
        <p:txBody>
          <a:bodyPr/>
          <a:lstStyle/>
          <a:p>
            <a:pPr>
              <a:defRPr/>
            </a:pPr>
            <a:r>
              <a:rPr lang="en-US">
                <a:solidFill>
                  <a:srgbClr val="000000"/>
                </a:solidFill>
              </a:rPr>
              <a:t>File Name</a:t>
            </a:r>
            <a:endParaRPr lang="en-US" dirty="0">
              <a:solidFill>
                <a:srgbClr val="000000"/>
              </a:solidFill>
            </a:endParaRPr>
          </a:p>
        </p:txBody>
      </p:sp>
    </p:spTree>
    <p:extLst>
      <p:ext uri="{BB962C8B-B14F-4D97-AF65-F5344CB8AC3E}">
        <p14:creationId xmlns:p14="http://schemas.microsoft.com/office/powerpoint/2010/main" val="1958226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951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64671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917931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4523677"/>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38604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102063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63258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756311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02162788"/>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09986" y="6269064"/>
            <a:ext cx="2900362" cy="418855"/>
          </a:xfrm>
          <a:prstGeom prst="rect">
            <a:avLst/>
          </a:prstGeom>
        </p:spPr>
        <p:txBody>
          <a:bodyPr/>
          <a:lstStyle>
            <a:lvl1pPr>
              <a:defRPr/>
            </a:lvl1pPr>
          </a:lstStyle>
          <a:p>
            <a:pPr>
              <a:defRPr/>
            </a:pPr>
            <a:r>
              <a:rPr lang="en-US">
                <a:solidFill>
                  <a:srgbClr val="000000"/>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3738154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09986" y="6269064"/>
            <a:ext cx="2900362" cy="418855"/>
          </a:xfrm>
          <a:prstGeom prst="rect">
            <a:avLst/>
          </a:prstGeom>
        </p:spPr>
        <p:txBody>
          <a:bodyPr/>
          <a:lstStyle>
            <a:lvl1pPr>
              <a:defRPr>
                <a:solidFill>
                  <a:schemeClr val="bg1"/>
                </a:solidFill>
              </a:defRPr>
            </a:lvl1pPr>
          </a:lstStyle>
          <a:p>
            <a:pPr>
              <a:defRPr/>
            </a:pPr>
            <a:r>
              <a:rPr lang="en-US" dirty="0">
                <a:solidFill>
                  <a:srgbClr val="83847A"/>
                </a:solidFill>
              </a:rPr>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19668326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09986" y="6269064"/>
            <a:ext cx="2900362" cy="418855"/>
          </a:xfrm>
          <a:prstGeom prst="rect">
            <a:avLst/>
          </a:prstGeom>
        </p:spPr>
        <p:txBody>
          <a:bodyPr/>
          <a:lstStyle>
            <a:lvl1pPr>
              <a:defRPr>
                <a:solidFill>
                  <a:schemeClr val="tx2">
                    <a:lumMod val="95000"/>
                  </a:schemeClr>
                </a:solidFill>
              </a:defRPr>
            </a:lvl1pPr>
          </a:lstStyle>
          <a:p>
            <a:pPr>
              <a:defRPr/>
            </a:pPr>
            <a:r>
              <a:rPr lang="en-US">
                <a:solidFill>
                  <a:srgbClr val="FFFFFF">
                    <a:lumMod val="95000"/>
                  </a:srgbClr>
                </a:solidFill>
              </a:rPr>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a:solidFill>
                <a:srgbClr val="FFFFFF">
                  <a:lumMod val="95000"/>
                </a:srgbClr>
              </a:solidFill>
            </a:endParaRPr>
          </a:p>
        </p:txBody>
      </p:sp>
    </p:spTree>
    <p:extLst>
      <p:ext uri="{BB962C8B-B14F-4D97-AF65-F5344CB8AC3E}">
        <p14:creationId xmlns:p14="http://schemas.microsoft.com/office/powerpoint/2010/main" val="3367868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09986" y="6269064"/>
            <a:ext cx="2900362" cy="418855"/>
          </a:xfrm>
          <a:prstGeom prst="rect">
            <a:avLst/>
          </a:prstGeom>
        </p:spPr>
        <p:txBody>
          <a:bodyPr/>
          <a:lstStyle/>
          <a:p>
            <a:pPr>
              <a:defRPr/>
            </a:pPr>
            <a:r>
              <a:rPr lang="en-US">
                <a:solidFill>
                  <a:srgbClr val="000000"/>
                </a:solidFill>
              </a:rPr>
              <a:t>File Name</a:t>
            </a:r>
            <a:endParaRPr lang="en-US" dirty="0">
              <a:solidFill>
                <a:srgbClr val="000000"/>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571531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28078"/>
            <a:ext cx="8229600" cy="46499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25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07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2.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1.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image" Target="../media/image1.png"/><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image" Target="../media/image6.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image" Target="../media/image2.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1"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a:t>Click to edit Master text styles</a:t>
            </a:r>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217</a:t>
            </a:r>
          </a:p>
          <a:p>
            <a:pPr algn="ctr">
              <a:defRPr/>
            </a:pPr>
            <a:r>
              <a:rPr lang="en-US" sz="1000" dirty="0">
                <a:solidFill>
                  <a:schemeClr val="tx1"/>
                </a:solidFill>
              </a:rPr>
              <a:t>217</a:t>
            </a:r>
          </a:p>
          <a:p>
            <a:pPr algn="ctr">
              <a:defRPr/>
            </a:pPr>
            <a:r>
              <a:rPr lang="en-US" sz="1000" dirty="0">
                <a:solidFill>
                  <a:schemeClr val="tx1"/>
                </a:solidFill>
              </a:rPr>
              <a:t>217</a:t>
            </a: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200</a:t>
            </a:r>
          </a:p>
          <a:p>
            <a:pPr algn="ctr">
              <a:defRPr/>
            </a:pPr>
            <a:r>
              <a:rPr lang="en-US" sz="1000" dirty="0">
                <a:solidFill>
                  <a:schemeClr val="tx1"/>
                </a:solidFill>
              </a:rPr>
              <a:t>200</a:t>
            </a:r>
          </a:p>
          <a:p>
            <a:pPr algn="ctr">
              <a:defRPr/>
            </a:pPr>
            <a:r>
              <a:rPr lang="en-US" sz="1000" dirty="0">
                <a:solidFill>
                  <a:schemeClr val="tx1"/>
                </a:solidFill>
              </a:rPr>
              <a:t>200</a:t>
            </a: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255</a:t>
            </a:r>
          </a:p>
          <a:p>
            <a:pPr algn="ctr">
              <a:defRPr/>
            </a:pPr>
            <a:r>
              <a:rPr lang="en-US" sz="1000" dirty="0">
                <a:solidFill>
                  <a:schemeClr val="tx1"/>
                </a:solidFill>
              </a:rPr>
              <a:t>255</a:t>
            </a:r>
          </a:p>
          <a:p>
            <a:pPr algn="ctr">
              <a:defRPr/>
            </a:pPr>
            <a:r>
              <a:rPr lang="en-US" sz="1000" dirty="0">
                <a:solidFill>
                  <a:schemeClr val="tx1"/>
                </a:solidFill>
              </a:rPr>
              <a:t>255</a:t>
            </a: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0</a:t>
            </a:r>
          </a:p>
          <a:p>
            <a:pPr algn="ctr">
              <a:defRPr/>
            </a:pPr>
            <a:r>
              <a:rPr lang="en-US" sz="1000" dirty="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163</a:t>
            </a:r>
          </a:p>
          <a:p>
            <a:pPr algn="ctr">
              <a:defRPr/>
            </a:pPr>
            <a:r>
              <a:rPr lang="en-US" sz="1000" dirty="0">
                <a:solidFill>
                  <a:schemeClr val="tx1"/>
                </a:solidFill>
              </a:rPr>
              <a:t>163</a:t>
            </a:r>
          </a:p>
          <a:p>
            <a:pPr algn="ctr">
              <a:defRPr/>
            </a:pPr>
            <a:r>
              <a:rPr lang="en-US" sz="1000" dirty="0">
                <a:solidFill>
                  <a:schemeClr val="tx1"/>
                </a:solidFill>
              </a:rPr>
              <a:t>163</a:t>
            </a: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131</a:t>
            </a:r>
          </a:p>
          <a:p>
            <a:pPr algn="ctr">
              <a:defRPr/>
            </a:pPr>
            <a:r>
              <a:rPr lang="en-US" sz="1000" dirty="0">
                <a:solidFill>
                  <a:schemeClr val="bg1"/>
                </a:solidFill>
              </a:rPr>
              <a:t>132</a:t>
            </a:r>
          </a:p>
          <a:p>
            <a:pPr algn="ctr">
              <a:defRPr/>
            </a:pPr>
            <a:r>
              <a:rPr lang="en-US" sz="1000" dirty="0">
                <a:solidFill>
                  <a:schemeClr val="bg1"/>
                </a:solidFill>
              </a:rPr>
              <a:t>122</a:t>
            </a: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239</a:t>
            </a:r>
          </a:p>
          <a:p>
            <a:pPr algn="ctr">
              <a:defRPr/>
            </a:pPr>
            <a:r>
              <a:rPr lang="en-US" sz="1000" dirty="0">
                <a:solidFill>
                  <a:schemeClr val="tx1"/>
                </a:solidFill>
              </a:rPr>
              <a:t>65</a:t>
            </a:r>
          </a:p>
          <a:p>
            <a:pPr algn="ctr">
              <a:defRPr/>
            </a:pPr>
            <a:r>
              <a:rPr lang="en-US" sz="1000" dirty="0">
                <a:solidFill>
                  <a:schemeClr val="tx1"/>
                </a:solidFill>
              </a:rPr>
              <a:t>53</a:t>
            </a: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110</a:t>
            </a:r>
          </a:p>
          <a:p>
            <a:pPr algn="ctr">
              <a:defRPr/>
            </a:pPr>
            <a:r>
              <a:rPr lang="en-US" sz="1000" dirty="0">
                <a:solidFill>
                  <a:schemeClr val="tx1"/>
                </a:solidFill>
              </a:rPr>
              <a:t>135</a:t>
            </a:r>
          </a:p>
          <a:p>
            <a:pPr algn="ctr">
              <a:defRPr/>
            </a:pPr>
            <a:r>
              <a:rPr lang="en-US" sz="1000" dirty="0">
                <a:solidFill>
                  <a:schemeClr val="tx1"/>
                </a:solidFill>
              </a:rPr>
              <a:t>120</a:t>
            </a: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112</a:t>
            </a:r>
          </a:p>
          <a:p>
            <a:pPr algn="ctr">
              <a:defRPr/>
            </a:pPr>
            <a:r>
              <a:rPr lang="en-US" sz="1000" dirty="0">
                <a:solidFill>
                  <a:schemeClr val="tx1"/>
                </a:solidFill>
              </a:rPr>
              <a:t>92</a:t>
            </a:r>
          </a:p>
          <a:p>
            <a:pPr algn="ctr">
              <a:defRPr/>
            </a:pPr>
            <a:r>
              <a:rPr lang="en-US" sz="1000" dirty="0">
                <a:solidFill>
                  <a:schemeClr val="tx1"/>
                </a:solidFill>
              </a:rPr>
              <a:t>56</a:t>
            </a: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62</a:t>
            </a:r>
          </a:p>
          <a:p>
            <a:pPr algn="ctr">
              <a:defRPr/>
            </a:pPr>
            <a:r>
              <a:rPr lang="en-US" sz="1000" dirty="0">
                <a:solidFill>
                  <a:schemeClr val="tx1"/>
                </a:solidFill>
              </a:rPr>
              <a:t>102</a:t>
            </a:r>
          </a:p>
          <a:p>
            <a:pPr algn="ctr">
              <a:defRPr/>
            </a:pPr>
            <a:r>
              <a:rPr lang="en-US" sz="1000" dirty="0">
                <a:solidFill>
                  <a:schemeClr val="tx1"/>
                </a:solidFill>
              </a:rPr>
              <a:t>130</a:t>
            </a: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102</a:t>
            </a:r>
          </a:p>
          <a:p>
            <a:pPr algn="ctr">
              <a:defRPr/>
            </a:pPr>
            <a:r>
              <a:rPr lang="en-US" sz="1000" dirty="0">
                <a:solidFill>
                  <a:schemeClr val="bg1"/>
                </a:solidFill>
              </a:rPr>
              <a:t>56</a:t>
            </a:r>
          </a:p>
          <a:p>
            <a:pPr algn="ctr">
              <a:defRPr/>
            </a:pPr>
            <a:r>
              <a:rPr lang="en-US" sz="1000" dirty="0">
                <a:solidFill>
                  <a:schemeClr val="bg1"/>
                </a:solidFill>
              </a:rPr>
              <a:t>48</a:t>
            </a: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130</a:t>
            </a:r>
          </a:p>
          <a:p>
            <a:pPr algn="ctr">
              <a:defRPr/>
            </a:pPr>
            <a:r>
              <a:rPr lang="en-US" sz="1000" dirty="0">
                <a:solidFill>
                  <a:schemeClr val="tx1"/>
                </a:solidFill>
              </a:rPr>
              <a:t>120</a:t>
            </a:r>
          </a:p>
          <a:p>
            <a:pPr algn="ctr">
              <a:defRPr/>
            </a:pPr>
            <a:r>
              <a:rPr lang="en-US" sz="1000" dirty="0">
                <a:solidFill>
                  <a:schemeClr val="tx1"/>
                </a:solidFill>
              </a:rPr>
              <a:t>111</a:t>
            </a: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237</a:t>
            </a:r>
          </a:p>
          <a:p>
            <a:pPr algn="ctr">
              <a:defRPr/>
            </a:pPr>
            <a:r>
              <a:rPr lang="en-US" sz="1000" dirty="0">
                <a:solidFill>
                  <a:schemeClr val="tx1"/>
                </a:solidFill>
              </a:rPr>
              <a:t>237</a:t>
            </a:r>
          </a:p>
          <a:p>
            <a:pPr algn="ctr">
              <a:defRPr/>
            </a:pPr>
            <a:r>
              <a:rPr lang="en-US" sz="1000" dirty="0">
                <a:solidFill>
                  <a:schemeClr val="tx1"/>
                </a:solidFill>
              </a:rPr>
              <a:t>237</a:t>
            </a: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80</a:t>
            </a:r>
          </a:p>
          <a:p>
            <a:pPr algn="ctr">
              <a:defRPr/>
            </a:pPr>
            <a:r>
              <a:rPr lang="en-US" sz="1000" dirty="0">
                <a:solidFill>
                  <a:schemeClr val="tx1"/>
                </a:solidFill>
              </a:rPr>
              <a:t>119</a:t>
            </a:r>
          </a:p>
          <a:p>
            <a:pPr algn="ctr">
              <a:defRPr/>
            </a:pPr>
            <a:r>
              <a:rPr lang="en-US" sz="1000" dirty="0">
                <a:solidFill>
                  <a:schemeClr val="tx1"/>
                </a:solidFill>
              </a:rPr>
              <a:t>27</a:t>
            </a: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252</a:t>
            </a:r>
          </a:p>
          <a:p>
            <a:pPr algn="ctr">
              <a:defRPr/>
            </a:pPr>
            <a:r>
              <a:rPr lang="en-US" sz="1000" dirty="0">
                <a:solidFill>
                  <a:schemeClr val="tx1"/>
                </a:solidFill>
              </a:rPr>
              <a:t>174</a:t>
            </a:r>
          </a:p>
          <a:p>
            <a:pPr algn="ctr">
              <a:defRPr/>
            </a:pPr>
            <a:r>
              <a:rPr lang="en-US" sz="1000" dirty="0">
                <a:solidFill>
                  <a:schemeClr val="tx1"/>
                </a:solidFill>
              </a:rPr>
              <a:t>.59</a:t>
            </a:r>
          </a:p>
        </p:txBody>
      </p:sp>
      <p:pic>
        <p:nvPicPr>
          <p:cNvPr id="58" name="Picture 6"/>
          <p:cNvPicPr>
            <a:picLocks noChangeAspect="1"/>
          </p:cNvPicPr>
          <p:nvPr userDrawn="1"/>
        </p:nvPicPr>
        <p:blipFill>
          <a:blip r:embed="rId12"/>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3" cstate="print">
            <a:extLst>
              <a:ext uri="{28A0092B-C50C-407E-A947-70E740481C1C}">
                <a14:useLocalDpi xmlns:a14="http://schemas.microsoft.com/office/drawing/2010/main"/>
              </a:ext>
            </a:extLst>
          </a:blip>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 id="2147484302" r:id="rId9"/>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5"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6"/>
          <a:srcRect/>
          <a:stretch>
            <a:fillRect/>
          </a:stretch>
        </p:blipFill>
        <p:spPr bwMode="auto">
          <a:xfrm>
            <a:off x="4559300" y="3416300"/>
            <a:ext cx="19050" cy="3175"/>
          </a:xfrm>
          <a:prstGeom prst="rect">
            <a:avLst/>
          </a:prstGeom>
          <a:noFill/>
          <a:ln w="9525">
            <a:noFill/>
            <a:miter lim="800000"/>
            <a:headEnd/>
            <a:tailEnd/>
          </a:ln>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pic>
        <p:nvPicPr>
          <p:cNvPr id="1027" name="Picture 33"/>
          <p:cNvPicPr>
            <a:picLocks noChangeAspect="1"/>
          </p:cNvPicPr>
          <p:nvPr/>
        </p:nvPicPr>
        <p:blipFill>
          <a:blip r:embed="rId27"/>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8"/>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255700182"/>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 id="2147484323" r:id="rId17"/>
    <p:sldLayoutId id="2147484324" r:id="rId18"/>
    <p:sldLayoutId id="2147484325" r:id="rId19"/>
    <p:sldLayoutId id="2147484326" r:id="rId20"/>
    <p:sldLayoutId id="2147484327" r:id="rId21"/>
    <p:sldLayoutId id="2147484328" r:id="rId22"/>
    <p:sldLayoutId id="2147484329" r:id="rId23"/>
    <p:sldLayoutId id="2147484330" r:id="rId24"/>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lnSpcReduction="10000"/>
          </a:bodyPr>
          <a:lstStyle/>
          <a:p>
            <a:r>
              <a:rPr lang="en-US" dirty="0"/>
              <a:t>Lt. Col. Jennifer Reynolds</a:t>
            </a:r>
          </a:p>
          <a:p>
            <a:r>
              <a:rPr lang="en-US" dirty="0"/>
              <a:t>Deputy District Engineer </a:t>
            </a:r>
          </a:p>
          <a:p>
            <a:r>
              <a:rPr lang="en-US" dirty="0"/>
              <a:t>for South Florida</a:t>
            </a:r>
          </a:p>
          <a:p>
            <a:r>
              <a:rPr lang="en-US" dirty="0" smtClean="0"/>
              <a:t>August 29, </a:t>
            </a:r>
            <a:r>
              <a:rPr lang="en-US" dirty="0"/>
              <a:t>2018</a:t>
            </a:r>
          </a:p>
        </p:txBody>
      </p:sp>
      <p:sp>
        <p:nvSpPr>
          <p:cNvPr id="2" name="Title 1"/>
          <p:cNvSpPr>
            <a:spLocks noGrp="1"/>
          </p:cNvSpPr>
          <p:nvPr>
            <p:ph type="title"/>
          </p:nvPr>
        </p:nvSpPr>
        <p:spPr/>
        <p:txBody>
          <a:bodyPr/>
          <a:lstStyle/>
          <a:p>
            <a:r>
              <a:rPr lang="en-US" dirty="0"/>
              <a:t>Us army corps of engineers update</a:t>
            </a:r>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55357" y="2380342"/>
            <a:ext cx="4316186" cy="2877457"/>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0" y="132523"/>
            <a:ext cx="8799444" cy="5844208"/>
          </a:xfrm>
          <a:prstGeom prst="rect">
            <a:avLst/>
          </a:prstGeom>
        </p:spPr>
      </p:pic>
      <p:sp>
        <p:nvSpPr>
          <p:cNvPr id="7" name="Oval Callout 6"/>
          <p:cNvSpPr/>
          <p:nvPr/>
        </p:nvSpPr>
        <p:spPr>
          <a:xfrm>
            <a:off x="3088213" y="883587"/>
            <a:ext cx="1420183" cy="820635"/>
          </a:xfrm>
          <a:prstGeom prst="wedgeEllipseCallout">
            <a:avLst>
              <a:gd name="adj1" fmla="val 152897"/>
              <a:gd name="adj2" fmla="val 127921"/>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14.58 </a:t>
            </a:r>
            <a:r>
              <a:rPr lang="en-US" sz="1800" dirty="0">
                <a:solidFill>
                  <a:schemeClr val="tx1"/>
                </a:solidFill>
              </a:rPr>
              <a:t>ft NGVD </a:t>
            </a:r>
          </a:p>
        </p:txBody>
      </p:sp>
    </p:spTree>
    <p:extLst>
      <p:ext uri="{BB962C8B-B14F-4D97-AF65-F5344CB8AC3E}">
        <p14:creationId xmlns:p14="http://schemas.microsoft.com/office/powerpoint/2010/main" val="64340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42D6254A-A357-4200-B73D-5001EDA92138}" type="slidenum">
              <a:rPr lang="en-US" smtClean="0"/>
              <a:pPr/>
              <a:t>3</a:t>
            </a:fld>
            <a:endParaRPr lang="en-US" dirty="0"/>
          </a:p>
        </p:txBody>
      </p:sp>
      <p:sp>
        <p:nvSpPr>
          <p:cNvPr id="5" name="Title 1"/>
          <p:cNvSpPr>
            <a:spLocks noGrp="1"/>
          </p:cNvSpPr>
          <p:nvPr>
            <p:ph type="title"/>
          </p:nvPr>
        </p:nvSpPr>
        <p:spPr>
          <a:xfrm>
            <a:off x="304800" y="228600"/>
            <a:ext cx="8382000" cy="1037492"/>
          </a:xfrm>
        </p:spPr>
        <p:txBody>
          <a:bodyPr/>
          <a:lstStyle/>
          <a:p>
            <a:r>
              <a:rPr lang="en-US" dirty="0"/>
              <a:t>Herbert hoover dike</a:t>
            </a:r>
            <a:br>
              <a:rPr lang="en-US" dirty="0"/>
            </a:br>
            <a:r>
              <a:rPr lang="en-US" sz="2400" dirty="0"/>
              <a:t>implementation plan</a:t>
            </a:r>
          </a:p>
        </p:txBody>
      </p:sp>
      <p:pic>
        <p:nvPicPr>
          <p:cNvPr id="6" name="Picture 5"/>
          <p:cNvPicPr>
            <a:picLocks noChangeAspect="1"/>
          </p:cNvPicPr>
          <p:nvPr/>
        </p:nvPicPr>
        <p:blipFill>
          <a:blip r:embed="rId2"/>
          <a:stretch>
            <a:fillRect/>
          </a:stretch>
        </p:blipFill>
        <p:spPr>
          <a:xfrm>
            <a:off x="4704862" y="1112299"/>
            <a:ext cx="4208737" cy="5499341"/>
          </a:xfrm>
          <a:prstGeom prst="rect">
            <a:avLst/>
          </a:prstGeom>
          <a:ln w="15875">
            <a:solidFill>
              <a:schemeClr val="tx1"/>
            </a:solidFill>
          </a:ln>
        </p:spPr>
      </p:pic>
      <p:sp>
        <p:nvSpPr>
          <p:cNvPr id="8" name="Rectangle 7"/>
          <p:cNvSpPr/>
          <p:nvPr/>
        </p:nvSpPr>
        <p:spPr>
          <a:xfrm>
            <a:off x="304800" y="1417238"/>
            <a:ext cx="4290646" cy="4524315"/>
          </a:xfrm>
          <a:prstGeom prst="rect">
            <a:avLst/>
          </a:prstGeom>
        </p:spPr>
        <p:txBody>
          <a:bodyPr wrap="square">
            <a:spAutoFit/>
          </a:bodyPr>
          <a:lstStyle/>
          <a:p>
            <a:pPr marL="182880" indent="-182880">
              <a:spcBef>
                <a:spcPts val="0"/>
              </a:spcBef>
              <a:spcAft>
                <a:spcPts val="300"/>
              </a:spcAft>
            </a:pPr>
            <a:r>
              <a:rPr lang="en-US" sz="1400" b="1" dirty="0">
                <a:solidFill>
                  <a:srgbClr val="000000"/>
                </a:solidFill>
              </a:rPr>
              <a:t>Completed Work</a:t>
            </a:r>
            <a:endParaRPr lang="en-US" sz="1400" dirty="0">
              <a:solidFill>
                <a:srgbClr val="000000"/>
              </a:solidFill>
            </a:endParaRPr>
          </a:p>
          <a:p>
            <a:pPr marL="285750" indent="-285750">
              <a:spcBef>
                <a:spcPts val="0"/>
              </a:spcBef>
              <a:spcAft>
                <a:spcPts val="300"/>
              </a:spcAft>
              <a:buFont typeface="Wingdings" panose="05000000000000000000" pitchFamily="2" charset="2"/>
              <a:buChar char="§"/>
            </a:pPr>
            <a:r>
              <a:rPr lang="en-US" sz="1400" dirty="0"/>
              <a:t>21.4 miles of cutoff wall in Reach 1 (38% of total cutoff wall construction)</a:t>
            </a:r>
          </a:p>
          <a:p>
            <a:pPr marL="285750" indent="-285750">
              <a:spcBef>
                <a:spcPts val="0"/>
              </a:spcBef>
              <a:spcAft>
                <a:spcPts val="300"/>
              </a:spcAft>
              <a:buFont typeface="Wingdings" panose="05000000000000000000" pitchFamily="2" charset="2"/>
              <a:buChar char="§"/>
            </a:pPr>
            <a:r>
              <a:rPr lang="en-US" sz="1400" dirty="0"/>
              <a:t>9 culvert replacements and 1 removal (32% of total culverts being addressed)</a:t>
            </a:r>
          </a:p>
          <a:p>
            <a:pPr>
              <a:spcBef>
                <a:spcPts val="1200"/>
              </a:spcBef>
              <a:spcAft>
                <a:spcPts val="300"/>
              </a:spcAft>
            </a:pPr>
            <a:r>
              <a:rPr lang="en-US" sz="1400" b="1" dirty="0"/>
              <a:t>Ongoing Work</a:t>
            </a:r>
          </a:p>
          <a:p>
            <a:pPr marL="285750" indent="-285750">
              <a:spcBef>
                <a:spcPts val="0"/>
              </a:spcBef>
              <a:spcAft>
                <a:spcPts val="300"/>
              </a:spcAft>
              <a:buFont typeface="Wingdings" panose="05000000000000000000" pitchFamily="2" charset="2"/>
              <a:buChar char="§"/>
            </a:pPr>
            <a:r>
              <a:rPr lang="en-US" sz="1400" dirty="0"/>
              <a:t>17 culvert replacements (53% of total culverts)</a:t>
            </a:r>
          </a:p>
          <a:p>
            <a:pPr marL="285750" indent="-285750">
              <a:spcBef>
                <a:spcPts val="0"/>
              </a:spcBef>
              <a:spcAft>
                <a:spcPts val="300"/>
              </a:spcAft>
              <a:buFont typeface="Wingdings" panose="05000000000000000000" pitchFamily="2" charset="2"/>
              <a:buChar char="§"/>
            </a:pPr>
            <a:r>
              <a:rPr lang="en-US" sz="1400" dirty="0"/>
              <a:t>Reach 1 Cutoff Wall Gap Closures</a:t>
            </a:r>
          </a:p>
          <a:p>
            <a:pPr marL="285750" indent="-285750">
              <a:spcBef>
                <a:spcPts val="0"/>
              </a:spcBef>
              <a:spcAft>
                <a:spcPts val="300"/>
              </a:spcAft>
              <a:buFont typeface="Wingdings" panose="05000000000000000000" pitchFamily="2" charset="2"/>
              <a:buChar char="§"/>
            </a:pPr>
            <a:r>
              <a:rPr lang="en-US" sz="1400" dirty="0"/>
              <a:t>6.6 mile Reach 1 Cutoff Wall Extension (12% of total cutoff wall construction) </a:t>
            </a:r>
          </a:p>
          <a:p>
            <a:pPr>
              <a:spcBef>
                <a:spcPts val="1200"/>
              </a:spcBef>
              <a:spcAft>
                <a:spcPts val="300"/>
              </a:spcAft>
            </a:pPr>
            <a:r>
              <a:rPr lang="en-US" sz="1400" b="1" dirty="0"/>
              <a:t>Planned Work</a:t>
            </a:r>
          </a:p>
          <a:p>
            <a:pPr marL="285750" indent="-285750">
              <a:spcBef>
                <a:spcPts val="0"/>
              </a:spcBef>
              <a:spcAft>
                <a:spcPts val="300"/>
              </a:spcAft>
              <a:buFont typeface="Wingdings" panose="05000000000000000000" pitchFamily="2" charset="2"/>
              <a:buChar char="§"/>
            </a:pPr>
            <a:r>
              <a:rPr lang="en-US" sz="1400" dirty="0"/>
              <a:t>28.6 miles of cutoff wall construction (50% of total cutoff wall construction)</a:t>
            </a:r>
          </a:p>
          <a:p>
            <a:pPr marL="285750" indent="-285750">
              <a:spcBef>
                <a:spcPts val="0"/>
              </a:spcBef>
              <a:spcAft>
                <a:spcPts val="300"/>
              </a:spcAft>
              <a:buFont typeface="Wingdings" panose="05000000000000000000" pitchFamily="2" charset="2"/>
              <a:buChar char="§"/>
            </a:pPr>
            <a:r>
              <a:rPr lang="en-US" sz="1400" dirty="0"/>
              <a:t>2 culvert replacements (6% of total culverts)</a:t>
            </a:r>
          </a:p>
          <a:p>
            <a:pPr marL="285750" indent="-285750">
              <a:spcBef>
                <a:spcPts val="0"/>
              </a:spcBef>
              <a:spcAft>
                <a:spcPts val="300"/>
              </a:spcAft>
              <a:buFont typeface="Wingdings" panose="05000000000000000000" pitchFamily="2" charset="2"/>
              <a:buChar char="§"/>
            </a:pPr>
            <a:r>
              <a:rPr lang="en-US" sz="1400" dirty="0"/>
              <a:t>3 culvert abandonments (9% of total culverts)</a:t>
            </a:r>
          </a:p>
          <a:p>
            <a:pPr marL="285750" indent="-285750">
              <a:spcBef>
                <a:spcPts val="0"/>
              </a:spcBef>
              <a:spcAft>
                <a:spcPts val="300"/>
              </a:spcAft>
              <a:buFont typeface="Wingdings" panose="05000000000000000000" pitchFamily="2" charset="2"/>
              <a:buChar char="§"/>
            </a:pPr>
            <a:r>
              <a:rPr lang="en-US" sz="1400" dirty="0"/>
              <a:t>Harney Pond Bridge Armoring</a:t>
            </a:r>
          </a:p>
          <a:p>
            <a:pPr marL="285750" indent="-285750">
              <a:spcBef>
                <a:spcPts val="0"/>
              </a:spcBef>
              <a:spcAft>
                <a:spcPts val="300"/>
              </a:spcAft>
              <a:buFont typeface="Wingdings" panose="05000000000000000000" pitchFamily="2" charset="2"/>
              <a:buChar char="§"/>
            </a:pPr>
            <a:r>
              <a:rPr lang="en-US" sz="1400" dirty="0"/>
              <a:t>S-71 and S-72 Embankment Raising</a:t>
            </a:r>
          </a:p>
        </p:txBody>
      </p:sp>
      <p:pic>
        <p:nvPicPr>
          <p:cNvPr id="2" name="Picture 1"/>
          <p:cNvPicPr>
            <a:picLocks noChangeAspect="1"/>
          </p:cNvPicPr>
          <p:nvPr/>
        </p:nvPicPr>
        <p:blipFill>
          <a:blip r:embed="rId3"/>
          <a:stretch>
            <a:fillRect/>
          </a:stretch>
        </p:blipFill>
        <p:spPr>
          <a:xfrm>
            <a:off x="4704863" y="1112299"/>
            <a:ext cx="4205378" cy="5499341"/>
          </a:xfrm>
          <a:prstGeom prst="rect">
            <a:avLst/>
          </a:prstGeom>
          <a:ln w="15875">
            <a:solidFill>
              <a:schemeClr val="tx1"/>
            </a:solidFill>
          </a:ln>
        </p:spPr>
      </p:pic>
      <p:pic>
        <p:nvPicPr>
          <p:cNvPr id="7" name="Picture 6"/>
          <p:cNvPicPr>
            <a:picLocks noChangeAspect="1"/>
          </p:cNvPicPr>
          <p:nvPr/>
        </p:nvPicPr>
        <p:blipFill>
          <a:blip r:embed="rId4"/>
          <a:stretch>
            <a:fillRect/>
          </a:stretch>
        </p:blipFill>
        <p:spPr>
          <a:xfrm>
            <a:off x="6285464" y="5719338"/>
            <a:ext cx="2584863" cy="859645"/>
          </a:xfrm>
          <a:prstGeom prst="rect">
            <a:avLst/>
          </a:prstGeom>
        </p:spPr>
      </p:pic>
    </p:spTree>
    <p:extLst>
      <p:ext uri="{BB962C8B-B14F-4D97-AF65-F5344CB8AC3E}">
        <p14:creationId xmlns:p14="http://schemas.microsoft.com/office/powerpoint/2010/main" val="178950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Lake O regulation </a:t>
            </a:r>
            <a:r>
              <a:rPr lang="en-US" sz="2800" smtClean="0"/>
              <a:t>schedule revision</a:t>
            </a:r>
            <a:br>
              <a:rPr lang="en-US" sz="2800" smtClean="0"/>
            </a:br>
            <a:r>
              <a:rPr lang="en-US" sz="2800" smtClean="0"/>
              <a:t>(PROPOSED)</a:t>
            </a:r>
            <a:endParaRPr lang="en-US" sz="2800" dirty="0"/>
          </a:p>
        </p:txBody>
      </p:sp>
      <p:sp>
        <p:nvSpPr>
          <p:cNvPr id="11" name="Freeform 10"/>
          <p:cNvSpPr/>
          <p:nvPr/>
        </p:nvSpPr>
        <p:spPr>
          <a:xfrm>
            <a:off x="257149" y="3480829"/>
            <a:ext cx="1189523" cy="1179476"/>
          </a:xfrm>
          <a:custGeom>
            <a:avLst/>
            <a:gdLst>
              <a:gd name="connsiteX0" fmla="*/ 0 w 1357655"/>
              <a:gd name="connsiteY0" fmla="*/ 0 h 921553"/>
              <a:gd name="connsiteX1" fmla="*/ 896879 w 1357655"/>
              <a:gd name="connsiteY1" fmla="*/ 0 h 921553"/>
              <a:gd name="connsiteX2" fmla="*/ 1357655 w 1357655"/>
              <a:gd name="connsiteY2" fmla="*/ 460777 h 921553"/>
              <a:gd name="connsiteX3" fmla="*/ 896879 w 1357655"/>
              <a:gd name="connsiteY3" fmla="*/ 921553 h 921553"/>
              <a:gd name="connsiteX4" fmla="*/ 0 w 1357655"/>
              <a:gd name="connsiteY4" fmla="*/ 921553 h 921553"/>
              <a:gd name="connsiteX5" fmla="*/ 460777 w 1357655"/>
              <a:gd name="connsiteY5" fmla="*/ 460777 h 921553"/>
              <a:gd name="connsiteX6" fmla="*/ 0 w 1357655"/>
              <a:gd name="connsiteY6" fmla="*/ 0 h 9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7655" h="921553">
                <a:moveTo>
                  <a:pt x="0" y="0"/>
                </a:moveTo>
                <a:lnTo>
                  <a:pt x="896879" y="0"/>
                </a:lnTo>
                <a:lnTo>
                  <a:pt x="1357655" y="460777"/>
                </a:lnTo>
                <a:lnTo>
                  <a:pt x="896879" y="921553"/>
                </a:lnTo>
                <a:lnTo>
                  <a:pt x="0" y="921553"/>
                </a:lnTo>
                <a:lnTo>
                  <a:pt x="460777" y="460777"/>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588" tIns="13002" rIns="358584" bIns="13002" numCol="1" spcCol="1270" anchor="ctr" anchorCtr="0">
            <a:noAutofit/>
          </a:bodyPr>
          <a:lstStyle/>
          <a:p>
            <a:pPr algn="ctr" defTabSz="433388">
              <a:lnSpc>
                <a:spcPct val="90000"/>
              </a:lnSpc>
              <a:spcAft>
                <a:spcPct val="35000"/>
              </a:spcAft>
            </a:pPr>
            <a:r>
              <a:rPr lang="en-US" sz="1500" b="1" dirty="0">
                <a:solidFill>
                  <a:schemeClr val="tx1"/>
                </a:solidFill>
              </a:rPr>
              <a:t>PMP</a:t>
            </a:r>
          </a:p>
        </p:txBody>
      </p:sp>
      <p:sp>
        <p:nvSpPr>
          <p:cNvPr id="12" name="Freeform 11"/>
          <p:cNvSpPr/>
          <p:nvPr/>
        </p:nvSpPr>
        <p:spPr>
          <a:xfrm>
            <a:off x="1244817" y="3480829"/>
            <a:ext cx="2018572" cy="1179476"/>
          </a:xfrm>
          <a:custGeom>
            <a:avLst/>
            <a:gdLst>
              <a:gd name="connsiteX0" fmla="*/ 0 w 2303884"/>
              <a:gd name="connsiteY0" fmla="*/ 0 h 921553"/>
              <a:gd name="connsiteX1" fmla="*/ 1843108 w 2303884"/>
              <a:gd name="connsiteY1" fmla="*/ 0 h 921553"/>
              <a:gd name="connsiteX2" fmla="*/ 2303884 w 2303884"/>
              <a:gd name="connsiteY2" fmla="*/ 460777 h 921553"/>
              <a:gd name="connsiteX3" fmla="*/ 1843108 w 2303884"/>
              <a:gd name="connsiteY3" fmla="*/ 921553 h 921553"/>
              <a:gd name="connsiteX4" fmla="*/ 0 w 2303884"/>
              <a:gd name="connsiteY4" fmla="*/ 921553 h 921553"/>
              <a:gd name="connsiteX5" fmla="*/ 460777 w 2303884"/>
              <a:gd name="connsiteY5" fmla="*/ 460777 h 921553"/>
              <a:gd name="connsiteX6" fmla="*/ 0 w 2303884"/>
              <a:gd name="connsiteY6" fmla="*/ 0 h 9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884" h="921553">
                <a:moveTo>
                  <a:pt x="0" y="0"/>
                </a:moveTo>
                <a:lnTo>
                  <a:pt x="1843108" y="0"/>
                </a:lnTo>
                <a:lnTo>
                  <a:pt x="2303884" y="460777"/>
                </a:lnTo>
                <a:lnTo>
                  <a:pt x="1843108" y="921553"/>
                </a:lnTo>
                <a:lnTo>
                  <a:pt x="0" y="921553"/>
                </a:lnTo>
                <a:lnTo>
                  <a:pt x="460777" y="460777"/>
                </a:lnTo>
                <a:lnTo>
                  <a:pt x="0" y="0"/>
                </a:lnTo>
                <a:close/>
              </a:path>
            </a:pathLst>
          </a:custGeom>
          <a:solidFill>
            <a:schemeClr val="accent4">
              <a:lumMod val="40000"/>
              <a:lumOff val="60000"/>
            </a:schemeClr>
          </a:solidFill>
          <a:ln w="76200">
            <a:solidFill>
              <a:srgbClr val="FF99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588" tIns="13002" rIns="358584" bIns="13002" numCol="1" spcCol="1270" anchor="ctr" anchorCtr="0">
            <a:noAutofit/>
          </a:bodyPr>
          <a:lstStyle/>
          <a:p>
            <a:pPr algn="ctr" defTabSz="433388">
              <a:lnSpc>
                <a:spcPct val="90000"/>
              </a:lnSpc>
              <a:spcAft>
                <a:spcPct val="35000"/>
              </a:spcAft>
            </a:pPr>
            <a:r>
              <a:rPr lang="en-US" sz="1500" b="1" dirty="0">
                <a:solidFill>
                  <a:schemeClr val="tx1"/>
                </a:solidFill>
              </a:rPr>
              <a:t>Plan Formulation/</a:t>
            </a:r>
          </a:p>
          <a:p>
            <a:pPr algn="ctr" defTabSz="433388">
              <a:lnSpc>
                <a:spcPct val="90000"/>
              </a:lnSpc>
              <a:spcAft>
                <a:spcPct val="35000"/>
              </a:spcAft>
            </a:pPr>
            <a:r>
              <a:rPr lang="en-US" sz="1800" b="1" i="1" dirty="0">
                <a:solidFill>
                  <a:schemeClr val="tx1"/>
                </a:solidFill>
              </a:rPr>
              <a:t>Public </a:t>
            </a:r>
            <a:r>
              <a:rPr lang="en-US" sz="1500" b="1" dirty="0">
                <a:solidFill>
                  <a:schemeClr val="tx1"/>
                </a:solidFill>
              </a:rPr>
              <a:t>Scoping</a:t>
            </a:r>
          </a:p>
        </p:txBody>
      </p:sp>
      <p:sp>
        <p:nvSpPr>
          <p:cNvPr id="13" name="Freeform 12"/>
          <p:cNvSpPr/>
          <p:nvPr/>
        </p:nvSpPr>
        <p:spPr>
          <a:xfrm>
            <a:off x="3061530" y="3480829"/>
            <a:ext cx="2787990" cy="1179476"/>
          </a:xfrm>
          <a:custGeom>
            <a:avLst/>
            <a:gdLst>
              <a:gd name="connsiteX0" fmla="*/ 0 w 3182055"/>
              <a:gd name="connsiteY0" fmla="*/ 0 h 921553"/>
              <a:gd name="connsiteX1" fmla="*/ 2721279 w 3182055"/>
              <a:gd name="connsiteY1" fmla="*/ 0 h 921553"/>
              <a:gd name="connsiteX2" fmla="*/ 3182055 w 3182055"/>
              <a:gd name="connsiteY2" fmla="*/ 460777 h 921553"/>
              <a:gd name="connsiteX3" fmla="*/ 2721279 w 3182055"/>
              <a:gd name="connsiteY3" fmla="*/ 921553 h 921553"/>
              <a:gd name="connsiteX4" fmla="*/ 0 w 3182055"/>
              <a:gd name="connsiteY4" fmla="*/ 921553 h 921553"/>
              <a:gd name="connsiteX5" fmla="*/ 460777 w 3182055"/>
              <a:gd name="connsiteY5" fmla="*/ 460777 h 921553"/>
              <a:gd name="connsiteX6" fmla="*/ 0 w 3182055"/>
              <a:gd name="connsiteY6" fmla="*/ 0 h 9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2055" h="921553">
                <a:moveTo>
                  <a:pt x="0" y="0"/>
                </a:moveTo>
                <a:lnTo>
                  <a:pt x="2721279" y="0"/>
                </a:lnTo>
                <a:lnTo>
                  <a:pt x="3182055" y="460777"/>
                </a:lnTo>
                <a:lnTo>
                  <a:pt x="2721279" y="921553"/>
                </a:lnTo>
                <a:lnTo>
                  <a:pt x="0" y="921553"/>
                </a:lnTo>
                <a:lnTo>
                  <a:pt x="460777" y="46077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588" tIns="13002" rIns="358584" bIns="13002" numCol="1" spcCol="1270" anchor="ctr" anchorCtr="0">
            <a:noAutofit/>
          </a:bodyPr>
          <a:lstStyle/>
          <a:p>
            <a:pPr algn="ctr" defTabSz="433388">
              <a:lnSpc>
                <a:spcPct val="90000"/>
              </a:lnSpc>
              <a:spcAft>
                <a:spcPct val="35000"/>
              </a:spcAft>
            </a:pPr>
            <a:r>
              <a:rPr lang="en-US" sz="1500" b="1" dirty="0">
                <a:solidFill>
                  <a:schemeClr val="tx1"/>
                </a:solidFill>
              </a:rPr>
              <a:t>Alternatives Evaluation</a:t>
            </a:r>
          </a:p>
        </p:txBody>
      </p:sp>
      <p:sp>
        <p:nvSpPr>
          <p:cNvPr id="14" name="Freeform 13"/>
          <p:cNvSpPr/>
          <p:nvPr/>
        </p:nvSpPr>
        <p:spPr>
          <a:xfrm>
            <a:off x="5647665" y="3480829"/>
            <a:ext cx="2018572" cy="1179476"/>
          </a:xfrm>
          <a:custGeom>
            <a:avLst/>
            <a:gdLst>
              <a:gd name="connsiteX0" fmla="*/ 0 w 2303884"/>
              <a:gd name="connsiteY0" fmla="*/ 0 h 921553"/>
              <a:gd name="connsiteX1" fmla="*/ 1843108 w 2303884"/>
              <a:gd name="connsiteY1" fmla="*/ 0 h 921553"/>
              <a:gd name="connsiteX2" fmla="*/ 2303884 w 2303884"/>
              <a:gd name="connsiteY2" fmla="*/ 460777 h 921553"/>
              <a:gd name="connsiteX3" fmla="*/ 1843108 w 2303884"/>
              <a:gd name="connsiteY3" fmla="*/ 921553 h 921553"/>
              <a:gd name="connsiteX4" fmla="*/ 0 w 2303884"/>
              <a:gd name="connsiteY4" fmla="*/ 921553 h 921553"/>
              <a:gd name="connsiteX5" fmla="*/ 460777 w 2303884"/>
              <a:gd name="connsiteY5" fmla="*/ 460777 h 921553"/>
              <a:gd name="connsiteX6" fmla="*/ 0 w 2303884"/>
              <a:gd name="connsiteY6" fmla="*/ 0 h 9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884" h="921553">
                <a:moveTo>
                  <a:pt x="0" y="0"/>
                </a:moveTo>
                <a:lnTo>
                  <a:pt x="1843108" y="0"/>
                </a:lnTo>
                <a:lnTo>
                  <a:pt x="2303884" y="460777"/>
                </a:lnTo>
                <a:lnTo>
                  <a:pt x="1843108" y="921553"/>
                </a:lnTo>
                <a:lnTo>
                  <a:pt x="0" y="921553"/>
                </a:lnTo>
                <a:lnTo>
                  <a:pt x="460777" y="460777"/>
                </a:lnTo>
                <a:lnTo>
                  <a:pt x="0" y="0"/>
                </a:lnTo>
                <a:close/>
              </a:path>
            </a:pathLst>
          </a:custGeom>
          <a:solidFill>
            <a:schemeClr val="accent4">
              <a:lumMod val="40000"/>
              <a:lumOff val="60000"/>
            </a:schemeClr>
          </a:solidFill>
          <a:ln w="76200">
            <a:solidFill>
              <a:srgbClr val="FF99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588" tIns="13002" rIns="358584" bIns="13002" numCol="1" spcCol="1270" anchor="ctr" anchorCtr="0">
            <a:noAutofit/>
          </a:bodyPr>
          <a:lstStyle/>
          <a:p>
            <a:pPr algn="ctr" defTabSz="433388">
              <a:lnSpc>
                <a:spcPct val="90000"/>
              </a:lnSpc>
              <a:spcAft>
                <a:spcPct val="35000"/>
              </a:spcAft>
            </a:pPr>
            <a:r>
              <a:rPr lang="en-US" sz="1500" b="1" dirty="0">
                <a:solidFill>
                  <a:schemeClr val="tx1"/>
                </a:solidFill>
              </a:rPr>
              <a:t>Draft EIS/ </a:t>
            </a:r>
          </a:p>
          <a:p>
            <a:pPr algn="ctr" defTabSz="433388">
              <a:lnSpc>
                <a:spcPct val="90000"/>
              </a:lnSpc>
              <a:spcAft>
                <a:spcPct val="35000"/>
              </a:spcAft>
            </a:pPr>
            <a:r>
              <a:rPr lang="en-US" sz="1800" b="1" i="1" dirty="0">
                <a:solidFill>
                  <a:schemeClr val="tx1"/>
                </a:solidFill>
              </a:rPr>
              <a:t>Public </a:t>
            </a:r>
            <a:r>
              <a:rPr lang="en-US" sz="1500" b="1" dirty="0">
                <a:solidFill>
                  <a:schemeClr val="tx1"/>
                </a:solidFill>
              </a:rPr>
              <a:t>Comment</a:t>
            </a:r>
          </a:p>
        </p:txBody>
      </p:sp>
      <p:sp>
        <p:nvSpPr>
          <p:cNvPr id="15" name="Freeform 14"/>
          <p:cNvSpPr/>
          <p:nvPr/>
        </p:nvSpPr>
        <p:spPr>
          <a:xfrm>
            <a:off x="7464379" y="3480829"/>
            <a:ext cx="1482197" cy="1179476"/>
          </a:xfrm>
          <a:custGeom>
            <a:avLst/>
            <a:gdLst>
              <a:gd name="connsiteX0" fmla="*/ 0 w 1691696"/>
              <a:gd name="connsiteY0" fmla="*/ 0 h 921553"/>
              <a:gd name="connsiteX1" fmla="*/ 1230920 w 1691696"/>
              <a:gd name="connsiteY1" fmla="*/ 0 h 921553"/>
              <a:gd name="connsiteX2" fmla="*/ 1691696 w 1691696"/>
              <a:gd name="connsiteY2" fmla="*/ 460777 h 921553"/>
              <a:gd name="connsiteX3" fmla="*/ 1230920 w 1691696"/>
              <a:gd name="connsiteY3" fmla="*/ 921553 h 921553"/>
              <a:gd name="connsiteX4" fmla="*/ 0 w 1691696"/>
              <a:gd name="connsiteY4" fmla="*/ 921553 h 921553"/>
              <a:gd name="connsiteX5" fmla="*/ 460777 w 1691696"/>
              <a:gd name="connsiteY5" fmla="*/ 460777 h 921553"/>
              <a:gd name="connsiteX6" fmla="*/ 0 w 1691696"/>
              <a:gd name="connsiteY6" fmla="*/ 0 h 9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1696" h="921553">
                <a:moveTo>
                  <a:pt x="0" y="0"/>
                </a:moveTo>
                <a:lnTo>
                  <a:pt x="1230920" y="0"/>
                </a:lnTo>
                <a:lnTo>
                  <a:pt x="1691696" y="460777"/>
                </a:lnTo>
                <a:lnTo>
                  <a:pt x="1230920" y="921553"/>
                </a:lnTo>
                <a:lnTo>
                  <a:pt x="0" y="921553"/>
                </a:lnTo>
                <a:lnTo>
                  <a:pt x="460777" y="46077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588" tIns="13002" rIns="358584" bIns="13002" numCol="1" spcCol="1270" anchor="ctr" anchorCtr="0">
            <a:noAutofit/>
          </a:bodyPr>
          <a:lstStyle/>
          <a:p>
            <a:pPr algn="ctr" defTabSz="433388">
              <a:lnSpc>
                <a:spcPct val="90000"/>
              </a:lnSpc>
              <a:spcAft>
                <a:spcPct val="35000"/>
              </a:spcAft>
            </a:pPr>
            <a:r>
              <a:rPr lang="en-US" sz="1500" b="1" dirty="0">
                <a:solidFill>
                  <a:schemeClr val="tx1"/>
                </a:solidFill>
              </a:rPr>
              <a:t>Final EIS/ ROD</a:t>
            </a:r>
          </a:p>
        </p:txBody>
      </p:sp>
      <p:sp>
        <p:nvSpPr>
          <p:cNvPr id="6" name="TextBox 5"/>
          <p:cNvSpPr txBox="1"/>
          <p:nvPr/>
        </p:nvSpPr>
        <p:spPr>
          <a:xfrm>
            <a:off x="205050" y="4649905"/>
            <a:ext cx="1943584" cy="415498"/>
          </a:xfrm>
          <a:prstGeom prst="rect">
            <a:avLst/>
          </a:prstGeom>
          <a:noFill/>
          <a:ln>
            <a:noFill/>
          </a:ln>
        </p:spPr>
        <p:txBody>
          <a:bodyPr wrap="square" rtlCol="0">
            <a:spAutoFit/>
          </a:bodyPr>
          <a:lstStyle/>
          <a:p>
            <a:r>
              <a:rPr lang="en-US" sz="2100" b="1" dirty="0"/>
              <a:t>LORS 08</a:t>
            </a:r>
          </a:p>
        </p:txBody>
      </p:sp>
      <p:sp>
        <p:nvSpPr>
          <p:cNvPr id="16" name="TextBox 15"/>
          <p:cNvSpPr txBox="1"/>
          <p:nvPr/>
        </p:nvSpPr>
        <p:spPr>
          <a:xfrm>
            <a:off x="7382502" y="4649905"/>
            <a:ext cx="1943584" cy="415498"/>
          </a:xfrm>
          <a:prstGeom prst="rect">
            <a:avLst/>
          </a:prstGeom>
          <a:noFill/>
          <a:ln>
            <a:noFill/>
          </a:ln>
        </p:spPr>
        <p:txBody>
          <a:bodyPr wrap="square" rtlCol="0">
            <a:spAutoFit/>
          </a:bodyPr>
          <a:lstStyle/>
          <a:p>
            <a:r>
              <a:rPr lang="en-US" sz="2100" b="1" dirty="0"/>
              <a:t>NEW LORS</a:t>
            </a:r>
          </a:p>
        </p:txBody>
      </p:sp>
      <p:sp>
        <p:nvSpPr>
          <p:cNvPr id="21" name="Freeform 20"/>
          <p:cNvSpPr/>
          <p:nvPr/>
        </p:nvSpPr>
        <p:spPr>
          <a:xfrm>
            <a:off x="3778508" y="2130001"/>
            <a:ext cx="2787990" cy="1179476"/>
          </a:xfrm>
          <a:custGeom>
            <a:avLst/>
            <a:gdLst>
              <a:gd name="connsiteX0" fmla="*/ 0 w 3182055"/>
              <a:gd name="connsiteY0" fmla="*/ 0 h 921553"/>
              <a:gd name="connsiteX1" fmla="*/ 2721279 w 3182055"/>
              <a:gd name="connsiteY1" fmla="*/ 0 h 921553"/>
              <a:gd name="connsiteX2" fmla="*/ 3182055 w 3182055"/>
              <a:gd name="connsiteY2" fmla="*/ 460777 h 921553"/>
              <a:gd name="connsiteX3" fmla="*/ 2721279 w 3182055"/>
              <a:gd name="connsiteY3" fmla="*/ 921553 h 921553"/>
              <a:gd name="connsiteX4" fmla="*/ 0 w 3182055"/>
              <a:gd name="connsiteY4" fmla="*/ 921553 h 921553"/>
              <a:gd name="connsiteX5" fmla="*/ 460777 w 3182055"/>
              <a:gd name="connsiteY5" fmla="*/ 460777 h 921553"/>
              <a:gd name="connsiteX6" fmla="*/ 0 w 3182055"/>
              <a:gd name="connsiteY6" fmla="*/ 0 h 9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2055" h="921553">
                <a:moveTo>
                  <a:pt x="0" y="0"/>
                </a:moveTo>
                <a:lnTo>
                  <a:pt x="2721279" y="0"/>
                </a:lnTo>
                <a:lnTo>
                  <a:pt x="3182055" y="460777"/>
                </a:lnTo>
                <a:lnTo>
                  <a:pt x="2721279" y="921553"/>
                </a:lnTo>
                <a:lnTo>
                  <a:pt x="0" y="921553"/>
                </a:lnTo>
                <a:lnTo>
                  <a:pt x="460777" y="460777"/>
                </a:lnTo>
                <a:lnTo>
                  <a:pt x="0" y="0"/>
                </a:lnTo>
                <a:close/>
              </a:path>
            </a:pathLst>
          </a:custGeom>
          <a:solidFill>
            <a:schemeClr val="accent3">
              <a:lumMod val="60000"/>
              <a:lumOff val="40000"/>
            </a:schemeClr>
          </a:solidFill>
          <a:ln>
            <a:solidFill>
              <a:schemeClr val="accent3">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588" tIns="13002" rIns="358584" bIns="13002" numCol="1" spcCol="1270" anchor="ctr" anchorCtr="0">
            <a:noAutofit/>
          </a:bodyPr>
          <a:lstStyle/>
          <a:p>
            <a:pPr algn="ctr" defTabSz="433388">
              <a:lnSpc>
                <a:spcPct val="90000"/>
              </a:lnSpc>
              <a:spcAft>
                <a:spcPct val="35000"/>
              </a:spcAft>
            </a:pPr>
            <a:endParaRPr lang="en-US" sz="1500" b="1" dirty="0">
              <a:solidFill>
                <a:schemeClr val="tx1"/>
              </a:solidFill>
            </a:endParaRPr>
          </a:p>
        </p:txBody>
      </p:sp>
      <p:sp>
        <p:nvSpPr>
          <p:cNvPr id="24" name="Freeform 23"/>
          <p:cNvSpPr/>
          <p:nvPr/>
        </p:nvSpPr>
        <p:spPr>
          <a:xfrm>
            <a:off x="1398986" y="2129997"/>
            <a:ext cx="2787990" cy="1179476"/>
          </a:xfrm>
          <a:custGeom>
            <a:avLst/>
            <a:gdLst>
              <a:gd name="connsiteX0" fmla="*/ 0 w 3182055"/>
              <a:gd name="connsiteY0" fmla="*/ 0 h 921553"/>
              <a:gd name="connsiteX1" fmla="*/ 2721279 w 3182055"/>
              <a:gd name="connsiteY1" fmla="*/ 0 h 921553"/>
              <a:gd name="connsiteX2" fmla="*/ 3182055 w 3182055"/>
              <a:gd name="connsiteY2" fmla="*/ 460777 h 921553"/>
              <a:gd name="connsiteX3" fmla="*/ 2721279 w 3182055"/>
              <a:gd name="connsiteY3" fmla="*/ 921553 h 921553"/>
              <a:gd name="connsiteX4" fmla="*/ 0 w 3182055"/>
              <a:gd name="connsiteY4" fmla="*/ 921553 h 921553"/>
              <a:gd name="connsiteX5" fmla="*/ 460777 w 3182055"/>
              <a:gd name="connsiteY5" fmla="*/ 460777 h 921553"/>
              <a:gd name="connsiteX6" fmla="*/ 0 w 3182055"/>
              <a:gd name="connsiteY6" fmla="*/ 0 h 9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2055" h="921553">
                <a:moveTo>
                  <a:pt x="0" y="0"/>
                </a:moveTo>
                <a:lnTo>
                  <a:pt x="2721279" y="0"/>
                </a:lnTo>
                <a:lnTo>
                  <a:pt x="3182055" y="460777"/>
                </a:lnTo>
                <a:lnTo>
                  <a:pt x="2721279" y="921553"/>
                </a:lnTo>
                <a:lnTo>
                  <a:pt x="0" y="921553"/>
                </a:lnTo>
                <a:lnTo>
                  <a:pt x="460777" y="460777"/>
                </a:lnTo>
                <a:lnTo>
                  <a:pt x="0" y="0"/>
                </a:lnTo>
                <a:close/>
              </a:path>
            </a:pathLst>
          </a:custGeom>
          <a:solidFill>
            <a:schemeClr val="accent3">
              <a:lumMod val="60000"/>
              <a:lumOff val="40000"/>
            </a:schemeClr>
          </a:solidFill>
          <a:ln>
            <a:solidFill>
              <a:schemeClr val="accent3">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588" tIns="13002" rIns="358584" bIns="13002" numCol="1" spcCol="1270" anchor="ctr" anchorCtr="0">
            <a:noAutofit/>
          </a:bodyPr>
          <a:lstStyle/>
          <a:p>
            <a:pPr algn="ctr" defTabSz="433388">
              <a:lnSpc>
                <a:spcPct val="90000"/>
              </a:lnSpc>
              <a:spcAft>
                <a:spcPct val="35000"/>
              </a:spcAft>
            </a:pPr>
            <a:endParaRPr lang="en-US" sz="1500" b="1" dirty="0">
              <a:solidFill>
                <a:schemeClr val="tx1"/>
              </a:solidFill>
            </a:endParaRPr>
          </a:p>
        </p:txBody>
      </p:sp>
      <p:sp>
        <p:nvSpPr>
          <p:cNvPr id="25" name="Freeform 24"/>
          <p:cNvSpPr/>
          <p:nvPr/>
        </p:nvSpPr>
        <p:spPr>
          <a:xfrm>
            <a:off x="6158030" y="2129997"/>
            <a:ext cx="2787990" cy="1179476"/>
          </a:xfrm>
          <a:custGeom>
            <a:avLst/>
            <a:gdLst>
              <a:gd name="connsiteX0" fmla="*/ 0 w 3182055"/>
              <a:gd name="connsiteY0" fmla="*/ 0 h 921553"/>
              <a:gd name="connsiteX1" fmla="*/ 2721279 w 3182055"/>
              <a:gd name="connsiteY1" fmla="*/ 0 h 921553"/>
              <a:gd name="connsiteX2" fmla="*/ 3182055 w 3182055"/>
              <a:gd name="connsiteY2" fmla="*/ 460777 h 921553"/>
              <a:gd name="connsiteX3" fmla="*/ 2721279 w 3182055"/>
              <a:gd name="connsiteY3" fmla="*/ 921553 h 921553"/>
              <a:gd name="connsiteX4" fmla="*/ 0 w 3182055"/>
              <a:gd name="connsiteY4" fmla="*/ 921553 h 921553"/>
              <a:gd name="connsiteX5" fmla="*/ 460777 w 3182055"/>
              <a:gd name="connsiteY5" fmla="*/ 460777 h 921553"/>
              <a:gd name="connsiteX6" fmla="*/ 0 w 3182055"/>
              <a:gd name="connsiteY6" fmla="*/ 0 h 9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2055" h="921553">
                <a:moveTo>
                  <a:pt x="0" y="0"/>
                </a:moveTo>
                <a:lnTo>
                  <a:pt x="2721279" y="0"/>
                </a:lnTo>
                <a:lnTo>
                  <a:pt x="3182055" y="460777"/>
                </a:lnTo>
                <a:lnTo>
                  <a:pt x="2721279" y="921553"/>
                </a:lnTo>
                <a:lnTo>
                  <a:pt x="0" y="921553"/>
                </a:lnTo>
                <a:lnTo>
                  <a:pt x="460777" y="460777"/>
                </a:lnTo>
                <a:lnTo>
                  <a:pt x="0" y="0"/>
                </a:lnTo>
                <a:close/>
              </a:path>
            </a:pathLst>
          </a:custGeom>
          <a:solidFill>
            <a:schemeClr val="accent3">
              <a:lumMod val="60000"/>
              <a:lumOff val="40000"/>
            </a:schemeClr>
          </a:solidFill>
          <a:ln>
            <a:solidFill>
              <a:schemeClr val="accent3">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588" tIns="13002" rIns="358584" bIns="13002" numCol="1" spcCol="1270" anchor="ctr" anchorCtr="0">
            <a:noAutofit/>
          </a:bodyPr>
          <a:lstStyle/>
          <a:p>
            <a:pPr algn="ctr" defTabSz="433388">
              <a:lnSpc>
                <a:spcPct val="90000"/>
              </a:lnSpc>
              <a:spcAft>
                <a:spcPct val="35000"/>
              </a:spcAft>
            </a:pPr>
            <a:endParaRPr lang="en-US" sz="1500" b="1" dirty="0">
              <a:solidFill>
                <a:schemeClr val="tx1"/>
              </a:solidFill>
            </a:endParaRPr>
          </a:p>
        </p:txBody>
      </p:sp>
      <p:sp>
        <p:nvSpPr>
          <p:cNvPr id="27" name="Freeform 26"/>
          <p:cNvSpPr/>
          <p:nvPr/>
        </p:nvSpPr>
        <p:spPr>
          <a:xfrm>
            <a:off x="325495" y="2129997"/>
            <a:ext cx="1482197" cy="1179476"/>
          </a:xfrm>
          <a:custGeom>
            <a:avLst/>
            <a:gdLst>
              <a:gd name="connsiteX0" fmla="*/ 0 w 1691696"/>
              <a:gd name="connsiteY0" fmla="*/ 0 h 921553"/>
              <a:gd name="connsiteX1" fmla="*/ 1230920 w 1691696"/>
              <a:gd name="connsiteY1" fmla="*/ 0 h 921553"/>
              <a:gd name="connsiteX2" fmla="*/ 1691696 w 1691696"/>
              <a:gd name="connsiteY2" fmla="*/ 460777 h 921553"/>
              <a:gd name="connsiteX3" fmla="*/ 1230920 w 1691696"/>
              <a:gd name="connsiteY3" fmla="*/ 921553 h 921553"/>
              <a:gd name="connsiteX4" fmla="*/ 0 w 1691696"/>
              <a:gd name="connsiteY4" fmla="*/ 921553 h 921553"/>
              <a:gd name="connsiteX5" fmla="*/ 460777 w 1691696"/>
              <a:gd name="connsiteY5" fmla="*/ 460777 h 921553"/>
              <a:gd name="connsiteX6" fmla="*/ 0 w 1691696"/>
              <a:gd name="connsiteY6" fmla="*/ 0 h 9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1696" h="921553">
                <a:moveTo>
                  <a:pt x="0" y="0"/>
                </a:moveTo>
                <a:lnTo>
                  <a:pt x="1230920" y="0"/>
                </a:lnTo>
                <a:lnTo>
                  <a:pt x="1691696" y="460777"/>
                </a:lnTo>
                <a:lnTo>
                  <a:pt x="1230920" y="921553"/>
                </a:lnTo>
                <a:lnTo>
                  <a:pt x="0" y="921553"/>
                </a:lnTo>
                <a:lnTo>
                  <a:pt x="460777" y="460777"/>
                </a:lnTo>
                <a:lnTo>
                  <a:pt x="0" y="0"/>
                </a:lnTo>
                <a:close/>
              </a:path>
            </a:pathLst>
          </a:custGeom>
          <a:solidFill>
            <a:schemeClr val="accent3">
              <a:lumMod val="60000"/>
              <a:lumOff val="40000"/>
            </a:schemeClr>
          </a:solidFill>
          <a:ln>
            <a:solidFill>
              <a:schemeClr val="accent3">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588" tIns="13002" rIns="358584" bIns="13002" numCol="1" spcCol="1270" anchor="ctr" anchorCtr="0">
            <a:noAutofit/>
          </a:bodyPr>
          <a:lstStyle/>
          <a:p>
            <a:pPr algn="ctr" defTabSz="433388">
              <a:lnSpc>
                <a:spcPct val="90000"/>
              </a:lnSpc>
              <a:spcAft>
                <a:spcPct val="35000"/>
              </a:spcAft>
            </a:pPr>
            <a:endParaRPr lang="en-US" sz="1500" b="1" dirty="0">
              <a:solidFill>
                <a:schemeClr val="tx1"/>
              </a:solidFill>
            </a:endParaRPr>
          </a:p>
        </p:txBody>
      </p:sp>
      <p:sp>
        <p:nvSpPr>
          <p:cNvPr id="30" name="TextBox 29"/>
          <p:cNvSpPr txBox="1"/>
          <p:nvPr/>
        </p:nvSpPr>
        <p:spPr>
          <a:xfrm>
            <a:off x="2634147" y="2361944"/>
            <a:ext cx="3642756" cy="738664"/>
          </a:xfrm>
          <a:prstGeom prst="rect">
            <a:avLst/>
          </a:prstGeom>
          <a:noFill/>
          <a:ln>
            <a:noFill/>
          </a:ln>
        </p:spPr>
        <p:txBody>
          <a:bodyPr wrap="square" rtlCol="0">
            <a:spAutoFit/>
          </a:bodyPr>
          <a:lstStyle/>
          <a:p>
            <a:pPr algn="ctr"/>
            <a:r>
              <a:rPr lang="en-US" sz="2100" b="1" dirty="0"/>
              <a:t>Herbert Hoover Dike Expedited Construction</a:t>
            </a:r>
          </a:p>
        </p:txBody>
      </p:sp>
      <p:sp>
        <p:nvSpPr>
          <p:cNvPr id="31" name="TextBox 30"/>
          <p:cNvSpPr txBox="1"/>
          <p:nvPr/>
        </p:nvSpPr>
        <p:spPr>
          <a:xfrm>
            <a:off x="215438" y="1792400"/>
            <a:ext cx="1943584" cy="415498"/>
          </a:xfrm>
          <a:prstGeom prst="rect">
            <a:avLst/>
          </a:prstGeom>
          <a:noFill/>
          <a:ln>
            <a:noFill/>
          </a:ln>
        </p:spPr>
        <p:txBody>
          <a:bodyPr wrap="square" rtlCol="0">
            <a:spAutoFit/>
          </a:bodyPr>
          <a:lstStyle/>
          <a:p>
            <a:r>
              <a:rPr lang="en-US" sz="2100" b="1" dirty="0"/>
              <a:t>2018</a:t>
            </a:r>
          </a:p>
        </p:txBody>
      </p:sp>
      <p:sp>
        <p:nvSpPr>
          <p:cNvPr id="32" name="TextBox 31"/>
          <p:cNvSpPr txBox="1"/>
          <p:nvPr/>
        </p:nvSpPr>
        <p:spPr>
          <a:xfrm>
            <a:off x="8244950" y="1792400"/>
            <a:ext cx="1943584" cy="415498"/>
          </a:xfrm>
          <a:prstGeom prst="rect">
            <a:avLst/>
          </a:prstGeom>
          <a:noFill/>
          <a:ln>
            <a:noFill/>
          </a:ln>
        </p:spPr>
        <p:txBody>
          <a:bodyPr wrap="square" rtlCol="0">
            <a:spAutoFit/>
          </a:bodyPr>
          <a:lstStyle/>
          <a:p>
            <a:r>
              <a:rPr lang="en-US" sz="2100" b="1" dirty="0"/>
              <a:t>2022</a:t>
            </a:r>
          </a:p>
        </p:txBody>
      </p:sp>
    </p:spTree>
    <p:extLst>
      <p:ext uri="{BB962C8B-B14F-4D97-AF65-F5344CB8AC3E}">
        <p14:creationId xmlns:p14="http://schemas.microsoft.com/office/powerpoint/2010/main" val="3924498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1504960db1cd6bb0cf8766f38937cde8">
  <xsd:schema xmlns:xsd="http://www.w3.org/2001/XMLSchema" xmlns:xs="http://www.w3.org/2001/XMLSchema" xmlns:p="http://schemas.microsoft.com/office/2006/metadata/properties" targetNamespace="http://schemas.microsoft.com/office/2006/metadata/properties" ma:root="true" ma:fieldsID="99e1bb848b3dbeaa73f518430b0ba98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98438F-2F48-4385-AD73-3DE8C841D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425E201-5902-41E7-9273-7322F4F26CF6}">
  <ds:schemaRefs>
    <ds:schemaRef ds:uri="http://schemas.microsoft.com/sharepoint/v3/contenttype/forms"/>
  </ds:schemaRefs>
</ds:datastoreItem>
</file>

<file path=customXml/itemProps3.xml><?xml version="1.0" encoding="utf-8"?>
<ds:datastoreItem xmlns:ds="http://schemas.openxmlformats.org/officeDocument/2006/customXml" ds:itemID="{F189655D-531A-4AA7-A25F-8840668F401B}">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519</TotalTime>
  <Words>179</Words>
  <Application>Microsoft Office PowerPoint</Application>
  <PresentationFormat>On-screen Show (4:3)</PresentationFormat>
  <Paragraphs>37</Paragraphs>
  <Slides>4</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ＭＳ Ｐゴシック</vt:lpstr>
      <vt:lpstr>Arial</vt:lpstr>
      <vt:lpstr>Calibri</vt:lpstr>
      <vt:lpstr>Wingdings</vt:lpstr>
      <vt:lpstr>Title Slide Templates</vt:lpstr>
      <vt:lpstr>Content Templates</vt:lpstr>
      <vt:lpstr>1_Content Templates</vt:lpstr>
      <vt:lpstr>Us army corps of engineers update</vt:lpstr>
      <vt:lpstr>PowerPoint Presentation</vt:lpstr>
      <vt:lpstr>Herbert hoover dike implementation plan</vt:lpstr>
      <vt:lpstr>Lake O regulation schedule revision (PROPOSED)</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Campbell, John H CIV USARMY CESAJ (US)</cp:lastModifiedBy>
  <cp:revision>51</cp:revision>
  <dcterms:created xsi:type="dcterms:W3CDTF">2016-05-03T16:10:38Z</dcterms:created>
  <dcterms:modified xsi:type="dcterms:W3CDTF">2018-08-29T17:18:01Z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