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7" r:id="rId2"/>
    <p:sldId id="797" r:id="rId3"/>
    <p:sldId id="817" r:id="rId4"/>
    <p:sldId id="816" r:id="rId5"/>
    <p:sldId id="311" r:id="rId6"/>
    <p:sldId id="811" r:id="rId7"/>
    <p:sldId id="800" r:id="rId8"/>
    <p:sldId id="814" r:id="rId9"/>
    <p:sldId id="818" r:id="rId10"/>
    <p:sldId id="813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ee, Michelle" initials="FM" lastIdx="2" clrIdx="0">
    <p:extLst/>
  </p:cmAuthor>
  <p:cmAuthor id="2" name="Mills, Brenda" initials="MB" lastIdx="1" clrIdx="1">
    <p:extLst>
      <p:ext uri="{19B8F6BF-5375-455C-9EA6-DF929625EA0E}">
        <p15:presenceInfo xmlns:p15="http://schemas.microsoft.com/office/powerpoint/2012/main" userId="S-1-5-21-1531402488-88617722-10498456-2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81"/>
    <a:srgbClr val="FFCC00"/>
    <a:srgbClr val="FF9933"/>
    <a:srgbClr val="006600"/>
    <a:srgbClr val="BAD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85696" autoAdjust="0"/>
  </p:normalViewPr>
  <p:slideViewPr>
    <p:cSldViewPr snapToGrid="0">
      <p:cViewPr>
        <p:scale>
          <a:sx n="90" d="100"/>
          <a:sy n="90" d="100"/>
        </p:scale>
        <p:origin x="69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10"/>
    </p:cViewPr>
  </p:sorterViewPr>
  <p:notesViewPr>
    <p:cSldViewPr snapToGrid="0">
      <p:cViewPr varScale="1">
        <p:scale>
          <a:sx n="65" d="100"/>
          <a:sy n="65" d="100"/>
        </p:scale>
        <p:origin x="304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D12E89-0619-4195-9C1B-29310BE841D8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A2DC71-6E07-45C1-A1BC-171E3B1D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6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467478-30AF-4C5A-B9C6-54A9606E5171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EC924C-D072-41BA-8733-BE7CEFB5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90D49-FE01-4E86-A5DA-BB0C8A16BAE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7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A04EC-71C8-44AF-B64C-3144CD2560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90D49-FE01-4E86-A5DA-BB0C8A16BAE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6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90D49-FE01-4E86-A5DA-BB0C8A16BAE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8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A3C6-4E22-46FB-836F-CA2C48EC4DC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04EC-71C8-44AF-B64C-3144CD2560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4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924C-D072-41BA-8733-BE7CEFB522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9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924C-D072-41BA-8733-BE7CEFB522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6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8513" y="3446463"/>
            <a:ext cx="7604125" cy="89058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3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6925" y="4833938"/>
            <a:ext cx="7605713" cy="887412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 marL="0" indent="0">
              <a:lnSpc>
                <a:spcPct val="80000"/>
              </a:lnSpc>
              <a:buFont typeface="Wingdings" pitchFamily="2" charset="2"/>
              <a:buNone/>
              <a:defRPr sz="31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23825" y="6477000"/>
            <a:ext cx="2392363" cy="273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92314-FB9E-4ECA-A360-498B0D4D6E6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72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85750"/>
            <a:ext cx="1995487" cy="5840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3900" y="285750"/>
            <a:ext cx="5834063" cy="5840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99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23900" y="285750"/>
            <a:ext cx="7981950" cy="5840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309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2A6EFB4-D338-4809-8EAD-42F4B8C8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7488" y="6392925"/>
            <a:ext cx="1389024" cy="365125"/>
          </a:xfrm>
        </p:spPr>
        <p:txBody>
          <a:bodyPr/>
          <a:lstStyle/>
          <a:p>
            <a:fld id="{05022C6D-0D41-1B47-B0BA-FAB4077EC5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EAA logo.png">
            <a:extLst>
              <a:ext uri="{FF2B5EF4-FFF2-40B4-BE49-F238E27FC236}">
                <a16:creationId xmlns:a16="http://schemas.microsoft.com/office/drawing/2014/main" id="{241945B1-9FAB-4702-9EC0-0ACB4062F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702" y="6392934"/>
            <a:ext cx="675459" cy="365114"/>
          </a:xfrm>
          <a:prstGeom prst="rect">
            <a:avLst/>
          </a:prstGeom>
        </p:spPr>
      </p:pic>
      <p:pic>
        <p:nvPicPr>
          <p:cNvPr id="4" name="Picture 3" descr="SFWMD1.png">
            <a:extLst>
              <a:ext uri="{FF2B5EF4-FFF2-40B4-BE49-F238E27FC236}">
                <a16:creationId xmlns:a16="http://schemas.microsoft.com/office/drawing/2014/main" id="{C74DCF0C-6BEA-47FE-8B04-40C1593DAD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58" y="6526483"/>
            <a:ext cx="1392207" cy="2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553573"/>
            <a:ext cx="2392363" cy="273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92314-FB9E-4ECA-A360-498B0D4D6E62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7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553573"/>
            <a:ext cx="2392363" cy="273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92314-FB9E-4ECA-A360-498B0D4D6E6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9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714500"/>
            <a:ext cx="36703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600" y="1714500"/>
            <a:ext cx="3671888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553573"/>
            <a:ext cx="2392363" cy="273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92314-FB9E-4ECA-A360-498B0D4D6E6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3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705600" y="6553573"/>
            <a:ext cx="2392363" cy="273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92314-FB9E-4ECA-A360-498B0D4D6E6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1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553573"/>
            <a:ext cx="2392363" cy="273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92314-FB9E-4ECA-A360-498B0D4D6E6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553573"/>
            <a:ext cx="2392363" cy="273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92314-FB9E-4ECA-A360-498B0D4D6E6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6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6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17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3900" y="285750"/>
            <a:ext cx="7981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1714500"/>
            <a:ext cx="7494588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553573"/>
            <a:ext cx="2392363" cy="273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92314-FB9E-4ECA-A360-498B0D4D6E6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0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E2CC7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E2CC70"/>
          </a:solidFill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E2CC70"/>
          </a:solidFill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E2CC70"/>
          </a:solidFill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E2CC70"/>
          </a:solidFill>
          <a:latin typeface="Tahoma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E2CC70"/>
          </a:solidFill>
          <a:latin typeface="Tahoma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E2CC70"/>
          </a:solidFill>
          <a:latin typeface="Tahoma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E2CC70"/>
          </a:solidFill>
          <a:latin typeface="Tahoma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E2CC70"/>
          </a:solidFill>
          <a:latin typeface="Tahoma" pitchFamily="34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F1B409"/>
        </a:buClr>
        <a:buSzPct val="70000"/>
        <a:buFont typeface="Wingdings" pitchFamily="2" charset="2"/>
        <a:buBlip>
          <a:blip r:embed="rId16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F1B409"/>
        </a:buClr>
        <a:buSzPct val="7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F1B409"/>
        </a:buClr>
        <a:buSzPct val="70000"/>
        <a:buBlip>
          <a:blip r:embed="rId16"/>
        </a:buBlip>
        <a:defRPr sz="2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F1B409"/>
        </a:buClr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F1B409"/>
        </a:buClr>
        <a:buSzPct val="70000"/>
        <a:buBlip>
          <a:blip r:embed="rId16"/>
        </a:buBlip>
        <a:defRPr sz="2200">
          <a:solidFill>
            <a:schemeClr val="tx1"/>
          </a:solidFill>
          <a:latin typeface="+mn-lt"/>
        </a:defRPr>
      </a:lvl5pPr>
      <a:lvl6pPr marL="20574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F1B409"/>
        </a:buClr>
        <a:buSzPct val="70000"/>
        <a:buBlip>
          <a:blip r:embed="rId16"/>
        </a:buBlip>
        <a:defRPr sz="2200">
          <a:solidFill>
            <a:schemeClr val="tx1"/>
          </a:solidFill>
          <a:latin typeface="+mn-lt"/>
        </a:defRPr>
      </a:lvl6pPr>
      <a:lvl7pPr marL="25146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F1B409"/>
        </a:buClr>
        <a:buSzPct val="70000"/>
        <a:buBlip>
          <a:blip r:embed="rId16"/>
        </a:buBlip>
        <a:defRPr sz="2200">
          <a:solidFill>
            <a:schemeClr val="tx1"/>
          </a:solidFill>
          <a:latin typeface="+mn-lt"/>
        </a:defRPr>
      </a:lvl7pPr>
      <a:lvl8pPr marL="29718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F1B409"/>
        </a:buClr>
        <a:buSzPct val="70000"/>
        <a:buBlip>
          <a:blip r:embed="rId16"/>
        </a:buBlip>
        <a:defRPr sz="2200">
          <a:solidFill>
            <a:schemeClr val="tx1"/>
          </a:solidFill>
          <a:latin typeface="+mn-lt"/>
        </a:defRPr>
      </a:lvl8pPr>
      <a:lvl9pPr marL="34290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F1B409"/>
        </a:buClr>
        <a:buSzPct val="70000"/>
        <a:buBlip>
          <a:blip r:embed="rId16"/>
        </a:buBlip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446463"/>
            <a:ext cx="9144000" cy="890587"/>
          </a:xfrm>
        </p:spPr>
        <p:txBody>
          <a:bodyPr/>
          <a:lstStyle/>
          <a:p>
            <a:pPr algn="ctr"/>
            <a:r>
              <a:rPr lang="en-US" sz="3200" dirty="0"/>
              <a:t>Comprehensive Everglades Restoration Plan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513" y="4658060"/>
            <a:ext cx="7889875" cy="892885"/>
          </a:xfrm>
        </p:spPr>
        <p:txBody>
          <a:bodyPr/>
          <a:lstStyle/>
          <a:p>
            <a:pPr algn="ctr"/>
            <a:r>
              <a:rPr lang="en-US" dirty="0"/>
              <a:t>Collier County Town Hall Meeting</a:t>
            </a:r>
          </a:p>
          <a:p>
            <a:pPr algn="ctr"/>
            <a:r>
              <a:rPr lang="en-US" dirty="0"/>
              <a:t>August 29, 2018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6167642"/>
            <a:ext cx="7889875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Font typeface="Wingdings" pitchFamily="2" charset="2"/>
              <a:buNone/>
              <a:defRPr sz="3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>
                <a:solidFill>
                  <a:srgbClr val="FFFFFF"/>
                </a:solidFill>
              </a:rPr>
              <a:t>Jennifer Leeds, Section Administrator</a:t>
            </a:r>
          </a:p>
          <a:p>
            <a:r>
              <a:rPr lang="en-US" sz="1800" kern="0" dirty="0">
                <a:solidFill>
                  <a:srgbClr val="FFFFFF"/>
                </a:solidFill>
              </a:rPr>
              <a:t>Everglades Policy &amp; Coordination Division, SFWMD</a:t>
            </a:r>
          </a:p>
        </p:txBody>
      </p:sp>
    </p:spTree>
    <p:extLst>
      <p:ext uri="{BB962C8B-B14F-4D97-AF65-F5344CB8AC3E}">
        <p14:creationId xmlns:p14="http://schemas.microsoft.com/office/powerpoint/2010/main" val="221435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88935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811A-EED0-475A-8938-4A0494AA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3670"/>
            <a:ext cx="9144000" cy="5218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Everglades Restoration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54124-702C-486B-B10C-999C98605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68" y="1369485"/>
            <a:ext cx="7960093" cy="11838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None/>
              <a:defRPr/>
            </a:pPr>
            <a:r>
              <a:rPr lang="en-US" sz="2000" dirty="0"/>
              <a:t>The Comprehensive Everglades Restoration Plan (CERP) was authorized by Congress in 2000 to restore, preserve, and protect the south Florida ecosystem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94EFD7-BDDE-4959-B505-1B22F05832A5}"/>
              </a:ext>
            </a:extLst>
          </p:cNvPr>
          <p:cNvGrpSpPr/>
          <p:nvPr/>
        </p:nvGrpSpPr>
        <p:grpSpPr>
          <a:xfrm>
            <a:off x="5294430" y="4789560"/>
            <a:ext cx="3048118" cy="1883834"/>
            <a:chOff x="700267" y="4593988"/>
            <a:chExt cx="3048118" cy="18838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9C8D76-298B-4555-B3B6-95C9A64C3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267" y="4593988"/>
              <a:ext cx="2961022" cy="1883834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FAC0F9-0C8E-4D76-9E74-14B4EB9D3118}"/>
                </a:ext>
              </a:extLst>
            </p:cNvPr>
            <p:cNvSpPr txBox="1"/>
            <p:nvPr/>
          </p:nvSpPr>
          <p:spPr>
            <a:xfrm>
              <a:off x="2823763" y="4643516"/>
              <a:ext cx="9246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St. Lucie Inlet</a:t>
              </a:r>
            </a:p>
          </p:txBody>
        </p: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B76522C-51C7-41C5-B623-89BC56D583A8}"/>
              </a:ext>
            </a:extLst>
          </p:cNvPr>
          <p:cNvSpPr txBox="1">
            <a:spLocks/>
          </p:cNvSpPr>
          <p:nvPr/>
        </p:nvSpPr>
        <p:spPr bwMode="auto">
          <a:xfrm>
            <a:off x="6705600" y="6553573"/>
            <a:ext cx="2392363" cy="273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22C6D-0D41-1B47-B0BA-FAB4077EC57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0484B9-B080-4A23-A046-F7E6BABB87E5}"/>
              </a:ext>
            </a:extLst>
          </p:cNvPr>
          <p:cNvSpPr txBox="1">
            <a:spLocks/>
          </p:cNvSpPr>
          <p:nvPr/>
        </p:nvSpPr>
        <p:spPr bwMode="auto">
          <a:xfrm>
            <a:off x="162366" y="2518651"/>
            <a:ext cx="5462338" cy="39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1B409"/>
              </a:buClr>
              <a:buSzPct val="70000"/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CERP projects being planned, designed or under construction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Despite the progress of restoration, challenges still persist:</a:t>
            </a:r>
          </a:p>
          <a:p>
            <a:pPr marL="5715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Damaging discharges to the northern estuaries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700" kern="0" dirty="0">
                <a:solidFill>
                  <a:srgbClr val="000000"/>
                </a:solidFill>
                <a:cs typeface="Arial" panose="020B0604020202020204" pitchFamily="34" charset="0"/>
              </a:rPr>
              <a:t>Environmental 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Socioeconomic</a:t>
            </a:r>
          </a:p>
          <a:p>
            <a:pPr marL="5715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Reduced flows to the Everglades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700" kern="0" dirty="0">
                <a:solidFill>
                  <a:srgbClr val="000000"/>
                </a:solidFill>
                <a:cs typeface="Arial" panose="020B0604020202020204" pitchFamily="34" charset="0"/>
              </a:rPr>
              <a:t>Dry outs 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700" kern="0" dirty="0">
                <a:solidFill>
                  <a:srgbClr val="000000"/>
                </a:solidFill>
                <a:cs typeface="Arial" panose="020B0604020202020204" pitchFamily="34" charset="0"/>
              </a:rPr>
              <a:t>Impacts to fish and wildlife habitat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900" kern="0" dirty="0">
                <a:solidFill>
                  <a:srgbClr val="000000"/>
                </a:solidFill>
                <a:cs typeface="Arial" panose="020B0604020202020204" pitchFamily="34" charset="0"/>
              </a:rPr>
              <a:t>Reduced storage in the Everglades system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Font typeface="Wingdings" panose="05000000000000000000" pitchFamily="2" charset="2"/>
              <a:buChar char="§"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CC667A-BA4F-48D1-9667-9312308E25C3}"/>
              </a:ext>
            </a:extLst>
          </p:cNvPr>
          <p:cNvGrpSpPr/>
          <p:nvPr/>
        </p:nvGrpSpPr>
        <p:grpSpPr>
          <a:xfrm>
            <a:off x="6031510" y="2188145"/>
            <a:ext cx="2961022" cy="2394166"/>
            <a:chOff x="5829719" y="2455572"/>
            <a:chExt cx="2961022" cy="2394166"/>
          </a:xfrm>
        </p:grpSpPr>
        <p:pic>
          <p:nvPicPr>
            <p:cNvPr id="14" name="Picture 23" descr="IMG0073">
              <a:extLst>
                <a:ext uri="{FF2B5EF4-FFF2-40B4-BE49-F238E27FC236}">
                  <a16:creationId xmlns:a16="http://schemas.microsoft.com/office/drawing/2014/main" id="{6F7EBEB3-C028-4276-8DA8-E8714E63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96" r="14307" b="1875"/>
            <a:stretch>
              <a:fillRect/>
            </a:stretch>
          </p:blipFill>
          <p:spPr bwMode="auto">
            <a:xfrm>
              <a:off x="5829719" y="2455572"/>
              <a:ext cx="2961022" cy="23941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DE8F07-44FA-4541-95DC-5D319721B82A}"/>
                </a:ext>
              </a:extLst>
            </p:cNvPr>
            <p:cNvSpPr txBox="1"/>
            <p:nvPr/>
          </p:nvSpPr>
          <p:spPr>
            <a:xfrm>
              <a:off x="7193419" y="2463817"/>
              <a:ext cx="15864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Everglades National Park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21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A40E-C929-4B72-9760-4C8EE441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CERP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B8F9F-740A-430B-967E-B6B3B5CD8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856" y="1579359"/>
            <a:ext cx="4351546" cy="4411663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C-43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C-44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Lake Okeechobee Watershed Restoration Project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Central Everglades Planning Project (CEPP)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CEPP Post Authorization Change Report – EAA Reservoir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06B85B-DC6D-4094-8B6C-74E498FB32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2" y="264194"/>
            <a:ext cx="4057813" cy="627116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8E82E-809C-4581-A0F0-98E80BDC2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92314-FB9E-4ECA-A360-498B0D4D6E62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E88D6D-4871-4754-982D-D05AF8787FFA}"/>
              </a:ext>
            </a:extLst>
          </p:cNvPr>
          <p:cNvSpPr/>
          <p:nvPr/>
        </p:nvSpPr>
        <p:spPr>
          <a:xfrm>
            <a:off x="6209412" y="2945216"/>
            <a:ext cx="276446" cy="2339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F0CC9E-068F-4EA6-A57E-EDEC5A0E0AD7}"/>
              </a:ext>
            </a:extLst>
          </p:cNvPr>
          <p:cNvSpPr/>
          <p:nvPr/>
        </p:nvSpPr>
        <p:spPr>
          <a:xfrm>
            <a:off x="7488864" y="2449032"/>
            <a:ext cx="276446" cy="2339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C58221-EFC7-4590-B976-D78C6F6BA47A}"/>
              </a:ext>
            </a:extLst>
          </p:cNvPr>
          <p:cNvSpPr/>
          <p:nvPr/>
        </p:nvSpPr>
        <p:spPr>
          <a:xfrm>
            <a:off x="6694967" y="2282455"/>
            <a:ext cx="565750" cy="4430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7AA136-F97F-4031-8039-25D0263A71E5}"/>
              </a:ext>
            </a:extLst>
          </p:cNvPr>
          <p:cNvSpPr/>
          <p:nvPr/>
        </p:nvSpPr>
        <p:spPr>
          <a:xfrm>
            <a:off x="7069335" y="3226978"/>
            <a:ext cx="276446" cy="2339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9F5B32-4B86-441A-BCA7-1117DE339BA5}"/>
              </a:ext>
            </a:extLst>
          </p:cNvPr>
          <p:cNvSpPr/>
          <p:nvPr/>
        </p:nvSpPr>
        <p:spPr>
          <a:xfrm>
            <a:off x="6941738" y="3083442"/>
            <a:ext cx="653443" cy="14034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5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Caloosahatchee River (C-43) West Basin Storage Reservoir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A7492-3EE1-4E60-9068-F7B6F106D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074" y="1400128"/>
            <a:ext cx="5256942" cy="4978405"/>
          </a:xfrm>
        </p:spPr>
        <p:txBody>
          <a:bodyPr/>
          <a:lstStyle/>
          <a:p>
            <a:pPr lvl="0" defTabSz="658368">
              <a:lnSpc>
                <a:spcPct val="90000"/>
              </a:lnSpc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defRPr sz="1800"/>
            </a:pPr>
            <a:r>
              <a:rPr lang="en-US" sz="2000" dirty="0"/>
              <a:t>10,500 acres - 170,000 ac-ft reservoir to improve the timing, quantity and quality of freshwater flows to the Caloosahatchee River and Estuary</a:t>
            </a:r>
          </a:p>
          <a:p>
            <a:pPr lvl="1" defTabSz="658368">
              <a:lnSpc>
                <a:spcPct val="90000"/>
              </a:lnSpc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defRPr sz="1800"/>
            </a:pPr>
            <a:r>
              <a:rPr lang="en-US" sz="1600" dirty="0"/>
              <a:t>Capture basin runoff and Lake Okeechobee releases</a:t>
            </a:r>
          </a:p>
          <a:p>
            <a:pPr lvl="1" defTabSz="658368">
              <a:lnSpc>
                <a:spcPct val="90000"/>
              </a:lnSpc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defRPr sz="1800"/>
            </a:pPr>
            <a:r>
              <a:rPr lang="en-US" sz="1600" dirty="0"/>
              <a:t>Dry season flows to improve estuary salinity levels </a:t>
            </a:r>
          </a:p>
          <a:p>
            <a:pPr lvl="0" defTabSz="658368">
              <a:lnSpc>
                <a:spcPct val="90000"/>
              </a:lnSpc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defRPr sz="1800"/>
            </a:pPr>
            <a:r>
              <a:rPr lang="en-US" sz="2000" dirty="0"/>
              <a:t>Currently under construction</a:t>
            </a:r>
          </a:p>
          <a:p>
            <a:pPr marL="742950" lvl="1" indent="-285750" defTabSz="658368">
              <a:lnSpc>
                <a:spcPct val="9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800"/>
            </a:pPr>
            <a:r>
              <a:rPr lang="en-US" sz="1600" dirty="0"/>
              <a:t>Construction of S-476 (195 </a:t>
            </a:r>
            <a:r>
              <a:rPr lang="en-US" sz="1600" dirty="0" err="1"/>
              <a:t>cfs</a:t>
            </a:r>
            <a:r>
              <a:rPr lang="en-US" sz="1600" dirty="0"/>
              <a:t>) Pump Station substantial completion – Fall 2018</a:t>
            </a:r>
          </a:p>
          <a:p>
            <a:pPr marL="742950" lvl="1" indent="-285750" defTabSz="658368">
              <a:lnSpc>
                <a:spcPct val="9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800"/>
            </a:pPr>
            <a:r>
              <a:rPr lang="en-US" sz="1600" dirty="0"/>
              <a:t>S-470 Pump Station substantial completion - Spring 2022</a:t>
            </a:r>
          </a:p>
          <a:p>
            <a:pPr marL="742950" lvl="1" indent="-285750" defTabSz="658368">
              <a:lnSpc>
                <a:spcPct val="9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800"/>
            </a:pPr>
            <a:r>
              <a:rPr lang="en-US" sz="1600" dirty="0"/>
              <a:t>Civil Works in final design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92314-FB9E-4ECA-A360-498B0D4D6E62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1" t="10393" r="6724" b="10463"/>
          <a:stretch/>
        </p:blipFill>
        <p:spPr bwMode="auto">
          <a:xfrm>
            <a:off x="133486" y="1455446"/>
            <a:ext cx="3475724" cy="2433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45BEBF-320B-469F-839F-DCC69D990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6" y="3991992"/>
            <a:ext cx="3475724" cy="2157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42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952500"/>
          </a:xfrm>
        </p:spPr>
        <p:txBody>
          <a:bodyPr/>
          <a:lstStyle/>
          <a:p>
            <a:pPr algn="ctr"/>
            <a:r>
              <a:rPr lang="en-US" dirty="0"/>
              <a:t>St. Lucie River C-44 Reservoir/STA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96506" y="1331836"/>
            <a:ext cx="4973372" cy="319609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S-404 Spillway Status is complete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STA Status:</a:t>
            </a:r>
          </a:p>
          <a:p>
            <a:pPr marL="66294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Construction Start: October 2014</a:t>
            </a:r>
          </a:p>
          <a:p>
            <a:pPr marL="66294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Construction Finish: Spring 2019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Pump Station Status:</a:t>
            </a:r>
          </a:p>
          <a:p>
            <a:pPr marL="66294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Construction Start:  April 2015</a:t>
            </a:r>
          </a:p>
          <a:p>
            <a:pPr marL="66294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Construction Finish: Fall 2018</a:t>
            </a:r>
          </a:p>
          <a:p>
            <a:pPr marL="320040" lvl="1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sz="1800" dirty="0"/>
          </a:p>
          <a:p>
            <a:pPr marL="320040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Reservoir under construction complete Dec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92314-FB9E-4ECA-A360-498B0D4D6E62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2685" y="4435363"/>
            <a:ext cx="2829955" cy="54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prstClr val="white"/>
                </a:solidFill>
                <a:latin typeface="+mn-lt"/>
              </a:rPr>
              <a:t>C-44 S-401 Pump Station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206872-9F32-476A-8219-D91DC9F5D0FB}"/>
              </a:ext>
            </a:extLst>
          </p:cNvPr>
          <p:cNvGrpSpPr/>
          <p:nvPr/>
        </p:nvGrpSpPr>
        <p:grpSpPr>
          <a:xfrm>
            <a:off x="4174356" y="4527929"/>
            <a:ext cx="3990850" cy="2095520"/>
            <a:chOff x="1937513" y="3020179"/>
            <a:chExt cx="3135661" cy="17941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7513" y="3050539"/>
              <a:ext cx="3135661" cy="17638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itle 3"/>
            <p:cNvSpPr txBox="1">
              <a:spLocks/>
            </p:cNvSpPr>
            <p:nvPr/>
          </p:nvSpPr>
          <p:spPr>
            <a:xfrm>
              <a:off x="3798366" y="3020179"/>
              <a:ext cx="1088209" cy="3428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400" b="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C-44 STA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8D05ED-6324-4E2E-93C0-BB918AD14260}"/>
              </a:ext>
            </a:extLst>
          </p:cNvPr>
          <p:cNvGrpSpPr/>
          <p:nvPr/>
        </p:nvGrpSpPr>
        <p:grpSpPr>
          <a:xfrm>
            <a:off x="174122" y="1331836"/>
            <a:ext cx="3419084" cy="2290673"/>
            <a:chOff x="131871" y="1377044"/>
            <a:chExt cx="2664567" cy="18145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906"/>
            <a:stretch/>
          </p:blipFill>
          <p:spPr>
            <a:xfrm>
              <a:off x="131871" y="1418954"/>
              <a:ext cx="2664567" cy="17726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itle 3"/>
            <p:cNvSpPr txBox="1">
              <a:spLocks/>
            </p:cNvSpPr>
            <p:nvPr/>
          </p:nvSpPr>
          <p:spPr>
            <a:xfrm>
              <a:off x="139541" y="1377044"/>
              <a:ext cx="1338121" cy="7026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400" b="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>
                  <a:latin typeface="+mn-lt"/>
                </a:rPr>
                <a:t>C-44 S-404 Spillway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415721-9930-4E31-981B-FDCB888DD671}"/>
              </a:ext>
            </a:extLst>
          </p:cNvPr>
          <p:cNvGrpSpPr/>
          <p:nvPr/>
        </p:nvGrpSpPr>
        <p:grpSpPr>
          <a:xfrm>
            <a:off x="62685" y="3902299"/>
            <a:ext cx="3790453" cy="2695392"/>
            <a:chOff x="0" y="4435363"/>
            <a:chExt cx="2885168" cy="216232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6" y="4435363"/>
              <a:ext cx="2680760" cy="2010570"/>
            </a:xfrm>
            <a:prstGeom prst="rect">
              <a:avLst/>
            </a:prstGeom>
          </p:spPr>
        </p:pic>
        <p:sp>
          <p:nvSpPr>
            <p:cNvPr id="12" name="Title 3">
              <a:extLst>
                <a:ext uri="{FF2B5EF4-FFF2-40B4-BE49-F238E27FC236}">
                  <a16:creationId xmlns:a16="http://schemas.microsoft.com/office/drawing/2014/main" id="{4D3D297A-88AC-4CD8-AE75-0B5BCDF028A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049206"/>
              <a:ext cx="2885168" cy="5484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400" b="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+mn-lt"/>
                </a:rPr>
                <a:t>C-44 S-401 Pump Station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490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F3F01BD0-E792-4926-B3D2-98A7E118363E}"/>
              </a:ext>
            </a:extLst>
          </p:cNvPr>
          <p:cNvSpPr txBox="1"/>
          <p:nvPr/>
        </p:nvSpPr>
        <p:spPr>
          <a:xfrm>
            <a:off x="256831" y="1570436"/>
            <a:ext cx="3849308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Provides measureable benefits to Lake Okeechobee Ecology, the Northern Estuaries and reduces water supply cutbacks</a:t>
            </a:r>
          </a:p>
          <a:p>
            <a:endParaRPr lang="en-US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4692" y="1474892"/>
            <a:ext cx="4553136" cy="28077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CBB560-4074-4155-B886-9693450E3F82}"/>
              </a:ext>
            </a:extLst>
          </p:cNvPr>
          <p:cNvGrpSpPr/>
          <p:nvPr/>
        </p:nvGrpSpPr>
        <p:grpSpPr>
          <a:xfrm>
            <a:off x="5583604" y="4591821"/>
            <a:ext cx="2241959" cy="1550769"/>
            <a:chOff x="7457041" y="1076229"/>
            <a:chExt cx="2989279" cy="20676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E27ECB-1662-4854-97A7-5F1224F94703}"/>
                </a:ext>
              </a:extLst>
            </p:cNvPr>
            <p:cNvSpPr/>
            <p:nvPr/>
          </p:nvSpPr>
          <p:spPr>
            <a:xfrm>
              <a:off x="7457041" y="1076229"/>
              <a:ext cx="2989279" cy="201892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70EC59-2E9B-4CF4-9229-5C8047A0D90B}"/>
                </a:ext>
              </a:extLst>
            </p:cNvPr>
            <p:cNvSpPr txBox="1"/>
            <p:nvPr/>
          </p:nvSpPr>
          <p:spPr>
            <a:xfrm>
              <a:off x="7462922" y="1110816"/>
              <a:ext cx="1017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LEGEND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91BDB6-11D7-4154-9DD4-9222D8F1E8FE}"/>
                </a:ext>
              </a:extLst>
            </p:cNvPr>
            <p:cNvSpPr txBox="1"/>
            <p:nvPr/>
          </p:nvSpPr>
          <p:spPr>
            <a:xfrm>
              <a:off x="7902920" y="1372430"/>
              <a:ext cx="237714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Wetland Attenuation Feature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4BB857-AE6D-4B4F-8520-388E1795555D}"/>
                </a:ext>
              </a:extLst>
            </p:cNvPr>
            <p:cNvSpPr txBox="1"/>
            <p:nvPr/>
          </p:nvSpPr>
          <p:spPr>
            <a:xfrm>
              <a:off x="7914992" y="1610797"/>
              <a:ext cx="173380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Wetland Restoration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7EFAB5-F20C-48D0-910D-BFC52639E09B}"/>
                </a:ext>
              </a:extLst>
            </p:cNvPr>
            <p:cNvSpPr txBox="1"/>
            <p:nvPr/>
          </p:nvSpPr>
          <p:spPr>
            <a:xfrm>
              <a:off x="7919938" y="1858732"/>
              <a:ext cx="147732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Tribal Trust Lands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46388A-E47E-4DD6-BE7C-72FA2842CD1D}"/>
                </a:ext>
              </a:extLst>
            </p:cNvPr>
            <p:cNvSpPr txBox="1"/>
            <p:nvPr/>
          </p:nvSpPr>
          <p:spPr>
            <a:xfrm>
              <a:off x="7917162" y="2106998"/>
              <a:ext cx="170174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Tribal Owned Lands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C46DE7-8507-4162-8D2A-1102CBC53F8E}"/>
                </a:ext>
              </a:extLst>
            </p:cNvPr>
            <p:cNvSpPr txBox="1"/>
            <p:nvPr/>
          </p:nvSpPr>
          <p:spPr>
            <a:xfrm>
              <a:off x="7922342" y="2425159"/>
              <a:ext cx="143458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ASR Well Cluster</a:t>
              </a:r>
              <a:endParaRPr lang="en-US" sz="825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FFBA747-0522-4C69-8454-80AEA3AF1CA4}"/>
                </a:ext>
              </a:extLst>
            </p:cNvPr>
            <p:cNvGrpSpPr/>
            <p:nvPr/>
          </p:nvGrpSpPr>
          <p:grpSpPr>
            <a:xfrm>
              <a:off x="7575172" y="1445466"/>
              <a:ext cx="392013" cy="895728"/>
              <a:chOff x="668121" y="2856049"/>
              <a:chExt cx="377128" cy="127635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61F445F-26A5-44D3-B1BA-518CBA8A2315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460" t="19796" r="81912" b="69503"/>
              <a:stretch/>
            </p:blipFill>
            <p:spPr>
              <a:xfrm>
                <a:off x="668121" y="2856049"/>
                <a:ext cx="374904" cy="228600"/>
              </a:xfrm>
              <a:prstGeom prst="rect">
                <a:avLst/>
              </a:prstGeom>
              <a:ln w="12700">
                <a:solidFill>
                  <a:srgbClr val="703C0C"/>
                </a:solidFill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4D68441-F73E-40CA-92F7-261AFF742E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255" t="68857" r="81188" b="21975"/>
              <a:stretch/>
            </p:blipFill>
            <p:spPr>
              <a:xfrm>
                <a:off x="671512" y="3888866"/>
                <a:ext cx="371475" cy="243536"/>
              </a:xfrm>
              <a:prstGeom prst="rect">
                <a:avLst/>
              </a:prstGeom>
              <a:ln w="12700">
                <a:solidFill>
                  <a:srgbClr val="703C0C"/>
                </a:solidFill>
              </a:ln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DD369AB-A35F-4503-B141-DC78D532ED18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782" t="44137" r="81202" b="53237"/>
              <a:stretch/>
            </p:blipFill>
            <p:spPr>
              <a:xfrm>
                <a:off x="669737" y="3192707"/>
                <a:ext cx="374904" cy="228600"/>
              </a:xfrm>
              <a:prstGeom prst="rect">
                <a:avLst/>
              </a:prstGeom>
              <a:ln w="12700">
                <a:solidFill>
                  <a:srgbClr val="703C0C"/>
                </a:solidFill>
              </a:ln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62F2B00-4432-49F6-995C-40B753B9997A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395" t="52916" r="81815" b="37492"/>
              <a:stretch/>
            </p:blipFill>
            <p:spPr>
              <a:xfrm>
                <a:off x="670345" y="3540118"/>
                <a:ext cx="374904" cy="228600"/>
              </a:xfrm>
              <a:prstGeom prst="rect">
                <a:avLst/>
              </a:prstGeom>
              <a:ln w="12700">
                <a:solidFill>
                  <a:srgbClr val="703C0C"/>
                </a:solidFill>
              </a:ln>
            </p:spPr>
          </p:pic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81B8482-52E5-4CF0-A9F9-82E1270D166D}"/>
                </a:ext>
              </a:extLst>
            </p:cNvPr>
            <p:cNvSpPr/>
            <p:nvPr/>
          </p:nvSpPr>
          <p:spPr>
            <a:xfrm>
              <a:off x="7618300" y="2402630"/>
              <a:ext cx="294044" cy="29404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5AB7377-D831-4B5B-9359-21FBCD8D9DBF}"/>
                </a:ext>
              </a:extLst>
            </p:cNvPr>
            <p:cNvSpPr/>
            <p:nvPr/>
          </p:nvSpPr>
          <p:spPr>
            <a:xfrm>
              <a:off x="7614345" y="2766893"/>
              <a:ext cx="282879" cy="282879"/>
            </a:xfrm>
            <a:prstGeom prst="ellipse">
              <a:avLst/>
            </a:prstGeom>
            <a:noFill/>
            <a:ln w="28575" cap="flat" cmpd="sng" algn="ctr">
              <a:solidFill>
                <a:srgbClr val="F2E64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kern="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96817F-A76F-46FE-8F76-64E3D49DEBD4}"/>
                </a:ext>
              </a:extLst>
            </p:cNvPr>
            <p:cNvSpPr txBox="1"/>
            <p:nvPr/>
          </p:nvSpPr>
          <p:spPr>
            <a:xfrm>
              <a:off x="7906928" y="2725345"/>
              <a:ext cx="2341974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Wetland Attenuation ASR Well Cluster</a:t>
              </a:r>
            </a:p>
          </p:txBody>
        </p:sp>
      </p:grp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34A45BF1-9783-42F2-BFC3-4F7071735D36}"/>
              </a:ext>
            </a:extLst>
          </p:cNvPr>
          <p:cNvSpPr txBox="1">
            <a:spLocks/>
          </p:cNvSpPr>
          <p:nvPr/>
        </p:nvSpPr>
        <p:spPr>
          <a:xfrm>
            <a:off x="8360628" y="5626153"/>
            <a:ext cx="914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45861C-751B-4595-BD78-DE0303E8EED3}" type="slidenum">
              <a:rPr lang="en-US" sz="1350" b="1">
                <a:solidFill>
                  <a:schemeClr val="bg1"/>
                </a:solidFill>
              </a:rPr>
              <a:pPr/>
              <a:t>6</a:t>
            </a:fld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34CBF6A-36FD-419F-97D2-5E5656D2A3EA}"/>
              </a:ext>
            </a:extLst>
          </p:cNvPr>
          <p:cNvSpPr txBox="1">
            <a:spLocks/>
          </p:cNvSpPr>
          <p:nvPr/>
        </p:nvSpPr>
        <p:spPr>
          <a:xfrm>
            <a:off x="723900" y="285750"/>
            <a:ext cx="7981950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2CC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2CC70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2CC70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2CC70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2CC70"/>
                </a:solidFill>
                <a:latin typeface="Tahoma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2CC70"/>
                </a:solidFill>
                <a:latin typeface="Tahoma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2CC70"/>
                </a:solidFill>
                <a:latin typeface="Tahoma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2CC70"/>
                </a:solidFill>
                <a:latin typeface="Tahoma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2CC70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kern="0" dirty="0"/>
              <a:t>Lake Okeechobee Watershed Restoration Planning Project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EEE4E4-1932-497C-AC61-74DF7A2DA3D3}"/>
              </a:ext>
            </a:extLst>
          </p:cNvPr>
          <p:cNvSpPr txBox="1"/>
          <p:nvPr/>
        </p:nvSpPr>
        <p:spPr>
          <a:xfrm>
            <a:off x="448368" y="3140433"/>
            <a:ext cx="46165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Shallow Aboveground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~12,500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~43,000 acre-feet</a:t>
            </a:r>
          </a:p>
          <a:p>
            <a:endParaRPr lang="en-US" dirty="0"/>
          </a:p>
          <a:p>
            <a:r>
              <a:rPr lang="en-US" sz="2000" dirty="0"/>
              <a:t>Aquifer, Storage and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80 ASR Wells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448,000 acre-feet per year</a:t>
            </a:r>
          </a:p>
          <a:p>
            <a:endParaRPr lang="en-US" dirty="0"/>
          </a:p>
          <a:p>
            <a:r>
              <a:rPr lang="en-US" sz="2000" dirty="0"/>
              <a:t>Wetland Restoration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Kissimmee River Center: 1,200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Paradise Run: 4,100 acres</a:t>
            </a:r>
          </a:p>
        </p:txBody>
      </p:sp>
    </p:spTree>
    <p:extLst>
      <p:ext uri="{BB962C8B-B14F-4D97-AF65-F5344CB8AC3E}">
        <p14:creationId xmlns:p14="http://schemas.microsoft.com/office/powerpoint/2010/main" val="232467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D7CE3D-2C94-4D4A-8998-91C7C573B33F}"/>
              </a:ext>
            </a:extLst>
          </p:cNvPr>
          <p:cNvSpPr txBox="1"/>
          <p:nvPr/>
        </p:nvSpPr>
        <p:spPr>
          <a:xfrm>
            <a:off x="4321743" y="1454664"/>
            <a:ext cx="464150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641" indent="-17264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Authorized in the 2016 Water Infrastructure Improvements for the Nation (WIIN) Act</a:t>
            </a:r>
          </a:p>
          <a:p>
            <a:pPr marL="172641" indent="-17264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Provides the first increment of restoration in the central Everglades:</a:t>
            </a:r>
          </a:p>
          <a:p>
            <a:pPr marL="629841" lvl="1" indent="-17264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Reduces damaging discharges to the northern estuaries</a:t>
            </a:r>
          </a:p>
          <a:p>
            <a:pPr marL="629841" lvl="1" indent="-17264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Provides ~210K ac-ft of additional flow to the central Everglades on an average annual basis</a:t>
            </a:r>
          </a:p>
          <a:p>
            <a:pPr marL="629841" lvl="1" indent="-17264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2641" indent="-17264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Opens the central part of the system to allow for additional flow south</a:t>
            </a:r>
          </a:p>
          <a:p>
            <a:pPr>
              <a:buClr>
                <a:schemeClr val="tx2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736" indent="-173736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Everglades Agricultural Area Storage Reservoir Feasibility Study</a:t>
            </a:r>
          </a:p>
          <a:p>
            <a:pPr marL="630936" lvl="1" indent="-173736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Includes the A-2 component</a:t>
            </a:r>
          </a:p>
          <a:p>
            <a:pPr marL="630936" lvl="1" indent="-173736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4B745-33AC-4F69-93BF-346A98334C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6"/>
          <a:stretch/>
        </p:blipFill>
        <p:spPr>
          <a:xfrm>
            <a:off x="180753" y="1038157"/>
            <a:ext cx="3944680" cy="554060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78D70C5-446E-4DE1-B7B5-071284881FB7}"/>
              </a:ext>
            </a:extLst>
          </p:cNvPr>
          <p:cNvSpPr/>
          <p:nvPr/>
        </p:nvSpPr>
        <p:spPr>
          <a:xfrm>
            <a:off x="2569945" y="3648132"/>
            <a:ext cx="231008" cy="2722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F730D-F87B-4190-B3D8-028DA5CDAE10}"/>
              </a:ext>
            </a:extLst>
          </p:cNvPr>
          <p:cNvSpPr txBox="1"/>
          <p:nvPr/>
        </p:nvSpPr>
        <p:spPr>
          <a:xfrm>
            <a:off x="85060" y="362504"/>
            <a:ext cx="8973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solidFill>
                  <a:srgbClr val="E2CC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j-ea"/>
                <a:cs typeface="+mj-cs"/>
              </a:rPr>
              <a:t>Central Everglades Planning Project</a:t>
            </a: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9D3FD7A-D0AF-4FEA-B2F2-205BEC7BE043}"/>
              </a:ext>
            </a:extLst>
          </p:cNvPr>
          <p:cNvSpPr txBox="1">
            <a:spLocks/>
          </p:cNvSpPr>
          <p:nvPr/>
        </p:nvSpPr>
        <p:spPr bwMode="auto">
          <a:xfrm>
            <a:off x="6705600" y="6553573"/>
            <a:ext cx="2392363" cy="273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022C6D-0D41-1B47-B0BA-FAB4077EC57D}" type="slidenum">
              <a:rPr lang="en-US" smtClean="0">
                <a:effectLst/>
              </a:rPr>
              <a:pPr/>
              <a:t>7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117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E3AA8-20F9-4C55-81EE-E200F7DF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2C6D-0D41-1B47-B0BA-FAB4077EC57D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F85F36-0A43-499B-8DEC-1A3AC5B6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0694"/>
            <a:ext cx="9069572" cy="613111"/>
          </a:xfrm>
        </p:spPr>
        <p:txBody>
          <a:bodyPr/>
          <a:lstStyle/>
          <a:p>
            <a:pPr algn="ctr"/>
            <a:r>
              <a:rPr lang="en-US" dirty="0">
                <a:cs typeface="Arial" panose="020B0604020202020204" pitchFamily="34" charset="0"/>
              </a:rPr>
              <a:t>Everglades Agricultural Area Storage Reservoir Feasibility Study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DDCB37-F682-4CA3-9008-1FA6E6711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616" y="1413428"/>
            <a:ext cx="5182538" cy="4455041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■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Continue to improve the quantity, quality, timing and distribution of water flows to the Northern Estuaries and Central Everglades</a:t>
            </a:r>
          </a:p>
          <a:p>
            <a:pPr>
              <a:spcAft>
                <a:spcPts val="450"/>
              </a:spcAft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■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Meet applicable water quality standards</a:t>
            </a:r>
          </a:p>
          <a:p>
            <a:pPr>
              <a:spcAft>
                <a:spcPts val="450"/>
              </a:spcAft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■"/>
              <a:defRPr/>
            </a:pPr>
            <a:r>
              <a:rPr lang="en-US" sz="1800" dirty="0"/>
              <a:t>Increases flows to approximately 370,000 ac-ft (average annual)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■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Reservoir:</a:t>
            </a:r>
          </a:p>
          <a:p>
            <a:pPr lvl="1">
              <a:spcAft>
                <a:spcPts val="450"/>
              </a:spcAft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■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240,000 acre-feet storage</a:t>
            </a:r>
          </a:p>
          <a:p>
            <a:pPr lvl="1">
              <a:spcAft>
                <a:spcPts val="450"/>
              </a:spcAft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■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10,500 acres, 23 feet deep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■"/>
              <a:defRPr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Treatment Area:</a:t>
            </a:r>
          </a:p>
          <a:p>
            <a:pPr lvl="1">
              <a:spcAft>
                <a:spcPts val="450"/>
              </a:spcAft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■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6,500 acres</a:t>
            </a:r>
          </a:p>
          <a:p>
            <a:pPr>
              <a:spcAft>
                <a:spcPts val="450"/>
              </a:spcAft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■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Canal Conveyance in Miami and North New River Canals</a:t>
            </a:r>
          </a:p>
          <a:p>
            <a:pPr>
              <a:spcAft>
                <a:spcPts val="450"/>
              </a:spcAft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■"/>
              <a:defRPr/>
            </a:pPr>
            <a:r>
              <a:rPr lang="en-US" sz="1800" dirty="0"/>
              <a:t>July 11, 2018 – ASA(CW) submitted the report to Congress </a:t>
            </a:r>
          </a:p>
          <a:p>
            <a:pPr>
              <a:spcAft>
                <a:spcPts val="450"/>
              </a:spcAft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■"/>
              <a:defRPr/>
            </a:pPr>
            <a:endParaRPr lang="en-US" sz="1500" dirty="0"/>
          </a:p>
          <a:p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08A67-26DB-4708-AA44-0A748D92A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1413428"/>
            <a:ext cx="3779040" cy="4890522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145DAD9-9364-4805-9796-11A458BC3646}"/>
              </a:ext>
            </a:extLst>
          </p:cNvPr>
          <p:cNvSpPr txBox="1">
            <a:spLocks/>
          </p:cNvSpPr>
          <p:nvPr/>
        </p:nvSpPr>
        <p:spPr bwMode="auto">
          <a:xfrm>
            <a:off x="6705600" y="6553573"/>
            <a:ext cx="2392363" cy="273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022C6D-0D41-1B47-B0BA-FAB4077EC57D}" type="slidenum">
              <a:rPr lang="en-US" smtClean="0">
                <a:effectLst/>
              </a:rPr>
              <a:pPr/>
              <a:t>8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064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AF53CF-92CE-4B3E-86ED-04113EFC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 Projects are the key to solving estuary discharges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D3CCA-6B59-4789-921D-D7F20BF3F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412" y="1331727"/>
            <a:ext cx="3670300" cy="4411663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sz="2400" b="1" dirty="0"/>
              <a:t>Short Term: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Dispersed Water Management (DWM) Projects</a:t>
            </a:r>
          </a:p>
          <a:p>
            <a:pPr marL="742915" lvl="1" indent="-285750">
              <a:buClrTx/>
              <a:buFont typeface="Wingdings" panose="05000000000000000000" pitchFamily="2" charset="2"/>
              <a:buChar char="§"/>
            </a:pPr>
            <a:r>
              <a:rPr lang="en-US" sz="1600" dirty="0"/>
              <a:t>Public/private partnerships</a:t>
            </a:r>
          </a:p>
          <a:p>
            <a:pPr marL="742915" lvl="1" indent="-285750">
              <a:buClrTx/>
              <a:buFont typeface="Wingdings" panose="05000000000000000000" pitchFamily="2" charset="2"/>
              <a:buChar char="§"/>
            </a:pPr>
            <a:r>
              <a:rPr lang="en-US" sz="1600" dirty="0"/>
              <a:t>Public Lands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Estuary Protection Wells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Temporary Pumps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Temporary Deviations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Herbert Hoover Dike Rehabilitation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Lake Okeechobee Regulation Schedule Restudy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CERP C-43 Reservoir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CERP C-44 Reservoir and STA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700FB6-8B73-4A64-B2DB-8CA779E80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4875" y="1331727"/>
            <a:ext cx="3671888" cy="4411663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sz="2400" b="1" dirty="0"/>
              <a:t>Long Term: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CERP Lake Okeechobee Watershed Restoration Project</a:t>
            </a:r>
          </a:p>
          <a:p>
            <a:pPr marL="742915" lvl="1" indent="-285750">
              <a:buClrTx/>
              <a:buFont typeface="Wingdings" panose="05000000000000000000" pitchFamily="2" charset="2"/>
              <a:buChar char="§"/>
            </a:pPr>
            <a:r>
              <a:rPr lang="en-US" sz="1600" dirty="0"/>
              <a:t>Above ground storage</a:t>
            </a:r>
          </a:p>
          <a:p>
            <a:pPr marL="742915" lvl="1" indent="-285750">
              <a:buClrTx/>
              <a:buFont typeface="Wingdings" panose="05000000000000000000" pitchFamily="2" charset="2"/>
              <a:buChar char="§"/>
            </a:pPr>
            <a:r>
              <a:rPr lang="en-US" sz="1600" dirty="0"/>
              <a:t>Aquifer Storage and Recovery Wells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CERP EAA Reservoir – CEPP PACR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CERP C23/C24 North and South Reservoir and STA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NEEPP Water attenuation and treatment projects</a:t>
            </a:r>
          </a:p>
          <a:p>
            <a:pPr marL="742915" lvl="1" indent="-285750">
              <a:buClrTx/>
              <a:buFont typeface="Wingdings" panose="05000000000000000000" pitchFamily="2" charset="2"/>
              <a:buChar char="§"/>
            </a:pPr>
            <a:r>
              <a:rPr lang="en-US" sz="1600" dirty="0"/>
              <a:t>Lakeside Ranch and Brady Ranch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NEEPP Estuary Protection Wells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NEEPP Aquifer Storage and Recovery Wells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4D88B-CABA-486E-9A8D-2C02BD001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92314-FB9E-4ECA-A360-498B0D4D6E62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644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19856</TotalTime>
  <Words>623</Words>
  <Application>Microsoft Office PowerPoint</Application>
  <PresentationFormat>On-screen Show (4:3)</PresentationFormat>
  <Paragraphs>128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Tahoma</vt:lpstr>
      <vt:lpstr>Wingdings</vt:lpstr>
      <vt:lpstr>Default Design</vt:lpstr>
      <vt:lpstr>Comprehensive Everglades Restoration Plan Projects</vt:lpstr>
      <vt:lpstr>Everglades Restoration</vt:lpstr>
      <vt:lpstr>CERP Projects</vt:lpstr>
      <vt:lpstr>Caloosahatchee River (C-43) West Basin Storage Reservoir </vt:lpstr>
      <vt:lpstr>St. Lucie River C-44 Reservoir/STA</vt:lpstr>
      <vt:lpstr>PowerPoint Presentation</vt:lpstr>
      <vt:lpstr>PowerPoint Presentation</vt:lpstr>
      <vt:lpstr>Everglades Agricultural Area Storage Reservoir Feasibility Study</vt:lpstr>
      <vt:lpstr>Restoration Projects are the key to solving estuary discharges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SFWMD Program and Project Update</dc:title>
  <dc:creator>Jacoby, Megan</dc:creator>
  <cp:lastModifiedBy>Leeds, Jennifer</cp:lastModifiedBy>
  <cp:revision>430</cp:revision>
  <cp:lastPrinted>2018-07-10T14:52:18Z</cp:lastPrinted>
  <dcterms:created xsi:type="dcterms:W3CDTF">2015-11-17T21:28:48Z</dcterms:created>
  <dcterms:modified xsi:type="dcterms:W3CDTF">2018-08-29T12:21:42Z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