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985" r:id="rId5"/>
  </p:sldMasterIdLst>
  <p:notesMasterIdLst>
    <p:notesMasterId r:id="rId39"/>
  </p:notesMasterIdLst>
  <p:handoutMasterIdLst>
    <p:handoutMasterId r:id="rId40"/>
  </p:handoutMasterIdLst>
  <p:sldIdLst>
    <p:sldId id="570" r:id="rId6"/>
    <p:sldId id="712" r:id="rId7"/>
    <p:sldId id="710" r:id="rId8"/>
    <p:sldId id="739" r:id="rId9"/>
    <p:sldId id="740" r:id="rId10"/>
    <p:sldId id="715" r:id="rId11"/>
    <p:sldId id="746" r:id="rId12"/>
    <p:sldId id="722" r:id="rId13"/>
    <p:sldId id="745" r:id="rId14"/>
    <p:sldId id="761" r:id="rId15"/>
    <p:sldId id="725" r:id="rId16"/>
    <p:sldId id="724" r:id="rId17"/>
    <p:sldId id="727" r:id="rId18"/>
    <p:sldId id="760" r:id="rId19"/>
    <p:sldId id="762" r:id="rId20"/>
    <p:sldId id="763" r:id="rId21"/>
    <p:sldId id="720" r:id="rId22"/>
    <p:sldId id="733" r:id="rId23"/>
    <p:sldId id="738" r:id="rId24"/>
    <p:sldId id="734" r:id="rId25"/>
    <p:sldId id="735" r:id="rId26"/>
    <p:sldId id="736" r:id="rId27"/>
    <p:sldId id="749" r:id="rId28"/>
    <p:sldId id="750" r:id="rId29"/>
    <p:sldId id="751" r:id="rId30"/>
    <p:sldId id="752" r:id="rId31"/>
    <p:sldId id="753" r:id="rId32"/>
    <p:sldId id="754" r:id="rId33"/>
    <p:sldId id="755" r:id="rId34"/>
    <p:sldId id="759" r:id="rId35"/>
    <p:sldId id="756" r:id="rId36"/>
    <p:sldId id="757" r:id="rId37"/>
    <p:sldId id="758" r:id="rId3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  <a:srgbClr val="FF6600"/>
    <a:srgbClr val="D25500"/>
    <a:srgbClr val="D08B00"/>
    <a:srgbClr val="000000"/>
    <a:srgbClr val="CC9900"/>
    <a:srgbClr val="E65D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71" autoAdjust="0"/>
    <p:restoredTop sz="91419" autoAdjust="0"/>
  </p:normalViewPr>
  <p:slideViewPr>
    <p:cSldViewPr>
      <p:cViewPr varScale="1">
        <p:scale>
          <a:sx n="65" d="100"/>
          <a:sy n="65" d="100"/>
        </p:scale>
        <p:origin x="22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3067" y="5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5" tIns="45538" rIns="91075" bIns="45538" numCol="1" anchor="t" anchorCtr="0" compatLnSpc="1">
            <a:prstTxWarp prst="textNoShape">
              <a:avLst/>
            </a:prstTxWarp>
          </a:bodyPr>
          <a:lstStyle>
            <a:lvl1pPr defTabSz="909638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5" tIns="45538" rIns="91075" bIns="45538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27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5" tIns="45538" rIns="91075" bIns="45538" numCol="1" anchor="b" anchorCtr="0" compatLnSpc="1">
            <a:prstTxWarp prst="textNoShape">
              <a:avLst/>
            </a:prstTxWarp>
          </a:bodyPr>
          <a:lstStyle>
            <a:lvl1pPr defTabSz="909638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27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5" tIns="45538" rIns="91075" bIns="45538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Arial" charset="0"/>
              </a:defRPr>
            </a:lvl1pPr>
          </a:lstStyle>
          <a:p>
            <a:pPr>
              <a:defRPr/>
            </a:pPr>
            <a:fld id="{DB33678B-1707-43FE-A126-C78FE70E8D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7757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defTabSz="931863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6425"/>
            <a:ext cx="56102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defTabSz="931863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fld id="{CED011E7-67C0-41AC-9E60-43DD9CE675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21384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920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956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020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666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490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851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342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739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64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911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670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5981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892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752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93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98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848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306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93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03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277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592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866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02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57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41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164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986" r:id="rId1"/>
    <p:sldLayoutId id="2147484987" r:id="rId2"/>
    <p:sldLayoutId id="2147484988" r:id="rId3"/>
    <p:sldLayoutId id="2147484989" r:id="rId4"/>
    <p:sldLayoutId id="2147484990" r:id="rId5"/>
    <p:sldLayoutId id="2147484991" r:id="rId6"/>
    <p:sldLayoutId id="2147484992" r:id="rId7"/>
    <p:sldLayoutId id="2147484993" r:id="rId8"/>
    <p:sldLayoutId id="2147484994" r:id="rId9"/>
    <p:sldLayoutId id="2147484995" r:id="rId10"/>
    <p:sldLayoutId id="2147484996" r:id="rId11"/>
    <p:sldLayoutId id="2147484997" r:id="rId12"/>
    <p:sldLayoutId id="2147484998" r:id="rId13"/>
    <p:sldLayoutId id="2147484999" r:id="rId14"/>
    <p:sldLayoutId id="2147485000" r:id="rId15"/>
    <p:sldLayoutId id="2147485001" r:id="rId16"/>
    <p:sldLayoutId id="2147485002" r:id="rId17"/>
    <p:sldLayoutId id="2147485003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colliergov.net/GMPrestudies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57200" y="2101850"/>
            <a:ext cx="8382000" cy="2165350"/>
          </a:xfrm>
        </p:spPr>
        <p:txBody>
          <a:bodyPr/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Golden Gate Area </a:t>
            </a:r>
            <a:r>
              <a:rPr lang="en-US" sz="3200" i="1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aster Plan</a:t>
            </a:r>
            <a:br>
              <a:rPr lang="en-US" sz="3200" i="1" dirty="0" smtClean="0">
                <a:latin typeface="Arial" pitchFamily="34" charset="0"/>
                <a:cs typeface="Arial" pitchFamily="34" charset="0"/>
              </a:rPr>
            </a:b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(GGAMP)</a:t>
            </a:r>
            <a:br>
              <a:rPr lang="en-US" sz="3200" i="1" dirty="0" smtClean="0">
                <a:latin typeface="Arial" pitchFamily="34" charset="0"/>
                <a:cs typeface="Arial" pitchFamily="34" charset="0"/>
              </a:rPr>
            </a:b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Restudy Introduction</a:t>
            </a:r>
            <a:r>
              <a:rPr lang="en-US" sz="3200" i="1" dirty="0"/>
              <a:t/>
            </a:r>
            <a:br>
              <a:rPr lang="en-US" sz="3200" i="1" dirty="0"/>
            </a:b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https://www.colliergov.net/GMPrestudies</a:t>
            </a:r>
            <a:endParaRPr lang="en-US" sz="2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33400" y="4889500"/>
            <a:ext cx="8229600" cy="12192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Community Planning section</a:t>
            </a:r>
          </a:p>
          <a:p>
            <a:pP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Collier county Growth Management Department</a:t>
            </a:r>
          </a:p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June 8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2016</a:t>
            </a:r>
          </a:p>
        </p:txBody>
      </p:sp>
      <p:pic>
        <p:nvPicPr>
          <p:cNvPr id="17412" name="Picture 16" descr="coll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5638800" y="1458913"/>
            <a:ext cx="2895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Bookman Old Style" pitchFamily="18" charset="0"/>
              </a:rPr>
              <a:t>Collier County | Florida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57200"/>
            <a:ext cx="8374761" cy="555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96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8202090" cy="1400530"/>
          </a:xfrm>
        </p:spPr>
        <p:txBody>
          <a:bodyPr/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Scheduled Public Workshops: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8011500" cy="4114806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April 20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Introductory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Eastern Estates</a:t>
            </a:r>
          </a:p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May 11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Introductory,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Western Estates </a:t>
            </a:r>
          </a:p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June 8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Introductory,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Golden Gate City</a:t>
            </a:r>
          </a:p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b="1" dirty="0" smtClean="0"/>
              <a:t>Fall 2016 dates to be announced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47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8202090" cy="1400530"/>
          </a:xfrm>
        </p:spPr>
        <p:txBody>
          <a:bodyPr/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Organization of Golden Gate Area Master Plan Document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500" y="2133600"/>
            <a:ext cx="7935300" cy="426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1. “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Goals, Objectives and Policies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 creates overall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policies and wishes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2. “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Land </a:t>
            </a:r>
            <a:r>
              <a:rPr lang="en-US" sz="2800" u="sng" dirty="0">
                <a:latin typeface="Arial" pitchFamily="34" charset="0"/>
                <a:cs typeface="Arial" pitchFamily="34" charset="0"/>
              </a:rPr>
              <a:t>Use Designation Descriptions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” provides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uses and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rules for specific locations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89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8278290" cy="1400530"/>
          </a:xfrm>
        </p:spPr>
        <p:txBody>
          <a:bodyPr/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Content of Master Plan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Today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8591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1. Goals; Objectives and Policies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Most Relevant to Golden Gate City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Ongoing Planning Program:</a:t>
            </a:r>
          </a:p>
          <a:p>
            <a:pPr lvl="1">
              <a:buFont typeface="Wingdings" pitchFamily="2" charset="2"/>
              <a:buChar char="Ø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Entire Community with schedule</a:t>
            </a:r>
          </a:p>
          <a:p>
            <a:pPr lvl="1">
              <a:buFont typeface="Wingdings" pitchFamily="2" charset="2"/>
              <a:buChar char="Ø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Sub-area plans</a:t>
            </a:r>
          </a:p>
          <a:p>
            <a:pPr lvl="1">
              <a:buFont typeface="Wingdings" pitchFamily="2" charset="2"/>
              <a:buChar char="Ø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Separate Land Development Code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CD433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Promote orderly community</a:t>
            </a:r>
            <a:endParaRPr lang="en-US" sz="28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CD433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Utility Expansion</a:t>
            </a:r>
          </a:p>
          <a:p>
            <a:pPr lvl="0">
              <a:buClr>
                <a:srgbClr val="ACD433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East/West 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oad Connections to Estates</a:t>
            </a:r>
            <a:endParaRPr lang="en-US" sz="2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42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8278290" cy="1400530"/>
          </a:xfrm>
        </p:spPr>
        <p:txBody>
          <a:bodyPr/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Content of Master Plan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Today: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8591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2. Land Use Designation Descriptions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Most Relevant to Golden Gate City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Activity Center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Subdistrict locations and uses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Downtown Center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Santa Barbara Commercial Subdistrict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Others</a:t>
            </a:r>
            <a:endParaRPr lang="en-US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CD433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Entryway from Golden 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2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ate Parkway:</a:t>
            </a:r>
            <a:endParaRPr lang="en-US" sz="2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914400" lvl="2" indent="0">
              <a:buNone/>
            </a:pPr>
            <a:endParaRPr lang="en-US" sz="22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en-US" sz="24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Clr>
                <a:srgbClr val="ACD433"/>
              </a:buClr>
              <a:buNone/>
            </a:pPr>
            <a:endParaRPr lang="en-US" sz="2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n-US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CD433"/>
              </a:buClr>
              <a:buFont typeface="Wingdings" pitchFamily="2" charset="2"/>
              <a:buChar char="Ø"/>
            </a:pPr>
            <a:endParaRPr lang="en-US" sz="2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4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8717692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1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763000" cy="914400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We heard from Golden Gate Civic Association: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2438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Central gathering/ Social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hub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Roadway network: Santa Barbara and Green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Beautification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concerns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4572000"/>
            <a:ext cx="87630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What is </a:t>
            </a:r>
            <a:r>
              <a:rPr lang="en-US" sz="3200" u="sng" dirty="0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your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 Future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Vision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of Golden Gate 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City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68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310" y="914400"/>
            <a:ext cx="8583090" cy="5029200"/>
          </a:xfrm>
        </p:spPr>
        <p:txBody>
          <a:bodyPr/>
          <a:lstStyle/>
          <a:p>
            <a:pPr marL="0" indent="0"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Now we would like to hear from you.</a:t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And keep in touch!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u="sng" dirty="0" smtClean="0">
                <a:latin typeface="Arial" pitchFamily="34" charset="0"/>
                <a:cs typeface="Arial" pitchFamily="34" charset="0"/>
              </a:rPr>
            </a:b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Web: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https://www.colliergov.net/GMPrestudies</a:t>
            </a:r>
            <a:r>
              <a:rPr lang="en-US" sz="28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u="sng" dirty="0" smtClean="0">
                <a:latin typeface="Arial" pitchFamily="34" charset="0"/>
                <a:cs typeface="Arial" pitchFamily="34" charset="0"/>
              </a:rPr>
            </a:b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E-mail: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GGAMPrestudy@colliergov.net</a:t>
            </a:r>
            <a:r>
              <a:rPr lang="en-US" sz="4000" dirty="0" smtClean="0">
                <a:solidFill>
                  <a:srgbClr val="FFFF00"/>
                </a:solidFill>
              </a:rPr>
              <a:t/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2718"/>
            <a:ext cx="8763000" cy="842682"/>
          </a:xfrm>
        </p:spPr>
        <p:txBody>
          <a:bodyPr/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  A Vision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 vision is a clear and succinct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description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of what the community should look like after it successfully implements its strategies and achieves its full potential. It is an expression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by the people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about what they want the community to be –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preferred future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a picture of a community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you choose to create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4034" name="Picture 2" descr="C:\Users\AnitaJenkins\Pictures\visi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962400"/>
            <a:ext cx="1720850" cy="2581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421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2133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914400"/>
            <a:ext cx="8763000" cy="3352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What is the Future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Vision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of Golden Gate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City?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2590800"/>
            <a:ext cx="6711654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Land Use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Transportation/Mobility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Environment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Economic and social vitality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Identity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905000"/>
            <a:ext cx="4191000" cy="425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1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105400"/>
          </a:xfrm>
        </p:spPr>
        <p:txBody>
          <a:bodyPr/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The focus of tonight’s meeting:</a:t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3600" b="1" dirty="0" smtClean="0"/>
              <a:t>A. 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Collier County Restudies</a:t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  Concepts in Golden Gate Area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			  Master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Plan Now</a:t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  Envision the Future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76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452718"/>
            <a:ext cx="8305800" cy="1223682"/>
          </a:xfrm>
        </p:spPr>
        <p:txBody>
          <a:bodyPr/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Envision the future of Golden Gate City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2057400"/>
            <a:ext cx="4208498" cy="32496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3733800"/>
            <a:ext cx="4267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How does Golden Gate City complement Collier County?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1219200"/>
            <a:ext cx="8382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In Collier County, Golden Gate City will be:</a:t>
            </a:r>
          </a:p>
          <a:p>
            <a:pPr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288925" lvl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Know for …</a:t>
            </a:r>
          </a:p>
          <a:p>
            <a:pPr>
              <a:buClr>
                <a:srgbClr val="92D050"/>
              </a:buClr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288925" lvl="1" indent="168275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Good location for …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452718"/>
            <a:ext cx="8305800" cy="1223682"/>
          </a:xfrm>
        </p:spPr>
        <p:txBody>
          <a:bodyPr/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Envision the future of the Golden Gate City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0" name="Picture 2" descr="C:\Users\AnitaJenkins\Pictures\head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429000"/>
            <a:ext cx="2286000" cy="2286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1295400"/>
            <a:ext cx="8001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What is the full potential of your community?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2286000"/>
            <a:ext cx="8382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Reading the newspaper in 10 years, what would the headline say about Golden Gate?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452718"/>
            <a:ext cx="8305800" cy="1223682"/>
          </a:xfrm>
        </p:spPr>
        <p:txBody>
          <a:bodyPr/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Envision the future of Golden Gate City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2409301"/>
            <a:ext cx="4419600" cy="41438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1295400"/>
            <a:ext cx="7543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What three things would really improve the future of GG City?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2667000"/>
            <a:ext cx="3124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1…………………..</a:t>
            </a:r>
          </a:p>
          <a:p>
            <a:endParaRPr lang="en-US" sz="2800" dirty="0" smtClean="0"/>
          </a:p>
          <a:p>
            <a:r>
              <a:rPr lang="en-US" sz="2800" dirty="0" smtClean="0"/>
              <a:t>2…………………..</a:t>
            </a:r>
          </a:p>
          <a:p>
            <a:endParaRPr lang="en-US" sz="2800" dirty="0" smtClean="0"/>
          </a:p>
          <a:p>
            <a:r>
              <a:rPr lang="en-US" sz="2800" dirty="0" smtClean="0"/>
              <a:t>3…………………..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Boulevards + Sidewalks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imagery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41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lopezc\Downloads\sendfiles_archive (1)\Collier images\Boulevards_sidewalks\Destination Pkwy - Rosen (28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40"/>
          <a:stretch/>
        </p:blipFill>
        <p:spPr bwMode="auto">
          <a:xfrm>
            <a:off x="0" y="1"/>
            <a:ext cx="91615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79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lopezc\Downloads\sendfiles_archive (1)\Collier images\Boulevards_sidewalks\Destination Pkwy - Rosen (45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76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lopezc\Downloads\sendfiles_archive (1)\Collier images\Boulevards_sidewalks\Fairhope09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" t="139" r="7314" b="-139"/>
          <a:stretch/>
        </p:blipFill>
        <p:spPr bwMode="auto">
          <a:xfrm>
            <a:off x="0" y="1"/>
            <a:ext cx="9159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47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lopezc\Downloads\sendfiles_archive (1)\Collier images\Boulevards_sidewalks\IMG_28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29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lopezc\Downloads\sendfiles_archive (1)\Collier images\Boulevards_sidewalks\ped crosswalk over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560"/>
            <a:ext cx="9144000" cy="68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34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lopezc\Downloads\sendfiles_archive (1)\Collier images\Boulevards_sidewalks\Medians.E. Lansing.GrandRiver.Blvd.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7"/>
          <a:stretch/>
        </p:blipFill>
        <p:spPr bwMode="auto">
          <a:xfrm>
            <a:off x="0" y="0"/>
            <a:ext cx="9144000" cy="683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81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3729318"/>
            <a:ext cx="4572000" cy="766482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Growth Management Plan Restudy Areas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74799"/>
            <a:ext cx="8229600" cy="635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Gateways + </a:t>
            </a:r>
            <a:r>
              <a:rPr lang="en-US" dirty="0" err="1" smtClean="0"/>
              <a:t>Placemaking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imagery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6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C:\Users\lopezc\Downloads\sendfiles_archive (1)\Collier images\Gateways\2008 Melbourne Main 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4"/>
            <a:ext cx="9144000" cy="68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01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lopezc\Downloads\sendfiles_archive (1)\Collier images\Gateways\IMG_20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5"/>
            <a:ext cx="9144000" cy="685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96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C:\Users\lopezc\Downloads\sendfiles_archive (1)\Collier images\Gateways\Indian riverside Par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" r="1084" b="1084"/>
          <a:stretch/>
        </p:blipFill>
        <p:spPr bwMode="auto">
          <a:xfrm>
            <a:off x="1828800" y="0"/>
            <a:ext cx="7315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59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338931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Staggered Timelines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ooter Placeholder 4"/>
          <p:cNvSpPr txBox="1">
            <a:spLocks/>
          </p:cNvSpPr>
          <p:nvPr/>
        </p:nvSpPr>
        <p:spPr bwMode="auto">
          <a:xfrm>
            <a:off x="2781300" y="6310312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056" y="1752600"/>
            <a:ext cx="855814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4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0213"/>
            <a:ext cx="8610600" cy="1550987"/>
          </a:xfrm>
        </p:spPr>
        <p:txBody>
          <a:bodyPr/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      What is a Restudy?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62000" y="990600"/>
            <a:ext cx="7924800" cy="45307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lvl="1">
              <a:buFont typeface="Wingdings" pitchFamily="2" charset="2"/>
              <a:buChar char="Ø"/>
            </a:pPr>
            <a:r>
              <a:rPr lang="en-US" sz="3200" dirty="0" smtClean="0"/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Growth Management Plan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Plan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Consider current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Plan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provisions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Identify opportunities for Improvement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Incorporate community values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Determine best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ublic policy through Board of County Commissioners</a:t>
            </a:r>
          </a:p>
        </p:txBody>
      </p:sp>
      <p:sp>
        <p:nvSpPr>
          <p:cNvPr id="4" name="Footer Placeholder 4"/>
          <p:cNvSpPr txBox="1">
            <a:spLocks/>
          </p:cNvSpPr>
          <p:nvPr/>
        </p:nvSpPr>
        <p:spPr bwMode="auto">
          <a:xfrm>
            <a:off x="2781300" y="6310312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119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8202090" cy="690282"/>
          </a:xfrm>
        </p:spPr>
        <p:txBody>
          <a:bodyPr/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Growth Management Oversight Committee: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lvl="1">
              <a:buClr>
                <a:srgbClr val="92D050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Public involvement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Consistency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Sustainability </a:t>
            </a:r>
          </a:p>
          <a:p>
            <a:pPr lvl="1">
              <a:buClr>
                <a:srgbClr val="92D050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Economic vitality</a:t>
            </a:r>
          </a:p>
        </p:txBody>
      </p:sp>
      <p:sp>
        <p:nvSpPr>
          <p:cNvPr id="4" name="Footer Placeholder 4"/>
          <p:cNvSpPr txBox="1">
            <a:spLocks/>
          </p:cNvSpPr>
          <p:nvPr/>
        </p:nvSpPr>
        <p:spPr bwMode="auto">
          <a:xfrm>
            <a:off x="2781300" y="6310312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465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Restudies: County Website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143000"/>
            <a:ext cx="8229600" cy="11429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  <a:hlinkClick r:id="rId2"/>
              </a:rPr>
              <a:t>https://www.colliergov.net/GMPrestudies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Main page Community Planning Section</a:t>
            </a:r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6" name="Picture 5" descr="web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2209800"/>
            <a:ext cx="6172200" cy="45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5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400530"/>
          </a:xfrm>
        </p:spPr>
        <p:txBody>
          <a:bodyPr/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Golden Gate Area Master Plan: 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Help Shape Your Future</a:t>
            </a:r>
            <a:endParaRPr lang="en-US" sz="3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295400"/>
            <a:ext cx="4572000" cy="38624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5345323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https://www.colliergov.net/GMPrestudies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14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Golden Gate Area Master Plan (GGAMP)  Restudy #2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smtClean="0"/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Eastern Estates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Western Estates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Golden Gate City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75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e4923c3-ae27-49b9-8662-0f6929fabee8">PWHWTDD2SYMW-610-59</_dlc_DocId>
    <_dlc_DocIdUrl xmlns="8e4923c3-ae27-49b9-8662-0f6929fabee8">
      <Url>http://bccsp01/SiteDirectory/PUD/_layouts/DocIdRedir.aspx?ID=PWHWTDD2SYMW-610-59</Url>
      <Description>PWHWTDD2SYMW-610-59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BB5A54A09E1A4FA3783E1EEE0D56E4" ma:contentTypeVersion="1" ma:contentTypeDescription="Create a new document." ma:contentTypeScope="" ma:versionID="0f9ea238e4bec153c4211bb4dab58f0e">
  <xsd:schema xmlns:xsd="http://www.w3.org/2001/XMLSchema" xmlns:xs="http://www.w3.org/2001/XMLSchema" xmlns:p="http://schemas.microsoft.com/office/2006/metadata/properties" xmlns:ns2="8e4923c3-ae27-49b9-8662-0f6929fabee8" targetNamespace="http://schemas.microsoft.com/office/2006/metadata/properties" ma:root="true" ma:fieldsID="69f7b259c5d67a172be59b26cdf5fc61" ns2:_="">
    <xsd:import namespace="8e4923c3-ae27-49b9-8662-0f6929fabee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923c3-ae27-49b9-8662-0f6929fabee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6E1035-6C52-4771-8AAC-15964BEE10D9}">
  <ds:schemaRefs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8e4923c3-ae27-49b9-8662-0f6929fabee8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0DC140B-6241-47A9-BE52-BFA5D14DC4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6931B6-2CD8-4DE5-B136-1C197F2EF7B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4C71B38-459B-42FD-B895-5EC7E73AC3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4923c3-ae27-49b9-8662-0f6929fabe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19898</TotalTime>
  <Words>425</Words>
  <Application>Microsoft Office PowerPoint</Application>
  <PresentationFormat>On-screen Show (4:3)</PresentationFormat>
  <Paragraphs>116</Paragraphs>
  <Slides>33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Bookman Old Style</vt:lpstr>
      <vt:lpstr>Century Gothic</vt:lpstr>
      <vt:lpstr>Wingdings</vt:lpstr>
      <vt:lpstr>Wingdings 3</vt:lpstr>
      <vt:lpstr>Ion</vt:lpstr>
      <vt:lpstr>    Golden Gate Area Master Plan (GGAMP) Restudy Introduction https://www.colliergov.net/GMPrestudies</vt:lpstr>
      <vt:lpstr>The focus of tonight’s meeting:  A.  Collier County Restudies  B.  Concepts in Golden Gate Area      Master Plan Now  C.  Envision the Future</vt:lpstr>
      <vt:lpstr>Growth Management Plan Restudy Areas</vt:lpstr>
      <vt:lpstr>Staggered Timelines</vt:lpstr>
      <vt:lpstr>      What is a Restudy?</vt:lpstr>
      <vt:lpstr>Growth Management Oversight Committee: </vt:lpstr>
      <vt:lpstr>Restudies: County Website </vt:lpstr>
      <vt:lpstr>Golden Gate Area Master Plan:  Help Shape Your Future</vt:lpstr>
      <vt:lpstr>Golden Gate Area Master Plan (GGAMP)  Restudy #2</vt:lpstr>
      <vt:lpstr>PowerPoint Presentation</vt:lpstr>
      <vt:lpstr>Scheduled Public Workshops:</vt:lpstr>
      <vt:lpstr>Organization of Golden Gate Area Master Plan Document</vt:lpstr>
      <vt:lpstr>Content of Master Plan Today:</vt:lpstr>
      <vt:lpstr>Content of Master Plan Today:</vt:lpstr>
      <vt:lpstr>PowerPoint Presentation</vt:lpstr>
      <vt:lpstr>We heard from Golden Gate Civic Association:</vt:lpstr>
      <vt:lpstr>Now we would like to hear from you. And keep in touch!   Web: https://www.colliergov.net/GMPrestudies  E-mail: GGAMPrestudy@colliergov.net   </vt:lpstr>
      <vt:lpstr>  A Vision</vt:lpstr>
      <vt:lpstr>PowerPoint Presentation</vt:lpstr>
      <vt:lpstr>Envision the future of Golden Gate City</vt:lpstr>
      <vt:lpstr>Envision the future of the Golden Gate City</vt:lpstr>
      <vt:lpstr>Envision the future of Golden Gate City</vt:lpstr>
      <vt:lpstr>Boulevards + Sidewalks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Gateways + Placemaking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HapkeMargie</dc:creator>
  <cp:lastModifiedBy>VanLengenKris</cp:lastModifiedBy>
  <cp:revision>1427</cp:revision>
  <cp:lastPrinted>2016-05-11T15:55:27Z</cp:lastPrinted>
  <dcterms:created xsi:type="dcterms:W3CDTF">2006-09-27T17:57:33Z</dcterms:created>
  <dcterms:modified xsi:type="dcterms:W3CDTF">2016-06-07T16:37:03Z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0x0101009BBB5A54A09E1A4FA3783E1EEE0D56E4</vt:lpwstr>
  </property>
  <property fmtid="{D5CDD505-2E9C-101B-9397-08002B2CF9AE}" pid="3" name="_dlc_DocIdItemGuid">
    <vt:lpwstr>009ccd69-0cee-420b-babb-df2ca1fa0612</vt:lpwstr>
  </property>
</Properties>
</file>