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5" r:id="rId5"/>
  </p:sldMasterIdLst>
  <p:notesMasterIdLst>
    <p:notesMasterId r:id="rId49"/>
  </p:notesMasterIdLst>
  <p:handoutMasterIdLst>
    <p:handoutMasterId r:id="rId50"/>
  </p:handoutMasterIdLst>
  <p:sldIdLst>
    <p:sldId id="570" r:id="rId6"/>
    <p:sldId id="663" r:id="rId7"/>
    <p:sldId id="649" r:id="rId8"/>
    <p:sldId id="654" r:id="rId9"/>
    <p:sldId id="682" r:id="rId10"/>
    <p:sldId id="683" r:id="rId11"/>
    <p:sldId id="659" r:id="rId12"/>
    <p:sldId id="638" r:id="rId13"/>
    <p:sldId id="675" r:id="rId14"/>
    <p:sldId id="671" r:id="rId15"/>
    <p:sldId id="670" r:id="rId16"/>
    <p:sldId id="669" r:id="rId17"/>
    <p:sldId id="666" r:id="rId18"/>
    <p:sldId id="640" r:id="rId19"/>
    <p:sldId id="641" r:id="rId20"/>
    <p:sldId id="678" r:id="rId21"/>
    <p:sldId id="679" r:id="rId22"/>
    <p:sldId id="652" r:id="rId23"/>
    <p:sldId id="680" r:id="rId24"/>
    <p:sldId id="681" r:id="rId25"/>
    <p:sldId id="676" r:id="rId26"/>
    <p:sldId id="635" r:id="rId27"/>
    <p:sldId id="684" r:id="rId28"/>
    <p:sldId id="667" r:id="rId29"/>
    <p:sldId id="655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660" r:id="rId45"/>
    <p:sldId id="645" r:id="rId46"/>
    <p:sldId id="653" r:id="rId47"/>
    <p:sldId id="657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D25500"/>
    <a:srgbClr val="D08B00"/>
    <a:srgbClr val="000000"/>
    <a:srgbClr val="CC9900"/>
    <a:srgbClr val="E65D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86342" autoAdjust="0"/>
  </p:normalViewPr>
  <p:slideViewPr>
    <p:cSldViewPr>
      <p:cViewPr varScale="1">
        <p:scale>
          <a:sx n="102" d="100"/>
          <a:sy n="102" d="100"/>
        </p:scale>
        <p:origin x="25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67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03706679522201E-2"/>
          <c:y val="4.6642687897394619E-2"/>
          <c:w val="0.71332302212223475"/>
          <c:h val="0.919929029280208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32339359365793563"/>
                  <c:y val="-0.2020705203895148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rPr>
                      <a:t>G</a:t>
                    </a:r>
                    <a:r>
                      <a:rPr lang="en-US" dirty="0" err="1"/>
                      <a:t>ov't</a:t>
                    </a:r>
                    <a:r>
                      <a:rPr lang="en-US" dirty="0"/>
                      <a:t> Owned
</a:t>
                    </a:r>
                    <a:r>
                      <a:rPr lang="en-US" dirty="0" smtClean="0"/>
                      <a:t>24,331 acres</a:t>
                    </a:r>
                    <a:r>
                      <a:rPr lang="en-US" dirty="0"/>
                      <a:t>
59.38%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346456692913386"/>
                  <c:y val="8.381720253333671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rPr>
                      <a:t>P</a:t>
                    </a:r>
                    <a:r>
                      <a:rPr lang="en-US" dirty="0"/>
                      <a:t>rivate Owned
</a:t>
                    </a:r>
                    <a:r>
                      <a:rPr lang="en-US" dirty="0" smtClean="0"/>
                      <a:t>16,643 acres</a:t>
                    </a:r>
                    <a:r>
                      <a:rPr lang="en-US" dirty="0"/>
                      <a:t>
40.62%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Arial" pitchFamily="34" charset="0"/>
                  </a:defRPr>
                </a:pPr>
                <a:endParaRPr lang="en-US"/>
              </a:p>
            </c:txPr>
            <c:dLblPos val="bestFit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'ALL SENDING GOVN VS. PRIVATE'!$B$9:$C$9</c:f>
              <c:strCache>
                <c:ptCount val="2"/>
                <c:pt idx="0">
                  <c:v>Gov't Owned</c:v>
                </c:pt>
                <c:pt idx="1">
                  <c:v>Private Owned</c:v>
                </c:pt>
              </c:strCache>
            </c:strRef>
          </c:cat>
          <c:val>
            <c:numRef>
              <c:f>'ALL SENDING GOVN VS. PRIVATE'!$B$10:$C$10</c:f>
              <c:numCache>
                <c:formatCode>#,##0</c:formatCode>
                <c:ptCount val="2"/>
                <c:pt idx="0">
                  <c:v>24331</c:v>
                </c:pt>
                <c:pt idx="1">
                  <c:v>16643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331043440998444"/>
          <c:y val="0.18109106283912196"/>
          <c:w val="0.24263083186030318"/>
          <c:h val="0.50766273206154211"/>
        </c:manualLayout>
      </c:layout>
      <c:overlay val="0"/>
      <c:txPr>
        <a:bodyPr/>
        <a:lstStyle/>
        <a:p>
          <a:pPr>
            <a:defRPr sz="3000" baseline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Likely Demand vs. Likely Supply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6479160"/>
        <c:axId val="206478768"/>
        <c:axId val="0"/>
      </c:bar3DChart>
      <c:catAx>
        <c:axId val="206479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06478768"/>
        <c:crosses val="autoZero"/>
        <c:auto val="1"/>
        <c:lblAlgn val="ctr"/>
        <c:lblOffset val="100"/>
        <c:noMultiLvlLbl val="0"/>
      </c:catAx>
      <c:valAx>
        <c:axId val="20647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7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Likely Demand vs. Likely Supply</a:t>
            </a:r>
          </a:p>
          <a:p>
            <a:pPr>
              <a:defRPr/>
            </a:pPr>
            <a:r>
              <a:rPr lang="en-US" sz="1400" i="1"/>
              <a:t>Existing Growth Management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chemeClr val="accent2">
                <a:lumMod val="75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</c:f>
              <c:numCache>
                <c:formatCode>#,##0</c:formatCode>
                <c:ptCount val="1"/>
                <c:pt idx="0">
                  <c:v>13400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#,##0</c:formatCode>
                <c:ptCount val="1"/>
                <c:pt idx="0">
                  <c:v>5500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6477200"/>
        <c:axId val="206476808"/>
        <c:axId val="0"/>
      </c:bar3DChart>
      <c:catAx>
        <c:axId val="206477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06476808"/>
        <c:crosses val="autoZero"/>
        <c:auto val="1"/>
        <c:lblAlgn val="ctr"/>
        <c:lblOffset val="100"/>
        <c:noMultiLvlLbl val="0"/>
      </c:catAx>
      <c:valAx>
        <c:axId val="20647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7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DB33678B-1707-43FE-A126-C78FE70E8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75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CED011E7-67C0-41AC-9E60-43DD9CE67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138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1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3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4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2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8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98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0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6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  <p:sldLayoutId id="2147484999" r:id="rId14"/>
    <p:sldLayoutId id="2147485000" r:id="rId15"/>
    <p:sldLayoutId id="2147485001" r:id="rId16"/>
    <p:sldLayoutId id="2147485002" r:id="rId17"/>
    <p:sldLayoutId id="214748500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ergov.net/GMPrestudi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534400" cy="3155950"/>
          </a:xfrm>
        </p:spPr>
        <p:txBody>
          <a:bodyPr/>
          <a:lstStyle/>
          <a:p>
            <a:r>
              <a:rPr lang="en-US" sz="3200" dirty="0" smtClean="0"/>
              <a:t>Rural Fringe Mixed Use District (RFMUD)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smtClean="0"/>
              <a:t>Sending Land Focus: North Belle Meade</a:t>
            </a:r>
            <a:br>
              <a:rPr lang="en-US" sz="3200" i="1" dirty="0" smtClean="0"/>
            </a:br>
            <a:r>
              <a:rPr lang="en-US" sz="3200" i="1" dirty="0"/>
              <a:t>	</a:t>
            </a:r>
            <a:r>
              <a:rPr lang="en-US" sz="3200" i="1" dirty="0" smtClean="0"/>
              <a:t>	  2d of 3 Sending Meetings</a:t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https://www.colliergov.net/GMPrestudies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229600" cy="121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Community Planning</a:t>
            </a:r>
          </a:p>
          <a:p>
            <a:pPr>
              <a:defRPr/>
            </a:pPr>
            <a:r>
              <a:rPr lang="en-US" sz="2000" dirty="0" smtClean="0"/>
              <a:t>Planning and Zoning Division</a:t>
            </a:r>
          </a:p>
          <a:p>
            <a:pPr>
              <a:defRPr/>
            </a:pPr>
            <a:r>
              <a:rPr lang="en-US" dirty="0" smtClean="0"/>
              <a:t>January 27</a:t>
            </a:r>
            <a:r>
              <a:rPr lang="en-US" sz="2000" dirty="0" smtClean="0"/>
              <a:t>, 2016</a:t>
            </a:r>
          </a:p>
        </p:txBody>
      </p:sp>
      <p:pic>
        <p:nvPicPr>
          <p:cNvPr id="17412" name="Picture 16" descr="coll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638800" y="12303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man Old Style" pitchFamily="18" charset="0"/>
              </a:rPr>
              <a:t>Collier County |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pPr algn="ctr"/>
            <a:r>
              <a:rPr lang="en-US" sz="4400" dirty="0"/>
              <a:t>What We Heard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1447800"/>
            <a:ext cx="7924800" cy="4683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i="1" dirty="0"/>
              <a:t>Concerns</a:t>
            </a:r>
            <a:r>
              <a:rPr lang="en-US" sz="2800" b="1" i="1" dirty="0" smtClean="0"/>
              <a:t>: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Should not have been designated “Sending”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Don’t understand the TDR program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Paid taxes for many years; high assessments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Finding </a:t>
            </a:r>
            <a:r>
              <a:rPr lang="en-US" sz="2400" dirty="0"/>
              <a:t>buyers willing to </a:t>
            </a:r>
            <a:r>
              <a:rPr lang="en-US" sz="2400" dirty="0" smtClean="0"/>
              <a:t>buy </a:t>
            </a:r>
            <a:r>
              <a:rPr lang="en-US" sz="2400" dirty="0"/>
              <a:t>TDRs and not the </a:t>
            </a:r>
            <a:r>
              <a:rPr lang="en-US" sz="2400" dirty="0" smtClean="0"/>
              <a:t>land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TDR</a:t>
            </a:r>
            <a:r>
              <a:rPr lang="en-US" sz="2400" dirty="0"/>
              <a:t> </a:t>
            </a:r>
            <a:r>
              <a:rPr lang="en-US" sz="2400" dirty="0" smtClean="0"/>
              <a:t>values too low; not a fair price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Prefer to live on the land</a:t>
            </a:r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1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algn="ctr"/>
            <a:r>
              <a:rPr lang="en-US" sz="4400" dirty="0" smtClean="0"/>
              <a:t>What We Heard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/>
              <a:t>Ideas and Incentives: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Create additional bonus </a:t>
            </a:r>
            <a:r>
              <a:rPr lang="en-US" sz="2600" dirty="0" smtClean="0"/>
              <a:t>categories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Eliminate minimum price of $25,000 for </a:t>
            </a:r>
            <a:r>
              <a:rPr lang="en-US" sz="2600" dirty="0" smtClean="0"/>
              <a:t>base credit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Increase the number of TDRs per 5 </a:t>
            </a:r>
            <a:r>
              <a:rPr lang="en-US" sz="2600" dirty="0" smtClean="0"/>
              <a:t>acres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 smtClean="0"/>
              <a:t>Create </a:t>
            </a:r>
            <a:r>
              <a:rPr lang="en-US" sz="2600" dirty="0"/>
              <a:t>a TDR </a:t>
            </a:r>
            <a:r>
              <a:rPr lang="en-US" sz="2600" dirty="0" smtClean="0"/>
              <a:t>bank; improve market/exchange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Increase the value of </a:t>
            </a:r>
            <a:r>
              <a:rPr lang="en-US" sz="2600" dirty="0" smtClean="0"/>
              <a:t>TDRs </a:t>
            </a:r>
            <a:r>
              <a:rPr lang="en-US" sz="2600" dirty="0"/>
              <a:t>so it’s more than </a:t>
            </a:r>
            <a:r>
              <a:rPr lang="en-US" sz="2600" dirty="0" smtClean="0"/>
              <a:t>assessed value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600" dirty="0"/>
              <a:t>Identify public entity to accept North Belle Meade properties</a:t>
            </a:r>
          </a:p>
          <a:p>
            <a:pPr marL="0" lvl="1" indent="0">
              <a:buNone/>
            </a:pPr>
            <a:endParaRPr lang="en-US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2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ctr"/>
            <a:r>
              <a:rPr lang="en-US" dirty="0" smtClean="0"/>
              <a:t>Sending Survey #1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990600"/>
            <a:ext cx="7924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lvl="0"/>
            <a:r>
              <a:rPr lang="en-US" sz="2400" dirty="0" smtClean="0"/>
              <a:t>17 responses to date</a:t>
            </a:r>
          </a:p>
          <a:p>
            <a:pPr lvl="0"/>
            <a:r>
              <a:rPr lang="en-US" sz="2400" dirty="0" smtClean="0"/>
              <a:t>81% interested in a program that provides more value</a:t>
            </a:r>
          </a:p>
          <a:p>
            <a:pPr lvl="1"/>
            <a:r>
              <a:rPr lang="en-US" sz="2400" dirty="0" smtClean="0"/>
              <a:t>Greater financial return</a:t>
            </a:r>
          </a:p>
          <a:p>
            <a:r>
              <a:rPr lang="en-US" sz="2400" dirty="0"/>
              <a:t>67% think the TDR application process needs </a:t>
            </a:r>
            <a:r>
              <a:rPr lang="en-US" sz="2400" dirty="0" smtClean="0"/>
              <a:t>improvement</a:t>
            </a:r>
          </a:p>
          <a:p>
            <a:pPr lvl="1"/>
            <a:r>
              <a:rPr lang="en-US" sz="2400" dirty="0" smtClean="0"/>
              <a:t>Cumbersome; confusing</a:t>
            </a:r>
            <a:endParaRPr lang="en-US" sz="2400" dirty="0"/>
          </a:p>
          <a:p>
            <a:r>
              <a:rPr lang="en-US" sz="2400" dirty="0"/>
              <a:t>75% think the TDR system needs </a:t>
            </a:r>
            <a:r>
              <a:rPr lang="en-US" sz="2400" dirty="0" smtClean="0"/>
              <a:t>adjustment</a:t>
            </a:r>
          </a:p>
          <a:p>
            <a:pPr lvl="1"/>
            <a:r>
              <a:rPr lang="en-US" sz="2400" dirty="0" smtClean="0"/>
              <a:t>Demand and pricing problems</a:t>
            </a:r>
          </a:p>
          <a:p>
            <a:pPr lvl="1"/>
            <a:r>
              <a:rPr lang="en-US" sz="2400" dirty="0" smtClean="0"/>
              <a:t>Marketplace not functioning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065587"/>
          </a:xfrm>
        </p:spPr>
        <p:txBody>
          <a:bodyPr/>
          <a:lstStyle/>
          <a:p>
            <a:pPr algn="ct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North Belle Meade</a:t>
            </a:r>
            <a:br>
              <a:rPr lang="en-US" sz="4800" b="1" dirty="0" smtClean="0"/>
            </a:br>
            <a:r>
              <a:rPr lang="en-US" sz="4800" b="1" dirty="0" smtClean="0"/>
              <a:t>Special Issues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759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3158"/>
            <a:ext cx="2209800" cy="5123242"/>
          </a:xfrm>
        </p:spPr>
        <p:txBody>
          <a:bodyPr/>
          <a:lstStyle/>
          <a:p>
            <a:r>
              <a:rPr lang="en-US" dirty="0" smtClean="0"/>
              <a:t>South</a:t>
            </a:r>
            <a:br>
              <a:rPr lang="en-US" dirty="0" smtClean="0"/>
            </a:br>
            <a:r>
              <a:rPr lang="en-US" dirty="0" smtClean="0"/>
              <a:t>Belle Meade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66" y="269155"/>
            <a:ext cx="4267200" cy="6255568"/>
          </a:xfrm>
        </p:spPr>
      </p:pic>
    </p:spTree>
    <p:extLst>
      <p:ext uri="{BB962C8B-B14F-4D97-AF65-F5344CB8AC3E}">
        <p14:creationId xmlns:p14="http://schemas.microsoft.com/office/powerpoint/2010/main" val="12157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4616"/>
            <a:ext cx="3706290" cy="5186082"/>
          </a:xfrm>
        </p:spPr>
        <p:txBody>
          <a:bodyPr/>
          <a:lstStyle/>
          <a:p>
            <a:r>
              <a:rPr lang="en-US" dirty="0" smtClean="0"/>
              <a:t>North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Belle </a:t>
            </a:r>
            <a:br>
              <a:rPr lang="en-US" dirty="0" smtClean="0"/>
            </a:br>
            <a:r>
              <a:rPr lang="en-US" dirty="0" smtClean="0"/>
              <a:t>Meade</a:t>
            </a:r>
            <a:br>
              <a:rPr lang="en-US" dirty="0" smtClean="0"/>
            </a:br>
            <a:r>
              <a:rPr lang="en-US" dirty="0" smtClean="0"/>
              <a:t>East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i="1" dirty="0" smtClean="0"/>
              <a:t>Sending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484616"/>
            <a:ext cx="5161174" cy="56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2209800" cy="5284787"/>
          </a:xfrm>
        </p:spPr>
        <p:txBody>
          <a:bodyPr/>
          <a:lstStyle/>
          <a:p>
            <a:r>
              <a:rPr lang="en-US" dirty="0"/>
              <a:t>North</a:t>
            </a:r>
            <a:br>
              <a:rPr lang="en-US" dirty="0"/>
            </a:br>
            <a:r>
              <a:rPr lang="en-US" dirty="0"/>
              <a:t>Belle </a:t>
            </a:r>
            <a:br>
              <a:rPr lang="en-US" dirty="0"/>
            </a:br>
            <a:r>
              <a:rPr lang="en-US" dirty="0" smtClean="0"/>
              <a:t>Meade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Sending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19400" y="1066800"/>
            <a:ext cx="5867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2514600" cy="5853112"/>
          </a:xfrm>
        </p:spPr>
        <p:txBody>
          <a:bodyPr/>
          <a:lstStyle/>
          <a:p>
            <a:r>
              <a:rPr lang="en-US" sz="4400" dirty="0" smtClean="0"/>
              <a:t>Where </a:t>
            </a:r>
            <a:br>
              <a:rPr lang="en-US" sz="4400" dirty="0" smtClean="0"/>
            </a:br>
            <a:r>
              <a:rPr lang="en-US" sz="4400" dirty="0" smtClean="0"/>
              <a:t>Used </a:t>
            </a:r>
            <a:r>
              <a:rPr lang="en-US" sz="4400" dirty="0"/>
              <a:t>C</a:t>
            </a:r>
            <a:r>
              <a:rPr lang="en-US" sz="4400" dirty="0" smtClean="0"/>
              <a:t>redits </a:t>
            </a:r>
            <a:r>
              <a:rPr lang="en-US" sz="4400" dirty="0"/>
              <a:t>C</a:t>
            </a:r>
            <a:r>
              <a:rPr lang="en-US" sz="4400" dirty="0" smtClean="0"/>
              <a:t>ame </a:t>
            </a:r>
            <a:r>
              <a:rPr lang="en-US" sz="4400" dirty="0"/>
              <a:t>F</a:t>
            </a:r>
            <a:r>
              <a:rPr lang="en-US" sz="4400" dirty="0" smtClean="0"/>
              <a:t>rom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1" y="341591"/>
            <a:ext cx="5486400" cy="62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2590800" cy="3455987"/>
          </a:xfrm>
        </p:spPr>
        <p:txBody>
          <a:bodyPr/>
          <a:lstStyle/>
          <a:p>
            <a:r>
              <a:rPr lang="en-US" sz="4000" dirty="0" smtClean="0"/>
              <a:t>North</a:t>
            </a:r>
            <a:br>
              <a:rPr lang="en-US" sz="4000" dirty="0" smtClean="0"/>
            </a:br>
            <a:r>
              <a:rPr lang="en-US" sz="4000" dirty="0" smtClean="0"/>
              <a:t>Belle Meade-</a:t>
            </a:r>
            <a:br>
              <a:rPr lang="en-US" sz="4000" dirty="0" smtClean="0"/>
            </a:br>
            <a:r>
              <a:rPr lang="en-US" sz="4000" dirty="0" smtClean="0"/>
              <a:t>NRPA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429000"/>
            <a:ext cx="2514600" cy="2701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Top 9</a:t>
            </a:r>
          </a:p>
          <a:p>
            <a:pPr marL="0" indent="0">
              <a:buNone/>
            </a:pPr>
            <a:r>
              <a:rPr lang="en-US" sz="4000" dirty="0" smtClean="0"/>
              <a:t>Owners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16348" y="277813"/>
            <a:ext cx="5025904" cy="62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2819400" cy="6122987"/>
          </a:xfrm>
        </p:spPr>
        <p:txBody>
          <a:bodyPr/>
          <a:lstStyle/>
          <a:p>
            <a:r>
              <a:rPr lang="en-US" dirty="0" smtClean="0"/>
              <a:t>Mitigation</a:t>
            </a:r>
            <a:br>
              <a:rPr lang="en-US" dirty="0" smtClean="0"/>
            </a:br>
            <a:r>
              <a:rPr lang="en-US" dirty="0" smtClean="0"/>
              <a:t>Parcels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State and Federal Agencies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3800" y="472960"/>
            <a:ext cx="4994220" cy="57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70387"/>
          </a:xfrm>
        </p:spPr>
        <p:txBody>
          <a:bodyPr/>
          <a:lstStyle/>
          <a:p>
            <a:pPr algn="ct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400" b="1" dirty="0" smtClean="0"/>
              <a:t>Summary of Last Meeting</a:t>
            </a:r>
            <a:br>
              <a:rPr lang="en-US" sz="4400" b="1" dirty="0" smtClean="0"/>
            </a:br>
            <a:r>
              <a:rPr lang="en-US" sz="4400" b="1" dirty="0" smtClean="0"/>
              <a:t>and</a:t>
            </a:r>
            <a:br>
              <a:rPr lang="en-US" sz="4400" b="1" dirty="0" smtClean="0"/>
            </a:br>
            <a:r>
              <a:rPr lang="en-US" sz="4400" b="1" dirty="0" smtClean="0"/>
              <a:t>Your Feedback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338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2590800" cy="3455987"/>
          </a:xfrm>
        </p:spPr>
        <p:txBody>
          <a:bodyPr/>
          <a:lstStyle/>
          <a:p>
            <a:r>
              <a:rPr lang="en-US" sz="4000" dirty="0" smtClean="0"/>
              <a:t>North</a:t>
            </a:r>
            <a:br>
              <a:rPr lang="en-US" sz="4000" dirty="0" smtClean="0"/>
            </a:br>
            <a:r>
              <a:rPr lang="en-US" sz="4000" dirty="0" smtClean="0"/>
              <a:t>Belle Meade-</a:t>
            </a:r>
            <a:br>
              <a:rPr lang="en-US" sz="4000" dirty="0" smtClean="0"/>
            </a:br>
            <a:r>
              <a:rPr lang="en-US" sz="4000" dirty="0" smtClean="0"/>
              <a:t>NRPA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429000"/>
            <a:ext cx="2514600" cy="2701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Top 9</a:t>
            </a:r>
          </a:p>
          <a:p>
            <a:pPr marL="0" indent="0">
              <a:buNone/>
            </a:pPr>
            <a:r>
              <a:rPr lang="en-US" sz="4000" dirty="0" smtClean="0"/>
              <a:t>Owners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16348" y="277813"/>
            <a:ext cx="5025904" cy="62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16"/>
            <a:ext cx="8534400" cy="886984"/>
          </a:xfrm>
        </p:spPr>
        <p:txBody>
          <a:bodyPr/>
          <a:lstStyle/>
          <a:p>
            <a:r>
              <a:rPr lang="en-US" sz="3600" b="1" dirty="0" smtClean="0"/>
              <a:t>    Parcel Ownership NBM Sending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905000"/>
          <a:ext cx="7391400" cy="34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38300"/>
                <a:gridCol w="1847850"/>
                <a:gridCol w="1847850"/>
              </a:tblGrid>
              <a:tr h="1106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Parcels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Owners</a:t>
                      </a:r>
                      <a:endParaRPr lang="en-US" sz="2800" dirty="0"/>
                    </a:p>
                  </a:txBody>
                  <a:tcPr/>
                </a:tc>
              </a:tr>
              <a:tr h="11061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NBM-NRPA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6,500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2400" dirty="0" smtClean="0"/>
                        <a:t>760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sz="2400" dirty="0" smtClean="0"/>
                        <a:t>340</a:t>
                      </a:r>
                      <a:endParaRPr lang="en-US" sz="2400" dirty="0"/>
                    </a:p>
                  </a:txBody>
                  <a:tcPr/>
                </a:tc>
              </a:tr>
              <a:tr h="121674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dirty="0" smtClean="0"/>
                        <a:t>NBM- West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</a:t>
                      </a:r>
                      <a:r>
                        <a:rPr lang="en-US" sz="2400" dirty="0" smtClean="0"/>
                        <a:t>3,100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     </a:t>
                      </a:r>
                      <a:r>
                        <a:rPr lang="en-US" sz="2400" baseline="0" dirty="0" smtClean="0"/>
                        <a:t> 373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</a:t>
                      </a:r>
                      <a:r>
                        <a:rPr lang="en-US" sz="2400" dirty="0" smtClean="0"/>
                        <a:t>271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0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29" t="24296" r="21291" b="11813"/>
          <a:stretch/>
        </p:blipFill>
        <p:spPr>
          <a:xfrm>
            <a:off x="1828800" y="1905000"/>
            <a:ext cx="5257800" cy="3368692"/>
          </a:xfrm>
          <a:prstGeom prst="rect">
            <a:avLst/>
          </a:prstGeom>
        </p:spPr>
      </p:pic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895600" y="632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Community Planning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Planning &amp;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Zoning Division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2300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71601"/>
            <a:ext cx="7554300" cy="48768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Sending areas (where development rights have been removed), what should the fulfillment of goals as conceived in the RFMUD look like, say, in 20 years?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current pattern of fragmented ownership and maintenance continues, what issues would persist?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alternatives can you suggest to achieve the vision you first described? (e.g., ownership alternatives; management alternatives?)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funding mechanisms can you envision that might be feasible to allow consolidation of responsibility for restoration and maintenance? (e.g., more TDR credits, grants, mitigation banking,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have a preferred alternative for </a:t>
            </a:r>
            <a:r>
              <a:rPr lang="en-US" dirty="0" err="1" smtClean="0"/>
              <a:t>wonership</a:t>
            </a:r>
            <a:r>
              <a:rPr lang="en-US" dirty="0" smtClean="0"/>
              <a:t> and long term maintenance, among the ideas that have been suggested?</a:t>
            </a:r>
          </a:p>
        </p:txBody>
      </p:sp>
    </p:spTree>
    <p:extLst>
      <p:ext uri="{BB962C8B-B14F-4D97-AF65-F5344CB8AC3E}">
        <p14:creationId xmlns:p14="http://schemas.microsoft.com/office/powerpoint/2010/main" val="41020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38200" y="990601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Contact:</a:t>
            </a:r>
          </a:p>
          <a:p>
            <a:pPr marL="0" indent="0">
              <a:buNone/>
            </a:pPr>
            <a:endParaRPr lang="en-US" sz="2800" u="sng" dirty="0" smtClean="0"/>
          </a:p>
          <a:p>
            <a:pPr marL="0" indent="0">
              <a:buNone/>
            </a:pPr>
            <a:r>
              <a:rPr lang="en-US" sz="2800" u="sng" dirty="0" smtClean="0"/>
              <a:t>Web: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https://www.colliergov.net/GMPrestudies</a:t>
            </a:r>
            <a:endParaRPr lang="en-US" sz="2800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E-mail: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RuralFringeRestudy@colliergov.net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61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Website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048000"/>
            <a:ext cx="7620001" cy="30829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9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https://www.colliergov.net/GMPrestudies</a:t>
            </a:r>
            <a:endParaRPr lang="en-US" sz="2400" dirty="0" smtClean="0"/>
          </a:p>
          <a:p>
            <a:r>
              <a:rPr lang="en-US" sz="2400" dirty="0" smtClean="0"/>
              <a:t>Main page Comprehensive Planning Division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Survey Responses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169319"/>
            <a:ext cx="6372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9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</a:t>
            </a:r>
            <a:r>
              <a:rPr lang="en-US" dirty="0" smtClean="0"/>
              <a:t>Responses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82835"/>
            <a:ext cx="6711950" cy="413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20" y="2052638"/>
            <a:ext cx="534248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14527"/>
            <a:ext cx="6711950" cy="347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r>
              <a:rPr lang="en-US" dirty="0" smtClean="0"/>
              <a:t>Historic Goals of RFMUD:</a:t>
            </a:r>
            <a:br>
              <a:rPr lang="en-US" dirty="0" smtClean="0"/>
            </a:br>
            <a:r>
              <a:rPr lang="en-US" dirty="0" smtClean="0"/>
              <a:t>1999 “Final Order”: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Protect from restrained growth:</a:t>
            </a:r>
          </a:p>
          <a:p>
            <a:pPr lvl="1"/>
            <a:r>
              <a:rPr lang="en-US" sz="2600" dirty="0" smtClean="0"/>
              <a:t>Wetlands </a:t>
            </a:r>
          </a:p>
          <a:p>
            <a:pPr lvl="1"/>
            <a:r>
              <a:rPr lang="en-US" sz="2600" dirty="0" smtClean="0"/>
              <a:t>Protected species</a:t>
            </a:r>
          </a:p>
          <a:p>
            <a:pPr lvl="1"/>
            <a:r>
              <a:rPr lang="en-US" sz="2600" dirty="0" smtClean="0"/>
              <a:t>Wildlife habitat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62400"/>
            <a:ext cx="80772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Direct growth to appropriate locations:</a:t>
            </a:r>
          </a:p>
          <a:p>
            <a:pPr lvl="1"/>
            <a:r>
              <a:rPr lang="en-US" sz="2800" dirty="0" smtClean="0"/>
              <a:t>Creative Planning </a:t>
            </a:r>
          </a:p>
          <a:p>
            <a:pPr lvl="1"/>
            <a:r>
              <a:rPr lang="en-US" sz="2800" dirty="0" smtClean="0"/>
              <a:t>Infrastructure proximity</a:t>
            </a:r>
          </a:p>
          <a:p>
            <a:pPr lvl="1"/>
            <a:r>
              <a:rPr lang="en-US" sz="2800" dirty="0" smtClean="0"/>
              <a:t>Clustering, towns, mixed use, open space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1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7" y="2052638"/>
            <a:ext cx="6672671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169444"/>
            <a:ext cx="53149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1854"/>
            <a:ext cx="6711950" cy="231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336063"/>
            <a:ext cx="6593301" cy="18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4114800"/>
            <a:ext cx="65933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73340"/>
            <a:ext cx="6711950" cy="175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1" y="2052638"/>
            <a:ext cx="6442524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3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212306"/>
            <a:ext cx="5248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0" y="2052638"/>
            <a:ext cx="5009166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5" y="2052638"/>
            <a:ext cx="668699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8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Survey Responses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193256"/>
            <a:ext cx="65627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2133600" cy="5029201"/>
          </a:xfrm>
        </p:spPr>
        <p:txBody>
          <a:bodyPr/>
          <a:lstStyle/>
          <a:p>
            <a:r>
              <a:rPr lang="en-US" sz="3200" dirty="0" smtClean="0"/>
              <a:t>District Map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u="sng" dirty="0" smtClean="0"/>
              <a:t>Sending Areas</a:t>
            </a:r>
            <a:endParaRPr lang="en-US" sz="2400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5514"/>
            <a:ext cx="4876799" cy="6663171"/>
          </a:xfrm>
        </p:spPr>
      </p:pic>
    </p:spTree>
    <p:extLst>
      <p:ext uri="{BB962C8B-B14F-4D97-AF65-F5344CB8AC3E}">
        <p14:creationId xmlns:p14="http://schemas.microsoft.com/office/powerpoint/2010/main" val="22093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43000"/>
            <a:ext cx="3733799" cy="4800600"/>
          </a:xfrm>
        </p:spPr>
      </p:pic>
    </p:spTree>
    <p:extLst>
      <p:ext uri="{BB962C8B-B14F-4D97-AF65-F5344CB8AC3E}">
        <p14:creationId xmlns:p14="http://schemas.microsoft.com/office/powerpoint/2010/main" val="25632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2410890" cy="3738282"/>
          </a:xfrm>
        </p:spPr>
        <p:txBody>
          <a:bodyPr/>
          <a:lstStyle/>
          <a:p>
            <a:r>
              <a:rPr lang="en-US" sz="3200" dirty="0" smtClean="0"/>
              <a:t> Vacant/</a:t>
            </a:r>
            <a:br>
              <a:rPr lang="en-US" sz="3200" dirty="0" smtClean="0"/>
            </a:br>
            <a:r>
              <a:rPr lang="en-US" sz="3200" dirty="0" smtClean="0"/>
              <a:t>Agriculture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Receiving </a:t>
            </a:r>
            <a:br>
              <a:rPr lang="en-US" sz="3200" dirty="0" smtClean="0"/>
            </a:br>
            <a:r>
              <a:rPr lang="en-US" sz="3200" dirty="0" smtClean="0"/>
              <a:t>    Land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9" y="263560"/>
            <a:ext cx="4081561" cy="6339926"/>
          </a:xfrm>
        </p:spPr>
      </p:pic>
    </p:spTree>
    <p:extLst>
      <p:ext uri="{BB962C8B-B14F-4D97-AF65-F5344CB8AC3E}">
        <p14:creationId xmlns:p14="http://schemas.microsoft.com/office/powerpoint/2010/main" val="8904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16"/>
            <a:ext cx="8534400" cy="1648984"/>
          </a:xfrm>
        </p:spPr>
        <p:txBody>
          <a:bodyPr/>
          <a:lstStyle/>
          <a:p>
            <a:pPr algn="ctr"/>
            <a:r>
              <a:rPr lang="en-US" sz="3600" b="1" dirty="0" smtClean="0"/>
              <a:t>    Parcel Ownership Sending:</a:t>
            </a:r>
            <a:br>
              <a:rPr lang="en-US" sz="3600" b="1" dirty="0" smtClean="0"/>
            </a:br>
            <a:r>
              <a:rPr lang="en-US" sz="3600" b="1" dirty="0" smtClean="0"/>
              <a:t>Private Ownership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270427"/>
              </p:ext>
            </p:extLst>
          </p:nvPr>
        </p:nvGraphicFramePr>
        <p:xfrm>
          <a:off x="762000" y="1905000"/>
          <a:ext cx="7391400" cy="426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38300"/>
                <a:gridCol w="1847850"/>
                <a:gridCol w="1847850"/>
              </a:tblGrid>
              <a:tr h="121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Parcels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Owners</a:t>
                      </a:r>
                      <a:endParaRPr lang="en-US" sz="2800" dirty="0"/>
                    </a:p>
                  </a:txBody>
                  <a:tcPr/>
                </a:tc>
              </a:tr>
              <a:tr h="12189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Private Owned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16,643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2400" dirty="0" smtClean="0"/>
                        <a:t>1,546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sz="2400" dirty="0" smtClean="0"/>
                        <a:t>883</a:t>
                      </a:r>
                      <a:endParaRPr lang="en-US" sz="2400" dirty="0"/>
                    </a:p>
                  </a:txBody>
                  <a:tcPr/>
                </a:tc>
              </a:tr>
              <a:tr h="167680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dirty="0" smtClean="0"/>
                        <a:t>Gov’t Owned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</a:t>
                      </a:r>
                      <a:r>
                        <a:rPr lang="en-US" sz="2400" dirty="0" smtClean="0"/>
                        <a:t>24,330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     </a:t>
                      </a:r>
                      <a:r>
                        <a:rPr lang="en-US" sz="2400" baseline="0" dirty="0" smtClean="0"/>
                        <a:t> 606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</a:t>
                      </a:r>
                      <a:r>
                        <a:rPr lang="en-US" sz="2400" dirty="0" smtClean="0"/>
                        <a:t>___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r>
              <a:rPr lang="en-US" dirty="0" smtClean="0"/>
              <a:t>Examples: Sending Parcels</a:t>
            </a:r>
            <a:br>
              <a:rPr lang="en-US" dirty="0" smtClean="0"/>
            </a:br>
            <a:r>
              <a:rPr lang="en-US" sz="3600" dirty="0" smtClean="0"/>
              <a:t>Credits based on each 5 acres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24000"/>
            <a:ext cx="7772400" cy="4530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5 </a:t>
            </a:r>
            <a:r>
              <a:rPr lang="en-US" sz="2800" dirty="0"/>
              <a:t>acre parcel:</a:t>
            </a:r>
          </a:p>
          <a:p>
            <a:pPr lvl="1"/>
            <a:r>
              <a:rPr lang="en-US" sz="2600" dirty="0"/>
              <a:t>1Base </a:t>
            </a:r>
            <a:r>
              <a:rPr lang="en-US" sz="2600" dirty="0" smtClean="0"/>
              <a:t>Credit; </a:t>
            </a:r>
            <a:r>
              <a:rPr lang="en-US" sz="2600" dirty="0"/>
              <a:t>1 Early Entry </a:t>
            </a:r>
            <a:r>
              <a:rPr lang="en-US" sz="2600" dirty="0" smtClean="0"/>
              <a:t>Credit;</a:t>
            </a:r>
            <a:endParaRPr lang="en-US" sz="2600" dirty="0"/>
          </a:p>
          <a:p>
            <a:pPr lvl="1"/>
            <a:r>
              <a:rPr lang="en-US" sz="2600" dirty="0"/>
              <a:t>1 R&amp;M </a:t>
            </a:r>
            <a:r>
              <a:rPr lang="en-US" sz="2600" dirty="0" smtClean="0"/>
              <a:t>Credit; </a:t>
            </a:r>
            <a:r>
              <a:rPr lang="en-US" sz="2600" dirty="0"/>
              <a:t>1 Conveyance </a:t>
            </a:r>
            <a:r>
              <a:rPr lang="en-US" sz="2600" dirty="0" smtClean="0"/>
              <a:t>Credit</a:t>
            </a:r>
            <a:endParaRPr lang="en-US" sz="2600" dirty="0"/>
          </a:p>
          <a:p>
            <a:pPr lvl="1"/>
            <a:r>
              <a:rPr lang="en-US" sz="2600" dirty="0"/>
              <a:t>Potential = 4 credits</a:t>
            </a:r>
            <a:endParaRPr lang="en-US" sz="22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40 acre parcel:</a:t>
            </a:r>
          </a:p>
          <a:p>
            <a:pPr lvl="1"/>
            <a:r>
              <a:rPr lang="en-US" sz="2600" dirty="0" smtClean="0"/>
              <a:t>8 Base Credits; 8 Early Entry Credits;</a:t>
            </a:r>
          </a:p>
          <a:p>
            <a:pPr lvl="1"/>
            <a:r>
              <a:rPr lang="en-US" sz="2600" dirty="0" smtClean="0"/>
              <a:t>8 R&amp;M Credits; 8 Conveyance Credits</a:t>
            </a:r>
          </a:p>
          <a:p>
            <a:pPr lvl="1"/>
            <a:r>
              <a:rPr lang="en-US" sz="2600" dirty="0" smtClean="0"/>
              <a:t>Potential= 8x4 = 32 credits</a:t>
            </a:r>
            <a:endParaRPr lang="en-US" sz="2200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625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Area Ownership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71600"/>
          <a:ext cx="7467600" cy="480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3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TDR Shortage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i="1" dirty="0" smtClean="0"/>
              <a:t>under</a:t>
            </a:r>
            <a:r>
              <a:rPr lang="en-US" dirty="0" smtClean="0"/>
              <a:t> </a:t>
            </a:r>
            <a:r>
              <a:rPr lang="en-US" i="1" dirty="0" smtClean="0"/>
              <a:t>current rules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28140" y="2057400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49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Sending Area Density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8153400" cy="4759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Before Final Order: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home per 5 acres</a:t>
            </a:r>
            <a:endParaRPr lang="en-US" sz="28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After 2004 Plan Adoption: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home per 40 acres; 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home per smaller parcel in existence before 1999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Credits as Compensation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51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381000"/>
            <a:ext cx="8049690" cy="2057400"/>
          </a:xfrm>
        </p:spPr>
        <p:txBody>
          <a:bodyPr/>
          <a:lstStyle/>
          <a:p>
            <a:pPr algn="ctr"/>
            <a:r>
              <a:rPr lang="en-US" dirty="0" smtClean="0"/>
              <a:t>Transfer of Development Rights (TDRs)</a:t>
            </a:r>
            <a:br>
              <a:rPr lang="en-US" dirty="0" smtClean="0"/>
            </a:br>
            <a:r>
              <a:rPr lang="en-US" i="1" dirty="0" smtClean="0"/>
              <a:t>Credit Types: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7725"/>
          </a:xfrm>
        </p:spPr>
        <p:txBody>
          <a:bodyPr/>
          <a:lstStyle/>
          <a:p>
            <a:r>
              <a:rPr lang="en-US" sz="3600" dirty="0" smtClean="0"/>
              <a:t>1. Base</a:t>
            </a:r>
            <a:endParaRPr lang="en-US" sz="3600" u="sng" dirty="0" smtClean="0"/>
          </a:p>
          <a:p>
            <a:r>
              <a:rPr lang="en-US" sz="3600" dirty="0" smtClean="0"/>
              <a:t>2. Early Entry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3. Restoration and Maintenance</a:t>
            </a:r>
          </a:p>
          <a:p>
            <a:r>
              <a:rPr lang="en-US" sz="3600" dirty="0" smtClean="0"/>
              <a:t>4. Conveyance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91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pPr algn="ctr"/>
            <a:r>
              <a:rPr lang="en-US" sz="4800" dirty="0" smtClean="0"/>
              <a:t>Initial Feedback: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743200"/>
            <a:ext cx="8534400" cy="35671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3600" dirty="0" smtClean="0"/>
              <a:t>Introductory Meeting</a:t>
            </a:r>
          </a:p>
          <a:p>
            <a:pPr lvl="1"/>
            <a:r>
              <a:rPr lang="en-US" sz="3600" dirty="0" smtClean="0"/>
              <a:t> Survey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www.colliergov.net/GMPrestudies</a:t>
            </a:r>
            <a:endParaRPr lang="en-US" sz="2800" dirty="0" smtClean="0"/>
          </a:p>
          <a:p>
            <a:pPr lvl="1"/>
            <a:r>
              <a:rPr lang="en-US" sz="3600" dirty="0" smtClean="0"/>
              <a:t>E-Mail 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RuralFringeRestudy@colliergov.net</a:t>
            </a:r>
            <a:endParaRPr lang="en-US" sz="2800" dirty="0" smtClean="0"/>
          </a:p>
          <a:p>
            <a:pPr lvl="1"/>
            <a:r>
              <a:rPr lang="en-US" sz="3600" dirty="0" smtClean="0"/>
              <a:t>Telephone 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03866"/>
            <a:ext cx="7315201" cy="19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4923c3-ae27-49b9-8662-0f6929fabee8">PWHWTDD2SYMW-610-59</_dlc_DocId>
    <_dlc_DocIdUrl xmlns="8e4923c3-ae27-49b9-8662-0f6929fabee8">
      <Url>http://bccsp01/SiteDirectory/PUD/_layouts/DocIdRedir.aspx?ID=PWHWTDD2SYMW-610-59</Url>
      <Description>PWHWTDD2SYMW-610-59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B5A54A09E1A4FA3783E1EEE0D56E4" ma:contentTypeVersion="1" ma:contentTypeDescription="Create a new document." ma:contentTypeScope="" ma:versionID="0f9ea238e4bec153c4211bb4dab58f0e">
  <xsd:schema xmlns:xsd="http://www.w3.org/2001/XMLSchema" xmlns:xs="http://www.w3.org/2001/XMLSchema" xmlns:p="http://schemas.microsoft.com/office/2006/metadata/properties" xmlns:ns2="8e4923c3-ae27-49b9-8662-0f6929fabee8" targetNamespace="http://schemas.microsoft.com/office/2006/metadata/properties" ma:root="true" ma:fieldsID="69f7b259c5d67a172be59b26cdf5fc61" ns2:_="">
    <xsd:import namespace="8e4923c3-ae27-49b9-8662-0f6929fabe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923c3-ae27-49b9-8662-0f6929fabe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0DC140B-6241-47A9-BE52-BFA5D14DC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6E1035-6C52-4771-8AAC-15964BEE10D9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e4923c3-ae27-49b9-8662-0f6929fabee8"/>
  </ds:schemaRefs>
</ds:datastoreItem>
</file>

<file path=customXml/itemProps3.xml><?xml version="1.0" encoding="utf-8"?>
<ds:datastoreItem xmlns:ds="http://schemas.openxmlformats.org/officeDocument/2006/customXml" ds:itemID="{64C71B38-459B-42FD-B895-5EC7E73AC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923c3-ae27-49b9-8662-0f6929fab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96931B6-2CD8-4DE5-B136-1C197F2EF7B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16158</TotalTime>
  <Words>613</Words>
  <Application>Microsoft Office PowerPoint</Application>
  <PresentationFormat>On-screen Show (4:3)</PresentationFormat>
  <Paragraphs>176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Bookman Old Style</vt:lpstr>
      <vt:lpstr>Century Gothic</vt:lpstr>
      <vt:lpstr>Wingdings</vt:lpstr>
      <vt:lpstr>Wingdings 3</vt:lpstr>
      <vt:lpstr>Ion</vt:lpstr>
      <vt:lpstr>Rural Fringe Mixed Use District (RFMUD)  Sending Land Focus: North Belle Meade     2d of 3 Sending Meetings  https://www.colliergov.net/GMPrestudies</vt:lpstr>
      <vt:lpstr>  Summary of Last Meeting and Your Feedback</vt:lpstr>
      <vt:lpstr>Historic Goals of RFMUD: 1999 “Final Order”:</vt:lpstr>
      <vt:lpstr>District Map    Sending Areas</vt:lpstr>
      <vt:lpstr>Sending Area Ownership</vt:lpstr>
      <vt:lpstr>Projected TDR Shortage  - under current rules</vt:lpstr>
      <vt:lpstr>Sending Area Density</vt:lpstr>
      <vt:lpstr>Transfer of Development Rights (TDRs) Credit Types:</vt:lpstr>
      <vt:lpstr>Initial Feedback:</vt:lpstr>
      <vt:lpstr>What We Heard</vt:lpstr>
      <vt:lpstr>What We Heard</vt:lpstr>
      <vt:lpstr>Sending Survey #1 </vt:lpstr>
      <vt:lpstr>  North Belle Meade Special Issues  </vt:lpstr>
      <vt:lpstr>South Belle Meade</vt:lpstr>
      <vt:lpstr>North Belle  Meade East  Sending</vt:lpstr>
      <vt:lpstr>North Belle  Meade West  Sending</vt:lpstr>
      <vt:lpstr>Where  Used Credits Came From</vt:lpstr>
      <vt:lpstr>North Belle Meade- NRPA</vt:lpstr>
      <vt:lpstr>Mitigation Parcels  State and Federal Agencies</vt:lpstr>
      <vt:lpstr>North Belle Meade- NRPA</vt:lpstr>
      <vt:lpstr>    Parcel Ownership NBM Sending</vt:lpstr>
      <vt:lpstr>Discussion</vt:lpstr>
      <vt:lpstr>Panel Questions</vt:lpstr>
      <vt:lpstr>PowerPoint Presentation</vt:lpstr>
      <vt:lpstr>County Website 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Sending Survey Responses</vt:lpstr>
      <vt:lpstr>PowerPoint Presentation</vt:lpstr>
      <vt:lpstr> Vacant/ Agriculture   Receiving      Land</vt:lpstr>
      <vt:lpstr>    Parcel Ownership Sending: Private Ownership</vt:lpstr>
      <vt:lpstr>Examples: Sending Parcels Credits based on each 5 acres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HapkeMargie</dc:creator>
  <cp:lastModifiedBy>KendallMarcia</cp:lastModifiedBy>
  <cp:revision>1197</cp:revision>
  <cp:lastPrinted>2016-01-05T22:10:11Z</cp:lastPrinted>
  <dcterms:created xsi:type="dcterms:W3CDTF">2006-09-27T17:57:33Z</dcterms:created>
  <dcterms:modified xsi:type="dcterms:W3CDTF">2016-02-18T12:35:22Z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0x0101009BBB5A54A09E1A4FA3783E1EEE0D56E4</vt:lpwstr>
  </property>
  <property fmtid="{D5CDD505-2E9C-101B-9397-08002B2CF9AE}" pid="3" name="_dlc_DocIdItemGuid">
    <vt:lpwstr>009ccd69-0cee-420b-babb-df2ca1fa0612</vt:lpwstr>
  </property>
</Properties>
</file>