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85" r:id="rId5"/>
  </p:sldMasterIdLst>
  <p:notesMasterIdLst>
    <p:notesMasterId r:id="rId43"/>
  </p:notesMasterIdLst>
  <p:handoutMasterIdLst>
    <p:handoutMasterId r:id="rId44"/>
  </p:handoutMasterIdLst>
  <p:sldIdLst>
    <p:sldId id="570" r:id="rId6"/>
    <p:sldId id="654" r:id="rId7"/>
    <p:sldId id="638" r:id="rId8"/>
    <p:sldId id="659" r:id="rId9"/>
    <p:sldId id="683" r:id="rId10"/>
    <p:sldId id="652" r:id="rId11"/>
    <p:sldId id="684" r:id="rId12"/>
    <p:sldId id="685" r:id="rId13"/>
    <p:sldId id="645" r:id="rId14"/>
    <p:sldId id="686" r:id="rId15"/>
    <p:sldId id="687" r:id="rId16"/>
    <p:sldId id="688" r:id="rId17"/>
    <p:sldId id="689" r:id="rId18"/>
    <p:sldId id="690" r:id="rId19"/>
    <p:sldId id="691" r:id="rId20"/>
    <p:sldId id="692" r:id="rId21"/>
    <p:sldId id="694" r:id="rId22"/>
    <p:sldId id="700" r:id="rId23"/>
    <p:sldId id="693" r:id="rId24"/>
    <p:sldId id="641" r:id="rId25"/>
    <p:sldId id="695" r:id="rId26"/>
    <p:sldId id="678" r:id="rId27"/>
    <p:sldId id="696" r:id="rId28"/>
    <p:sldId id="697" r:id="rId29"/>
    <p:sldId id="698" r:id="rId30"/>
    <p:sldId id="699" r:id="rId31"/>
    <p:sldId id="667" r:id="rId32"/>
    <p:sldId id="701" r:id="rId33"/>
    <p:sldId id="704" r:id="rId34"/>
    <p:sldId id="705" r:id="rId35"/>
    <p:sldId id="707" r:id="rId36"/>
    <p:sldId id="706" r:id="rId37"/>
    <p:sldId id="708" r:id="rId38"/>
    <p:sldId id="709" r:id="rId39"/>
    <p:sldId id="679" r:id="rId40"/>
    <p:sldId id="655" r:id="rId41"/>
    <p:sldId id="660" r:id="rId4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00"/>
    <a:srgbClr val="D25500"/>
    <a:srgbClr val="D08B00"/>
    <a:srgbClr val="000000"/>
    <a:srgbClr val="CC9900"/>
    <a:srgbClr val="E65D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71" autoAdjust="0"/>
    <p:restoredTop sz="91419" autoAdjust="0"/>
  </p:normalViewPr>
  <p:slideViewPr>
    <p:cSldViewPr>
      <p:cViewPr varScale="1">
        <p:scale>
          <a:sx n="108" d="100"/>
          <a:sy n="108" d="100"/>
        </p:scale>
        <p:origin x="237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067" y="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Likely Demand vs. Likely Supply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15942256"/>
        <c:axId val="415943040"/>
        <c:axId val="0"/>
      </c:bar3DChart>
      <c:catAx>
        <c:axId val="415942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15943040"/>
        <c:crosses val="autoZero"/>
        <c:auto val="1"/>
        <c:lblAlgn val="ctr"/>
        <c:lblOffset val="100"/>
        <c:noMultiLvlLbl val="0"/>
      </c:catAx>
      <c:valAx>
        <c:axId val="41594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94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Likely Demand vs. Likely Supply</a:t>
            </a:r>
          </a:p>
          <a:p>
            <a:pPr>
              <a:defRPr/>
            </a:pPr>
            <a:r>
              <a:rPr lang="en-US" sz="1400" i="1"/>
              <a:t>Existing Growth Management Plan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Demand</c:v>
                </c:pt>
              </c:strCache>
            </c:strRef>
          </c:tx>
          <c:spPr>
            <a:solidFill>
              <a:schemeClr val="accent2">
                <a:lumMod val="75000"/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</c:f>
              <c:numCache>
                <c:formatCode>#,##0</c:formatCode>
                <c:ptCount val="1"/>
                <c:pt idx="0">
                  <c:v>13400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Supply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#,##0</c:formatCode>
                <c:ptCount val="1"/>
                <c:pt idx="0">
                  <c:v>5500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03768944"/>
        <c:axId val="415943432"/>
        <c:axId val="0"/>
      </c:bar3DChart>
      <c:catAx>
        <c:axId val="203768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15943432"/>
        <c:crosses val="autoZero"/>
        <c:auto val="1"/>
        <c:lblAlgn val="ctr"/>
        <c:lblOffset val="100"/>
        <c:noMultiLvlLbl val="0"/>
      </c:catAx>
      <c:valAx>
        <c:axId val="415943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6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Likely Demand vs. Likely Supply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15944216"/>
        <c:axId val="415944608"/>
        <c:axId val="0"/>
      </c:bar3DChart>
      <c:catAx>
        <c:axId val="415944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15944608"/>
        <c:crosses val="autoZero"/>
        <c:auto val="1"/>
        <c:lblAlgn val="ctr"/>
        <c:lblOffset val="100"/>
        <c:noMultiLvlLbl val="0"/>
      </c:catAx>
      <c:valAx>
        <c:axId val="41594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944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Likely Demand vs. Likely Supply</a:t>
            </a:r>
          </a:p>
          <a:p>
            <a:pPr>
              <a:defRPr/>
            </a:pPr>
            <a:r>
              <a:rPr lang="en-US" sz="1400" i="1"/>
              <a:t>Existing Growth Management Plan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Demand</c:v>
                </c:pt>
              </c:strCache>
            </c:strRef>
          </c:tx>
          <c:spPr>
            <a:solidFill>
              <a:schemeClr val="accent2">
                <a:lumMod val="75000"/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</c:f>
              <c:numCache>
                <c:formatCode>#,##0</c:formatCode>
                <c:ptCount val="1"/>
                <c:pt idx="0">
                  <c:v>13400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Supply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#,##0</c:formatCode>
                <c:ptCount val="1"/>
                <c:pt idx="0">
                  <c:v>5500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15945392"/>
        <c:axId val="415945784"/>
        <c:axId val="0"/>
      </c:bar3DChart>
      <c:catAx>
        <c:axId val="415945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15945784"/>
        <c:crosses val="autoZero"/>
        <c:auto val="1"/>
        <c:lblAlgn val="ctr"/>
        <c:lblOffset val="100"/>
        <c:noMultiLvlLbl val="0"/>
      </c:catAx>
      <c:valAx>
        <c:axId val="415945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94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5" tIns="45538" rIns="91075" bIns="45538" numCol="1" anchor="t" anchorCtr="0" compatLnSpc="1">
            <a:prstTxWarp prst="textNoShape">
              <a:avLst/>
            </a:prstTxWarp>
          </a:bodyPr>
          <a:lstStyle>
            <a:lvl1pPr defTabSz="909638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5" tIns="45538" rIns="91075" bIns="45538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5" tIns="45538" rIns="91075" bIns="45538" numCol="1" anchor="b" anchorCtr="0" compatLnSpc="1">
            <a:prstTxWarp prst="textNoShape">
              <a:avLst/>
            </a:prstTxWarp>
          </a:bodyPr>
          <a:lstStyle>
            <a:lvl1pPr defTabSz="909638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7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5" tIns="45538" rIns="91075" bIns="45538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Arial" charset="0"/>
              </a:defRPr>
            </a:lvl1pPr>
          </a:lstStyle>
          <a:p>
            <a:pPr>
              <a:defRPr/>
            </a:pPr>
            <a:fld id="{DB33678B-1707-43FE-A126-C78FE70E8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75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CED011E7-67C0-41AC-9E60-43DD9CE67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138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2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1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34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6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6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1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70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5981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92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5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3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98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0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3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7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9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6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2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5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1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64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86" r:id="rId1"/>
    <p:sldLayoutId id="2147484987" r:id="rId2"/>
    <p:sldLayoutId id="2147484988" r:id="rId3"/>
    <p:sldLayoutId id="2147484989" r:id="rId4"/>
    <p:sldLayoutId id="2147484990" r:id="rId5"/>
    <p:sldLayoutId id="2147484991" r:id="rId6"/>
    <p:sldLayoutId id="2147484992" r:id="rId7"/>
    <p:sldLayoutId id="2147484993" r:id="rId8"/>
    <p:sldLayoutId id="2147484994" r:id="rId9"/>
    <p:sldLayoutId id="2147484995" r:id="rId10"/>
    <p:sldLayoutId id="2147484996" r:id="rId11"/>
    <p:sldLayoutId id="2147484997" r:id="rId12"/>
    <p:sldLayoutId id="2147484998" r:id="rId13"/>
    <p:sldLayoutId id="2147484999" r:id="rId14"/>
    <p:sldLayoutId id="2147485000" r:id="rId15"/>
    <p:sldLayoutId id="2147485001" r:id="rId16"/>
    <p:sldLayoutId id="2147485002" r:id="rId17"/>
    <p:sldLayoutId id="2147485003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iergov.net/GMPrestudie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382000" cy="2851150"/>
          </a:xfrm>
        </p:spPr>
        <p:txBody>
          <a:bodyPr/>
          <a:lstStyle/>
          <a:p>
            <a:pPr algn="ctr"/>
            <a:r>
              <a:rPr lang="en-US" sz="3200" dirty="0" smtClean="0"/>
              <a:t>Rural Fringe Mixed Use District (RFMUD)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 smtClean="0"/>
              <a:t>Sending Economics </a:t>
            </a:r>
            <a:br>
              <a:rPr lang="en-US" sz="3200" i="1" dirty="0" smtClean="0"/>
            </a:br>
            <a:r>
              <a:rPr lang="en-US" sz="3200" i="1" dirty="0" smtClean="0"/>
              <a:t>and </a:t>
            </a:r>
            <a:br>
              <a:rPr lang="en-US" sz="3200" i="1" dirty="0" smtClean="0"/>
            </a:br>
            <a:r>
              <a:rPr lang="en-US" sz="3200" i="1" dirty="0" smtClean="0"/>
              <a:t>Ideas for Change</a:t>
            </a:r>
            <a:br>
              <a:rPr lang="en-US" sz="3200" i="1" dirty="0" smtClean="0"/>
            </a:br>
            <a:r>
              <a:rPr lang="en-US" sz="3200" i="1" dirty="0"/>
              <a:t/>
            </a:r>
            <a:br>
              <a:rPr lang="en-US" sz="3200" i="1" dirty="0"/>
            </a:b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https://www.colliergov.net/GMPrestudies</a:t>
            </a: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4876800"/>
            <a:ext cx="8229600" cy="1219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dirty="0" smtClean="0"/>
              <a:t>Community Planning</a:t>
            </a:r>
          </a:p>
          <a:p>
            <a:pPr>
              <a:defRPr/>
            </a:pPr>
            <a:r>
              <a:rPr lang="en-US" sz="2000" dirty="0" smtClean="0"/>
              <a:t>Planning and Zoning Division</a:t>
            </a:r>
          </a:p>
          <a:p>
            <a:pPr>
              <a:defRPr/>
            </a:pPr>
            <a:r>
              <a:rPr lang="en-US" dirty="0" smtClean="0"/>
              <a:t>February 16</a:t>
            </a:r>
            <a:r>
              <a:rPr lang="en-US" sz="2000" dirty="0" smtClean="0"/>
              <a:t>, 2016</a:t>
            </a:r>
          </a:p>
        </p:txBody>
      </p:sp>
      <p:pic>
        <p:nvPicPr>
          <p:cNvPr id="17412" name="Picture 16" descr="coll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714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5638800" y="1230313"/>
            <a:ext cx="289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Bookman Old Style" pitchFamily="18" charset="0"/>
              </a:rPr>
              <a:t>Collier County | Florida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592490" cy="1400530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b="1" dirty="0" smtClean="0"/>
              <a:t>2 Ways for Buyers to: Get Credits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Buy </a:t>
            </a:r>
            <a:r>
              <a:rPr lang="en-US" sz="3200" dirty="0"/>
              <a:t>Credits, willing </a:t>
            </a:r>
            <a:r>
              <a:rPr lang="en-US" sz="3200" dirty="0" smtClean="0"/>
              <a:t>sellers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/>
              <a:t>Buy Land, convert land to credits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3621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Arms-length Transactions</a:t>
            </a:r>
            <a:br>
              <a:rPr lang="en-US" sz="3600" b="1" dirty="0" smtClean="0"/>
            </a:br>
            <a:r>
              <a:rPr lang="en-US" sz="3600" b="1" dirty="0" smtClean="0"/>
              <a:t>Credits Only: 2012-2015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Approximately 1,100 TDR Credits exchanged</a:t>
            </a:r>
          </a:p>
          <a:p>
            <a:r>
              <a:rPr lang="en-US" sz="2800" dirty="0" smtClean="0"/>
              <a:t>Sales typically “bundled”</a:t>
            </a:r>
          </a:p>
          <a:p>
            <a:pPr lvl="1"/>
            <a:r>
              <a:rPr lang="en-US" sz="2800" dirty="0" smtClean="0"/>
              <a:t>1 base + 1 bonus</a:t>
            </a:r>
          </a:p>
          <a:p>
            <a:pPr lvl="1"/>
            <a:r>
              <a:rPr lang="en-US" sz="2800" dirty="0" smtClean="0"/>
              <a:t>1 base + 2 bonus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Example: 1 Base + 1 Bonus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$25,000 + $3,000 = $28,000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Average cost per TDR= $14,000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2832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True Credit Cost, 2012 to 2015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Prices ranged from $12,000 to $15,000 per credit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Average price; </a:t>
            </a:r>
            <a:r>
              <a:rPr lang="en-US" sz="3200" b="1" dirty="0" smtClean="0"/>
              <a:t>approximately $13,700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38142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28600"/>
            <a:ext cx="4193381" cy="64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42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"/>
            <a:ext cx="4279106" cy="65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6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28600"/>
            <a:ext cx="4250531" cy="650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6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Price per 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South Belle Meade:			$ 6,000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North Belle Meade (East)	$ 3,500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North belle </a:t>
            </a:r>
            <a:r>
              <a:rPr lang="en-US" sz="2800" dirty="0"/>
              <a:t>M</a:t>
            </a:r>
            <a:r>
              <a:rPr lang="en-US" sz="2800" dirty="0" smtClean="0"/>
              <a:t>eade (West)	$12,500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213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Example: South Belle Meade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347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If Sale: $6,000/acre x 5 acres = 														</a:t>
            </a:r>
            <a:r>
              <a:rPr lang="en-US" sz="2800" u="sng" dirty="0" smtClean="0"/>
              <a:t>$30,000</a:t>
            </a:r>
          </a:p>
          <a:p>
            <a:pPr marL="0" indent="0">
              <a:buNone/>
            </a:pPr>
            <a:r>
              <a:rPr lang="en-US" sz="2800" dirty="0" smtClean="0"/>
              <a:t>If TDR Program (at $13,500 per TDR):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Base and EE Bonus: $27,000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R&amp;M and Convey:  $27,000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R&amp;M Cost*: 		 ($10,000)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Net TDR Program:   			</a:t>
            </a:r>
            <a:r>
              <a:rPr lang="en-US" sz="2800" u="sng" dirty="0" smtClean="0"/>
              <a:t>$44,000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*</a:t>
            </a:r>
            <a:r>
              <a:rPr lang="en-US" sz="1200" dirty="0" smtClean="0"/>
              <a:t>Assumption of $2,000/acre if determined by Forestry and FDEP</a:t>
            </a:r>
          </a:p>
        </p:txBody>
      </p:sp>
    </p:spTree>
    <p:extLst>
      <p:ext uri="{BB962C8B-B14F-4D97-AF65-F5344CB8AC3E}">
        <p14:creationId xmlns:p14="http://schemas.microsoft.com/office/powerpoint/2010/main" val="7259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3158"/>
            <a:ext cx="2209800" cy="5123242"/>
          </a:xfrm>
        </p:spPr>
        <p:txBody>
          <a:bodyPr/>
          <a:lstStyle/>
          <a:p>
            <a:r>
              <a:rPr lang="en-US" dirty="0" smtClean="0"/>
              <a:t>South</a:t>
            </a:r>
            <a:br>
              <a:rPr lang="en-US" dirty="0" smtClean="0"/>
            </a:br>
            <a:r>
              <a:rPr lang="en-US" dirty="0" smtClean="0"/>
              <a:t>Belle Meade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66" y="269155"/>
            <a:ext cx="4267200" cy="6255568"/>
          </a:xfrm>
        </p:spPr>
      </p:pic>
    </p:spTree>
    <p:extLst>
      <p:ext uri="{BB962C8B-B14F-4D97-AF65-F5344CB8AC3E}">
        <p14:creationId xmlns:p14="http://schemas.microsoft.com/office/powerpoint/2010/main" val="40131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Example: North Belle Meade- 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If Sale: $3,500/acre x 5 acres = 														</a:t>
            </a:r>
            <a:r>
              <a:rPr lang="en-US" sz="2800" u="sng" dirty="0" smtClean="0"/>
              <a:t>$17,500</a:t>
            </a:r>
          </a:p>
          <a:p>
            <a:pPr marL="0" indent="0">
              <a:buNone/>
            </a:pPr>
            <a:r>
              <a:rPr lang="en-US" sz="2800" dirty="0" smtClean="0"/>
              <a:t>If TDR Program (at $13,500 per TDR):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Base and EE Bonus: </a:t>
            </a:r>
            <a:r>
              <a:rPr lang="en-US" sz="2800" u="sng" dirty="0" smtClean="0"/>
              <a:t>$27,000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R&amp;M and Convey:  $27,000 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R&amp;M Cost*: 		 ($30,000)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Net TDR Program:   			</a:t>
            </a:r>
            <a:r>
              <a:rPr lang="en-US" sz="2800" u="sng" dirty="0" smtClean="0"/>
              <a:t>$24,000</a:t>
            </a:r>
          </a:p>
          <a:p>
            <a:pPr marL="0" indent="0">
              <a:buNone/>
            </a:pPr>
            <a:r>
              <a:rPr lang="en-US" sz="1400" dirty="0" smtClean="0"/>
              <a:t>*per RF Coalition report,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44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2133600" cy="5029201"/>
          </a:xfrm>
        </p:spPr>
        <p:txBody>
          <a:bodyPr/>
          <a:lstStyle/>
          <a:p>
            <a:r>
              <a:rPr lang="en-US" sz="3200" dirty="0" smtClean="0"/>
              <a:t>District Map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u="sng" dirty="0" smtClean="0"/>
              <a:t>Sending Areas</a:t>
            </a:r>
            <a:endParaRPr lang="en-US" sz="2400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5514"/>
            <a:ext cx="4876799" cy="6663171"/>
          </a:xfrm>
        </p:spPr>
      </p:pic>
    </p:spTree>
    <p:extLst>
      <p:ext uri="{BB962C8B-B14F-4D97-AF65-F5344CB8AC3E}">
        <p14:creationId xmlns:p14="http://schemas.microsoft.com/office/powerpoint/2010/main" val="22093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4616"/>
            <a:ext cx="3706290" cy="5186082"/>
          </a:xfrm>
        </p:spPr>
        <p:txBody>
          <a:bodyPr/>
          <a:lstStyle/>
          <a:p>
            <a:r>
              <a:rPr lang="en-US" dirty="0" smtClean="0"/>
              <a:t>North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Belle </a:t>
            </a:r>
            <a:br>
              <a:rPr lang="en-US" dirty="0" smtClean="0"/>
            </a:br>
            <a:r>
              <a:rPr lang="en-US" dirty="0" smtClean="0"/>
              <a:t>Meade</a:t>
            </a:r>
            <a:br>
              <a:rPr lang="en-US" dirty="0" smtClean="0"/>
            </a:br>
            <a:r>
              <a:rPr lang="en-US" dirty="0" smtClean="0"/>
              <a:t>East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i="1" dirty="0" smtClean="0"/>
              <a:t>Sending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484616"/>
            <a:ext cx="5161174" cy="565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836" y="457200"/>
            <a:ext cx="7345164" cy="1400530"/>
          </a:xfrm>
        </p:spPr>
        <p:txBody>
          <a:bodyPr/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Example: North Belle Meade- W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If Sale: $12,500/acre x 5 acres = 														</a:t>
            </a:r>
            <a:r>
              <a:rPr lang="en-US" sz="2800" u="sng" dirty="0" smtClean="0"/>
              <a:t>$62,500</a:t>
            </a:r>
          </a:p>
          <a:p>
            <a:pPr marL="0" indent="0">
              <a:buNone/>
            </a:pPr>
            <a:r>
              <a:rPr lang="en-US" sz="2800" dirty="0" smtClean="0"/>
              <a:t>If TDR Program (at $13,500 per TDR):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Base and EE Bonus: $</a:t>
            </a:r>
            <a:r>
              <a:rPr lang="en-US" sz="2800" u="sng" dirty="0" smtClean="0"/>
              <a:t>27,000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R&amp;M and Convey:  $27,000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R&amp;M Cost*: 		 ($30,000)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Net TDR Program:   			</a:t>
            </a:r>
            <a:r>
              <a:rPr lang="en-US" sz="2800" u="sng" dirty="0" smtClean="0"/>
              <a:t>$24,000</a:t>
            </a:r>
          </a:p>
          <a:p>
            <a:pPr marL="0" indent="0">
              <a:buNone/>
            </a:pPr>
            <a:r>
              <a:rPr lang="en-US" sz="1400" dirty="0" smtClean="0"/>
              <a:t>*per RF Coalition report,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7844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2209800" cy="5284787"/>
          </a:xfrm>
        </p:spPr>
        <p:txBody>
          <a:bodyPr/>
          <a:lstStyle/>
          <a:p>
            <a:r>
              <a:rPr lang="en-US" dirty="0"/>
              <a:t>North</a:t>
            </a:r>
            <a:br>
              <a:rPr lang="en-US" dirty="0"/>
            </a:br>
            <a:r>
              <a:rPr lang="en-US" dirty="0"/>
              <a:t>Belle </a:t>
            </a:r>
            <a:br>
              <a:rPr lang="en-US" dirty="0"/>
            </a:br>
            <a:r>
              <a:rPr lang="en-US" dirty="0" smtClean="0"/>
              <a:t>Meade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West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 smtClean="0"/>
              <a:t>Sending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19400" y="1066800"/>
            <a:ext cx="5867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08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/>
          <a:lstStyle/>
          <a:p>
            <a:r>
              <a:rPr lang="en-US" sz="3600" b="1" dirty="0" smtClean="0"/>
              <a:t>TDR Program Models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981199"/>
            <a:ext cx="6711654" cy="426720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Concurrent transfers</a:t>
            </a:r>
          </a:p>
          <a:p>
            <a:r>
              <a:rPr lang="en-US" sz="3600" dirty="0" smtClean="0"/>
              <a:t>Commodity exchange</a:t>
            </a:r>
          </a:p>
          <a:p>
            <a:r>
              <a:rPr lang="en-US" sz="3600" b="1" dirty="0" smtClean="0"/>
              <a:t>Banking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01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Commodity Exchange</a:t>
            </a:r>
            <a:br>
              <a:rPr lang="en-US" sz="3600" b="1" dirty="0" smtClean="0"/>
            </a:br>
            <a:r>
              <a:rPr lang="en-US" sz="3200" dirty="0" smtClean="0"/>
              <a:t>(Collier County today)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TDR Credit Certificates are issued by County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an be:</a:t>
            </a:r>
          </a:p>
          <a:p>
            <a:pPr lvl="1"/>
            <a:r>
              <a:rPr lang="en-US" sz="2400" dirty="0" smtClean="0"/>
              <a:t>Sold to willing buyer</a:t>
            </a:r>
          </a:p>
          <a:p>
            <a:pPr lvl="1"/>
            <a:r>
              <a:rPr lang="en-US" sz="2400" dirty="0" smtClean="0"/>
              <a:t>Held indefinitely, resold to other buyers</a:t>
            </a:r>
          </a:p>
          <a:p>
            <a:pPr lvl="1"/>
            <a:r>
              <a:rPr lang="en-US" sz="2400" dirty="0" smtClean="0"/>
              <a:t>Redeemed at time of Plat</a:t>
            </a:r>
          </a:p>
          <a:p>
            <a:pPr lvl="1"/>
            <a:r>
              <a:rPr lang="en-US" sz="2400" dirty="0" smtClean="0"/>
              <a:t>Includes a Buyers and Sellers list</a:t>
            </a:r>
          </a:p>
          <a:p>
            <a:pPr lvl="1"/>
            <a:r>
              <a:rPr lang="en-US" sz="2400" dirty="0" smtClean="0"/>
              <a:t>Provides some degree of technical assistance</a:t>
            </a:r>
          </a:p>
          <a:p>
            <a:pPr lvl="1"/>
            <a:endParaRPr lang="en-US" sz="24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06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2"/>
          </a:xfrm>
        </p:spPr>
        <p:txBody>
          <a:bodyPr/>
          <a:lstStyle/>
          <a:p>
            <a:r>
              <a:rPr lang="en-US" sz="3600" b="1" dirty="0" smtClean="0"/>
              <a:t>TDR Bank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28799"/>
            <a:ext cx="6711654" cy="4419607"/>
          </a:xfrm>
        </p:spPr>
        <p:txBody>
          <a:bodyPr/>
          <a:lstStyle/>
          <a:p>
            <a:r>
              <a:rPr lang="en-US" sz="2800" dirty="0" smtClean="0"/>
              <a:t>Has all attributes of Collier’s current exchange</a:t>
            </a:r>
          </a:p>
          <a:p>
            <a:r>
              <a:rPr lang="en-US" sz="2800" dirty="0" smtClean="0"/>
              <a:t>Purchases and Sells credits</a:t>
            </a:r>
          </a:p>
          <a:p>
            <a:r>
              <a:rPr lang="en-US" sz="2800" dirty="0" smtClean="0"/>
              <a:t>Sets credit price directly or indirectly</a:t>
            </a:r>
          </a:p>
          <a:p>
            <a:r>
              <a:rPr lang="en-US" sz="2800" dirty="0"/>
              <a:t>Can be </a:t>
            </a:r>
            <a:r>
              <a:rPr lang="en-US" sz="2800" dirty="0" smtClean="0"/>
              <a:t>run by </a:t>
            </a:r>
            <a:r>
              <a:rPr lang="en-US" sz="2800" dirty="0"/>
              <a:t>County or other Agency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35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2"/>
          </a:xfrm>
        </p:spPr>
        <p:txBody>
          <a:bodyPr/>
          <a:lstStyle/>
          <a:p>
            <a:r>
              <a:rPr lang="en-US" sz="3600" b="1" dirty="0" smtClean="0"/>
              <a:t>TDR Bank, cont.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47801"/>
            <a:ext cx="6711654" cy="480060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Pricing:</a:t>
            </a:r>
          </a:p>
          <a:p>
            <a:pPr lvl="1"/>
            <a:r>
              <a:rPr lang="en-US" sz="2200" dirty="0" smtClean="0"/>
              <a:t>Direct: By setting a purchase price and a sale price through an appraisal method</a:t>
            </a:r>
          </a:p>
          <a:p>
            <a:pPr lvl="1"/>
            <a:r>
              <a:rPr lang="en-US" sz="2200" dirty="0" smtClean="0"/>
              <a:t>Indirect: By auction method</a:t>
            </a:r>
            <a:endParaRPr lang="en-US" sz="2200" dirty="0"/>
          </a:p>
          <a:p>
            <a:r>
              <a:rPr lang="en-US" sz="2800" b="1" dirty="0" smtClean="0"/>
              <a:t>Banking Advantages:</a:t>
            </a:r>
          </a:p>
          <a:p>
            <a:pPr lvl="1"/>
            <a:r>
              <a:rPr lang="en-US" sz="2200" dirty="0" smtClean="0"/>
              <a:t>Ready buyer for Sending Owners</a:t>
            </a:r>
          </a:p>
          <a:p>
            <a:pPr lvl="1"/>
            <a:r>
              <a:rPr lang="en-US" sz="2200" dirty="0" smtClean="0"/>
              <a:t>Evens out market swings in economy</a:t>
            </a:r>
          </a:p>
          <a:p>
            <a:r>
              <a:rPr lang="en-US" sz="2800" b="1" dirty="0" smtClean="0"/>
              <a:t>Disadvantages:</a:t>
            </a:r>
            <a:endParaRPr lang="en-US" sz="2800" b="1" dirty="0"/>
          </a:p>
          <a:p>
            <a:pPr lvl="1"/>
            <a:r>
              <a:rPr lang="en-US" sz="2200" dirty="0" smtClean="0"/>
              <a:t>Cost to create and maintain</a:t>
            </a:r>
          </a:p>
          <a:p>
            <a:pPr lvl="1"/>
            <a:r>
              <a:rPr lang="en-US" sz="2200" dirty="0" smtClean="0"/>
              <a:t>Risk to locality if held for many years</a:t>
            </a:r>
            <a:endParaRPr lang="en-US" sz="2200" dirty="0"/>
          </a:p>
          <a:p>
            <a:pPr lvl="1"/>
            <a:endParaRPr lang="en-US" sz="2200" dirty="0"/>
          </a:p>
          <a:p>
            <a:pPr marL="0" indent="0">
              <a:buNone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919984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838200" y="990601"/>
            <a:ext cx="74676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Contact:</a:t>
            </a:r>
          </a:p>
          <a:p>
            <a:pPr marL="0" indent="0">
              <a:buNone/>
            </a:pPr>
            <a:endParaRPr lang="en-US" sz="2800" u="sng" dirty="0" smtClean="0"/>
          </a:p>
          <a:p>
            <a:pPr marL="0" indent="0">
              <a:buNone/>
            </a:pPr>
            <a:r>
              <a:rPr lang="en-US" sz="2800" u="sng" dirty="0" smtClean="0"/>
              <a:t>Web: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https://www.colliergov.net/GMPrestudies</a:t>
            </a:r>
            <a:endParaRPr lang="en-US" sz="2800" u="sng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800" u="sng" dirty="0"/>
          </a:p>
          <a:p>
            <a:pPr marL="0" indent="0">
              <a:buNone/>
            </a:pPr>
            <a:r>
              <a:rPr lang="en-US" sz="2800" u="sng" dirty="0" smtClean="0"/>
              <a:t>E-mail: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RuralFringeRestudy@colliergov.net</a:t>
            </a: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16157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</a:t>
            </a:r>
            <a:br>
              <a:rPr lang="en-US" dirty="0" smtClean="0"/>
            </a:br>
            <a:r>
              <a:rPr lang="en-US" dirty="0" smtClean="0"/>
              <a:t>A: Credit System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2925"/>
            <a:ext cx="8382000" cy="457647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(Rank) If additional TDR credits can be generated to enhance the returns of Sending Land Owners and make more credits available to buyers, rank the following in order of preference as a basis for awarding those credits:</a:t>
            </a:r>
          </a:p>
          <a:p>
            <a:pPr lvl="1"/>
            <a:r>
              <a:rPr lang="en-US" dirty="0" smtClean="0"/>
              <a:t>Land where habitat value is highest</a:t>
            </a:r>
          </a:p>
          <a:p>
            <a:pPr lvl="1"/>
            <a:r>
              <a:rPr lang="en-US" dirty="0" smtClean="0"/>
              <a:t>Land that can accommodate a flow way</a:t>
            </a:r>
          </a:p>
          <a:p>
            <a:pPr lvl="1"/>
            <a:r>
              <a:rPr lang="en-US" dirty="0" smtClean="0"/>
              <a:t>Land that retains agricultural uses for a period of time</a:t>
            </a:r>
          </a:p>
          <a:p>
            <a:pPr lvl="1"/>
            <a:r>
              <a:rPr lang="en-US" dirty="0" smtClean="0"/>
              <a:t>Land that requires a higher level of restoration</a:t>
            </a:r>
          </a:p>
          <a:p>
            <a:pPr lvl="1"/>
            <a:r>
              <a:rPr lang="en-US" dirty="0" smtClean="0"/>
              <a:t>Land located in the NRPA overlay (excludes North Belle Meade-West)</a:t>
            </a:r>
          </a:p>
          <a:p>
            <a:pPr lvl="1"/>
            <a:r>
              <a:rPr lang="en-US" dirty="0" smtClean="0"/>
              <a:t>All Sending Land regardless of location or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30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</a:t>
            </a:r>
            <a:br>
              <a:rPr lang="en-US" dirty="0" smtClean="0"/>
            </a:br>
            <a:r>
              <a:rPr lang="en-US" dirty="0" smtClean="0"/>
              <a:t>A: Credit System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2925"/>
            <a:ext cx="8382000" cy="45764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Should the $25,000 minimum price for a base TDR Credit be eliminated?</a:t>
            </a:r>
          </a:p>
          <a:p>
            <a:pPr lvl="1"/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NO</a:t>
            </a:r>
          </a:p>
          <a:p>
            <a:pPr marL="0" indent="0">
              <a:buNone/>
            </a:pPr>
            <a:endParaRPr lang="en-US" dirty="0"/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Why/Why not?</a:t>
            </a:r>
          </a:p>
        </p:txBody>
      </p:sp>
    </p:spTree>
    <p:extLst>
      <p:ext uri="{BB962C8B-B14F-4D97-AF65-F5344CB8AC3E}">
        <p14:creationId xmlns:p14="http://schemas.microsoft.com/office/powerpoint/2010/main" val="395384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381000"/>
            <a:ext cx="8049690" cy="2057400"/>
          </a:xfrm>
        </p:spPr>
        <p:txBody>
          <a:bodyPr/>
          <a:lstStyle/>
          <a:p>
            <a:pPr algn="ctr"/>
            <a:r>
              <a:rPr lang="en-US" dirty="0" smtClean="0"/>
              <a:t>Transfer of Development Rights (TDRs)</a:t>
            </a:r>
            <a:br>
              <a:rPr lang="en-US" dirty="0" smtClean="0"/>
            </a:br>
            <a:r>
              <a:rPr lang="en-US" i="1" dirty="0" smtClean="0"/>
              <a:t>Credit Types: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7725"/>
          </a:xfrm>
        </p:spPr>
        <p:txBody>
          <a:bodyPr/>
          <a:lstStyle/>
          <a:p>
            <a:r>
              <a:rPr lang="en-US" sz="3600" dirty="0" smtClean="0"/>
              <a:t>1. Base</a:t>
            </a:r>
            <a:endParaRPr lang="en-US" sz="3600" u="sng" dirty="0" smtClean="0"/>
          </a:p>
          <a:p>
            <a:r>
              <a:rPr lang="en-US" sz="3600" dirty="0" smtClean="0"/>
              <a:t>2. Early Entry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3. Restoration and Maintenance</a:t>
            </a:r>
          </a:p>
          <a:p>
            <a:r>
              <a:rPr lang="en-US" sz="3600" dirty="0" smtClean="0"/>
              <a:t>4. Conveyance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91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</a:t>
            </a:r>
            <a:br>
              <a:rPr lang="en-US" dirty="0" smtClean="0"/>
            </a:br>
            <a:r>
              <a:rPr lang="en-US" dirty="0" smtClean="0"/>
              <a:t>A: Credit System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2925"/>
            <a:ext cx="8382000" cy="45764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Should credits be used outside the Receiving Areas for any purpose?</a:t>
            </a:r>
          </a:p>
          <a:p>
            <a:pPr lvl="1"/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NO</a:t>
            </a:r>
          </a:p>
          <a:p>
            <a:pPr marL="0" indent="0">
              <a:buNone/>
            </a:pPr>
            <a:endParaRPr lang="en-US" dirty="0"/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Where?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Why/Why not?</a:t>
            </a:r>
          </a:p>
        </p:txBody>
      </p:sp>
    </p:spTree>
    <p:extLst>
      <p:ext uri="{BB962C8B-B14F-4D97-AF65-F5344CB8AC3E}">
        <p14:creationId xmlns:p14="http://schemas.microsoft.com/office/powerpoint/2010/main" val="2039940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</a:t>
            </a:r>
            <a:br>
              <a:rPr lang="en-US" dirty="0" smtClean="0"/>
            </a:br>
            <a:r>
              <a:rPr lang="en-US" dirty="0" smtClean="0"/>
              <a:t>B: Program Management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2925"/>
            <a:ext cx="8382000" cy="45764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Should application fees be reduced?</a:t>
            </a:r>
          </a:p>
          <a:p>
            <a:pPr lvl="1"/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NO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Should the County offer free workshop assistance to owners to complete the severance process?</a:t>
            </a:r>
          </a:p>
          <a:p>
            <a:pPr lvl="1"/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59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</a:t>
            </a:r>
            <a:br>
              <a:rPr lang="en-US" dirty="0" smtClean="0"/>
            </a:br>
            <a:r>
              <a:rPr lang="en-US" dirty="0" smtClean="0"/>
              <a:t>B: Program Management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2925"/>
            <a:ext cx="8382000" cy="45764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What should be done to link Sellers with Buyers of TDRs?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Should a TDR “Bank” be established?</a:t>
            </a:r>
          </a:p>
          <a:p>
            <a:pPr lvl="1"/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NO</a:t>
            </a:r>
          </a:p>
          <a:p>
            <a:endParaRPr lang="en-US" dirty="0"/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Who/What agency?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2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4710" y="452718"/>
            <a:ext cx="8506890" cy="1400530"/>
          </a:xfrm>
        </p:spPr>
        <p:txBody>
          <a:bodyPr/>
          <a:lstStyle/>
          <a:p>
            <a:r>
              <a:rPr lang="en-US" dirty="0" smtClean="0"/>
              <a:t>Workshop</a:t>
            </a:r>
            <a:br>
              <a:rPr lang="en-US" dirty="0" smtClean="0"/>
            </a:br>
            <a:r>
              <a:rPr lang="en-US" dirty="0" smtClean="0"/>
              <a:t>C: Sending Land Management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2925"/>
            <a:ext cx="8382000" cy="45764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Where owners decide to use land for agriculture (with agricultural easement):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Should the owner earn TDR credits?</a:t>
            </a:r>
          </a:p>
          <a:p>
            <a:pPr lvl="2"/>
            <a:r>
              <a:rPr lang="en-US" dirty="0" smtClean="0"/>
              <a:t>YES</a:t>
            </a:r>
          </a:p>
          <a:p>
            <a:pPr lvl="2"/>
            <a:r>
              <a:rPr lang="en-US" dirty="0" smtClean="0"/>
              <a:t>NO</a:t>
            </a:r>
          </a:p>
          <a:p>
            <a:pPr marL="0" indent="0">
              <a:buNone/>
            </a:pPr>
            <a:endParaRPr lang="en-US" dirty="0" smtClean="0"/>
          </a:p>
          <a:p>
            <a:pPr marL="857250" lvl="1" indent="-457200">
              <a:buFont typeface="+mj-lt"/>
              <a:buAutoNum type="alphaLcPeriod" startAt="2"/>
            </a:pPr>
            <a:r>
              <a:rPr lang="en-US" dirty="0" smtClean="0"/>
              <a:t>If agricultural contiguous land exceeds 20± acres, should owner also qualify for one additional family home?</a:t>
            </a:r>
          </a:p>
          <a:p>
            <a:pPr lvl="2"/>
            <a:r>
              <a:rPr lang="en-US" dirty="0"/>
              <a:t>YES</a:t>
            </a:r>
          </a:p>
          <a:p>
            <a:pPr lvl="2"/>
            <a:r>
              <a:rPr lang="en-US" dirty="0"/>
              <a:t>NO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948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4710" y="452718"/>
            <a:ext cx="8506890" cy="1400530"/>
          </a:xfrm>
        </p:spPr>
        <p:txBody>
          <a:bodyPr/>
          <a:lstStyle/>
          <a:p>
            <a:r>
              <a:rPr lang="en-US" dirty="0" smtClean="0"/>
              <a:t>Workshop</a:t>
            </a:r>
            <a:br>
              <a:rPr lang="en-US" dirty="0" smtClean="0"/>
            </a:br>
            <a:r>
              <a:rPr lang="en-US" dirty="0" smtClean="0"/>
              <a:t>C: Sending Land Management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2925"/>
            <a:ext cx="8382000" cy="4576475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Should Sending Land in TDR program be owned and maintained by numerous private owners, or by very few larger managing entities? (Participating land owners)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If larger managing entities, do you prefer the county, a state agency or a private agency coordinate management?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(Rank) Long term maintenance costs should be paid for by:</a:t>
            </a:r>
          </a:p>
          <a:p>
            <a:pPr lvl="1"/>
            <a:r>
              <a:rPr lang="en-US" dirty="0" smtClean="0"/>
              <a:t>Donated land through a required contribution (from sales of credits)</a:t>
            </a:r>
          </a:p>
          <a:p>
            <a:pPr lvl="1"/>
            <a:r>
              <a:rPr lang="en-US" dirty="0" smtClean="0"/>
              <a:t>A County mitigation program (fees that come from road building, for example)</a:t>
            </a:r>
          </a:p>
          <a:p>
            <a:pPr lvl="1"/>
            <a:r>
              <a:rPr lang="en-US" dirty="0" smtClean="0"/>
              <a:t>A “green utility fee” paid by all County land owners (real estate tax)</a:t>
            </a:r>
          </a:p>
        </p:txBody>
      </p:sp>
    </p:spTree>
    <p:extLst>
      <p:ext uri="{BB962C8B-B14F-4D97-AF65-F5344CB8AC3E}">
        <p14:creationId xmlns:p14="http://schemas.microsoft.com/office/powerpoint/2010/main" val="641152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2514600" cy="5853112"/>
          </a:xfrm>
        </p:spPr>
        <p:txBody>
          <a:bodyPr/>
          <a:lstStyle/>
          <a:p>
            <a:r>
              <a:rPr lang="en-US" sz="4400" dirty="0" smtClean="0"/>
              <a:t>Where </a:t>
            </a:r>
            <a:br>
              <a:rPr lang="en-US" sz="4400" dirty="0" smtClean="0"/>
            </a:br>
            <a:r>
              <a:rPr lang="en-US" sz="4400" dirty="0" smtClean="0"/>
              <a:t>Used </a:t>
            </a:r>
            <a:r>
              <a:rPr lang="en-US" sz="4400" dirty="0"/>
              <a:t>C</a:t>
            </a:r>
            <a:r>
              <a:rPr lang="en-US" sz="4400" dirty="0" smtClean="0"/>
              <a:t>redits </a:t>
            </a:r>
            <a:r>
              <a:rPr lang="en-US" sz="4400" dirty="0"/>
              <a:t>C</a:t>
            </a:r>
            <a:r>
              <a:rPr lang="en-US" sz="4400" dirty="0" smtClean="0"/>
              <a:t>ame </a:t>
            </a:r>
            <a:r>
              <a:rPr lang="en-US" sz="4400" dirty="0"/>
              <a:t>F</a:t>
            </a:r>
            <a:r>
              <a:rPr lang="en-US" sz="4400" dirty="0" smtClean="0"/>
              <a:t>rom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52801" y="341591"/>
            <a:ext cx="5486400" cy="628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29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 Website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048000"/>
            <a:ext cx="7620001" cy="30829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19201"/>
            <a:ext cx="8229600" cy="167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3"/>
              </a:rPr>
              <a:t>https://www.colliergov.net/GMPrestudies</a:t>
            </a:r>
            <a:endParaRPr lang="en-US" sz="2400" dirty="0" smtClean="0"/>
          </a:p>
          <a:p>
            <a:r>
              <a:rPr lang="en-US" sz="2400" dirty="0" smtClean="0"/>
              <a:t>Main page Comprehensive Planning Division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43000"/>
            <a:ext cx="3733799" cy="4800600"/>
          </a:xfrm>
        </p:spPr>
      </p:pic>
    </p:spTree>
    <p:extLst>
      <p:ext uri="{BB962C8B-B14F-4D97-AF65-F5344CB8AC3E}">
        <p14:creationId xmlns:p14="http://schemas.microsoft.com/office/powerpoint/2010/main" val="256325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Sending Area Density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8153400" cy="47593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Before Final Order: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1 home per 5 acres</a:t>
            </a:r>
            <a:endParaRPr lang="en-US" sz="28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After 2004 Plan Adoption: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1 home per 40 acres; 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1 home per smaller parcel in existence before 1999 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Credits as Compensation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516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TDR Shortage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i="1" dirty="0" smtClean="0"/>
              <a:t>under</a:t>
            </a:r>
            <a:r>
              <a:rPr lang="en-US" dirty="0" smtClean="0"/>
              <a:t> </a:t>
            </a:r>
            <a:r>
              <a:rPr lang="en-US" i="1" dirty="0" smtClean="0"/>
              <a:t>current rules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27088" y="2052638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828140" y="2057400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49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2590800" cy="3455987"/>
          </a:xfrm>
        </p:spPr>
        <p:txBody>
          <a:bodyPr/>
          <a:lstStyle/>
          <a:p>
            <a:r>
              <a:rPr lang="en-US" sz="4000" dirty="0" smtClean="0"/>
              <a:t>North</a:t>
            </a:r>
            <a:br>
              <a:rPr lang="en-US" sz="4000" dirty="0" smtClean="0"/>
            </a:br>
            <a:r>
              <a:rPr lang="en-US" sz="4000" dirty="0" smtClean="0"/>
              <a:t>Belle Meade-</a:t>
            </a:r>
            <a:br>
              <a:rPr lang="en-US" sz="4000" dirty="0" smtClean="0"/>
            </a:br>
            <a:r>
              <a:rPr lang="en-US" sz="4000" dirty="0" smtClean="0"/>
              <a:t>NRPA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3429000"/>
            <a:ext cx="2514600" cy="2701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Top 9</a:t>
            </a:r>
          </a:p>
          <a:p>
            <a:pPr marL="0" indent="0">
              <a:buNone/>
            </a:pPr>
            <a:r>
              <a:rPr lang="en-US" sz="4000" dirty="0" smtClean="0"/>
              <a:t>Owners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16348" y="277813"/>
            <a:ext cx="5025904" cy="627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Supply and Demand*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7162800" cy="2209800"/>
          </a:xfrm>
        </p:spPr>
        <p:txBody>
          <a:bodyPr/>
          <a:lstStyle/>
          <a:p>
            <a:r>
              <a:rPr lang="en-US" sz="2800" dirty="0" smtClean="0"/>
              <a:t>Supply (approximate)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40% “controlled” by end users (2,200)</a:t>
            </a:r>
          </a:p>
          <a:p>
            <a:pPr marL="0" indent="0">
              <a:buNone/>
            </a:pPr>
            <a:r>
              <a:rPr lang="en-US" sz="2800" dirty="0" smtClean="0"/>
              <a:t>60% from private individuals (3,300)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810002"/>
            <a:ext cx="7162800" cy="23209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Demand (approximate):</a:t>
            </a:r>
          </a:p>
          <a:p>
            <a:pPr marL="0" indent="0">
              <a:buNone/>
            </a:pPr>
            <a:r>
              <a:rPr lang="en-US" sz="2800" dirty="0" smtClean="0"/>
              <a:t>“Rural Village”		(8,800)</a:t>
            </a:r>
          </a:p>
          <a:p>
            <a:pPr marL="0" indent="0">
              <a:buNone/>
            </a:pPr>
            <a:r>
              <a:rPr lang="en-US" sz="2800" dirty="0" smtClean="0"/>
              <a:t>  Non-village			(4,600)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* Latent supply and demand, preliminary staff analysis, current GMP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287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TDR Shortage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i="1" dirty="0" smtClean="0"/>
              <a:t>under</a:t>
            </a:r>
            <a:r>
              <a:rPr lang="en-US" dirty="0" smtClean="0"/>
              <a:t> </a:t>
            </a:r>
            <a:r>
              <a:rPr lang="en-US" i="1" dirty="0" smtClean="0"/>
              <a:t>current rules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27088" y="2052638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828140" y="2057400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69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2410890" cy="3738282"/>
          </a:xfrm>
        </p:spPr>
        <p:txBody>
          <a:bodyPr/>
          <a:lstStyle/>
          <a:p>
            <a:r>
              <a:rPr lang="en-US" sz="3200" dirty="0" smtClean="0"/>
              <a:t> Vacant/</a:t>
            </a:r>
            <a:br>
              <a:rPr lang="en-US" sz="3200" dirty="0" smtClean="0"/>
            </a:br>
            <a:r>
              <a:rPr lang="en-US" sz="3200" dirty="0" smtClean="0"/>
              <a:t>Agriculture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Receiving </a:t>
            </a:r>
            <a:br>
              <a:rPr lang="en-US" sz="3200" dirty="0" smtClean="0"/>
            </a:br>
            <a:r>
              <a:rPr lang="en-US" sz="3200" dirty="0" smtClean="0"/>
              <a:t>    Land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39" y="263560"/>
            <a:ext cx="4081561" cy="6339926"/>
          </a:xfrm>
        </p:spPr>
      </p:pic>
    </p:spTree>
    <p:extLst>
      <p:ext uri="{BB962C8B-B14F-4D97-AF65-F5344CB8AC3E}">
        <p14:creationId xmlns:p14="http://schemas.microsoft.com/office/powerpoint/2010/main" val="8904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e4923c3-ae27-49b9-8662-0f6929fabee8">PWHWTDD2SYMW-610-59</_dlc_DocId>
    <_dlc_DocIdUrl xmlns="8e4923c3-ae27-49b9-8662-0f6929fabee8">
      <Url>http://bccsp01/SiteDirectory/PUD/_layouts/DocIdRedir.aspx?ID=PWHWTDD2SYMW-610-59</Url>
      <Description>PWHWTDD2SYMW-610-59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B5A54A09E1A4FA3783E1EEE0D56E4" ma:contentTypeVersion="1" ma:contentTypeDescription="Create a new document." ma:contentTypeScope="" ma:versionID="0f9ea238e4bec153c4211bb4dab58f0e">
  <xsd:schema xmlns:xsd="http://www.w3.org/2001/XMLSchema" xmlns:xs="http://www.w3.org/2001/XMLSchema" xmlns:p="http://schemas.microsoft.com/office/2006/metadata/properties" xmlns:ns2="8e4923c3-ae27-49b9-8662-0f6929fabee8" targetNamespace="http://schemas.microsoft.com/office/2006/metadata/properties" ma:root="true" ma:fieldsID="69f7b259c5d67a172be59b26cdf5fc61" ns2:_="">
    <xsd:import namespace="8e4923c3-ae27-49b9-8662-0f6929fabee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923c3-ae27-49b9-8662-0f6929fabee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6931B6-2CD8-4DE5-B136-1C197F2EF7B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0DC140B-6241-47A9-BE52-BFA5D14DC4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6E1035-6C52-4771-8AAC-15964BEE10D9}">
  <ds:schemaRefs>
    <ds:schemaRef ds:uri="http://schemas.openxmlformats.org/package/2006/metadata/core-properties"/>
    <ds:schemaRef ds:uri="http://purl.org/dc/elements/1.1/"/>
    <ds:schemaRef ds:uri="8e4923c3-ae27-49b9-8662-0f6929fabee8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64C71B38-459B-42FD-B895-5EC7E73AC3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4923c3-ae27-49b9-8662-0f6929fab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16561</TotalTime>
  <Words>747</Words>
  <Application>Microsoft Office PowerPoint</Application>
  <PresentationFormat>On-screen Show (4:3)</PresentationFormat>
  <Paragraphs>190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Bookman Old Style</vt:lpstr>
      <vt:lpstr>Century Gothic</vt:lpstr>
      <vt:lpstr>Wingdings</vt:lpstr>
      <vt:lpstr>Wingdings 3</vt:lpstr>
      <vt:lpstr>Ion</vt:lpstr>
      <vt:lpstr>Rural Fringe Mixed Use District (RFMUD)    Sending Economics  and  Ideas for Change  https://www.colliergov.net/GMPrestudies</vt:lpstr>
      <vt:lpstr>District Map    Sending Areas</vt:lpstr>
      <vt:lpstr>Transfer of Development Rights (TDRs) Credit Types:</vt:lpstr>
      <vt:lpstr>Sending Area Density</vt:lpstr>
      <vt:lpstr>Projected TDR Shortage  - under current rules</vt:lpstr>
      <vt:lpstr>North Belle Meade- NRPA</vt:lpstr>
      <vt:lpstr>Credit Supply and Demand*</vt:lpstr>
      <vt:lpstr>Projected TDR Shortage  - under current rules</vt:lpstr>
      <vt:lpstr> Vacant/ Agriculture   Receiving      Land</vt:lpstr>
      <vt:lpstr> 2 Ways for Buyers to: Get Credits</vt:lpstr>
      <vt:lpstr>Arms-length Transactions Credits Only: 2012-2015</vt:lpstr>
      <vt:lpstr> True Credit Cost, 2012 to 2015</vt:lpstr>
      <vt:lpstr>PowerPoint Presentation</vt:lpstr>
      <vt:lpstr>PowerPoint Presentation</vt:lpstr>
      <vt:lpstr>PowerPoint Presentation</vt:lpstr>
      <vt:lpstr>Median Price per Acre</vt:lpstr>
      <vt:lpstr> Example: South Belle Meade</vt:lpstr>
      <vt:lpstr>South Belle Meade</vt:lpstr>
      <vt:lpstr> Example: North Belle Meade- E</vt:lpstr>
      <vt:lpstr>North Belle  Meade East  Sending</vt:lpstr>
      <vt:lpstr> Example: North Belle Meade- W</vt:lpstr>
      <vt:lpstr>North Belle  Meade West  Sending</vt:lpstr>
      <vt:lpstr>TDR Program Models</vt:lpstr>
      <vt:lpstr>Commodity Exchange (Collier County today)</vt:lpstr>
      <vt:lpstr>TDR Bank</vt:lpstr>
      <vt:lpstr>TDR Bank, cont.</vt:lpstr>
      <vt:lpstr>PowerPoint Presentation</vt:lpstr>
      <vt:lpstr>Workshop A: Credit System</vt:lpstr>
      <vt:lpstr>Workshop A: Credit System</vt:lpstr>
      <vt:lpstr>Workshop A: Credit System</vt:lpstr>
      <vt:lpstr>Workshop B: Program Management</vt:lpstr>
      <vt:lpstr>Workshop B: Program Management</vt:lpstr>
      <vt:lpstr>Workshop C: Sending Land Management</vt:lpstr>
      <vt:lpstr>Workshop C: Sending Land Management</vt:lpstr>
      <vt:lpstr>Where  Used Credits Came From</vt:lpstr>
      <vt:lpstr>County Website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HapkeMargie</dc:creator>
  <cp:lastModifiedBy>KendallMarcia</cp:lastModifiedBy>
  <cp:revision>1224</cp:revision>
  <cp:lastPrinted>2016-02-15T19:13:24Z</cp:lastPrinted>
  <dcterms:created xsi:type="dcterms:W3CDTF">2006-09-27T17:57:33Z</dcterms:created>
  <dcterms:modified xsi:type="dcterms:W3CDTF">2016-02-17T15:23:06Z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0x0101009BBB5A54A09E1A4FA3783E1EEE0D56E4</vt:lpwstr>
  </property>
  <property fmtid="{D5CDD505-2E9C-101B-9397-08002B2CF9AE}" pid="3" name="_dlc_DocIdItemGuid">
    <vt:lpwstr>009ccd69-0cee-420b-babb-df2ca1fa0612</vt:lpwstr>
  </property>
</Properties>
</file>