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6"/>
  </p:sldMasterIdLst>
  <p:notesMasterIdLst>
    <p:notesMasterId r:id="rId17"/>
  </p:notesMasterIdLst>
  <p:sldIdLst>
    <p:sldId id="313" r:id="rId7"/>
    <p:sldId id="288" r:id="rId8"/>
    <p:sldId id="314" r:id="rId9"/>
    <p:sldId id="290" r:id="rId10"/>
    <p:sldId id="316" r:id="rId11"/>
    <p:sldId id="322" r:id="rId12"/>
    <p:sldId id="315" r:id="rId13"/>
    <p:sldId id="318" r:id="rId14"/>
    <p:sldId id="320" r:id="rId15"/>
    <p:sldId id="32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756" y="-108"/>
      </p:cViewPr>
      <p:guideLst>
        <p:guide orient="horz" pos="2160"/>
        <p:guide pos="2880"/>
      </p:guideLst>
    </p:cSldViewPr>
  </p:slideViewPr>
  <p:notesTextViewPr>
    <p:cViewPr>
      <p:scale>
        <a:sx n="100" d="100"/>
        <a:sy n="100" d="100"/>
      </p:scale>
      <p:origin x="0" y="0"/>
    </p:cViewPr>
  </p:notesTextViewPr>
  <p:notesViewPr>
    <p:cSldViewPr>
      <p:cViewPr varScale="1">
        <p:scale>
          <a:sx n="44" d="100"/>
          <a:sy n="44" d="100"/>
        </p:scale>
        <p:origin x="-1454" y="-8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FB0062E-F36B-4AEC-A8C6-C4314808E7B6}" type="datetimeFigureOut">
              <a:rPr lang="en-US"/>
              <a:pPr>
                <a:defRPr/>
              </a:pPr>
              <a:t>7/21/2014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71E87FE-1328-493B-A44B-B1A3A0EE569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C4C156-708A-4735-8938-51D21B3EFE9A}" type="slidenum">
              <a:rPr lang="en-US" smtClean="0"/>
              <a:pPr fontAlgn="base">
                <a:spcBef>
                  <a:spcPct val="0"/>
                </a:spcBef>
                <a:spcAft>
                  <a:spcPct val="0"/>
                </a:spcAft>
                <a:defRPr/>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324A5B5-CDCC-4D78-ADC2-59A93A17BC79}" type="datetimeFigureOut">
              <a:rPr lang="en-US"/>
              <a:pPr>
                <a:defRPr/>
              </a:pPr>
              <a:t>7/21/2014</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30D5F37-A2DC-496B-B015-D68C88D58939}"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1E854BC-7B9E-472E-BF8B-F52850DFC9F8}" type="datetimeFigureOut">
              <a:rPr lang="en-US"/>
              <a:pPr>
                <a:defRPr/>
              </a:pPr>
              <a:t>7/21/2014</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B42F2DA-40DC-491C-A051-8F4E6B6C95E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5BA9DABF-7D63-4671-87C4-50B31E8B41EE}" type="datetimeFigureOut">
              <a:rPr lang="en-US"/>
              <a:pPr>
                <a:defRPr/>
              </a:pPr>
              <a:t>7/21/2014</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D5C2F822-9AB8-4E95-B304-79718682672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245225"/>
            <a:ext cx="1901825"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4290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937375" y="6245225"/>
            <a:ext cx="1901825" cy="476250"/>
          </a:xfrm>
        </p:spPr>
        <p:txBody>
          <a:bodyPr/>
          <a:lstStyle>
            <a:lvl1pPr>
              <a:defRPr/>
            </a:lvl1pPr>
          </a:lstStyle>
          <a:p>
            <a:pPr>
              <a:defRPr/>
            </a:pPr>
            <a:fld id="{3FE3CC6E-60E0-4E80-A4B9-49484674CED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2F09E54-7353-4E5E-9C61-6136AF5142C7}" type="datetimeFigureOut">
              <a:rPr lang="en-US"/>
              <a:pPr>
                <a:defRPr/>
              </a:pPr>
              <a:t>7/21/2014</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98F2B47-1375-4058-A379-F8D92DDEC33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11CE7278-13FC-40A9-8D53-1C2AABF624BA}" type="datetimeFigureOut">
              <a:rPr lang="en-US"/>
              <a:pPr>
                <a:defRPr/>
              </a:pPr>
              <a:t>7/21/2014</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965F73B4-B1F6-4B25-98E9-E5F9547AE101}"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FB31C5A8-167F-4282-B738-D68F624E6DE3}" type="datetimeFigureOut">
              <a:rPr lang="en-US"/>
              <a:pPr>
                <a:defRPr/>
              </a:pPr>
              <a:t>7/21/2014</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D26A5325-0E59-46D7-8CF9-49C7315A5783}"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FB314E4-D608-4E8B-A899-D3762FABC5A5}" type="datetimeFigureOut">
              <a:rPr lang="en-US"/>
              <a:pPr>
                <a:defRPr/>
              </a:pPr>
              <a:t>7/21/2014</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2C828CA5-56B2-4BDF-A06F-23B133E616C0}"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2F04A73-2AC0-4CC1-A0E4-F53D94831428}" type="datetimeFigureOut">
              <a:rPr lang="en-US"/>
              <a:pPr>
                <a:defRPr/>
              </a:pPr>
              <a:t>7/21/2014</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0DEAC73-3FCB-4C48-B4C7-A8E3F13D715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1AFBC97-CC83-4228-ADC6-D2EF38C2967A}" type="datetimeFigureOut">
              <a:rPr lang="en-US"/>
              <a:pPr>
                <a:defRPr/>
              </a:pPr>
              <a:t>7/21/2014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188A9ED9-5391-4766-98F0-CCB79D060C1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A49E0F5-10E8-4190-B79B-73A8F045CDB5}" type="datetimeFigureOut">
              <a:rPr lang="en-US"/>
              <a:pPr>
                <a:defRPr/>
              </a:pPr>
              <a:t>7/21/2014</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B7EC281-6FD9-4343-95FC-2382590664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EE8DC3BC-F138-4FAB-8398-5372ACA03C6D}" type="datetimeFigureOut">
              <a:rPr lang="en-US"/>
              <a:pPr>
                <a:defRPr/>
              </a:pPr>
              <a:t>7/21/2014</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69D391C8-C156-425F-9E8B-D8E07E7F6E1D}"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C97B2E2D-3CD0-4D46-BDF7-F54070BF4865}" type="datetimeFigureOut">
              <a:rPr lang="en-US"/>
              <a:pPr>
                <a:defRPr/>
              </a:pPr>
              <a:t>7/21/2014</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6A05804-906D-415E-BE0A-3428AB7D779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1" r:id="rId2"/>
    <p:sldLayoutId id="2147483806" r:id="rId3"/>
    <p:sldLayoutId id="2147483807" r:id="rId4"/>
    <p:sldLayoutId id="2147483808" r:id="rId5"/>
    <p:sldLayoutId id="2147483802" r:id="rId6"/>
    <p:sldLayoutId id="2147483809" r:id="rId7"/>
    <p:sldLayoutId id="2147483803" r:id="rId8"/>
    <p:sldLayoutId id="2147483810" r:id="rId9"/>
    <p:sldLayoutId id="2147483804" r:id="rId10"/>
    <p:sldLayoutId id="2147483811" r:id="rId11"/>
    <p:sldLayoutId id="2147483812"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6BB1C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6585C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www.floridakeystravel.info/large/catherinesFamily-023.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362200" y="6019800"/>
            <a:ext cx="5791200" cy="685800"/>
          </a:xfrm>
        </p:spPr>
        <p:txBody>
          <a:bodyPr>
            <a:normAutofit fontScale="77500" lnSpcReduction="20000"/>
          </a:bodyPr>
          <a:lstStyle/>
          <a:p>
            <a:pPr eaLnBrk="1" fontAlgn="auto" hangingPunct="1">
              <a:spcAft>
                <a:spcPts val="0"/>
              </a:spcAft>
              <a:buFont typeface="Wingdings"/>
              <a:buNone/>
              <a:defRPr/>
            </a:pPr>
            <a:r>
              <a:rPr lang="en-US" dirty="0" smtClean="0"/>
              <a:t>Presentation created by Stephen Lenberger</a:t>
            </a:r>
          </a:p>
          <a:p>
            <a:pPr eaLnBrk="1" fontAlgn="auto" hangingPunct="1">
              <a:spcAft>
                <a:spcPts val="0"/>
              </a:spcAft>
              <a:buFont typeface="Wingdings"/>
              <a:buNone/>
              <a:defRPr/>
            </a:pPr>
            <a:r>
              <a:rPr lang="en-US" dirty="0" smtClean="0"/>
              <a:t>Adapted by Project Greenscape Coordinator</a:t>
            </a:r>
            <a:endParaRPr lang="en-US" dirty="0"/>
          </a:p>
        </p:txBody>
      </p:sp>
      <p:sp>
        <p:nvSpPr>
          <p:cNvPr id="6" name="Title 5"/>
          <p:cNvSpPr>
            <a:spLocks noGrp="1"/>
          </p:cNvSpPr>
          <p:nvPr>
            <p:ph type="ctrTitle"/>
          </p:nvPr>
        </p:nvSpPr>
        <p:spPr/>
        <p:txBody>
          <a:bodyPr>
            <a:normAutofit/>
          </a:bodyPr>
          <a:lstStyle/>
          <a:p>
            <a:pPr eaLnBrk="1" fontAlgn="auto" hangingPunct="1">
              <a:spcAft>
                <a:spcPts val="0"/>
              </a:spcAft>
              <a:defRPr/>
            </a:pPr>
            <a:r>
              <a:rPr lang="en-US" dirty="0" smtClean="0"/>
              <a:t>Littoral Shelf Planting</a:t>
            </a:r>
            <a:endParaRPr lang="en-US" dirty="0"/>
          </a:p>
        </p:txBody>
      </p:sp>
      <p:pic>
        <p:nvPicPr>
          <p:cNvPr id="10244" name="Picture 6" descr="greenscape_logo_small.jpg"/>
          <p:cNvPicPr>
            <a:picLocks noChangeAspect="1"/>
          </p:cNvPicPr>
          <p:nvPr/>
        </p:nvPicPr>
        <p:blipFill>
          <a:blip r:embed="rId2" cstate="print"/>
          <a:srcRect/>
          <a:stretch>
            <a:fillRect/>
          </a:stretch>
        </p:blipFill>
        <p:spPr bwMode="auto">
          <a:xfrm>
            <a:off x="0" y="6172200"/>
            <a:ext cx="2339975" cy="457200"/>
          </a:xfrm>
          <a:prstGeom prst="rect">
            <a:avLst/>
          </a:prstGeom>
          <a:noFill/>
          <a:ln w="9525">
            <a:noFill/>
            <a:miter lim="800000"/>
            <a:headEnd/>
            <a:tailEnd/>
          </a:ln>
        </p:spPr>
      </p:pic>
      <p:pic>
        <p:nvPicPr>
          <p:cNvPr id="10245" name="Picture 9"/>
          <p:cNvPicPr>
            <a:picLocks noChangeAspect="1" noChangeArrowheads="1"/>
          </p:cNvPicPr>
          <p:nvPr/>
        </p:nvPicPr>
        <p:blipFill>
          <a:blip r:embed="rId3" cstate="print"/>
          <a:srcRect/>
          <a:stretch>
            <a:fillRect/>
          </a:stretch>
        </p:blipFill>
        <p:spPr bwMode="auto">
          <a:xfrm>
            <a:off x="8229600" y="5991225"/>
            <a:ext cx="914400" cy="866775"/>
          </a:xfrm>
          <a:prstGeom prst="rect">
            <a:avLst/>
          </a:prstGeom>
          <a:noFill/>
          <a:ln w="9525">
            <a:noFill/>
            <a:miter lim="800000"/>
            <a:headEnd/>
            <a:tailEnd/>
          </a:ln>
        </p:spPr>
      </p:pic>
      <p:sp>
        <p:nvSpPr>
          <p:cNvPr id="7" name="Rectangle 6"/>
          <p:cNvSpPr/>
          <p:nvPr/>
        </p:nvSpPr>
        <p:spPr>
          <a:xfrm>
            <a:off x="0" y="150674"/>
            <a:ext cx="4191000" cy="1754326"/>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dirty="0" smtClean="0">
                <a:solidFill>
                  <a:schemeClr val="bg2">
                    <a:lumMod val="20000"/>
                    <a:lumOff val="80000"/>
                  </a:schemeClr>
                </a:solidFill>
                <a:latin typeface="Calibri"/>
                <a:ea typeface="Calibri"/>
                <a:cs typeface="Times New Roman"/>
              </a:rPr>
              <a:t>Collier County </a:t>
            </a:r>
          </a:p>
          <a:p>
            <a:pPr algn="ctr"/>
            <a:r>
              <a:rPr lang="en-US" sz="2000" dirty="0" smtClean="0">
                <a:solidFill>
                  <a:schemeClr val="bg2">
                    <a:lumMod val="20000"/>
                    <a:lumOff val="80000"/>
                  </a:schemeClr>
                </a:solidFill>
                <a:latin typeface="Calibri"/>
                <a:ea typeface="Calibri"/>
                <a:cs typeface="Times New Roman"/>
              </a:rPr>
              <a:t>Growth Management Division - </a:t>
            </a:r>
            <a:br>
              <a:rPr lang="en-US" sz="2000" dirty="0" smtClean="0">
                <a:solidFill>
                  <a:schemeClr val="bg2">
                    <a:lumMod val="20000"/>
                    <a:lumOff val="80000"/>
                  </a:schemeClr>
                </a:solidFill>
                <a:latin typeface="Calibri"/>
                <a:ea typeface="Calibri"/>
                <a:cs typeface="Times New Roman"/>
              </a:rPr>
            </a:br>
            <a:r>
              <a:rPr lang="en-US" sz="2000" b="1" dirty="0" smtClean="0">
                <a:solidFill>
                  <a:schemeClr val="bg2">
                    <a:lumMod val="20000"/>
                    <a:lumOff val="80000"/>
                  </a:schemeClr>
                </a:solidFill>
                <a:latin typeface="Calibri"/>
                <a:ea typeface="Calibri"/>
                <a:cs typeface="Times New Roman"/>
              </a:rPr>
              <a:t>Natural Resources Department</a:t>
            </a:r>
          </a:p>
          <a:p>
            <a:pPr algn="ctr"/>
            <a:r>
              <a:rPr lang="en-US" sz="1600" dirty="0" smtClean="0">
                <a:solidFill>
                  <a:schemeClr val="bg2">
                    <a:lumMod val="20000"/>
                    <a:lumOff val="80000"/>
                  </a:schemeClr>
                </a:solidFill>
                <a:latin typeface="Calibri"/>
                <a:ea typeface="Calibri"/>
                <a:cs typeface="Times New Roman"/>
              </a:rPr>
              <a:t>2800 North Horseshoe Dr. </a:t>
            </a:r>
          </a:p>
          <a:p>
            <a:pPr algn="ctr"/>
            <a:r>
              <a:rPr lang="en-US" sz="1600" dirty="0" smtClean="0">
                <a:solidFill>
                  <a:schemeClr val="bg2">
                    <a:lumMod val="20000"/>
                    <a:lumOff val="80000"/>
                  </a:schemeClr>
                </a:solidFill>
                <a:latin typeface="Calibri"/>
                <a:ea typeface="Calibri"/>
                <a:cs typeface="Times New Roman"/>
              </a:rPr>
              <a:t>Naples, FL 34104</a:t>
            </a:r>
          </a:p>
          <a:p>
            <a:pPr algn="ctr"/>
            <a:r>
              <a:rPr lang="en-US" sz="1600" dirty="0" smtClean="0">
                <a:solidFill>
                  <a:schemeClr val="bg2">
                    <a:lumMod val="20000"/>
                    <a:lumOff val="80000"/>
                  </a:schemeClr>
                </a:solidFill>
                <a:latin typeface="Calibri"/>
                <a:ea typeface="Calibri"/>
                <a:cs typeface="Times New Roman"/>
              </a:rPr>
              <a:t>(239) 252-2400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5334000" y="1524000"/>
            <a:ext cx="2667000" cy="3786188"/>
          </a:xfrm>
          <a:prstGeom prst="rect">
            <a:avLst/>
          </a:prstGeom>
          <a:noFill/>
          <a:ln w="9525">
            <a:noFill/>
            <a:miter lim="800000"/>
            <a:headEnd/>
            <a:tailEnd/>
          </a:ln>
        </p:spPr>
        <p:txBody>
          <a:bodyPr>
            <a:spAutoFit/>
          </a:bodyPr>
          <a:lstStyle/>
          <a:p>
            <a:pPr>
              <a:buFontTx/>
              <a:buChar char="•"/>
            </a:pPr>
            <a:r>
              <a:rPr lang="en-US" sz="2000">
                <a:latin typeface="Arial Unicode MS" pitchFamily="34" charset="-128"/>
              </a:rPr>
              <a:t>The leaves of water lilies and other plants shade and cool the bottom of the lake. </a:t>
            </a:r>
          </a:p>
          <a:p>
            <a:pPr>
              <a:buFontTx/>
              <a:buChar char="•"/>
            </a:pPr>
            <a:r>
              <a:rPr lang="en-US" sz="2000">
                <a:latin typeface="Arial Unicode MS" pitchFamily="34" charset="-128"/>
              </a:rPr>
              <a:t>Flexible stems and leaves can absorb wave energy which would otherwise wear away at the shoreline, causing shoreline erosion and sediment in the water.</a:t>
            </a:r>
          </a:p>
        </p:txBody>
      </p:sp>
      <p:pic>
        <p:nvPicPr>
          <p:cNvPr id="19459" name="Picture 6" descr="lily,%20fragrant-water%20-%20P041011-1915w"/>
          <p:cNvPicPr>
            <a:picLocks noChangeAspect="1" noChangeArrowheads="1"/>
          </p:cNvPicPr>
          <p:nvPr/>
        </p:nvPicPr>
        <p:blipFill>
          <a:blip r:embed="rId2" cstate="print"/>
          <a:srcRect/>
          <a:stretch>
            <a:fillRect/>
          </a:stretch>
        </p:blipFill>
        <p:spPr bwMode="auto">
          <a:xfrm>
            <a:off x="762000" y="1905000"/>
            <a:ext cx="4391025" cy="3459163"/>
          </a:xfrm>
          <a:prstGeom prst="rect">
            <a:avLst/>
          </a:prstGeom>
          <a:noFill/>
          <a:ln w="9525">
            <a:noFill/>
            <a:miter lim="800000"/>
            <a:headEnd/>
            <a:tailEnd/>
          </a:ln>
        </p:spPr>
      </p:pic>
      <p:sp>
        <p:nvSpPr>
          <p:cNvPr id="19460" name="Title 3"/>
          <p:cNvSpPr>
            <a:spLocks noGrp="1"/>
          </p:cNvSpPr>
          <p:nvPr>
            <p:ph type="title"/>
          </p:nvPr>
        </p:nvSpPr>
        <p:spPr/>
        <p:txBody>
          <a:bodyPr/>
          <a:lstStyle/>
          <a:p>
            <a:pPr eaLnBrk="1" hangingPunct="1"/>
            <a:r>
              <a:rPr lang="en-US" b="1" smtClean="0">
                <a:latin typeface="Arial Unicode MS" pitchFamily="34" charset="-128"/>
              </a:rPr>
              <a:t>How Shoreline Plants Help</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pic>
        <p:nvPicPr>
          <p:cNvPr id="11266" name="Picture 5" descr="HPIM2378"/>
          <p:cNvPicPr>
            <a:picLocks noChangeAspect="1" noChangeArrowheads="1"/>
          </p:cNvPicPr>
          <p:nvPr/>
        </p:nvPicPr>
        <p:blipFill>
          <a:blip r:embed="rId2" cstate="print"/>
          <a:srcRect/>
          <a:stretch>
            <a:fillRect/>
          </a:stretch>
        </p:blipFill>
        <p:spPr bwMode="auto">
          <a:xfrm>
            <a:off x="2133600" y="1752600"/>
            <a:ext cx="6472238" cy="4419600"/>
          </a:xfrm>
          <a:prstGeom prst="rect">
            <a:avLst/>
          </a:prstGeom>
          <a:noFill/>
          <a:ln w="9525">
            <a:noFill/>
            <a:miter lim="800000"/>
            <a:headEnd/>
            <a:tailEnd/>
          </a:ln>
        </p:spPr>
      </p:pic>
      <p:sp>
        <p:nvSpPr>
          <p:cNvPr id="11267" name="Title 8"/>
          <p:cNvSpPr>
            <a:spLocks noGrp="1"/>
          </p:cNvSpPr>
          <p:nvPr>
            <p:ph type="title"/>
          </p:nvPr>
        </p:nvSpPr>
        <p:spPr/>
        <p:txBody>
          <a:bodyPr/>
          <a:lstStyle/>
          <a:p>
            <a:pPr eaLnBrk="1" hangingPunct="1"/>
            <a:r>
              <a:rPr lang="en-US" smtClean="0"/>
              <a:t>Definition of Littoral Zones</a:t>
            </a:r>
          </a:p>
        </p:txBody>
      </p:sp>
      <p:sp>
        <p:nvSpPr>
          <p:cNvPr id="11268" name="Text Placeholder 10"/>
          <p:cNvSpPr>
            <a:spLocks noGrp="1"/>
          </p:cNvSpPr>
          <p:nvPr>
            <p:ph type="body" idx="2"/>
          </p:nvPr>
        </p:nvSpPr>
        <p:spPr>
          <a:xfrm>
            <a:off x="304800" y="1752600"/>
            <a:ext cx="1600200" cy="4343400"/>
          </a:xfrm>
        </p:spPr>
        <p:txBody>
          <a:bodyPr/>
          <a:lstStyle/>
          <a:p>
            <a:pPr eaLnBrk="1" hangingPunct="1"/>
            <a:r>
              <a:rPr lang="en-US" smtClean="0">
                <a:solidFill>
                  <a:srgbClr val="FFFFFF"/>
                </a:solidFill>
                <a:latin typeface="Arial Unicode MS" pitchFamily="34" charset="-128"/>
              </a:rPr>
              <a:t>Littoral refers to the coast of an ocean or sea, or to the banks of a river, lake or estuary.</a:t>
            </a:r>
          </a:p>
          <a:p>
            <a:pPr eaLnBrk="1" hangingPunct="1"/>
            <a:endParaRPr lang="en-US" smtClean="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pic>
        <p:nvPicPr>
          <p:cNvPr id="12290" name="Picture 3" descr="runof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9200" y="1524000"/>
            <a:ext cx="6683375" cy="5410200"/>
          </a:xfrm>
          <a:prstGeom prst="rect">
            <a:avLst/>
          </a:prstGeom>
          <a:noFill/>
          <a:ln w="9525">
            <a:noFill/>
            <a:miter lim="800000"/>
            <a:headEnd/>
            <a:tailEnd/>
          </a:ln>
        </p:spPr>
      </p:pic>
      <p:sp>
        <p:nvSpPr>
          <p:cNvPr id="12291" name="Title 6"/>
          <p:cNvSpPr>
            <a:spLocks noGrp="1"/>
          </p:cNvSpPr>
          <p:nvPr>
            <p:ph type="title"/>
          </p:nvPr>
        </p:nvSpPr>
        <p:spPr>
          <a:xfrm>
            <a:off x="685800" y="304800"/>
            <a:ext cx="8153400" cy="990600"/>
          </a:xfrm>
        </p:spPr>
        <p:txBody>
          <a:bodyPr/>
          <a:lstStyle/>
          <a:p>
            <a:pPr eaLnBrk="1" hangingPunct="1"/>
            <a:r>
              <a:rPr lang="en-US" smtClean="0">
                <a:latin typeface="Arial Unicode MS" pitchFamily="34" charset="-128"/>
              </a:rPr>
              <a:t>Sources of Run-off</a:t>
            </a: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26628" name="Rectangle 2"/>
          <p:cNvSpPr>
            <a:spLocks noChangeArrowheads="1"/>
          </p:cNvSpPr>
          <p:nvPr/>
        </p:nvSpPr>
        <p:spPr bwMode="auto">
          <a:xfrm>
            <a:off x="381000" y="304800"/>
            <a:ext cx="8305800" cy="1143000"/>
          </a:xfrm>
          <a:prstGeom prst="rect">
            <a:avLst/>
          </a:prstGeom>
          <a:noFill/>
          <a:ln w="9525">
            <a:noFill/>
            <a:miter lim="800000"/>
            <a:headEnd/>
            <a:tailEnd/>
          </a:ln>
        </p:spPr>
        <p:txBody>
          <a:bodyPr anchor="b"/>
          <a:lstStyle/>
          <a:p>
            <a:pPr fontAlgn="auto">
              <a:spcBef>
                <a:spcPts val="0"/>
              </a:spcBef>
              <a:spcAft>
                <a:spcPts val="0"/>
              </a:spcAft>
              <a:defRPr/>
            </a:pPr>
            <a:endParaRPr lang="en-US" sz="4000" dirty="0">
              <a:solidFill>
                <a:schemeClr val="tx2"/>
              </a:solidFill>
              <a:effectLst>
                <a:outerShdw blurRad="38100" dist="38100" dir="2700000" algn="tl">
                  <a:srgbClr val="000000"/>
                </a:outerShdw>
              </a:effectLst>
              <a:latin typeface="+mn-lt"/>
              <a:cs typeface="+mn-cs"/>
            </a:endParaRPr>
          </a:p>
        </p:txBody>
      </p:sp>
      <p:sp>
        <p:nvSpPr>
          <p:cNvPr id="13315" name="Title 3"/>
          <p:cNvSpPr>
            <a:spLocks noGrp="1"/>
          </p:cNvSpPr>
          <p:nvPr>
            <p:ph type="title"/>
          </p:nvPr>
        </p:nvSpPr>
        <p:spPr>
          <a:xfrm>
            <a:off x="612775" y="228600"/>
            <a:ext cx="8153400" cy="990600"/>
          </a:xfrm>
        </p:spPr>
        <p:txBody>
          <a:bodyPr/>
          <a:lstStyle/>
          <a:p>
            <a:pPr eaLnBrk="1" hangingPunct="1"/>
            <a:r>
              <a:rPr lang="en-US" smtClean="0"/>
              <a:t>Purpose of Retention Ponds</a:t>
            </a:r>
          </a:p>
        </p:txBody>
      </p:sp>
      <p:sp>
        <p:nvSpPr>
          <p:cNvPr id="5" name="Content Placeholder 4"/>
          <p:cNvSpPr>
            <a:spLocks noGrp="1"/>
          </p:cNvSpPr>
          <p:nvPr>
            <p:ph sz="quarter" idx="1"/>
          </p:nvPr>
        </p:nvSpPr>
        <p:spPr>
          <a:xfrm>
            <a:off x="457200" y="1676400"/>
            <a:ext cx="8153400" cy="4495800"/>
          </a:xfrm>
        </p:spPr>
        <p:txBody>
          <a:bodyPr>
            <a:normAutofit fontScale="85000" lnSpcReduction="20000"/>
          </a:bodyPr>
          <a:lstStyle/>
          <a:p>
            <a:pPr marL="342900" indent="-342900" eaLnBrk="1" fontAlgn="auto" hangingPunct="1">
              <a:spcBef>
                <a:spcPct val="20000"/>
              </a:spcBef>
              <a:spcAft>
                <a:spcPts val="0"/>
              </a:spcAft>
              <a:buClr>
                <a:schemeClr val="hlink"/>
              </a:buClr>
              <a:buSzPct val="65000"/>
              <a:buFont typeface="Wingdings" pitchFamily="2" charset="2"/>
              <a:buChar char="n"/>
              <a:defRPr/>
            </a:pPr>
            <a:r>
              <a:rPr lang="en-US" sz="3200" dirty="0" smtClean="0"/>
              <a:t>Man-made lakes and ponds are usually dug for storm-water retention</a:t>
            </a:r>
          </a:p>
          <a:p>
            <a:pPr marL="342900" indent="-342900" eaLnBrk="1" fontAlgn="auto" hangingPunct="1">
              <a:spcBef>
                <a:spcPct val="20000"/>
              </a:spcBef>
              <a:spcAft>
                <a:spcPts val="0"/>
              </a:spcAft>
              <a:buClr>
                <a:schemeClr val="hlink"/>
              </a:buClr>
              <a:buSzPct val="65000"/>
              <a:buFont typeface="Wingdings" pitchFamily="2" charset="2"/>
              <a:buChar char="n"/>
              <a:defRPr/>
            </a:pPr>
            <a:r>
              <a:rPr lang="en-US" sz="3200" dirty="0" smtClean="0"/>
              <a:t>They are dug to accept the nutrient and pollutant filled water that drains from paved roads and yards of the development in order to prevent deterioration of "downstream“ rivers and other natural water bodies. </a:t>
            </a:r>
          </a:p>
          <a:p>
            <a:pPr marL="342900" indent="-342900" eaLnBrk="1" fontAlgn="auto" hangingPunct="1">
              <a:spcBef>
                <a:spcPct val="20000"/>
              </a:spcBef>
              <a:spcAft>
                <a:spcPts val="0"/>
              </a:spcAft>
              <a:buClr>
                <a:schemeClr val="hlink"/>
              </a:buClr>
              <a:buSzPct val="65000"/>
              <a:buFont typeface="Wingdings" pitchFamily="2" charset="2"/>
              <a:buChar char="n"/>
              <a:defRPr/>
            </a:pPr>
            <a:r>
              <a:rPr lang="en-US" sz="3200" dirty="0" smtClean="0"/>
              <a:t>Runoff water gathers oil, gas, pesticides, heavy metals, fertilizers, bacteria, and nutrients as it flows over roadways and parking lots and landscaped areas. </a:t>
            </a:r>
          </a:p>
          <a:p>
            <a:pPr marL="342900" indent="-342900" eaLnBrk="1" fontAlgn="auto" hangingPunct="1">
              <a:spcBef>
                <a:spcPct val="20000"/>
              </a:spcBef>
              <a:spcAft>
                <a:spcPts val="0"/>
              </a:spcAft>
              <a:buClr>
                <a:schemeClr val="hlink"/>
              </a:buClr>
              <a:buSzPct val="65000"/>
              <a:buFont typeface="Wingdings" pitchFamily="2" charset="2"/>
              <a:buChar char="n"/>
              <a:defRPr/>
            </a:pPr>
            <a:r>
              <a:rPr lang="en-US" sz="3200" dirty="0" smtClean="0"/>
              <a:t>These pollutants could cause harm if they flow directly into water bodies without any filtration or decomposition. </a:t>
            </a:r>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4" name="Rectangle 3"/>
          <p:cNvSpPr/>
          <p:nvPr/>
        </p:nvSpPr>
        <p:spPr>
          <a:xfrm>
            <a:off x="381000" y="2895600"/>
            <a:ext cx="1828800" cy="15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39" name="Rectangle 4"/>
          <p:cNvSpPr>
            <a:spLocks noChangeArrowheads="1"/>
          </p:cNvSpPr>
          <p:nvPr/>
        </p:nvSpPr>
        <p:spPr bwMode="auto">
          <a:xfrm>
            <a:off x="381000" y="312738"/>
            <a:ext cx="8610600" cy="2030412"/>
          </a:xfrm>
          <a:prstGeom prst="rect">
            <a:avLst/>
          </a:prstGeom>
          <a:noFill/>
          <a:ln w="9525">
            <a:noFill/>
            <a:miter lim="800000"/>
            <a:headEnd/>
            <a:tailEnd/>
          </a:ln>
        </p:spPr>
        <p:txBody>
          <a:bodyPr>
            <a:spAutoFit/>
          </a:bodyPr>
          <a:lstStyle/>
          <a:p>
            <a:r>
              <a:rPr lang="en-US" sz="2100">
                <a:latin typeface="Arial Unicode MS" pitchFamily="34" charset="-128"/>
              </a:rPr>
              <a:t>Though retention ponds are a necessary part of Florida's landscape and an essential part of the Storm Water Management System; they often look unnaturally bare…devoid of wildlife and vegetation. As a result, these man-made ponds are susceptible to algae blooms caused by naturally occurring algae that feeds on excess nutrients from run-off (i.e.: fertilizer applied to lawns and landscapes). </a:t>
            </a:r>
          </a:p>
        </p:txBody>
      </p:sp>
      <p:pic>
        <p:nvPicPr>
          <p:cNvPr id="14340" name="Picture 5" descr="HPIM3101"/>
          <p:cNvPicPr>
            <a:picLocks noChangeAspect="1" noChangeArrowheads="1"/>
          </p:cNvPicPr>
          <p:nvPr/>
        </p:nvPicPr>
        <p:blipFill>
          <a:blip r:embed="rId3" cstate="print"/>
          <a:srcRect/>
          <a:stretch>
            <a:fillRect/>
          </a:stretch>
        </p:blipFill>
        <p:spPr bwMode="auto">
          <a:xfrm>
            <a:off x="457200" y="3238500"/>
            <a:ext cx="8458200" cy="3436938"/>
          </a:xfrm>
          <a:prstGeom prst="rect">
            <a:avLst/>
          </a:prstGeom>
          <a:noFill/>
          <a:ln w="9525">
            <a:noFill/>
            <a:miter lim="800000"/>
            <a:headEnd/>
            <a:tailEnd/>
          </a:ln>
        </p:spPr>
      </p:pic>
      <p:sp>
        <p:nvSpPr>
          <p:cNvPr id="5" name="Rectangle 4"/>
          <p:cNvSpPr/>
          <p:nvPr/>
        </p:nvSpPr>
        <p:spPr>
          <a:xfrm>
            <a:off x="152400" y="76200"/>
            <a:ext cx="152400" cy="662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pic>
        <p:nvPicPr>
          <p:cNvPr id="15362" name="Picture 5" descr="HPIM3447"/>
          <p:cNvPicPr>
            <a:picLocks noChangeAspect="1" noChangeArrowheads="1"/>
          </p:cNvPicPr>
          <p:nvPr/>
        </p:nvPicPr>
        <p:blipFill>
          <a:blip r:embed="rId2" cstate="print"/>
          <a:srcRect/>
          <a:stretch>
            <a:fillRect/>
          </a:stretch>
        </p:blipFill>
        <p:spPr bwMode="auto">
          <a:xfrm>
            <a:off x="4302125" y="1981200"/>
            <a:ext cx="4689475" cy="3505200"/>
          </a:xfrm>
          <a:prstGeom prst="rect">
            <a:avLst/>
          </a:prstGeom>
          <a:noFill/>
          <a:ln w="9525">
            <a:noFill/>
            <a:miter lim="800000"/>
            <a:headEnd/>
            <a:tailEnd/>
          </a:ln>
        </p:spPr>
      </p:pic>
      <p:sp>
        <p:nvSpPr>
          <p:cNvPr id="15363" name="Title 3"/>
          <p:cNvSpPr>
            <a:spLocks noGrp="1"/>
          </p:cNvSpPr>
          <p:nvPr>
            <p:ph type="title"/>
          </p:nvPr>
        </p:nvSpPr>
        <p:spPr>
          <a:xfrm>
            <a:off x="612775" y="228600"/>
            <a:ext cx="8153400" cy="990600"/>
          </a:xfrm>
        </p:spPr>
        <p:txBody>
          <a:bodyPr/>
          <a:lstStyle/>
          <a:p>
            <a:pPr eaLnBrk="1" hangingPunct="1"/>
            <a:r>
              <a:rPr lang="en-US" b="1" smtClean="0">
                <a:latin typeface="Arial Unicode MS" pitchFamily="34" charset="-128"/>
              </a:rPr>
              <a:t>How Shoreline Plants Help</a:t>
            </a:r>
            <a:endParaRPr lang="en-US" smtClean="0"/>
          </a:p>
        </p:txBody>
      </p:sp>
      <p:sp>
        <p:nvSpPr>
          <p:cNvPr id="15364" name="Content Placeholder 4"/>
          <p:cNvSpPr>
            <a:spLocks noGrp="1"/>
          </p:cNvSpPr>
          <p:nvPr>
            <p:ph sz="quarter" idx="1"/>
          </p:nvPr>
        </p:nvSpPr>
        <p:spPr>
          <a:xfrm>
            <a:off x="0" y="1600200"/>
            <a:ext cx="4191000" cy="5029200"/>
          </a:xfrm>
        </p:spPr>
        <p:txBody>
          <a:bodyPr/>
          <a:lstStyle/>
          <a:p>
            <a:pPr eaLnBrk="1" hangingPunct="1"/>
            <a:r>
              <a:rPr lang="en-US" sz="2200" smtClean="0">
                <a:latin typeface="Arial Unicode MS" pitchFamily="34" charset="-128"/>
              </a:rPr>
              <a:t>Wetland vegetation can improve water quality by removing excess nutrients and pollution from the water. </a:t>
            </a:r>
          </a:p>
          <a:p>
            <a:pPr eaLnBrk="1" hangingPunct="1"/>
            <a:r>
              <a:rPr lang="en-US" sz="2200" smtClean="0">
                <a:latin typeface="Arial Unicode MS" pitchFamily="34" charset="-128"/>
              </a:rPr>
              <a:t>Shoreline plants produce oxygen as a by-product of their metabolism; this benefits the overall health of the lake.</a:t>
            </a:r>
          </a:p>
          <a:p>
            <a:pPr eaLnBrk="1" hangingPunct="1"/>
            <a:r>
              <a:rPr lang="en-US" sz="2200" smtClean="0">
                <a:latin typeface="Arial Unicode MS" pitchFamily="34" charset="-128"/>
              </a:rPr>
              <a:t>Provide habitat for aquatic and other species of wildlife.</a:t>
            </a:r>
            <a:endParaRPr lang="en-US" sz="22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11" name="Rectangle 10"/>
          <p:cNvSpPr/>
          <p:nvPr/>
        </p:nvSpPr>
        <p:spPr>
          <a:xfrm>
            <a:off x="381000" y="2895600"/>
            <a:ext cx="1143000" cy="228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87" name="Text Box 4"/>
          <p:cNvSpPr txBox="1">
            <a:spLocks noChangeArrowheads="1"/>
          </p:cNvSpPr>
          <p:nvPr/>
        </p:nvSpPr>
        <p:spPr bwMode="auto">
          <a:xfrm>
            <a:off x="381000" y="381000"/>
            <a:ext cx="4572000" cy="1570038"/>
          </a:xfrm>
          <a:prstGeom prst="rect">
            <a:avLst/>
          </a:prstGeom>
          <a:noFill/>
          <a:ln w="9525">
            <a:noFill/>
            <a:miter lim="800000"/>
            <a:headEnd/>
            <a:tailEnd/>
          </a:ln>
        </p:spPr>
        <p:txBody>
          <a:bodyPr>
            <a:spAutoFit/>
          </a:bodyPr>
          <a:lstStyle/>
          <a:p>
            <a:pPr>
              <a:spcBef>
                <a:spcPct val="50000"/>
              </a:spcBef>
            </a:pPr>
            <a:r>
              <a:rPr lang="en-US" sz="2400">
                <a:latin typeface="Arial Unicode MS" pitchFamily="34" charset="-128"/>
              </a:rPr>
              <a:t>Littoral Shelves provide protection and control from erosion caused by storm water run-off</a:t>
            </a:r>
          </a:p>
        </p:txBody>
      </p:sp>
      <p:pic>
        <p:nvPicPr>
          <p:cNvPr id="16388" name="Picture 8" descr="HPIM3234"/>
          <p:cNvPicPr>
            <a:picLocks noChangeAspect="1" noChangeArrowheads="1"/>
          </p:cNvPicPr>
          <p:nvPr/>
        </p:nvPicPr>
        <p:blipFill>
          <a:blip r:embed="rId2" cstate="print"/>
          <a:srcRect/>
          <a:stretch>
            <a:fillRect/>
          </a:stretch>
        </p:blipFill>
        <p:spPr bwMode="auto">
          <a:xfrm>
            <a:off x="4876800" y="304800"/>
            <a:ext cx="3581400" cy="2514600"/>
          </a:xfrm>
          <a:prstGeom prst="rect">
            <a:avLst/>
          </a:prstGeom>
          <a:noFill/>
          <a:ln w="9525">
            <a:noFill/>
            <a:miter lim="800000"/>
            <a:headEnd/>
            <a:tailEnd/>
          </a:ln>
        </p:spPr>
      </p:pic>
      <p:pic>
        <p:nvPicPr>
          <p:cNvPr id="16389" name="Picture 9" descr="cevr20090001918051909HPIM1260 (2)"/>
          <p:cNvPicPr>
            <a:picLocks noChangeAspect="1" noChangeArrowheads="1"/>
          </p:cNvPicPr>
          <p:nvPr/>
        </p:nvPicPr>
        <p:blipFill>
          <a:blip r:embed="rId3" cstate="print"/>
          <a:srcRect/>
          <a:stretch>
            <a:fillRect/>
          </a:stretch>
        </p:blipFill>
        <p:spPr bwMode="auto">
          <a:xfrm>
            <a:off x="4953000" y="3200400"/>
            <a:ext cx="3886200" cy="2743200"/>
          </a:xfrm>
          <a:prstGeom prst="rect">
            <a:avLst/>
          </a:prstGeom>
          <a:noFill/>
          <a:ln w="9525">
            <a:noFill/>
            <a:miter lim="800000"/>
            <a:headEnd/>
            <a:tailEnd/>
          </a:ln>
        </p:spPr>
      </p:pic>
      <p:pic>
        <p:nvPicPr>
          <p:cNvPr id="16390" name="Picture 10" descr="cevr20090001918051909HPIM1260 (5)"/>
          <p:cNvPicPr>
            <a:picLocks noChangeAspect="1" noChangeArrowheads="1"/>
          </p:cNvPicPr>
          <p:nvPr/>
        </p:nvPicPr>
        <p:blipFill>
          <a:blip r:embed="rId4" cstate="print"/>
          <a:srcRect/>
          <a:stretch>
            <a:fillRect/>
          </a:stretch>
        </p:blipFill>
        <p:spPr bwMode="auto">
          <a:xfrm>
            <a:off x="1524000" y="2057400"/>
            <a:ext cx="3581400" cy="2819400"/>
          </a:xfrm>
          <a:prstGeom prst="rect">
            <a:avLst/>
          </a:prstGeom>
          <a:noFill/>
          <a:ln w="9525">
            <a:noFill/>
            <a:miter lim="800000"/>
            <a:headEnd/>
            <a:tailEnd/>
          </a:ln>
        </p:spPr>
      </p:pic>
      <p:sp>
        <p:nvSpPr>
          <p:cNvPr id="16391" name="Text Box 11"/>
          <p:cNvSpPr txBox="1">
            <a:spLocks noChangeArrowheads="1"/>
          </p:cNvSpPr>
          <p:nvPr/>
        </p:nvSpPr>
        <p:spPr bwMode="auto">
          <a:xfrm>
            <a:off x="304800" y="4876800"/>
            <a:ext cx="4495800" cy="1200150"/>
          </a:xfrm>
          <a:prstGeom prst="rect">
            <a:avLst/>
          </a:prstGeom>
          <a:noFill/>
          <a:ln w="9525">
            <a:noFill/>
            <a:miter lim="800000"/>
            <a:headEnd/>
            <a:tailEnd/>
          </a:ln>
        </p:spPr>
        <p:txBody>
          <a:bodyPr>
            <a:spAutoFit/>
          </a:bodyPr>
          <a:lstStyle/>
          <a:p>
            <a:pPr>
              <a:spcBef>
                <a:spcPct val="50000"/>
              </a:spcBef>
            </a:pPr>
            <a:r>
              <a:rPr lang="en-US" sz="2400">
                <a:latin typeface="Arial Unicode MS" pitchFamily="34" charset="-128"/>
              </a:rPr>
              <a:t>This in turn reduces the likelihood of accidents and maintains property values</a:t>
            </a:r>
            <a:endParaRPr lang="en-US">
              <a:latin typeface="Arial Unicode MS" pitchFamily="34" charset="-128"/>
            </a:endParaRPr>
          </a:p>
        </p:txBody>
      </p:sp>
      <p:sp>
        <p:nvSpPr>
          <p:cNvPr id="10" name="Rectangle 9"/>
          <p:cNvSpPr/>
          <p:nvPr/>
        </p:nvSpPr>
        <p:spPr>
          <a:xfrm>
            <a:off x="152400" y="76200"/>
            <a:ext cx="152400" cy="662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914400" y="533400"/>
            <a:ext cx="7231063" cy="1187450"/>
          </a:xfrm>
          <a:prstGeom prst="rect">
            <a:avLst/>
          </a:prstGeom>
          <a:noFill/>
          <a:ln w="9525">
            <a:noFill/>
            <a:miter lim="800000"/>
            <a:headEnd/>
            <a:tailEnd/>
          </a:ln>
        </p:spPr>
        <p:txBody>
          <a:bodyPr>
            <a:spAutoFit/>
          </a:bodyPr>
          <a:lstStyle/>
          <a:p>
            <a:pPr>
              <a:spcBef>
                <a:spcPct val="20000"/>
              </a:spcBef>
              <a:buClr>
                <a:schemeClr val="tx2"/>
              </a:buClr>
              <a:buSzPct val="70000"/>
              <a:buFont typeface="Wingdings" pitchFamily="2" charset="2"/>
              <a:buNone/>
            </a:pPr>
            <a:r>
              <a:rPr lang="en-US" sz="2400">
                <a:latin typeface="Arial Unicode MS" pitchFamily="34" charset="-128"/>
              </a:rPr>
              <a:t> Shoreline vegetation is important for many species of foraging and nesting birds, as well as for birds seeking shelter and protective cover</a:t>
            </a:r>
          </a:p>
        </p:txBody>
      </p:sp>
      <p:pic>
        <p:nvPicPr>
          <p:cNvPr id="17411" name="Picture 5" descr="HPIM3256"/>
          <p:cNvPicPr>
            <a:picLocks noChangeAspect="1" noChangeArrowheads="1"/>
          </p:cNvPicPr>
          <p:nvPr/>
        </p:nvPicPr>
        <p:blipFill>
          <a:blip r:embed="rId2" cstate="print"/>
          <a:srcRect/>
          <a:stretch>
            <a:fillRect/>
          </a:stretch>
        </p:blipFill>
        <p:spPr bwMode="auto">
          <a:xfrm>
            <a:off x="152400" y="1828800"/>
            <a:ext cx="2514600" cy="1828800"/>
          </a:xfrm>
          <a:prstGeom prst="rect">
            <a:avLst/>
          </a:prstGeom>
          <a:noFill/>
          <a:ln w="9525">
            <a:noFill/>
            <a:miter lim="800000"/>
            <a:headEnd/>
            <a:tailEnd/>
          </a:ln>
        </p:spPr>
      </p:pic>
      <p:pic>
        <p:nvPicPr>
          <p:cNvPr id="17412" name="Picture 6" descr="HPIM3441"/>
          <p:cNvPicPr>
            <a:picLocks noChangeAspect="1" noChangeArrowheads="1"/>
          </p:cNvPicPr>
          <p:nvPr/>
        </p:nvPicPr>
        <p:blipFill>
          <a:blip r:embed="rId3" cstate="print"/>
          <a:srcRect/>
          <a:stretch>
            <a:fillRect/>
          </a:stretch>
        </p:blipFill>
        <p:spPr bwMode="auto">
          <a:xfrm>
            <a:off x="2286000" y="2286000"/>
            <a:ext cx="2667000" cy="4191000"/>
          </a:xfrm>
          <a:prstGeom prst="rect">
            <a:avLst/>
          </a:prstGeom>
          <a:noFill/>
          <a:ln w="9525">
            <a:noFill/>
            <a:miter lim="800000"/>
            <a:headEnd/>
            <a:tailEnd/>
          </a:ln>
        </p:spPr>
      </p:pic>
      <p:pic>
        <p:nvPicPr>
          <p:cNvPr id="17413" name="Picture 5" descr="Common Moorhen Distracting the Photographer From Its Nest in Cape Coral">
            <a:hlinkClick r:id="rId4"/>
          </p:cNvPr>
          <p:cNvPicPr>
            <a:picLocks noChangeAspect="1" noChangeArrowheads="1"/>
          </p:cNvPicPr>
          <p:nvPr/>
        </p:nvPicPr>
        <p:blipFill>
          <a:blip r:embed="rId5" cstate="print"/>
          <a:srcRect/>
          <a:stretch>
            <a:fillRect/>
          </a:stretch>
        </p:blipFill>
        <p:spPr bwMode="auto">
          <a:xfrm>
            <a:off x="6400800" y="1981200"/>
            <a:ext cx="2024063" cy="1550988"/>
          </a:xfrm>
          <a:prstGeom prst="rect">
            <a:avLst/>
          </a:prstGeom>
          <a:noFill/>
          <a:ln w="9525">
            <a:noFill/>
            <a:miter lim="800000"/>
            <a:headEnd/>
            <a:tailEnd/>
          </a:ln>
        </p:spPr>
      </p:pic>
      <p:pic>
        <p:nvPicPr>
          <p:cNvPr id="17414" name="Picture 11" descr="Birds Foraging">
            <a:hlinkClick r:id="rId4"/>
          </p:cNvPr>
          <p:cNvPicPr>
            <a:picLocks noChangeAspect="1" noChangeArrowheads="1"/>
          </p:cNvPicPr>
          <p:nvPr/>
        </p:nvPicPr>
        <p:blipFill>
          <a:blip r:embed="rId6" cstate="print"/>
          <a:srcRect/>
          <a:stretch>
            <a:fillRect/>
          </a:stretch>
        </p:blipFill>
        <p:spPr bwMode="auto">
          <a:xfrm>
            <a:off x="5181600" y="3962400"/>
            <a:ext cx="3733800" cy="2133600"/>
          </a:xfrm>
          <a:prstGeom prst="rect">
            <a:avLst/>
          </a:prstGeom>
          <a:noFill/>
          <a:ln w="9525">
            <a:noFill/>
            <a:miter lim="800000"/>
            <a:headEnd/>
            <a:tailEnd/>
          </a:ln>
        </p:spPr>
      </p:pic>
      <p:sp>
        <p:nvSpPr>
          <p:cNvPr id="17415" name="Text Box 10"/>
          <p:cNvSpPr txBox="1">
            <a:spLocks noChangeArrowheads="1"/>
          </p:cNvSpPr>
          <p:nvPr/>
        </p:nvSpPr>
        <p:spPr bwMode="auto">
          <a:xfrm>
            <a:off x="6172200" y="6172200"/>
            <a:ext cx="1905000" cy="366713"/>
          </a:xfrm>
          <a:prstGeom prst="rect">
            <a:avLst/>
          </a:prstGeom>
          <a:noFill/>
          <a:ln w="9525">
            <a:noFill/>
            <a:miter lim="800000"/>
            <a:headEnd/>
            <a:tailEnd/>
          </a:ln>
        </p:spPr>
        <p:txBody>
          <a:bodyPr>
            <a:spAutoFit/>
          </a:bodyPr>
          <a:lstStyle/>
          <a:p>
            <a:pPr>
              <a:spcBef>
                <a:spcPct val="50000"/>
              </a:spcBef>
            </a:pPr>
            <a:r>
              <a:rPr lang="en-US">
                <a:latin typeface="Arial Unicode MS" pitchFamily="34" charset="-128"/>
              </a:rPr>
              <a:t>White Ibis</a:t>
            </a:r>
          </a:p>
        </p:txBody>
      </p:sp>
      <p:sp>
        <p:nvSpPr>
          <p:cNvPr id="17416" name="Text Box 11"/>
          <p:cNvSpPr txBox="1">
            <a:spLocks noChangeArrowheads="1"/>
          </p:cNvSpPr>
          <p:nvPr/>
        </p:nvSpPr>
        <p:spPr bwMode="auto">
          <a:xfrm>
            <a:off x="6400800" y="3581400"/>
            <a:ext cx="2438400" cy="366713"/>
          </a:xfrm>
          <a:prstGeom prst="rect">
            <a:avLst/>
          </a:prstGeom>
          <a:noFill/>
          <a:ln w="9525">
            <a:noFill/>
            <a:miter lim="800000"/>
            <a:headEnd/>
            <a:tailEnd/>
          </a:ln>
        </p:spPr>
        <p:txBody>
          <a:bodyPr>
            <a:spAutoFit/>
          </a:bodyPr>
          <a:lstStyle/>
          <a:p>
            <a:pPr>
              <a:spcBef>
                <a:spcPct val="50000"/>
              </a:spcBef>
            </a:pPr>
            <a:r>
              <a:rPr lang="en-US">
                <a:latin typeface="Arial Unicode MS" pitchFamily="34" charset="-128"/>
              </a:rPr>
              <a:t>Common Moorhen</a:t>
            </a:r>
          </a:p>
        </p:txBody>
      </p:sp>
      <p:sp>
        <p:nvSpPr>
          <p:cNvPr id="17417" name="Text Box 12"/>
          <p:cNvSpPr txBox="1">
            <a:spLocks noChangeArrowheads="1"/>
          </p:cNvSpPr>
          <p:nvPr/>
        </p:nvSpPr>
        <p:spPr bwMode="auto">
          <a:xfrm>
            <a:off x="381000" y="3810000"/>
            <a:ext cx="1981200" cy="366713"/>
          </a:xfrm>
          <a:prstGeom prst="rect">
            <a:avLst/>
          </a:prstGeom>
          <a:noFill/>
          <a:ln w="9525">
            <a:noFill/>
            <a:miter lim="800000"/>
            <a:headEnd/>
            <a:tailEnd/>
          </a:ln>
        </p:spPr>
        <p:txBody>
          <a:bodyPr>
            <a:spAutoFit/>
          </a:bodyPr>
          <a:lstStyle/>
          <a:p>
            <a:pPr>
              <a:spcBef>
                <a:spcPct val="50000"/>
              </a:spcBef>
            </a:pPr>
            <a:r>
              <a:rPr lang="en-US">
                <a:latin typeface="Arial Unicode MS" pitchFamily="34" charset="-128"/>
              </a:rPr>
              <a:t>Nesting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pic>
        <p:nvPicPr>
          <p:cNvPr id="18434" name="Picture 4" descr="schbenefits"/>
          <p:cNvPicPr>
            <a:picLocks noChangeAspect="1" noChangeArrowheads="1"/>
          </p:cNvPicPr>
          <p:nvPr/>
        </p:nvPicPr>
        <p:blipFill>
          <a:blip r:embed="rId2" cstate="print"/>
          <a:srcRect/>
          <a:stretch>
            <a:fillRect/>
          </a:stretch>
        </p:blipFill>
        <p:spPr bwMode="auto">
          <a:xfrm>
            <a:off x="457200" y="2590800"/>
            <a:ext cx="4114800" cy="2800350"/>
          </a:xfrm>
          <a:prstGeom prst="rect">
            <a:avLst/>
          </a:prstGeom>
          <a:noFill/>
          <a:ln w="9525">
            <a:noFill/>
            <a:miter lim="800000"/>
            <a:headEnd/>
            <a:tailEnd/>
          </a:ln>
        </p:spPr>
      </p:pic>
      <p:sp>
        <p:nvSpPr>
          <p:cNvPr id="18435" name="Title 4"/>
          <p:cNvSpPr>
            <a:spLocks noGrp="1"/>
          </p:cNvSpPr>
          <p:nvPr>
            <p:ph type="title"/>
          </p:nvPr>
        </p:nvSpPr>
        <p:spPr/>
        <p:txBody>
          <a:bodyPr/>
          <a:lstStyle/>
          <a:p>
            <a:pPr eaLnBrk="1" hangingPunct="1"/>
            <a:r>
              <a:rPr lang="en-US" b="1" smtClean="0">
                <a:latin typeface="Arial Unicode MS" pitchFamily="34" charset="-128"/>
              </a:rPr>
              <a:t>How Shoreline Plants Help</a:t>
            </a:r>
            <a:endParaRPr lang="en-US" smtClean="0"/>
          </a:p>
        </p:txBody>
      </p:sp>
      <p:sp>
        <p:nvSpPr>
          <p:cNvPr id="9" name="Content Placeholder 8"/>
          <p:cNvSpPr>
            <a:spLocks noGrp="1"/>
          </p:cNvSpPr>
          <p:nvPr>
            <p:ph sz="quarter" idx="4"/>
          </p:nvPr>
        </p:nvSpPr>
        <p:spPr/>
        <p:txBody>
          <a:bodyPr>
            <a:normAutofit fontScale="70000" lnSpcReduction="20000"/>
          </a:bodyPr>
          <a:lstStyle/>
          <a:p>
            <a:pPr marL="320040" indent="-320040" eaLnBrk="1" fontAlgn="auto" hangingPunct="1">
              <a:spcAft>
                <a:spcPts val="0"/>
              </a:spcAft>
              <a:buFontTx/>
              <a:buChar char="•"/>
              <a:defRPr/>
            </a:pPr>
            <a:r>
              <a:rPr lang="en-US" sz="3200" dirty="0" smtClean="0">
                <a:latin typeface="Arial Unicode MS" pitchFamily="34" charset="-128"/>
              </a:rPr>
              <a:t>Plant stems and leaves provide protective nursery areas for young fish</a:t>
            </a:r>
          </a:p>
          <a:p>
            <a:pPr marL="320040" indent="-320040" eaLnBrk="1" fontAlgn="auto" hangingPunct="1">
              <a:spcAft>
                <a:spcPts val="0"/>
              </a:spcAft>
              <a:buFontTx/>
              <a:buChar char="•"/>
              <a:defRPr/>
            </a:pPr>
            <a:r>
              <a:rPr lang="en-US" sz="3200" dirty="0" smtClean="0">
                <a:latin typeface="Arial Unicode MS" pitchFamily="34" charset="-128"/>
              </a:rPr>
              <a:t>Aquatic insects use the plant stems and leaves for food and habitat</a:t>
            </a:r>
          </a:p>
          <a:p>
            <a:pPr marL="320040" indent="-320040" eaLnBrk="1" fontAlgn="auto" hangingPunct="1">
              <a:spcAft>
                <a:spcPts val="0"/>
              </a:spcAft>
              <a:buFontTx/>
              <a:buChar char="•"/>
              <a:defRPr/>
            </a:pPr>
            <a:r>
              <a:rPr lang="en-US" sz="3200" dirty="0" smtClean="0">
                <a:latin typeface="Arial Unicode MS" pitchFamily="34" charset="-128"/>
              </a:rPr>
              <a:t>Plant leaves photosynthesize and put oxygen into the water column where it can by used by fish and other animals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1E601802631146A4A683C768577564" ma:contentTypeVersion="0" ma:contentTypeDescription="Create a new document." ma:contentTypeScope="" ma:versionID="a2bc6ce9d24bd697d3a91246bd4be301">
  <xsd:schema xmlns:xsd="http://www.w3.org/2001/XMLSchema" xmlns:xs="http://www.w3.org/2001/XMLSchema" xmlns:p="http://schemas.microsoft.com/office/2006/metadata/properties" xmlns:ns2="8e4923c3-ae27-49b9-8662-0f6929fabee8" targetNamespace="http://schemas.microsoft.com/office/2006/metadata/properties" ma:root="true" ma:fieldsID="fdb6db9ec2fde2b92b2f8e5752208d23" ns2:_="">
    <xsd:import namespace="8e4923c3-ae27-49b9-8662-0f6929fabee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923c3-ae27-49b9-8662-0f6929fabee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documentManagement>
    <_dlc_DocId xmlns="8e4923c3-ae27-49b9-8662-0f6929fabee8">PWHWTDD2SYMW-1403-223</_dlc_DocId>
    <_dlc_DocIdUrl xmlns="8e4923c3-ae27-49b9-8662-0f6929fabee8">
      <Url>http://bccsp01/SiteDirectory/CDES/naturalresources/PCD Work Site/Public Outreach-Education/_layouts/DocIdRedir.aspx?ID=PWHWTDD2SYMW-1403-223</Url>
      <Description>PWHWTDD2SYMW-1403-223</Description>
    </_dlc_DocIdUrl>
  </documentManagement>
</p:properties>
</file>

<file path=customXml/itemProps1.xml><?xml version="1.0" encoding="utf-8"?>
<ds:datastoreItem xmlns:ds="http://schemas.openxmlformats.org/officeDocument/2006/customXml" ds:itemID="{0B8CD11F-CE1A-4F59-8D0F-75697DF7F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923c3-ae27-49b9-8662-0f6929fab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492840-2407-4E8D-85B8-209BC7B72316}">
  <ds:schemaRefs>
    <ds:schemaRef ds:uri="http://schemas.microsoft.com/office/2006/metadata/longProperties"/>
  </ds:schemaRefs>
</ds:datastoreItem>
</file>

<file path=customXml/itemProps3.xml><?xml version="1.0" encoding="utf-8"?>
<ds:datastoreItem xmlns:ds="http://schemas.openxmlformats.org/officeDocument/2006/customXml" ds:itemID="{C5C8854E-AD97-41CF-8DC4-F597069D6174}">
  <ds:schemaRefs>
    <ds:schemaRef ds:uri="http://schemas.microsoft.com/sharepoint/v3/contenttype/forms"/>
  </ds:schemaRefs>
</ds:datastoreItem>
</file>

<file path=customXml/itemProps4.xml><?xml version="1.0" encoding="utf-8"?>
<ds:datastoreItem xmlns:ds="http://schemas.openxmlformats.org/officeDocument/2006/customXml" ds:itemID="{97FC5E55-4C5B-44E1-A15E-9B9D108E19F6}">
  <ds:schemaRefs>
    <ds:schemaRef ds:uri="http://schemas.microsoft.com/sharepoint/events"/>
  </ds:schemaRefs>
</ds:datastoreItem>
</file>

<file path=customXml/itemProps5.xml><?xml version="1.0" encoding="utf-8"?>
<ds:datastoreItem xmlns:ds="http://schemas.openxmlformats.org/officeDocument/2006/customXml" ds:itemID="{63D4C0F8-5E6C-4E0A-A4EB-83689A406A5E}">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8e4923c3-ae27-49b9-8662-0f6929fabee8"/>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2258</TotalTime>
  <Words>412</Words>
  <Application>Microsoft Office PowerPoint</Application>
  <PresentationFormat>On-screen Show (4:3)</PresentationFormat>
  <Paragraphs>35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Median</vt:lpstr>
      <vt:lpstr>Littoral Shelf Planting</vt:lpstr>
      <vt:lpstr>Definition of Littoral Zones</vt:lpstr>
      <vt:lpstr>Sources of Run-off</vt:lpstr>
      <vt:lpstr>Purpose of Retention Ponds</vt:lpstr>
      <vt:lpstr>Slide 5</vt:lpstr>
      <vt:lpstr>How Shoreline Plants Help</vt:lpstr>
      <vt:lpstr>Slide 7</vt:lpstr>
      <vt:lpstr>Slide 8</vt:lpstr>
      <vt:lpstr>How Shoreline Plants Help</vt:lpstr>
      <vt:lpstr>How Shoreline Plants Help</vt:lpstr>
    </vt:vector>
  </TitlesOfParts>
  <Company>BCC Collier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Collier County</dc:title>
  <dc:creator>IT Department</dc:creator>
  <cp:lastModifiedBy>kamiladiddle</cp:lastModifiedBy>
  <cp:revision>184</cp:revision>
  <dcterms:created xsi:type="dcterms:W3CDTF">2011-06-16T19:08:59Z</dcterms:created>
  <dcterms:modified xsi:type="dcterms:W3CDTF">2014-07-21T13:37:33Z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PWHWTDD2SYMW-1403-68</vt:lpwstr>
  </property>
  <property fmtid="{D5CDD505-2E9C-101B-9397-08002B2CF9AE}" pid="3" name="_dlc_DocIdItemGuid">
    <vt:lpwstr>25bd949c-a956-45b5-9571-970d09cdcb52</vt:lpwstr>
  </property>
  <property fmtid="{D5CDD505-2E9C-101B-9397-08002B2CF9AE}" pid="4" name="_dlc_DocIdUrl">
    <vt:lpwstr>http://bccsp01/SiteDirectory/CDES/naturalresources/PCD Work Site/Public Outreach-Education/_layouts/DocIdRedir.aspx?ID=PWHWTDD2SYMW-1403-68, PWHWTDD2SYMW-1403-68</vt:lpwstr>
  </property>
  <property fmtid="{D5CDD505-2E9C-101B-9397-08002B2CF9AE}" pid="5" name="ContentTypeId">
    <vt:lpwstr>0x010100F61E601802631146A4A683C768577564</vt:lpwstr>
  </property>
</Properties>
</file>