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13"/>
  </p:notesMasterIdLst>
  <p:handoutMasterIdLst>
    <p:handoutMasterId r:id="rId14"/>
  </p:handoutMasterIdLst>
  <p:sldIdLst>
    <p:sldId id="256" r:id="rId2"/>
    <p:sldId id="299" r:id="rId3"/>
    <p:sldId id="280" r:id="rId4"/>
    <p:sldId id="302" r:id="rId5"/>
    <p:sldId id="301" r:id="rId6"/>
    <p:sldId id="300" r:id="rId7"/>
    <p:sldId id="307" r:id="rId8"/>
    <p:sldId id="284" r:id="rId9"/>
    <p:sldId id="304" r:id="rId10"/>
    <p:sldId id="305" r:id="rId11"/>
    <p:sldId id="263" r:id="rId12"/>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553"/>
    <a:srgbClr val="3BEF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22" autoAdjust="0"/>
    <p:restoredTop sz="93431" autoAdjust="0"/>
  </p:normalViewPr>
  <p:slideViewPr>
    <p:cSldViewPr snapToGrid="0" snapToObjects="1">
      <p:cViewPr varScale="1">
        <p:scale>
          <a:sx n="35" d="100"/>
          <a:sy n="35" d="100"/>
        </p:scale>
        <p:origin x="1290"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Chart%20in%20Microsoft%20PowerPoint"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perspective val="0"/>
    </c:view3D>
    <c:floor>
      <c:thickness val="0"/>
    </c:floor>
    <c:sideWall>
      <c:thickness val="0"/>
    </c:sideWall>
    <c:backWall>
      <c:thickness val="0"/>
    </c:backWall>
    <c:plotArea>
      <c:layout>
        <c:manualLayout>
          <c:layoutTarget val="inner"/>
          <c:xMode val="edge"/>
          <c:yMode val="edge"/>
          <c:x val="5.9147471226122313E-4"/>
          <c:y val="0.1114017287074342"/>
          <c:w val="0.9377664715728804"/>
          <c:h val="0.82008911970001463"/>
        </c:manualLayout>
      </c:layout>
      <c:pie3DChart>
        <c:varyColors val="1"/>
        <c:ser>
          <c:idx val="0"/>
          <c:order val="0"/>
          <c:dLbls>
            <c:dLbl>
              <c:idx val="0"/>
              <c:layout>
                <c:manualLayout>
                  <c:x val="1.6578474308789181E-2"/>
                  <c:y val="-1.6470851796706234E-2"/>
                </c:manualLayout>
              </c:layout>
              <c:spPr>
                <a:noFill/>
                <a:ln w="25400">
                  <a:noFill/>
                </a:ln>
              </c:spPr>
              <c:txPr>
                <a:bodyPr/>
                <a:lstStyle/>
                <a:p>
                  <a:pPr>
                    <a:defRPr sz="900" b="0" i="0" u="none" strike="noStrike" baseline="0">
                      <a:solidFill>
                        <a:srgbClr val="333333"/>
                      </a:solidFill>
                      <a:latin typeface="Calibri"/>
                      <a:ea typeface="Calibri"/>
                      <a:cs typeface="Calibri"/>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0-83FF-4E42-A044-7C1813A2E3DC}"/>
                </c:ext>
              </c:extLst>
            </c:dLbl>
            <c:dLbl>
              <c:idx val="1"/>
              <c:layout>
                <c:manualLayout>
                  <c:x val="2.9721604291126462E-2"/>
                  <c:y val="1.5405657288851087E-2"/>
                </c:manualLayout>
              </c:layout>
              <c:spPr>
                <a:noFill/>
                <a:ln w="25400">
                  <a:noFill/>
                </a:ln>
              </c:spPr>
              <c:txPr>
                <a:bodyPr/>
                <a:lstStyle/>
                <a:p>
                  <a:pPr>
                    <a:defRPr sz="900" b="0" i="0" u="none" strike="noStrike" baseline="0">
                      <a:solidFill>
                        <a:srgbClr val="333333"/>
                      </a:solidFill>
                      <a:latin typeface="Calibri"/>
                      <a:ea typeface="Calibri"/>
                      <a:cs typeface="Calibri"/>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83FF-4E42-A044-7C1813A2E3DC}"/>
                </c:ext>
              </c:extLst>
            </c:dLbl>
            <c:dLbl>
              <c:idx val="2"/>
              <c:delete val="1"/>
              <c:extLst>
                <c:ext xmlns:c15="http://schemas.microsoft.com/office/drawing/2012/chart" uri="{CE6537A1-D6FC-4f65-9D91-7224C49458BB}"/>
                <c:ext xmlns:c16="http://schemas.microsoft.com/office/drawing/2014/chart" uri="{C3380CC4-5D6E-409C-BE32-E72D297353CC}">
                  <c16:uniqueId val="{00000002-83FF-4E42-A044-7C1813A2E3DC}"/>
                </c:ext>
              </c:extLst>
            </c:dLbl>
            <c:dLbl>
              <c:idx val="3"/>
              <c:layout>
                <c:manualLayout>
                  <c:x val="-0.11971104528857657"/>
                  <c:y val="0.10969819183256478"/>
                </c:manualLayout>
              </c:layout>
              <c:tx>
                <c:rich>
                  <a:bodyPr/>
                  <a:lstStyle/>
                  <a:p>
                    <a:pPr>
                      <a:defRPr sz="1000" b="0" i="0" u="none" strike="noStrike" baseline="0">
                        <a:solidFill>
                          <a:srgbClr val="000000"/>
                        </a:solidFill>
                        <a:latin typeface="Calibri"/>
                        <a:ea typeface="Calibri"/>
                        <a:cs typeface="Calibri"/>
                      </a:defRPr>
                    </a:pPr>
                    <a:fld id="{9CD48438-43A7-4CBA-8B4F-139CF011D4C3}" type="CATEGORYNAME">
                      <a:rPr lang="en-US" sz="900">
                        <a:solidFill>
                          <a:schemeClr val="bg1"/>
                        </a:solidFill>
                      </a:rPr>
                      <a:pPr>
                        <a:defRPr sz="1000" b="0" i="0" u="none" strike="noStrike" baseline="0">
                          <a:solidFill>
                            <a:srgbClr val="000000"/>
                          </a:solidFill>
                          <a:latin typeface="Calibri"/>
                          <a:ea typeface="Calibri"/>
                          <a:cs typeface="Calibri"/>
                        </a:defRPr>
                      </a:pPr>
                      <a:t>[CATEGORY NAME]</a:t>
                    </a:fld>
                    <a:r>
                      <a:rPr lang="en-US" sz="900" baseline="0" dirty="0">
                        <a:solidFill>
                          <a:schemeClr val="bg1"/>
                        </a:solidFill>
                      </a:rPr>
                      <a:t>
</a:t>
                    </a:r>
                    <a:fld id="{B2A121B3-CE16-47AE-8B21-19F9D376B783}" type="PERCENTAGE">
                      <a:rPr lang="en-US" sz="900" baseline="0">
                        <a:solidFill>
                          <a:schemeClr val="bg1"/>
                        </a:solidFill>
                      </a:rPr>
                      <a:pPr>
                        <a:defRPr sz="1000" b="0" i="0" u="none" strike="noStrike" baseline="0">
                          <a:solidFill>
                            <a:srgbClr val="000000"/>
                          </a:solidFill>
                          <a:latin typeface="Calibri"/>
                          <a:ea typeface="Calibri"/>
                          <a:cs typeface="Calibri"/>
                        </a:defRPr>
                      </a:pPr>
                      <a:t>[PERCENTAGE]</a:t>
                    </a:fld>
                    <a:endParaRPr lang="en-US" sz="900" baseline="0" dirty="0">
                      <a:solidFill>
                        <a:schemeClr val="bg1"/>
                      </a:solidFill>
                    </a:endParaRPr>
                  </a:p>
                </c:rich>
              </c:tx>
              <c:spPr>
                <a:noFill/>
                <a:ln w="25400">
                  <a:noFill/>
                </a:ln>
              </c:spPr>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83FF-4E42-A044-7C1813A2E3DC}"/>
                </c:ext>
              </c:extLst>
            </c:dLbl>
            <c:dLbl>
              <c:idx val="4"/>
              <c:layout>
                <c:manualLayout>
                  <c:x val="8.5529300260079651E-3"/>
                  <c:y val="-1.0569514346232826E-2"/>
                </c:manualLayout>
              </c:layout>
              <c:spPr>
                <a:noFill/>
                <a:ln w="25400">
                  <a:noFill/>
                </a:ln>
              </c:spPr>
              <c:txPr>
                <a:bodyPr/>
                <a:lstStyle/>
                <a:p>
                  <a:pPr>
                    <a:defRPr sz="900" b="0" i="0" u="none" strike="noStrike" baseline="0">
                      <a:solidFill>
                        <a:srgbClr val="333333"/>
                      </a:solidFill>
                      <a:latin typeface="Calibri"/>
                      <a:ea typeface="Calibri"/>
                      <a:cs typeface="Calibri"/>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4-83FF-4E42-A044-7C1813A2E3DC}"/>
                </c:ext>
              </c:extLst>
            </c:dLbl>
            <c:dLbl>
              <c:idx val="5"/>
              <c:layout>
                <c:manualLayout>
                  <c:x val="-0.19282815590199831"/>
                  <c:y val="6.6930244647965872E-3"/>
                </c:manualLayout>
              </c:layout>
              <c:tx>
                <c:rich>
                  <a:bodyPr/>
                  <a:lstStyle/>
                  <a:p>
                    <a:pPr>
                      <a:defRPr sz="900" b="0" i="0" u="none" strike="noStrike" baseline="0">
                        <a:solidFill>
                          <a:srgbClr val="333333"/>
                        </a:solidFill>
                        <a:latin typeface="Calibri"/>
                        <a:ea typeface="Calibri"/>
                        <a:cs typeface="Calibri"/>
                      </a:defRPr>
                    </a:pPr>
                    <a:fld id="{9FD4A5BE-F359-40B4-B884-C68AECD18839}" type="CATEGORYNAME">
                      <a:rPr lang="en-US">
                        <a:solidFill>
                          <a:schemeClr val="bg1"/>
                        </a:solidFill>
                      </a:rPr>
                      <a:pPr>
                        <a:defRPr sz="900" b="0" i="0" u="none" strike="noStrike" baseline="0">
                          <a:solidFill>
                            <a:srgbClr val="333333"/>
                          </a:solidFill>
                          <a:latin typeface="Calibri"/>
                          <a:ea typeface="Calibri"/>
                          <a:cs typeface="Calibri"/>
                        </a:defRPr>
                      </a:pPr>
                      <a:t>[CATEGORY NAME]</a:t>
                    </a:fld>
                    <a:r>
                      <a:rPr lang="en-US" baseline="0" dirty="0">
                        <a:solidFill>
                          <a:schemeClr val="bg1"/>
                        </a:solidFill>
                      </a:rPr>
                      <a:t>
</a:t>
                    </a:r>
                    <a:fld id="{EE9D3E4A-4172-42E1-8A36-D0CE0F1D156C}" type="PERCENTAGE">
                      <a:rPr lang="en-US" baseline="0">
                        <a:solidFill>
                          <a:schemeClr val="bg1"/>
                        </a:solidFill>
                      </a:rPr>
                      <a:pPr>
                        <a:defRPr sz="900" b="0" i="0" u="none" strike="noStrike" baseline="0">
                          <a:solidFill>
                            <a:srgbClr val="333333"/>
                          </a:solidFill>
                          <a:latin typeface="Calibri"/>
                          <a:ea typeface="Calibri"/>
                          <a:cs typeface="Calibri"/>
                        </a:defRPr>
                      </a:pPr>
                      <a:t>[PERCENTAGE]</a:t>
                    </a:fld>
                    <a:endParaRPr lang="en-US" baseline="0" dirty="0">
                      <a:solidFill>
                        <a:schemeClr val="bg1"/>
                      </a:solidFill>
                    </a:endParaRPr>
                  </a:p>
                </c:rich>
              </c:tx>
              <c:spPr>
                <a:noFill/>
                <a:ln w="25400">
                  <a:noFill/>
                </a:ln>
              </c:spPr>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83FF-4E42-A044-7C1813A2E3DC}"/>
                </c:ext>
              </c:extLst>
            </c:dLbl>
            <c:dLbl>
              <c:idx val="6"/>
              <c:layout>
                <c:manualLayout>
                  <c:x val="4.0799894709949132E-3"/>
                  <c:y val="2.11175964873829E-2"/>
                </c:manualLayout>
              </c:layout>
              <c:spPr>
                <a:noFill/>
                <a:ln w="25400">
                  <a:noFill/>
                </a:ln>
              </c:spPr>
              <c:txPr>
                <a:bodyPr/>
                <a:lstStyle/>
                <a:p>
                  <a:pPr>
                    <a:defRPr sz="900" b="0" i="0" u="none" strike="noStrike" baseline="0">
                      <a:solidFill>
                        <a:srgbClr val="333333"/>
                      </a:solidFill>
                      <a:latin typeface="Calibri"/>
                      <a:ea typeface="Calibri"/>
                      <a:cs typeface="Calibri"/>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6-83FF-4E42-A044-7C1813A2E3DC}"/>
                </c:ext>
              </c:extLst>
            </c:dLbl>
            <c:dLbl>
              <c:idx val="7"/>
              <c:layout>
                <c:manualLayout>
                  <c:x val="-4.9666818883194019E-2"/>
                  <c:y val="6.880405060588439E-2"/>
                </c:manualLayout>
              </c:layout>
              <c:spPr>
                <a:noFill/>
                <a:ln w="25400">
                  <a:noFill/>
                </a:ln>
              </c:spPr>
              <c:txPr>
                <a:bodyPr/>
                <a:lstStyle/>
                <a:p>
                  <a:pPr>
                    <a:defRPr sz="900" b="0" i="0" u="none" strike="noStrike" baseline="0">
                      <a:solidFill>
                        <a:srgbClr val="333333"/>
                      </a:solidFill>
                      <a:latin typeface="Calibri"/>
                      <a:ea typeface="Calibri"/>
                      <a:cs typeface="Calibri"/>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83FF-4E42-A044-7C1813A2E3DC}"/>
                </c:ext>
              </c:extLst>
            </c:dLbl>
            <c:dLbl>
              <c:idx val="8"/>
              <c:layout>
                <c:manualLayout>
                  <c:x val="-0.15603255920296902"/>
                  <c:y val="-0.23114428982007162"/>
                </c:manualLayout>
              </c:layout>
              <c:tx>
                <c:rich>
                  <a:bodyPr/>
                  <a:lstStyle/>
                  <a:p>
                    <a:pPr>
                      <a:defRPr sz="900" b="0" i="0" u="none" strike="noStrike" baseline="0">
                        <a:solidFill>
                          <a:srgbClr val="333333"/>
                        </a:solidFill>
                        <a:latin typeface="Calibri"/>
                        <a:ea typeface="Calibri"/>
                        <a:cs typeface="Calibri"/>
                      </a:defRPr>
                    </a:pPr>
                    <a:fld id="{39A76FCB-DBA3-49AB-A612-AB27B7A333C4}" type="CATEGORYNAME">
                      <a:rPr lang="en-US">
                        <a:solidFill>
                          <a:schemeClr val="bg1"/>
                        </a:solidFill>
                      </a:rPr>
                      <a:pPr>
                        <a:defRPr sz="900" b="0" i="0" u="none" strike="noStrike" baseline="0">
                          <a:solidFill>
                            <a:srgbClr val="333333"/>
                          </a:solidFill>
                          <a:latin typeface="Calibri"/>
                          <a:ea typeface="Calibri"/>
                          <a:cs typeface="Calibri"/>
                        </a:defRPr>
                      </a:pPr>
                      <a:t>[CATEGORY NAME]</a:t>
                    </a:fld>
                    <a:r>
                      <a:rPr lang="en-US" baseline="0" dirty="0">
                        <a:solidFill>
                          <a:schemeClr val="bg1"/>
                        </a:solidFill>
                      </a:rPr>
                      <a:t>
</a:t>
                    </a:r>
                    <a:fld id="{6BBF08F6-408B-489E-A45E-CF534B3D0B56}" type="PERCENTAGE">
                      <a:rPr lang="en-US" baseline="0">
                        <a:solidFill>
                          <a:schemeClr val="bg1"/>
                        </a:solidFill>
                      </a:rPr>
                      <a:pPr>
                        <a:defRPr sz="900" b="0" i="0" u="none" strike="noStrike" baseline="0">
                          <a:solidFill>
                            <a:srgbClr val="333333"/>
                          </a:solidFill>
                          <a:latin typeface="Calibri"/>
                          <a:ea typeface="Calibri"/>
                          <a:cs typeface="Calibri"/>
                        </a:defRPr>
                      </a:pPr>
                      <a:t>[PERCENTAGE]</a:t>
                    </a:fld>
                    <a:endParaRPr lang="en-US" baseline="0" dirty="0">
                      <a:solidFill>
                        <a:schemeClr val="bg1"/>
                      </a:solidFill>
                    </a:endParaRPr>
                  </a:p>
                </c:rich>
              </c:tx>
              <c:spPr>
                <a:noFill/>
                <a:ln w="25400">
                  <a:noFill/>
                </a:ln>
              </c:spPr>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83FF-4E42-A044-7C1813A2E3DC}"/>
                </c:ext>
              </c:extLst>
            </c:dLbl>
            <c:dLbl>
              <c:idx val="9"/>
              <c:layout>
                <c:manualLayout>
                  <c:x val="1.0715023445149562E-2"/>
                  <c:y val="1.3144411815372472E-3"/>
                </c:manualLayout>
              </c:layout>
              <c:spPr>
                <a:noFill/>
                <a:ln w="25400">
                  <a:noFill/>
                </a:ln>
              </c:spPr>
              <c:txPr>
                <a:bodyPr/>
                <a:lstStyle/>
                <a:p>
                  <a:pPr>
                    <a:defRPr sz="900" b="0" i="0" u="none" strike="noStrike" baseline="0">
                      <a:solidFill>
                        <a:srgbClr val="333333"/>
                      </a:solidFill>
                      <a:latin typeface="Calibri"/>
                      <a:ea typeface="Calibri"/>
                      <a:cs typeface="Calibri"/>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83FF-4E42-A044-7C1813A2E3DC}"/>
                </c:ext>
              </c:extLst>
            </c:dLbl>
            <c:dLbl>
              <c:idx val="10"/>
              <c:layout>
                <c:manualLayout>
                  <c:x val="-3.6906090596718524E-2"/>
                  <c:y val="-0.24089747027653066"/>
                </c:manualLayout>
              </c:layout>
              <c:tx>
                <c:rich>
                  <a:bodyPr/>
                  <a:lstStyle/>
                  <a:p>
                    <a:pPr>
                      <a:defRPr sz="1000" b="0" i="0" u="none" strike="noStrike" baseline="0">
                        <a:solidFill>
                          <a:srgbClr val="000000"/>
                        </a:solidFill>
                        <a:latin typeface="Calibri"/>
                        <a:ea typeface="Calibri"/>
                        <a:cs typeface="Calibri"/>
                      </a:defRPr>
                    </a:pPr>
                    <a:fld id="{0922874F-D4F4-4846-B4CE-CD37E81BB1E2}" type="CATEGORYNAME">
                      <a:rPr lang="en-US">
                        <a:solidFill>
                          <a:schemeClr val="bg1"/>
                        </a:solidFill>
                      </a:rPr>
                      <a:pPr>
                        <a:defRPr sz="1000" b="0" i="0" u="none" strike="noStrike" baseline="0">
                          <a:solidFill>
                            <a:srgbClr val="000000"/>
                          </a:solidFill>
                          <a:latin typeface="Calibri"/>
                          <a:ea typeface="Calibri"/>
                          <a:cs typeface="Calibri"/>
                        </a:defRPr>
                      </a:pPr>
                      <a:t>[CATEGORY NAME]</a:t>
                    </a:fld>
                    <a:r>
                      <a:rPr lang="en-US" baseline="0" dirty="0">
                        <a:solidFill>
                          <a:schemeClr val="bg1"/>
                        </a:solidFill>
                      </a:rPr>
                      <a:t>
</a:t>
                    </a:r>
                    <a:fld id="{F6B784A9-0876-4104-B8B2-4638D7EECA9C}" type="PERCENTAGE">
                      <a:rPr lang="en-US" baseline="0">
                        <a:solidFill>
                          <a:schemeClr val="bg1"/>
                        </a:solidFill>
                      </a:rPr>
                      <a:pPr>
                        <a:defRPr sz="1000" b="0" i="0" u="none" strike="noStrike" baseline="0">
                          <a:solidFill>
                            <a:srgbClr val="000000"/>
                          </a:solidFill>
                          <a:latin typeface="Calibri"/>
                          <a:ea typeface="Calibri"/>
                          <a:cs typeface="Calibri"/>
                        </a:defRPr>
                      </a:pPr>
                      <a:t>[PERCENTAGE]</a:t>
                    </a:fld>
                    <a:endParaRPr lang="en-US" baseline="0" dirty="0">
                      <a:solidFill>
                        <a:schemeClr val="bg1"/>
                      </a:solidFill>
                    </a:endParaRPr>
                  </a:p>
                </c:rich>
              </c:tx>
              <c:spPr>
                <a:noFill/>
                <a:ln w="25400">
                  <a:noFill/>
                </a:ln>
              </c:spPr>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A-83FF-4E42-A044-7C1813A2E3DC}"/>
                </c:ext>
              </c:extLst>
            </c:dLbl>
            <c:dLbl>
              <c:idx val="11"/>
              <c:layout>
                <c:manualLayout>
                  <c:x val="0.11202212486663286"/>
                  <c:y val="-0.26954440465046647"/>
                </c:manualLayout>
              </c:layout>
              <c:tx>
                <c:rich>
                  <a:bodyPr/>
                  <a:lstStyle/>
                  <a:p>
                    <a:pPr>
                      <a:defRPr sz="1000" b="0" i="0" u="none" strike="noStrike" baseline="0">
                        <a:solidFill>
                          <a:srgbClr val="000000"/>
                        </a:solidFill>
                        <a:latin typeface="Calibri"/>
                        <a:ea typeface="Calibri"/>
                        <a:cs typeface="Calibri"/>
                      </a:defRPr>
                    </a:pPr>
                    <a:fld id="{195CE3E5-B2BB-4767-AAE7-FC3EE88597C1}" type="CATEGORYNAME">
                      <a:rPr lang="en-US">
                        <a:solidFill>
                          <a:schemeClr val="bg1"/>
                        </a:solidFill>
                      </a:rPr>
                      <a:pPr>
                        <a:defRPr sz="1000" b="0" i="0" u="none" strike="noStrike" baseline="0">
                          <a:solidFill>
                            <a:srgbClr val="000000"/>
                          </a:solidFill>
                          <a:latin typeface="Calibri"/>
                          <a:ea typeface="Calibri"/>
                          <a:cs typeface="Calibri"/>
                        </a:defRPr>
                      </a:pPr>
                      <a:t>[CATEGORY NAME]</a:t>
                    </a:fld>
                    <a:r>
                      <a:rPr lang="en-US" baseline="0" dirty="0">
                        <a:solidFill>
                          <a:schemeClr val="bg1"/>
                        </a:solidFill>
                      </a:rPr>
                      <a:t>
</a:t>
                    </a:r>
                    <a:fld id="{552E866D-8C48-4C1D-8195-F46D3879DEBF}" type="PERCENTAGE">
                      <a:rPr lang="en-US" baseline="0">
                        <a:solidFill>
                          <a:schemeClr val="bg1"/>
                        </a:solidFill>
                      </a:rPr>
                      <a:pPr>
                        <a:defRPr sz="1000" b="0" i="0" u="none" strike="noStrike" baseline="0">
                          <a:solidFill>
                            <a:srgbClr val="000000"/>
                          </a:solidFill>
                          <a:latin typeface="Calibri"/>
                          <a:ea typeface="Calibri"/>
                          <a:cs typeface="Calibri"/>
                        </a:defRPr>
                      </a:pPr>
                      <a:t>[PERCENTAGE]</a:t>
                    </a:fld>
                    <a:endParaRPr lang="en-US" baseline="0" dirty="0">
                      <a:solidFill>
                        <a:schemeClr val="bg1"/>
                      </a:solidFill>
                    </a:endParaRPr>
                  </a:p>
                </c:rich>
              </c:tx>
              <c:spPr/>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83FF-4E42-A044-7C1813A2E3DC}"/>
                </c:ext>
              </c:extLst>
            </c:dLbl>
            <c:dLbl>
              <c:idx val="12"/>
              <c:layout>
                <c:manualLayout>
                  <c:x val="0.16661551672954114"/>
                  <c:y val="-0.13002609183470354"/>
                </c:manualLayout>
              </c:layout>
              <c:tx>
                <c:rich>
                  <a:bodyPr/>
                  <a:lstStyle/>
                  <a:p>
                    <a:pPr>
                      <a:defRPr sz="900" b="0" i="0" u="none" strike="noStrike" baseline="0">
                        <a:solidFill>
                          <a:srgbClr val="333333"/>
                        </a:solidFill>
                        <a:latin typeface="Calibri"/>
                        <a:ea typeface="Calibri"/>
                        <a:cs typeface="Calibri"/>
                      </a:defRPr>
                    </a:pPr>
                    <a:fld id="{992794F7-C6C5-47FF-B8CA-32AD4A29373E}" type="CATEGORYNAME">
                      <a:rPr lang="en-US">
                        <a:solidFill>
                          <a:schemeClr val="bg1"/>
                        </a:solidFill>
                      </a:rPr>
                      <a:pPr>
                        <a:defRPr sz="900" b="0" i="0" u="none" strike="noStrike" baseline="0">
                          <a:solidFill>
                            <a:srgbClr val="333333"/>
                          </a:solidFill>
                          <a:latin typeface="Calibri"/>
                          <a:ea typeface="Calibri"/>
                          <a:cs typeface="Calibri"/>
                        </a:defRPr>
                      </a:pPr>
                      <a:t>[CATEGORY NAME]</a:t>
                    </a:fld>
                    <a:r>
                      <a:rPr lang="en-US" baseline="0" dirty="0">
                        <a:solidFill>
                          <a:schemeClr val="bg1"/>
                        </a:solidFill>
                      </a:rPr>
                      <a:t>
</a:t>
                    </a:r>
                    <a:fld id="{2D6C3CE9-E4F3-4677-A064-768620D9D26D}" type="PERCENTAGE">
                      <a:rPr lang="en-US" baseline="0">
                        <a:solidFill>
                          <a:schemeClr val="bg1"/>
                        </a:solidFill>
                      </a:rPr>
                      <a:pPr>
                        <a:defRPr sz="900" b="0" i="0" u="none" strike="noStrike" baseline="0">
                          <a:solidFill>
                            <a:srgbClr val="333333"/>
                          </a:solidFill>
                          <a:latin typeface="Calibri"/>
                          <a:ea typeface="Calibri"/>
                          <a:cs typeface="Calibri"/>
                        </a:defRPr>
                      </a:pPr>
                      <a:t>[PERCENTAGE]</a:t>
                    </a:fld>
                    <a:endParaRPr lang="en-US" baseline="0" dirty="0">
                      <a:solidFill>
                        <a:schemeClr val="bg1"/>
                      </a:solidFill>
                    </a:endParaRPr>
                  </a:p>
                </c:rich>
              </c:tx>
              <c:spPr>
                <a:noFill/>
                <a:ln w="25400">
                  <a:noFill/>
                </a:ln>
              </c:spPr>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C-83FF-4E42-A044-7C1813A2E3DC}"/>
                </c:ext>
              </c:extLst>
            </c:dLbl>
            <c:dLbl>
              <c:idx val="13"/>
              <c:layout>
                <c:manualLayout>
                  <c:x val="-1.2206737729510574E-2"/>
                  <c:y val="3.0299072268586778E-2"/>
                </c:manualLayout>
              </c:layout>
              <c:spPr>
                <a:noFill/>
                <a:ln w="25400">
                  <a:noFill/>
                </a:ln>
              </c:spPr>
              <c:txPr>
                <a:bodyPr/>
                <a:lstStyle/>
                <a:p>
                  <a:pPr>
                    <a:defRPr sz="900" b="0" i="0" u="none" strike="noStrike" baseline="0">
                      <a:solidFill>
                        <a:srgbClr val="333333"/>
                      </a:solidFill>
                      <a:latin typeface="Calibri"/>
                      <a:ea typeface="Calibri"/>
                      <a:cs typeface="Calibri"/>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D-83FF-4E42-A044-7C1813A2E3DC}"/>
                </c:ext>
              </c:extLst>
            </c:dLbl>
            <c:dLbl>
              <c:idx val="14"/>
              <c:layout>
                <c:manualLayout>
                  <c:x val="-1.6463716174412726E-3"/>
                  <c:y val="-5.5628169968726235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11-83FF-4E42-A044-7C1813A2E3DC}"/>
                </c:ext>
              </c:extLst>
            </c:dLbl>
            <c:dLbl>
              <c:idx val="15"/>
              <c:layout>
                <c:manualLayout>
                  <c:x val="5.5623205022868019E-4"/>
                  <c:y val="-1.681963060583587E-2"/>
                </c:manualLayout>
              </c:layout>
              <c:tx>
                <c:rich>
                  <a:bodyPr/>
                  <a:lstStyle/>
                  <a:p>
                    <a:fld id="{6B8EB884-A69E-4F22-AFFC-B07F7B07809E}" type="CATEGORYNAME">
                      <a:rPr lang="en-US" sz="900"/>
                      <a:pPr/>
                      <a:t>[CATEGORY NAME]</a:t>
                    </a:fld>
                    <a:r>
                      <a:rPr lang="en-US" sz="900" baseline="0" dirty="0"/>
                      <a:t>
</a:t>
                    </a:r>
                    <a:fld id="{FCB862C3-A6A4-480B-BFBE-FA57C3C87961}" type="PERCENTAGE">
                      <a:rPr lang="en-US" sz="900" baseline="0"/>
                      <a:pPr/>
                      <a:t>[PERCENTAGE]</a:t>
                    </a:fld>
                    <a:endParaRPr lang="en-US" sz="900" baseline="0" dirty="0"/>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83FF-4E42-A044-7C1813A2E3DC}"/>
                </c:ext>
              </c:extLst>
            </c:dLbl>
            <c:dLbl>
              <c:idx val="16"/>
              <c:layout>
                <c:manualLayout>
                  <c:x val="-1.0548969051800567E-2"/>
                  <c:y val="1.6795748840000369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10-83FF-4E42-A044-7C1813A2E3DC}"/>
                </c:ext>
              </c:extLst>
            </c:dLbl>
            <c:dLbl>
              <c:idx val="17"/>
              <c:layout>
                <c:manualLayout>
                  <c:x val="-3.1856356427979364E-3"/>
                  <c:y val="-6.048167194411801E-3"/>
                </c:manualLayout>
              </c:layout>
              <c:spPr>
                <a:noFill/>
                <a:ln w="25400">
                  <a:noFill/>
                </a:ln>
              </c:spPr>
              <c:txPr>
                <a:bodyPr wrap="square" lIns="38100" tIns="19050" rIns="38100" bIns="19050" anchor="ctr">
                  <a:noAutofit/>
                </a:bodyPr>
                <a:lstStyle/>
                <a:p>
                  <a:pPr>
                    <a:defRPr sz="900" b="0" i="0" u="none" strike="noStrike" baseline="0">
                      <a:solidFill>
                        <a:srgbClr val="333333"/>
                      </a:solidFill>
                      <a:latin typeface="Calibri"/>
                      <a:ea typeface="Calibri"/>
                      <a:cs typeface="Calibri"/>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16644946233619218"/>
                      <c:h val="9.1644099036987142E-2"/>
                    </c:manualLayout>
                  </c15:layout>
                </c:ext>
                <c:ext xmlns:c16="http://schemas.microsoft.com/office/drawing/2014/chart" uri="{C3380CC4-5D6E-409C-BE32-E72D297353CC}">
                  <c16:uniqueId val="{00000012-83FF-4E42-A044-7C1813A2E3DC}"/>
                </c:ext>
              </c:extLst>
            </c:dLbl>
            <c:spPr>
              <a:noFill/>
              <a:ln w="25400">
                <a:noFill/>
              </a:ln>
            </c:spPr>
            <c:txPr>
              <a:bodyPr wrap="square" lIns="38100" tIns="19050" rIns="38100" bIns="19050" anchor="ctr">
                <a:spAutoFit/>
              </a:bodyPr>
              <a:lstStyle/>
              <a:p>
                <a:pPr>
                  <a:defRPr sz="900" b="0" i="0" u="none" strike="noStrike" baseline="0">
                    <a:solidFill>
                      <a:srgbClr val="333333"/>
                    </a:solidFill>
                    <a:latin typeface="Calibri"/>
                    <a:ea typeface="Calibri"/>
                    <a:cs typeface="Calibri"/>
                  </a:defRPr>
                </a:pPr>
                <a:endParaRPr lang="en-US"/>
              </a:p>
            </c:txPr>
            <c:dLblPos val="bestFit"/>
            <c:showLegendKey val="0"/>
            <c:showVal val="0"/>
            <c:showCatName val="1"/>
            <c:showSerName val="0"/>
            <c:showPercent val="1"/>
            <c:showBubbleSize val="0"/>
            <c:showLeaderLines val="1"/>
            <c:extLst>
              <c:ext xmlns:c15="http://schemas.microsoft.com/office/drawing/2012/chart" uri="{CE6537A1-D6FC-4f65-9D91-7224C49458BB}"/>
            </c:extLst>
          </c:dLbls>
          <c:cat>
            <c:strRef>
              <c:f>'[Chart in Microsoft PowerPoint]Sheet1'!$A$1:$A$18</c:f>
              <c:strCache>
                <c:ptCount val="18"/>
                <c:pt idx="0">
                  <c:v>Animals</c:v>
                </c:pt>
                <c:pt idx="1">
                  <c:v>Accessory Use</c:v>
                </c:pt>
                <c:pt idx="2">
                  <c:v>Commercial</c:v>
                </c:pt>
                <c:pt idx="3">
                  <c:v>Land Use </c:v>
                </c:pt>
                <c:pt idx="4">
                  <c:v>Noise</c:v>
                </c:pt>
                <c:pt idx="5">
                  <c:v>Nuisance Abatement</c:v>
                </c:pt>
                <c:pt idx="6">
                  <c:v>Occupational Licensing</c:v>
                </c:pt>
                <c:pt idx="7">
                  <c:v>Parking Enforcement</c:v>
                </c:pt>
                <c:pt idx="8">
                  <c:v>Property Maintenance</c:v>
                </c:pt>
                <c:pt idx="9">
                  <c:v>Right of Way</c:v>
                </c:pt>
                <c:pt idx="10">
                  <c:v>Signs</c:v>
                </c:pt>
                <c:pt idx="11">
                  <c:v>Site Development</c:v>
                </c:pt>
                <c:pt idx="12">
                  <c:v>Vehicles</c:v>
                </c:pt>
                <c:pt idx="13">
                  <c:v>Vegetation Requirements</c:v>
                </c:pt>
                <c:pt idx="14">
                  <c:v>Short-term Rentals</c:v>
                </c:pt>
                <c:pt idx="15">
                  <c:v>Contractor Code Violations</c:v>
                </c:pt>
                <c:pt idx="16">
                  <c:v>Contractor Misconduct</c:v>
                </c:pt>
                <c:pt idx="17">
                  <c:v>Unlicensed Contractor </c:v>
                </c:pt>
              </c:strCache>
            </c:strRef>
          </c:cat>
          <c:val>
            <c:numRef>
              <c:f>'[Chart in Microsoft PowerPoint]Sheet1'!$B$1:$B$18</c:f>
              <c:numCache>
                <c:formatCode>General</c:formatCode>
                <c:ptCount val="18"/>
                <c:pt idx="0">
                  <c:v>13</c:v>
                </c:pt>
                <c:pt idx="1">
                  <c:v>31</c:v>
                </c:pt>
                <c:pt idx="2">
                  <c:v>4</c:v>
                </c:pt>
                <c:pt idx="3">
                  <c:v>158</c:v>
                </c:pt>
                <c:pt idx="4">
                  <c:v>43</c:v>
                </c:pt>
                <c:pt idx="5">
                  <c:v>187</c:v>
                </c:pt>
                <c:pt idx="6">
                  <c:v>10</c:v>
                </c:pt>
                <c:pt idx="7">
                  <c:v>28</c:v>
                </c:pt>
                <c:pt idx="8">
                  <c:v>138</c:v>
                </c:pt>
                <c:pt idx="9">
                  <c:v>31</c:v>
                </c:pt>
                <c:pt idx="10">
                  <c:v>37</c:v>
                </c:pt>
                <c:pt idx="11">
                  <c:v>202</c:v>
                </c:pt>
                <c:pt idx="12">
                  <c:v>291</c:v>
                </c:pt>
                <c:pt idx="13">
                  <c:v>37</c:v>
                </c:pt>
                <c:pt idx="14">
                  <c:v>11</c:v>
                </c:pt>
                <c:pt idx="15">
                  <c:v>70</c:v>
                </c:pt>
                <c:pt idx="16">
                  <c:v>56</c:v>
                </c:pt>
                <c:pt idx="17">
                  <c:v>34</c:v>
                </c:pt>
              </c:numCache>
            </c:numRef>
          </c:val>
          <c:extLst>
            <c:ext xmlns:c16="http://schemas.microsoft.com/office/drawing/2014/chart" uri="{C3380CC4-5D6E-409C-BE32-E72D297353CC}">
              <c16:uniqueId val="{0000000E-83FF-4E42-A044-7C1813A2E3DC}"/>
            </c:ext>
          </c:extLst>
        </c:ser>
        <c:dLbls>
          <c:showLegendKey val="0"/>
          <c:showVal val="0"/>
          <c:showCatName val="0"/>
          <c:showSerName val="0"/>
          <c:showPercent val="0"/>
          <c:showBubbleSize val="0"/>
          <c:showLeaderLines val="1"/>
        </c:dLbls>
      </c:pie3DChart>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339DE316-B238-4A55-83AC-7A06B19DB922}" type="datetimeFigureOut">
              <a:rPr lang="en-US" smtClean="0"/>
              <a:t>3/15/2024</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FFB4056E-3063-47E6-A624-183C68148B57}" type="slidenum">
              <a:rPr lang="en-US" smtClean="0"/>
              <a:t>‹#›</a:t>
            </a:fld>
            <a:endParaRPr lang="en-US" dirty="0"/>
          </a:p>
        </p:txBody>
      </p:sp>
    </p:spTree>
    <p:extLst>
      <p:ext uri="{BB962C8B-B14F-4D97-AF65-F5344CB8AC3E}">
        <p14:creationId xmlns:p14="http://schemas.microsoft.com/office/powerpoint/2010/main" val="19386516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F5E0248-2471-4048-A028-054011FA0C61}" type="datetimeFigureOut">
              <a:rPr lang="en-US" smtClean="0"/>
              <a:pPr/>
              <a:t>3/15/2024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8BB7284-89B3-6842-9D53-069176151DAB}" type="slidenum">
              <a:rPr lang="en-US" smtClean="0"/>
              <a:pPr/>
              <a:t>‹#›</a:t>
            </a:fld>
            <a:endParaRPr lang="en-US" dirty="0"/>
          </a:p>
        </p:txBody>
      </p:sp>
    </p:spTree>
    <p:extLst>
      <p:ext uri="{BB962C8B-B14F-4D97-AF65-F5344CB8AC3E}">
        <p14:creationId xmlns:p14="http://schemas.microsoft.com/office/powerpoint/2010/main" val="408665777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8BB7284-89B3-6842-9D53-069176151DAB}" type="slidenum">
              <a:rPr lang="en-US" smtClean="0"/>
              <a:pPr/>
              <a:t>1</a:t>
            </a:fld>
            <a:endParaRPr lang="en-US" dirty="0"/>
          </a:p>
        </p:txBody>
      </p:sp>
    </p:spTree>
    <p:extLst>
      <p:ext uri="{BB962C8B-B14F-4D97-AF65-F5344CB8AC3E}">
        <p14:creationId xmlns:p14="http://schemas.microsoft.com/office/powerpoint/2010/main" val="1779585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13297E95-219D-8147-A5C8-5E37B0F5A588}" type="datetimeFigureOut">
              <a:rPr lang="en-US" smtClean="0"/>
              <a:pPr/>
              <a:t>3/15/2024</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EC07A916-8287-744F-AFA3-3D80C10E4411}"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3297E95-219D-8147-A5C8-5E37B0F5A588}" type="datetimeFigureOut">
              <a:rPr lang="en-US" smtClean="0"/>
              <a:pPr/>
              <a:t>3/15/2024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C07A916-8287-744F-AFA3-3D80C10E4411}"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3297E95-219D-8147-A5C8-5E37B0F5A588}" type="datetimeFigureOut">
              <a:rPr lang="en-US" smtClean="0"/>
              <a:pPr/>
              <a:t>3/15/2024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C07A916-8287-744F-AFA3-3D80C10E4411}"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3297E95-219D-8147-A5C8-5E37B0F5A588}" type="datetimeFigureOut">
              <a:rPr lang="en-US" smtClean="0"/>
              <a:pPr/>
              <a:t>3/15/2024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C07A916-8287-744F-AFA3-3D80C10E441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3297E95-219D-8147-A5C8-5E37B0F5A588}" type="datetimeFigureOut">
              <a:rPr lang="en-US" smtClean="0"/>
              <a:pPr/>
              <a:t>3/15/2024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C07A916-8287-744F-AFA3-3D80C10E4411}"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3297E95-219D-8147-A5C8-5E37B0F5A588}" type="datetimeFigureOut">
              <a:rPr lang="en-US" smtClean="0"/>
              <a:pPr/>
              <a:t>3/15/2024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C07A916-8287-744F-AFA3-3D80C10E4411}"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3297E95-219D-8147-A5C8-5E37B0F5A588}" type="datetimeFigureOut">
              <a:rPr lang="en-US" smtClean="0"/>
              <a:pPr/>
              <a:t>3/15/2024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C07A916-8287-744F-AFA3-3D80C10E4411}"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13297E95-219D-8147-A5C8-5E37B0F5A588}" type="datetimeFigureOut">
              <a:rPr lang="en-US" smtClean="0"/>
              <a:pPr/>
              <a:t>3/15/2024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C07A916-8287-744F-AFA3-3D80C10E4411}"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297E95-219D-8147-A5C8-5E37B0F5A588}" type="datetimeFigureOut">
              <a:rPr lang="en-US" smtClean="0"/>
              <a:pPr/>
              <a:t>3/15/2024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C07A916-8287-744F-AFA3-3D80C10E4411}"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3297E95-219D-8147-A5C8-5E37B0F5A588}" type="datetimeFigureOut">
              <a:rPr lang="en-US" smtClean="0"/>
              <a:pPr/>
              <a:t>3/15/2024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C07A916-8287-744F-AFA3-3D80C10E4411}"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3297E95-219D-8147-A5C8-5E37B0F5A588}" type="datetimeFigureOut">
              <a:rPr lang="en-US" smtClean="0"/>
              <a:pPr/>
              <a:t>3/15/2024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EC07A916-8287-744F-AFA3-3D80C10E4411}"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3297E95-219D-8147-A5C8-5E37B0F5A588}" type="datetimeFigureOut">
              <a:rPr lang="en-US" smtClean="0"/>
              <a:pPr/>
              <a:t>3/15/2024</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C07A916-8287-744F-AFA3-3D80C10E4411}"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59312" y="2330604"/>
            <a:ext cx="7704824" cy="1494263"/>
          </a:xfrm>
        </p:spPr>
        <p:txBody>
          <a:bodyPr>
            <a:normAutofit fontScale="90000"/>
          </a:bodyPr>
          <a:lstStyle/>
          <a:p>
            <a:r>
              <a:rPr lang="en-US" dirty="0">
                <a:solidFill>
                  <a:srgbClr val="FFC000"/>
                </a:solidFill>
              </a:rPr>
              <a:t>COLLIER COUNTY</a:t>
            </a:r>
            <a:br>
              <a:rPr lang="en-US" dirty="0">
                <a:solidFill>
                  <a:srgbClr val="FFC000"/>
                </a:solidFill>
              </a:rPr>
            </a:br>
            <a:r>
              <a:rPr lang="en-US" dirty="0">
                <a:solidFill>
                  <a:srgbClr val="FFC000"/>
                </a:solidFill>
              </a:rPr>
              <a:t>CODE ENFORCEMENT </a:t>
            </a:r>
            <a:br>
              <a:rPr lang="en-US" dirty="0">
                <a:solidFill>
                  <a:srgbClr val="FFC000"/>
                </a:solidFill>
              </a:rPr>
            </a:br>
            <a:r>
              <a:rPr lang="en-US" dirty="0">
                <a:solidFill>
                  <a:srgbClr val="FFC000"/>
                </a:solidFill>
              </a:rPr>
              <a:t>DIVISION</a:t>
            </a:r>
            <a:br>
              <a:rPr lang="en-US" dirty="0">
                <a:solidFill>
                  <a:srgbClr val="FFC000"/>
                </a:solidFill>
              </a:rPr>
            </a:br>
            <a:endParaRPr lang="en-US" dirty="0">
              <a:solidFill>
                <a:srgbClr val="FFC000"/>
              </a:solidFill>
            </a:endParaRPr>
          </a:p>
        </p:txBody>
      </p:sp>
      <p:sp>
        <p:nvSpPr>
          <p:cNvPr id="3" name="Subtitle 2"/>
          <p:cNvSpPr>
            <a:spLocks noGrp="1"/>
          </p:cNvSpPr>
          <p:nvPr>
            <p:ph type="subTitle" idx="1"/>
          </p:nvPr>
        </p:nvSpPr>
        <p:spPr>
          <a:xfrm>
            <a:off x="3263333" y="4226312"/>
            <a:ext cx="4360126" cy="2207942"/>
          </a:xfrm>
        </p:spPr>
        <p:txBody>
          <a:bodyPr>
            <a:normAutofit lnSpcReduction="10000"/>
          </a:bodyPr>
          <a:lstStyle/>
          <a:p>
            <a:r>
              <a:rPr lang="en-US" dirty="0">
                <a:solidFill>
                  <a:schemeClr val="tx1">
                    <a:lumMod val="95000"/>
                  </a:schemeClr>
                </a:solidFill>
                <a:latin typeface="Elephant" panose="02020904090505020303" pitchFamily="18" charset="0"/>
              </a:rPr>
              <a:t>March 13, 2024</a:t>
            </a:r>
          </a:p>
          <a:p>
            <a:r>
              <a:rPr lang="en-US" dirty="0">
                <a:solidFill>
                  <a:schemeClr val="tx1">
                    <a:lumMod val="95000"/>
                  </a:schemeClr>
                </a:solidFill>
                <a:latin typeface="Elephant" panose="02020904090505020303" pitchFamily="18" charset="0"/>
              </a:rPr>
              <a:t>Tom Iandimarino</a:t>
            </a:r>
          </a:p>
          <a:p>
            <a:r>
              <a:rPr lang="en-US" dirty="0">
                <a:solidFill>
                  <a:schemeClr val="tx1">
                    <a:lumMod val="95000"/>
                  </a:schemeClr>
                </a:solidFill>
                <a:latin typeface="Elephant" panose="02020904090505020303" pitchFamily="18" charset="0"/>
              </a:rPr>
              <a:t>Code Enforcement </a:t>
            </a:r>
          </a:p>
          <a:p>
            <a:r>
              <a:rPr lang="en-US" dirty="0">
                <a:solidFill>
                  <a:schemeClr val="tx1">
                    <a:lumMod val="95000"/>
                  </a:schemeClr>
                </a:solidFill>
                <a:latin typeface="Elephant" panose="02020904090505020303" pitchFamily="18" charset="0"/>
              </a:rPr>
              <a:t>Division Director</a:t>
            </a:r>
          </a:p>
          <a:p>
            <a:r>
              <a:rPr lang="en-US" dirty="0">
                <a:solidFill>
                  <a:schemeClr val="tx1">
                    <a:lumMod val="95000"/>
                  </a:schemeClr>
                </a:solidFill>
                <a:latin typeface="Elephant" panose="02020904090505020303" pitchFamily="18" charset="0"/>
              </a:rPr>
              <a:t>239-252-5706</a:t>
            </a:r>
          </a:p>
          <a:p>
            <a:endParaRPr lang="en-US" dirty="0">
              <a:solidFill>
                <a:srgbClr val="3BEFEF"/>
              </a:solidFill>
            </a:endParaRPr>
          </a:p>
          <a:p>
            <a:endParaRPr lang="en-US" dirty="0">
              <a:solidFill>
                <a:srgbClr val="3BEFEF"/>
              </a:solidFill>
            </a:endParaRP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649F3-B419-E4B7-29AE-D2B213D93403}"/>
              </a:ext>
            </a:extLst>
          </p:cNvPr>
          <p:cNvSpPr>
            <a:spLocks noGrp="1"/>
          </p:cNvSpPr>
          <p:nvPr>
            <p:ph type="title"/>
          </p:nvPr>
        </p:nvSpPr>
        <p:spPr/>
        <p:txBody>
          <a:bodyPr/>
          <a:lstStyle/>
          <a:p>
            <a:pPr algn="ctr"/>
            <a:r>
              <a:rPr lang="en-US" dirty="0"/>
              <a:t>Common FAQ’s</a:t>
            </a:r>
          </a:p>
        </p:txBody>
      </p:sp>
      <p:sp>
        <p:nvSpPr>
          <p:cNvPr id="3" name="Content Placeholder 2">
            <a:extLst>
              <a:ext uri="{FF2B5EF4-FFF2-40B4-BE49-F238E27FC236}">
                <a16:creationId xmlns:a16="http://schemas.microsoft.com/office/drawing/2014/main" id="{B5F44152-4B88-3270-579A-3535ABED2F61}"/>
              </a:ext>
            </a:extLst>
          </p:cNvPr>
          <p:cNvSpPr>
            <a:spLocks noGrp="1"/>
          </p:cNvSpPr>
          <p:nvPr>
            <p:ph idx="1"/>
          </p:nvPr>
        </p:nvSpPr>
        <p:spPr>
          <a:xfrm>
            <a:off x="457200" y="1781605"/>
            <a:ext cx="8229600" cy="4542995"/>
          </a:xfrm>
        </p:spPr>
        <p:txBody>
          <a:bodyPr>
            <a:normAutofit lnSpcReduction="10000"/>
          </a:bodyPr>
          <a:lstStyle/>
          <a:p>
            <a:r>
              <a:rPr lang="en-US" sz="1900" dirty="0"/>
              <a:t>Can I file a noise complaint if I’m not the affected party? </a:t>
            </a:r>
            <a:r>
              <a:rPr lang="en-US" sz="1900" dirty="0">
                <a:solidFill>
                  <a:schemeClr val="accent2">
                    <a:lumMod val="50000"/>
                  </a:schemeClr>
                </a:solidFill>
              </a:rPr>
              <a:t>No.</a:t>
            </a:r>
          </a:p>
          <a:p>
            <a:r>
              <a:rPr lang="en-US" sz="1900" dirty="0"/>
              <a:t>Can the Code Officer use drone footage or jump a fence to investigate code issues? </a:t>
            </a:r>
            <a:r>
              <a:rPr lang="en-US" sz="1900" dirty="0">
                <a:solidFill>
                  <a:srgbClr val="002060"/>
                </a:solidFill>
              </a:rPr>
              <a:t>No.</a:t>
            </a:r>
          </a:p>
          <a:p>
            <a:r>
              <a:rPr lang="en-US" sz="1900" dirty="0"/>
              <a:t>Does Code Enforcement work 7 days a week? </a:t>
            </a:r>
            <a:r>
              <a:rPr lang="en-US" sz="1900" dirty="0">
                <a:solidFill>
                  <a:schemeClr val="accent2">
                    <a:lumMod val="50000"/>
                  </a:schemeClr>
                </a:solidFill>
              </a:rPr>
              <a:t>Yes.</a:t>
            </a:r>
          </a:p>
          <a:p>
            <a:r>
              <a:rPr lang="en-US" sz="1900" dirty="0"/>
              <a:t>Does Code Enforcement have the ability to foreclose on code liens? </a:t>
            </a:r>
            <a:r>
              <a:rPr lang="en-US" sz="1900" dirty="0">
                <a:solidFill>
                  <a:srgbClr val="002060"/>
                </a:solidFill>
              </a:rPr>
              <a:t>Yes, and no for Homesteaded properties.</a:t>
            </a:r>
          </a:p>
          <a:p>
            <a:r>
              <a:rPr lang="en-US" sz="1900" dirty="0"/>
              <a:t>Does Code Enforcement have the ability to obtain an inspection warrant? </a:t>
            </a:r>
            <a:r>
              <a:rPr lang="en-US" sz="1900" dirty="0">
                <a:solidFill>
                  <a:srgbClr val="002060"/>
                </a:solidFill>
              </a:rPr>
              <a:t>Yes, but there are restrictions.</a:t>
            </a:r>
          </a:p>
          <a:p>
            <a:r>
              <a:rPr lang="en-US" sz="1900" dirty="0"/>
              <a:t>Can you have pigs, chickens, &amp;/or hooved animals in the Estates zoned property? </a:t>
            </a:r>
            <a:r>
              <a:rPr lang="en-US" sz="1900" dirty="0">
                <a:solidFill>
                  <a:srgbClr val="002060"/>
                </a:solidFill>
              </a:rPr>
              <a:t>No pigs, yes for chickens (24 or less), and two hooved animals per acre.</a:t>
            </a:r>
          </a:p>
          <a:p>
            <a:r>
              <a:rPr lang="en-US" sz="1900" dirty="0"/>
              <a:t>Are commercial vehicles or recreation vehicles (RV’s) </a:t>
            </a:r>
          </a:p>
          <a:p>
            <a:pPr marL="0" indent="0">
              <a:buNone/>
            </a:pPr>
            <a:r>
              <a:rPr lang="en-US" sz="1900" dirty="0"/>
              <a:t>    allowed in the Estates zone property without being screened? </a:t>
            </a:r>
            <a:r>
              <a:rPr lang="en-US" sz="1900" dirty="0">
                <a:solidFill>
                  <a:srgbClr val="002060"/>
                </a:solidFill>
              </a:rPr>
              <a:t>Yes.</a:t>
            </a:r>
          </a:p>
          <a:p>
            <a:r>
              <a:rPr lang="en-US" sz="1900" dirty="0"/>
              <a:t>In an Estates zoned property is the fence height limited to 6’? </a:t>
            </a:r>
            <a:r>
              <a:rPr lang="en-US" sz="1900" dirty="0">
                <a:solidFill>
                  <a:srgbClr val="002060"/>
                </a:solidFill>
              </a:rPr>
              <a:t>No. </a:t>
            </a:r>
            <a:r>
              <a:rPr lang="en-US" sz="1900" dirty="0"/>
              <a:t>Is barbed wire allowed? </a:t>
            </a:r>
            <a:r>
              <a:rPr lang="en-US" sz="1900" dirty="0">
                <a:solidFill>
                  <a:srgbClr val="002060"/>
                </a:solidFill>
              </a:rPr>
              <a:t>No.</a:t>
            </a:r>
          </a:p>
          <a:p>
            <a:pPr marL="0" indent="0">
              <a:buNone/>
            </a:pPr>
            <a:endParaRPr lang="en-US" sz="1900" dirty="0">
              <a:solidFill>
                <a:srgbClr val="002060"/>
              </a:solidFill>
            </a:endParaRPr>
          </a:p>
          <a:p>
            <a:pPr marL="0" indent="0">
              <a:buNone/>
            </a:pPr>
            <a:endParaRPr lang="en-US" sz="2100" dirty="0">
              <a:solidFill>
                <a:srgbClr val="002060"/>
              </a:solidFill>
            </a:endParaRPr>
          </a:p>
          <a:p>
            <a:pPr marL="0" indent="0">
              <a:buNone/>
            </a:pPr>
            <a:endParaRPr lang="en-US" sz="2300" dirty="0"/>
          </a:p>
          <a:p>
            <a:endParaRPr lang="en-US" dirty="0"/>
          </a:p>
        </p:txBody>
      </p:sp>
    </p:spTree>
    <p:extLst>
      <p:ext uri="{BB962C8B-B14F-4D97-AF65-F5344CB8AC3E}">
        <p14:creationId xmlns:p14="http://schemas.microsoft.com/office/powerpoint/2010/main" val="2615382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532" y="380531"/>
            <a:ext cx="8229600" cy="1143000"/>
          </a:xfrm>
        </p:spPr>
        <p:txBody>
          <a:bodyPr>
            <a:normAutofit/>
          </a:bodyPr>
          <a:lstStyle/>
          <a:p>
            <a:pPr algn="ctr"/>
            <a:r>
              <a:rPr lang="en-US" dirty="0"/>
              <a:t>Contact information</a:t>
            </a:r>
          </a:p>
        </p:txBody>
      </p:sp>
      <p:sp>
        <p:nvSpPr>
          <p:cNvPr id="3" name="Content Placeholder 2"/>
          <p:cNvSpPr>
            <a:spLocks noGrp="1"/>
          </p:cNvSpPr>
          <p:nvPr>
            <p:ph idx="1"/>
          </p:nvPr>
        </p:nvSpPr>
        <p:spPr>
          <a:xfrm>
            <a:off x="119575" y="1692343"/>
            <a:ext cx="8419514" cy="4801069"/>
          </a:xfrm>
        </p:spPr>
        <p:txBody>
          <a:bodyPr>
            <a:normAutofit/>
          </a:bodyPr>
          <a:lstStyle/>
          <a:p>
            <a:pPr marL="0" indent="0" algn="ctr">
              <a:buNone/>
            </a:pPr>
            <a:endParaRPr lang="en-US" sz="4000" dirty="0"/>
          </a:p>
          <a:p>
            <a:pPr marL="0" indent="0" algn="ctr">
              <a:buNone/>
            </a:pPr>
            <a:r>
              <a:rPr lang="en-US" sz="4000" dirty="0"/>
              <a:t>Code Enforcement Main phone </a:t>
            </a:r>
          </a:p>
          <a:p>
            <a:pPr marL="0" indent="0" algn="ctr">
              <a:buNone/>
            </a:pPr>
            <a:r>
              <a:rPr lang="en-US" sz="8000" dirty="0"/>
              <a:t>(239-252-2440)</a:t>
            </a:r>
          </a:p>
          <a:p>
            <a:pPr marL="0" indent="0" algn="ctr">
              <a:buNone/>
            </a:pPr>
            <a:endParaRPr lang="en-US" b="1" dirty="0"/>
          </a:p>
          <a:p>
            <a:pPr algn="ctr">
              <a:buNone/>
            </a:pPr>
            <a:endParaRPr lang="en-US" dirty="0"/>
          </a:p>
          <a:p>
            <a:pPr marL="0" indent="0">
              <a:buNone/>
            </a:pPr>
            <a:endParaRPr lang="en-US" dirty="0"/>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4BAB6-9C10-5885-FDED-344374F3C164}"/>
              </a:ext>
            </a:extLst>
          </p:cNvPr>
          <p:cNvSpPr>
            <a:spLocks noGrp="1"/>
          </p:cNvSpPr>
          <p:nvPr>
            <p:ph type="title"/>
          </p:nvPr>
        </p:nvSpPr>
        <p:spPr/>
        <p:txBody>
          <a:bodyPr/>
          <a:lstStyle/>
          <a:p>
            <a:pPr algn="ctr"/>
            <a:r>
              <a:rPr lang="en-US" dirty="0"/>
              <a:t>Code Enforcement Purpose:</a:t>
            </a:r>
          </a:p>
        </p:txBody>
      </p:sp>
      <p:sp>
        <p:nvSpPr>
          <p:cNvPr id="3" name="Content Placeholder 2">
            <a:extLst>
              <a:ext uri="{FF2B5EF4-FFF2-40B4-BE49-F238E27FC236}">
                <a16:creationId xmlns:a16="http://schemas.microsoft.com/office/drawing/2014/main" id="{AE85ECAC-0E61-801B-71C6-7E61696810AF}"/>
              </a:ext>
            </a:extLst>
          </p:cNvPr>
          <p:cNvSpPr>
            <a:spLocks noGrp="1"/>
          </p:cNvSpPr>
          <p:nvPr>
            <p:ph idx="1"/>
          </p:nvPr>
        </p:nvSpPr>
        <p:spPr>
          <a:xfrm>
            <a:off x="457200" y="1895579"/>
            <a:ext cx="8229600" cy="4389120"/>
          </a:xfrm>
        </p:spPr>
        <p:txBody>
          <a:bodyPr>
            <a:normAutofit/>
          </a:bodyPr>
          <a:lstStyle/>
          <a:p>
            <a:pPr marL="0" indent="0" algn="ctr">
              <a:buNone/>
            </a:pPr>
            <a:endParaRPr lang="en-US" sz="2400" dirty="0">
              <a:solidFill>
                <a:schemeClr val="accent6">
                  <a:lumMod val="50000"/>
                </a:schemeClr>
              </a:solidFill>
            </a:endParaRPr>
          </a:p>
          <a:p>
            <a:pPr marL="0" indent="0" algn="ctr">
              <a:buNone/>
            </a:pPr>
            <a:endParaRPr lang="en-US" sz="2400" dirty="0">
              <a:solidFill>
                <a:schemeClr val="accent6">
                  <a:lumMod val="50000"/>
                </a:schemeClr>
              </a:solidFill>
            </a:endParaRPr>
          </a:p>
          <a:p>
            <a:pPr marL="0" indent="0" algn="ctr">
              <a:buNone/>
            </a:pPr>
            <a:r>
              <a:rPr lang="en-US" sz="2400" dirty="0">
                <a:solidFill>
                  <a:schemeClr val="accent6">
                    <a:lumMod val="50000"/>
                  </a:schemeClr>
                </a:solidFill>
              </a:rPr>
              <a:t>Administration Code Sec. 2-2037</a:t>
            </a:r>
          </a:p>
          <a:p>
            <a:pPr marL="0" indent="0">
              <a:buNone/>
            </a:pPr>
            <a:r>
              <a:rPr lang="en-US" sz="2400" dirty="0"/>
              <a:t>“To protect, promote, and improve the health, safety, and welfare of the citizens of Collier County by providing a supplemental means of enforcing codes….” Boards and Nuisance Abatement Boards, or Special Magistrate.</a:t>
            </a:r>
          </a:p>
          <a:p>
            <a:pPr marL="0" indent="0" algn="ctr">
              <a:buNone/>
            </a:pPr>
            <a:endParaRPr lang="en-US" dirty="0">
              <a:solidFill>
                <a:schemeClr val="accent6">
                  <a:lumMod val="50000"/>
                </a:schemeClr>
              </a:solidFill>
            </a:endParaRPr>
          </a:p>
          <a:p>
            <a:pPr marL="0" indent="0" algn="ctr">
              <a:buNone/>
            </a:pPr>
            <a:endParaRPr lang="en-US" sz="2400" dirty="0"/>
          </a:p>
        </p:txBody>
      </p:sp>
      <p:sp>
        <p:nvSpPr>
          <p:cNvPr id="4" name="Content Placeholder 2">
            <a:extLst>
              <a:ext uri="{FF2B5EF4-FFF2-40B4-BE49-F238E27FC236}">
                <a16:creationId xmlns:a16="http://schemas.microsoft.com/office/drawing/2014/main" id="{1D929B37-2F6C-66DE-A95E-AF4BEC25F5B8}"/>
              </a:ext>
            </a:extLst>
          </p:cNvPr>
          <p:cNvSpPr txBox="1">
            <a:spLocks/>
          </p:cNvSpPr>
          <p:nvPr/>
        </p:nvSpPr>
        <p:spPr>
          <a:xfrm>
            <a:off x="457200" y="4887884"/>
            <a:ext cx="8334375" cy="1266027"/>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buNone/>
            </a:pPr>
            <a:r>
              <a:rPr lang="en-US" sz="2300" b="0" i="0" u="none" strike="noStrike" baseline="0" dirty="0">
                <a:solidFill>
                  <a:srgbClr val="000000"/>
                </a:solidFill>
              </a:rPr>
              <a:t> </a:t>
            </a:r>
            <a:endParaRPr lang="en-US" dirty="0"/>
          </a:p>
          <a:p>
            <a:pPr marL="0" indent="0" defTabSz="914400">
              <a:buFont typeface="Wingdings 2"/>
              <a:buNone/>
            </a:pPr>
            <a:endParaRPr lang="en-US" sz="2400" dirty="0"/>
          </a:p>
          <a:p>
            <a:pPr defTabSz="914400">
              <a:buFont typeface="Wingdings 2"/>
              <a:buNone/>
            </a:pPr>
            <a:endParaRPr lang="en-US" sz="2900" dirty="0"/>
          </a:p>
        </p:txBody>
      </p:sp>
    </p:spTree>
    <p:extLst>
      <p:ext uri="{BB962C8B-B14F-4D97-AF65-F5344CB8AC3E}">
        <p14:creationId xmlns:p14="http://schemas.microsoft.com/office/powerpoint/2010/main" val="3470789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184" y="704088"/>
            <a:ext cx="8229600" cy="1143000"/>
          </a:xfrm>
        </p:spPr>
        <p:txBody>
          <a:bodyPr/>
          <a:lstStyle/>
          <a:p>
            <a:pPr algn="ctr"/>
            <a:r>
              <a:rPr lang="en-US" dirty="0"/>
              <a:t>Florida Statute Chapter 162</a:t>
            </a:r>
          </a:p>
        </p:txBody>
      </p:sp>
      <p:sp>
        <p:nvSpPr>
          <p:cNvPr id="3" name="Content Placeholder 2"/>
          <p:cNvSpPr>
            <a:spLocks noGrp="1"/>
          </p:cNvSpPr>
          <p:nvPr>
            <p:ph idx="1"/>
          </p:nvPr>
        </p:nvSpPr>
        <p:spPr/>
        <p:txBody>
          <a:bodyPr>
            <a:normAutofit fontScale="92500"/>
          </a:bodyPr>
          <a:lstStyle/>
          <a:p>
            <a:pPr marL="0" indent="0" algn="ctr">
              <a:buNone/>
            </a:pPr>
            <a:r>
              <a:rPr lang="en-US" dirty="0">
                <a:solidFill>
                  <a:schemeClr val="accent6">
                    <a:lumMod val="50000"/>
                  </a:schemeClr>
                </a:solidFill>
                <a:latin typeface="Adobe Song Std L" panose="02020300000000000000" pitchFamily="18" charset="-128"/>
                <a:ea typeface="Adobe Song Std L" panose="02020300000000000000" pitchFamily="18" charset="-128"/>
              </a:rPr>
              <a:t>COUNTY OR MUNICIPAL CODE ENFORCEMENT</a:t>
            </a:r>
          </a:p>
          <a:p>
            <a:pPr marL="0" indent="0" algn="ctr">
              <a:buNone/>
            </a:pPr>
            <a:endParaRPr lang="en-US" dirty="0"/>
          </a:p>
          <a:p>
            <a:pPr marL="0" indent="0" algn="ctr">
              <a:buNone/>
            </a:pPr>
            <a:r>
              <a:rPr lang="en-US" b="1" dirty="0">
                <a:solidFill>
                  <a:schemeClr val="accent2">
                    <a:lumMod val="50000"/>
                  </a:schemeClr>
                </a:solidFill>
              </a:rPr>
              <a:t>Part I</a:t>
            </a:r>
          </a:p>
          <a:p>
            <a:pPr marL="0" indent="0" algn="ctr">
              <a:buNone/>
            </a:pPr>
            <a:r>
              <a:rPr lang="en-US" dirty="0"/>
              <a:t>LOCAL GOVERNMENT CODE ENFORCEMENT BOARDS</a:t>
            </a:r>
          </a:p>
          <a:p>
            <a:pPr marL="0" indent="0" algn="ctr">
              <a:buNone/>
            </a:pPr>
            <a:r>
              <a:rPr lang="en-US" dirty="0"/>
              <a:t>(ss. 162.01-162.13)</a:t>
            </a:r>
          </a:p>
          <a:p>
            <a:pPr marL="0" indent="0" algn="ctr">
              <a:buNone/>
            </a:pPr>
            <a:endParaRPr lang="en-US" dirty="0"/>
          </a:p>
          <a:p>
            <a:pPr marL="0" indent="0" algn="ctr">
              <a:buNone/>
            </a:pPr>
            <a:r>
              <a:rPr lang="en-US" b="1" dirty="0">
                <a:solidFill>
                  <a:schemeClr val="accent2">
                    <a:lumMod val="50000"/>
                  </a:schemeClr>
                </a:solidFill>
              </a:rPr>
              <a:t>Part II</a:t>
            </a:r>
          </a:p>
          <a:p>
            <a:pPr marL="0" indent="0" algn="ctr">
              <a:buNone/>
            </a:pPr>
            <a:r>
              <a:rPr lang="en-US" dirty="0"/>
              <a:t>SUPPLEMENTAL COUNTY OR MUNICIPAL CODE OR 	ORDINANCE ENFORCEMENT PROCEDURES</a:t>
            </a:r>
          </a:p>
          <a:p>
            <a:pPr marL="0" indent="0" algn="ctr">
              <a:buNone/>
            </a:pPr>
            <a:r>
              <a:rPr lang="en-US" dirty="0"/>
              <a:t>(ss. 162.21-162.30)</a:t>
            </a:r>
          </a:p>
          <a:p>
            <a:endParaRPr lang="en-US" dirty="0"/>
          </a:p>
        </p:txBody>
      </p:sp>
    </p:spTree>
    <p:extLst>
      <p:ext uri="{BB962C8B-B14F-4D97-AF65-F5344CB8AC3E}">
        <p14:creationId xmlns:p14="http://schemas.microsoft.com/office/powerpoint/2010/main" val="482844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1000"/>
                                        <p:tgtEl>
                                          <p:spTgt spid="3">
                                            <p:txEl>
                                              <p:pRg st="8" end="8"/>
                                            </p:txEl>
                                          </p:spTgt>
                                        </p:tgtEl>
                                      </p:cBhvr>
                                    </p:animEffect>
                                    <p:anim calcmode="lin" valueType="num">
                                      <p:cBhvr>
                                        <p:cTn id="5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A7D0F-D092-133A-449C-252DEDC43DD9}"/>
              </a:ext>
            </a:extLst>
          </p:cNvPr>
          <p:cNvSpPr>
            <a:spLocks noGrp="1"/>
          </p:cNvSpPr>
          <p:nvPr>
            <p:ph type="title"/>
          </p:nvPr>
        </p:nvSpPr>
        <p:spPr/>
        <p:txBody>
          <a:bodyPr>
            <a:normAutofit/>
          </a:bodyPr>
          <a:lstStyle/>
          <a:p>
            <a:pPr algn="ctr"/>
            <a:r>
              <a:rPr lang="en-US" sz="4400" dirty="0"/>
              <a:t>Nuts &amp; Bolts of Code Enforcement</a:t>
            </a:r>
          </a:p>
        </p:txBody>
      </p:sp>
      <p:sp>
        <p:nvSpPr>
          <p:cNvPr id="3" name="Content Placeholder 2">
            <a:extLst>
              <a:ext uri="{FF2B5EF4-FFF2-40B4-BE49-F238E27FC236}">
                <a16:creationId xmlns:a16="http://schemas.microsoft.com/office/drawing/2014/main" id="{E8D8BE8E-48A7-52EB-D61F-C049E040B0E4}"/>
              </a:ext>
            </a:extLst>
          </p:cNvPr>
          <p:cNvSpPr>
            <a:spLocks noGrp="1"/>
          </p:cNvSpPr>
          <p:nvPr>
            <p:ph idx="1"/>
          </p:nvPr>
        </p:nvSpPr>
        <p:spPr>
          <a:xfrm>
            <a:off x="457200" y="2162174"/>
            <a:ext cx="8229600" cy="4162425"/>
          </a:xfrm>
        </p:spPr>
        <p:txBody>
          <a:bodyPr/>
          <a:lstStyle/>
          <a:p>
            <a:r>
              <a:rPr lang="en-US" sz="3000" dirty="0"/>
              <a:t>Enforce Collier County Codes and Ordinances</a:t>
            </a:r>
          </a:p>
          <a:p>
            <a:r>
              <a:rPr lang="en-US" sz="3000" dirty="0"/>
              <a:t>Oversee the Enforcement Boards, i.e. Code Enforcement Board and Special Magistrate</a:t>
            </a:r>
          </a:p>
          <a:p>
            <a:r>
              <a:rPr lang="en-US" sz="3000" dirty="0"/>
              <a:t>Administrative functions related to Animal Control Officer Hearings, Citations for Parks &amp; Rec, Collier County Sheriff’s Office, and Public Utility Division.</a:t>
            </a:r>
          </a:p>
          <a:p>
            <a:r>
              <a:rPr lang="en-US" sz="3000" dirty="0"/>
              <a:t>Lien Searches &amp; Payoff Requests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445151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5F57D0-4A0C-D47B-C66F-94C2542E51B4}"/>
              </a:ext>
            </a:extLst>
          </p:cNvPr>
          <p:cNvSpPr>
            <a:spLocks noGrp="1"/>
          </p:cNvSpPr>
          <p:nvPr>
            <p:ph idx="1"/>
          </p:nvPr>
        </p:nvSpPr>
        <p:spPr>
          <a:xfrm>
            <a:off x="457200" y="1935479"/>
            <a:ext cx="8229600" cy="4312921"/>
          </a:xfrm>
        </p:spPr>
        <p:txBody>
          <a:bodyPr>
            <a:normAutofit fontScale="92500" lnSpcReduction="20000"/>
          </a:bodyPr>
          <a:lstStyle/>
          <a:p>
            <a:r>
              <a:rPr lang="en-US" sz="2200" dirty="0"/>
              <a:t>Director of Code Enforcement</a:t>
            </a:r>
          </a:p>
          <a:p>
            <a:r>
              <a:rPr lang="en-US" sz="2200" dirty="0"/>
              <a:t>Deputy Director of Code Enforcement</a:t>
            </a:r>
          </a:p>
          <a:p>
            <a:r>
              <a:rPr lang="en-US" sz="2200" dirty="0"/>
              <a:t>Two Operations Managers</a:t>
            </a:r>
          </a:p>
          <a:p>
            <a:r>
              <a:rPr lang="en-US" sz="2200" dirty="0"/>
              <a:t>Four District Supervisors</a:t>
            </a:r>
          </a:p>
          <a:p>
            <a:r>
              <a:rPr lang="en-US" sz="2200" dirty="0"/>
              <a:t>28 Code Enforcement Officers (two current vacancies)</a:t>
            </a:r>
          </a:p>
          <a:p>
            <a:r>
              <a:rPr lang="en-US" sz="2200" dirty="0"/>
              <a:t>Two Property Maintenance Specialists</a:t>
            </a:r>
          </a:p>
          <a:p>
            <a:r>
              <a:rPr lang="en-US" sz="2200" dirty="0"/>
              <a:t>Two Part-Time weekend officers</a:t>
            </a:r>
          </a:p>
          <a:p>
            <a:r>
              <a:rPr lang="en-US" sz="2200" dirty="0"/>
              <a:t>Three Customer Service Specialists</a:t>
            </a:r>
          </a:p>
          <a:p>
            <a:r>
              <a:rPr lang="en-US" sz="2200" dirty="0"/>
              <a:t>One Administrative Supervisor</a:t>
            </a:r>
          </a:p>
          <a:p>
            <a:r>
              <a:rPr lang="en-US" sz="2200" dirty="0"/>
              <a:t>Nine Administrative/Operation Support Specialists. i.e, board functions, licensing intake &amp; review</a:t>
            </a:r>
          </a:p>
          <a:p>
            <a:pPr marL="0" indent="0">
              <a:buNone/>
            </a:pPr>
            <a:endParaRPr lang="en-US" sz="2500" dirty="0"/>
          </a:p>
          <a:p>
            <a:pPr marL="0" indent="0">
              <a:buNone/>
            </a:pPr>
            <a:r>
              <a:rPr lang="en-US" sz="2200" dirty="0">
                <a:solidFill>
                  <a:schemeClr val="bg1">
                    <a:lumMod val="50000"/>
                  </a:schemeClr>
                </a:solidFill>
              </a:rPr>
              <a:t>(51)</a:t>
            </a:r>
          </a:p>
          <a:p>
            <a:endParaRPr lang="en-US" sz="2500" dirty="0"/>
          </a:p>
          <a:p>
            <a:pPr marL="0" indent="0">
              <a:buNone/>
            </a:pPr>
            <a:endParaRPr lang="en-US" sz="2500" dirty="0"/>
          </a:p>
          <a:p>
            <a:endParaRPr lang="en-US" dirty="0"/>
          </a:p>
          <a:p>
            <a:endParaRPr lang="en-US" dirty="0"/>
          </a:p>
          <a:p>
            <a:endParaRPr lang="en-US" dirty="0"/>
          </a:p>
        </p:txBody>
      </p:sp>
      <p:sp>
        <p:nvSpPr>
          <p:cNvPr id="5" name="Title 4">
            <a:extLst>
              <a:ext uri="{FF2B5EF4-FFF2-40B4-BE49-F238E27FC236}">
                <a16:creationId xmlns:a16="http://schemas.microsoft.com/office/drawing/2014/main" id="{85B8B613-C445-20EB-45BD-49E3F723A607}"/>
              </a:ext>
            </a:extLst>
          </p:cNvPr>
          <p:cNvSpPr>
            <a:spLocks noGrp="1"/>
          </p:cNvSpPr>
          <p:nvPr>
            <p:ph type="title"/>
          </p:nvPr>
        </p:nvSpPr>
        <p:spPr/>
        <p:txBody>
          <a:bodyPr>
            <a:normAutofit fontScale="90000"/>
          </a:bodyPr>
          <a:lstStyle/>
          <a:p>
            <a:r>
              <a:rPr lang="en-US" dirty="0"/>
              <a:t>Code Enforcement Level of Service</a:t>
            </a:r>
          </a:p>
        </p:txBody>
      </p:sp>
    </p:spTree>
    <p:extLst>
      <p:ext uri="{BB962C8B-B14F-4D97-AF65-F5344CB8AC3E}">
        <p14:creationId xmlns:p14="http://schemas.microsoft.com/office/powerpoint/2010/main" val="1945062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 calcmode="lin" valueType="num">
                                      <p:cBhvr additive="base">
                                        <p:cTn id="6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91C30-B2E4-77EC-113B-B049F5D59125}"/>
              </a:ext>
            </a:extLst>
          </p:cNvPr>
          <p:cNvSpPr>
            <a:spLocks noGrp="1"/>
          </p:cNvSpPr>
          <p:nvPr>
            <p:ph type="title"/>
          </p:nvPr>
        </p:nvSpPr>
        <p:spPr/>
        <p:txBody>
          <a:bodyPr>
            <a:normAutofit/>
          </a:bodyPr>
          <a:lstStyle/>
          <a:p>
            <a:pPr algn="ctr"/>
            <a:r>
              <a:rPr lang="en-US" dirty="0"/>
              <a:t>Code Enforcement Officer</a:t>
            </a:r>
          </a:p>
        </p:txBody>
      </p:sp>
      <p:sp>
        <p:nvSpPr>
          <p:cNvPr id="3" name="Content Placeholder 2">
            <a:extLst>
              <a:ext uri="{FF2B5EF4-FFF2-40B4-BE49-F238E27FC236}">
                <a16:creationId xmlns:a16="http://schemas.microsoft.com/office/drawing/2014/main" id="{5D4DB4BC-C1CC-F87C-4E29-E22E788AB11E}"/>
              </a:ext>
            </a:extLst>
          </p:cNvPr>
          <p:cNvSpPr>
            <a:spLocks noGrp="1"/>
          </p:cNvSpPr>
          <p:nvPr>
            <p:ph idx="1"/>
          </p:nvPr>
        </p:nvSpPr>
        <p:spPr/>
        <p:txBody>
          <a:bodyPr/>
          <a:lstStyle/>
          <a:p>
            <a:pPr marL="0" indent="0">
              <a:buNone/>
            </a:pPr>
            <a:endParaRPr lang="en-US" dirty="0"/>
          </a:p>
          <a:p>
            <a:pPr marL="0" indent="0">
              <a:buNone/>
            </a:pPr>
            <a:r>
              <a:rPr lang="en-US" dirty="0"/>
              <a:t>Definition:</a:t>
            </a:r>
          </a:p>
          <a:p>
            <a:pPr marL="0" indent="0">
              <a:buNone/>
            </a:pPr>
            <a:r>
              <a:rPr lang="en-US" dirty="0"/>
              <a:t>Any authorized agent or employee of the county or municipality whose duty it is to assure code compliance.</a:t>
            </a:r>
          </a:p>
          <a:p>
            <a:pPr marL="0" indent="0">
              <a:buNone/>
            </a:pPr>
            <a:endParaRPr lang="en-US" dirty="0"/>
          </a:p>
          <a:p>
            <a:r>
              <a:rPr lang="en-US" dirty="0"/>
              <a:t>Training and Testing </a:t>
            </a:r>
          </a:p>
          <a:p>
            <a:r>
              <a:rPr lang="en-US" dirty="0"/>
              <a:t>Florida Association of Code Enforcement Certification Levels 1 – 4</a:t>
            </a:r>
          </a:p>
          <a:p>
            <a:r>
              <a:rPr lang="en-US" dirty="0"/>
              <a:t>Plus continuing training of 24 hours/year</a:t>
            </a:r>
          </a:p>
        </p:txBody>
      </p:sp>
    </p:spTree>
    <p:extLst>
      <p:ext uri="{BB962C8B-B14F-4D97-AF65-F5344CB8AC3E}">
        <p14:creationId xmlns:p14="http://schemas.microsoft.com/office/powerpoint/2010/main" val="2428557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EFA3D-A8EF-2C9A-99F3-04C96C28635A}"/>
              </a:ext>
            </a:extLst>
          </p:cNvPr>
          <p:cNvSpPr>
            <a:spLocks noGrp="1"/>
          </p:cNvSpPr>
          <p:nvPr>
            <p:ph type="title"/>
          </p:nvPr>
        </p:nvSpPr>
        <p:spPr/>
        <p:txBody>
          <a:bodyPr/>
          <a:lstStyle/>
          <a:p>
            <a:pPr algn="ctr"/>
            <a:r>
              <a:rPr lang="en-US" dirty="0"/>
              <a:t>District 5</a:t>
            </a:r>
          </a:p>
        </p:txBody>
      </p:sp>
      <p:sp>
        <p:nvSpPr>
          <p:cNvPr id="3" name="Content Placeholder 2">
            <a:extLst>
              <a:ext uri="{FF2B5EF4-FFF2-40B4-BE49-F238E27FC236}">
                <a16:creationId xmlns:a16="http://schemas.microsoft.com/office/drawing/2014/main" id="{3620E43D-B7ED-DEF4-9FE8-BE224B604322}"/>
              </a:ext>
            </a:extLst>
          </p:cNvPr>
          <p:cNvSpPr>
            <a:spLocks noGrp="1"/>
          </p:cNvSpPr>
          <p:nvPr>
            <p:ph idx="1"/>
          </p:nvPr>
        </p:nvSpPr>
        <p:spPr/>
        <p:txBody>
          <a:bodyPr/>
          <a:lstStyle/>
          <a:p>
            <a:r>
              <a:rPr lang="en-US" sz="2800" dirty="0"/>
              <a:t>Drainage concerns</a:t>
            </a:r>
          </a:p>
          <a:p>
            <a:r>
              <a:rPr lang="en-US" sz="2800" dirty="0"/>
              <a:t>Litter and outside storage</a:t>
            </a:r>
          </a:p>
          <a:p>
            <a:r>
              <a:rPr lang="en-US" sz="2800" dirty="0"/>
              <a:t>Renting / Living in RV’s</a:t>
            </a:r>
          </a:p>
          <a:p>
            <a:r>
              <a:rPr lang="en-US" sz="2800" dirty="0"/>
              <a:t>Permitting</a:t>
            </a:r>
          </a:p>
          <a:p>
            <a:r>
              <a:rPr lang="en-US" sz="2800" dirty="0"/>
              <a:t>Unlicensed Vehicles</a:t>
            </a:r>
          </a:p>
          <a:p>
            <a:r>
              <a:rPr lang="en-US" sz="2800" dirty="0"/>
              <a:t>Conex/storage  containers</a:t>
            </a:r>
          </a:p>
          <a:p>
            <a:r>
              <a:rPr lang="en-US" sz="2800" dirty="0"/>
              <a:t>Home based business</a:t>
            </a:r>
            <a:endParaRPr lang="en-US" dirty="0"/>
          </a:p>
        </p:txBody>
      </p:sp>
    </p:spTree>
    <p:extLst>
      <p:ext uri="{BB962C8B-B14F-4D97-AF65-F5344CB8AC3E}">
        <p14:creationId xmlns:p14="http://schemas.microsoft.com/office/powerpoint/2010/main" val="3415197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978" y="704088"/>
            <a:ext cx="7994822" cy="1143000"/>
          </a:xfrm>
        </p:spPr>
        <p:txBody>
          <a:bodyPr>
            <a:normAutofit fontScale="90000"/>
          </a:bodyPr>
          <a:lstStyle/>
          <a:p>
            <a:pPr algn="ctr"/>
            <a:r>
              <a:rPr lang="en-US" sz="4100" dirty="0"/>
              <a:t>Code Cases by Category</a:t>
            </a:r>
            <a:br>
              <a:rPr lang="en-US" dirty="0"/>
            </a:br>
            <a:r>
              <a:rPr lang="en-US" sz="2700" dirty="0"/>
              <a:t>January 1, 2024 – February 29, 2024</a:t>
            </a:r>
            <a:br>
              <a:rPr lang="en-US" dirty="0"/>
            </a:br>
            <a:endParaRPr lang="en-US" sz="2200" dirty="0"/>
          </a:p>
        </p:txBody>
      </p:sp>
      <p:graphicFrame>
        <p:nvGraphicFramePr>
          <p:cNvPr id="6" name="Chart 5">
            <a:extLst>
              <a:ext uri="{FF2B5EF4-FFF2-40B4-BE49-F238E27FC236}">
                <a16:creationId xmlns:a16="http://schemas.microsoft.com/office/drawing/2014/main" id="{9E9AAAB8-EB88-CFED-64A4-3ED813020CBF}"/>
              </a:ext>
            </a:extLst>
          </p:cNvPr>
          <p:cNvGraphicFramePr>
            <a:graphicFrameLocks/>
          </p:cNvGraphicFramePr>
          <p:nvPr>
            <p:extLst>
              <p:ext uri="{D42A27DB-BD31-4B8C-83A1-F6EECF244321}">
                <p14:modId xmlns:p14="http://schemas.microsoft.com/office/powerpoint/2010/main" val="1392482819"/>
              </p:ext>
            </p:extLst>
          </p:nvPr>
        </p:nvGraphicFramePr>
        <p:xfrm>
          <a:off x="588819" y="1653540"/>
          <a:ext cx="7973291" cy="471250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680B2A2A-E2A4-85B9-7C4C-0B28FECDC928}"/>
              </a:ext>
            </a:extLst>
          </p:cNvPr>
          <p:cNvSpPr txBox="1"/>
          <p:nvPr/>
        </p:nvSpPr>
        <p:spPr>
          <a:xfrm>
            <a:off x="6802583" y="1846185"/>
            <a:ext cx="1759527" cy="315471"/>
          </a:xfrm>
          <a:prstGeom prst="rect">
            <a:avLst/>
          </a:prstGeom>
          <a:noFill/>
        </p:spPr>
        <p:txBody>
          <a:bodyPr wrap="square" rtlCol="0">
            <a:spAutoFit/>
          </a:bodyPr>
          <a:lstStyle/>
          <a:p>
            <a:r>
              <a:rPr lang="en-US" sz="1450" dirty="0">
                <a:solidFill>
                  <a:schemeClr val="accent4">
                    <a:lumMod val="75000"/>
                  </a:schemeClr>
                </a:solidFill>
              </a:rPr>
              <a:t>1,419 Cases Opened</a:t>
            </a:r>
          </a:p>
        </p:txBody>
      </p:sp>
    </p:spTree>
    <p:extLst>
      <p:ext uri="{BB962C8B-B14F-4D97-AF65-F5344CB8AC3E}">
        <p14:creationId xmlns:p14="http://schemas.microsoft.com/office/powerpoint/2010/main" val="24026923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4D5B5-E2B4-4D12-3201-05CB6F5202F3}"/>
              </a:ext>
            </a:extLst>
          </p:cNvPr>
          <p:cNvSpPr>
            <a:spLocks noGrp="1"/>
          </p:cNvSpPr>
          <p:nvPr>
            <p:ph type="title"/>
          </p:nvPr>
        </p:nvSpPr>
        <p:spPr/>
        <p:txBody>
          <a:bodyPr/>
          <a:lstStyle/>
          <a:p>
            <a:pPr algn="ctr"/>
            <a:r>
              <a:rPr lang="en-US" dirty="0"/>
              <a:t>Anonymous Complaints</a:t>
            </a:r>
          </a:p>
        </p:txBody>
      </p:sp>
      <p:sp>
        <p:nvSpPr>
          <p:cNvPr id="3" name="Content Placeholder 2">
            <a:extLst>
              <a:ext uri="{FF2B5EF4-FFF2-40B4-BE49-F238E27FC236}">
                <a16:creationId xmlns:a16="http://schemas.microsoft.com/office/drawing/2014/main" id="{9246C778-342B-01E3-E131-C61B6481F04B}"/>
              </a:ext>
            </a:extLst>
          </p:cNvPr>
          <p:cNvSpPr>
            <a:spLocks noGrp="1"/>
          </p:cNvSpPr>
          <p:nvPr>
            <p:ph idx="1"/>
          </p:nvPr>
        </p:nvSpPr>
        <p:spPr>
          <a:xfrm>
            <a:off x="457200" y="1971676"/>
            <a:ext cx="8229600" cy="4352924"/>
          </a:xfrm>
        </p:spPr>
        <p:txBody>
          <a:bodyPr>
            <a:normAutofit/>
          </a:bodyPr>
          <a:lstStyle/>
          <a:p>
            <a:pPr marL="0" indent="0" algn="ctr">
              <a:buNone/>
            </a:pPr>
            <a:r>
              <a:rPr lang="en-US" sz="2000" i="1" dirty="0">
                <a:solidFill>
                  <a:srgbClr val="000000"/>
                </a:solidFill>
                <a:effectLst/>
                <a:latin typeface="Times New Roman" panose="02020603050405020304" pitchFamily="18" charset="0"/>
                <a:ea typeface="Times New Roman" panose="02020603050405020304" pitchFamily="18" charset="0"/>
              </a:rPr>
              <a:t>FL Statute 162.06 (b)</a:t>
            </a:r>
          </a:p>
          <a:p>
            <a:pPr marL="0" indent="0" algn="ctr">
              <a:buNone/>
            </a:pPr>
            <a:r>
              <a:rPr lang="en-US" sz="2200" b="0" i="0" dirty="0">
                <a:solidFill>
                  <a:srgbClr val="000000"/>
                </a:solidFill>
                <a:effectLst/>
                <a:latin typeface="Trebuchet MS" panose="020B0603020202020204" pitchFamily="34" charset="0"/>
              </a:rPr>
              <a:t>“A code inspector may not initiate enforcement proceedings for a potential violation of a duly enacted code or ordinance </a:t>
            </a:r>
            <a:r>
              <a:rPr lang="en-US" sz="2200" b="1" i="0" u="sng" dirty="0">
                <a:solidFill>
                  <a:srgbClr val="000000"/>
                </a:solidFill>
                <a:effectLst/>
                <a:latin typeface="Trebuchet MS" panose="020B0603020202020204" pitchFamily="34" charset="0"/>
              </a:rPr>
              <a:t>by way</a:t>
            </a:r>
            <a:r>
              <a:rPr lang="en-US" sz="2200" b="0" i="0" dirty="0">
                <a:solidFill>
                  <a:srgbClr val="000000"/>
                </a:solidFill>
                <a:effectLst/>
                <a:latin typeface="Trebuchet MS" panose="020B0603020202020204" pitchFamily="34" charset="0"/>
              </a:rPr>
              <a:t> of an anonymous complaint. A person who reports a potential violation of a code or an ordinance must provide his or her name and address to the respective local government before an enforcement proceeding may occur. This paragraph does not apply if the code inspector has reason to believe that the violation presents an imminent threat to public health, safety, or welfare or imminent destruction of habitat or sensitive resources.”</a:t>
            </a:r>
          </a:p>
          <a:p>
            <a:pPr marL="0" indent="0" algn="ctr">
              <a:buNone/>
            </a:pPr>
            <a:endParaRPr lang="en-US" sz="2000" i="1"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326405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39568</TotalTime>
  <Words>615</Words>
  <Application>Microsoft Office PowerPoint</Application>
  <PresentationFormat>On-screen Show (4:3)</PresentationFormat>
  <Paragraphs>91</Paragraphs>
  <Slides>11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Adobe Song Std L</vt:lpstr>
      <vt:lpstr>Calibri</vt:lpstr>
      <vt:lpstr>Constantia</vt:lpstr>
      <vt:lpstr>Elephant</vt:lpstr>
      <vt:lpstr>Times New Roman</vt:lpstr>
      <vt:lpstr>Trebuchet MS</vt:lpstr>
      <vt:lpstr>Wingdings 2</vt:lpstr>
      <vt:lpstr>Flow</vt:lpstr>
      <vt:lpstr>COLLIER COUNTY CODE ENFORCEMENT  DIVISION </vt:lpstr>
      <vt:lpstr>Code Enforcement Purpose:</vt:lpstr>
      <vt:lpstr>Florida Statute Chapter 162</vt:lpstr>
      <vt:lpstr>Nuts &amp; Bolts of Code Enforcement</vt:lpstr>
      <vt:lpstr>Code Enforcement Level of Service</vt:lpstr>
      <vt:lpstr>Code Enforcement Officer</vt:lpstr>
      <vt:lpstr>District 5</vt:lpstr>
      <vt:lpstr>Code Cases by Category January 1, 2024 – February 29, 2024 </vt:lpstr>
      <vt:lpstr>Anonymous Complaints</vt:lpstr>
      <vt:lpstr>Common FAQ’s</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Code Enforcement Department</dc:title>
  <dc:creator>Kara Wright</dc:creator>
  <cp:lastModifiedBy>Cristina Tiberia</cp:lastModifiedBy>
  <cp:revision>490</cp:revision>
  <cp:lastPrinted>2023-04-12T19:34:58Z</cp:lastPrinted>
  <dcterms:created xsi:type="dcterms:W3CDTF">2014-01-09T04:30:50Z</dcterms:created>
  <dcterms:modified xsi:type="dcterms:W3CDTF">2024-03-15T12:13:59Z</dcterms:modified>
</cp:coreProperties>
</file>