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44" r:id="rId3"/>
    <p:sldMasterId id="2147483756" r:id="rId4"/>
  </p:sldMasterIdLst>
  <p:notesMasterIdLst>
    <p:notesMasterId r:id="rId31"/>
  </p:notesMasterIdLst>
  <p:handoutMasterIdLst>
    <p:handoutMasterId r:id="rId32"/>
  </p:handoutMasterIdLst>
  <p:sldIdLst>
    <p:sldId id="256" r:id="rId5"/>
    <p:sldId id="697" r:id="rId6"/>
    <p:sldId id="661" r:id="rId7"/>
    <p:sldId id="257" r:id="rId8"/>
    <p:sldId id="643" r:id="rId9"/>
    <p:sldId id="366" r:id="rId10"/>
    <p:sldId id="723" r:id="rId11"/>
    <p:sldId id="724" r:id="rId12"/>
    <p:sldId id="731" r:id="rId13"/>
    <p:sldId id="360" r:id="rId14"/>
    <p:sldId id="720" r:id="rId15"/>
    <p:sldId id="733" r:id="rId16"/>
    <p:sldId id="703" r:id="rId17"/>
    <p:sldId id="691" r:id="rId18"/>
    <p:sldId id="544" r:id="rId19"/>
    <p:sldId id="654" r:id="rId20"/>
    <p:sldId id="655" r:id="rId21"/>
    <p:sldId id="656" r:id="rId22"/>
    <p:sldId id="714" r:id="rId23"/>
    <p:sldId id="712" r:id="rId24"/>
    <p:sldId id="730" r:id="rId25"/>
    <p:sldId id="683" r:id="rId26"/>
    <p:sldId id="695" r:id="rId27"/>
    <p:sldId id="713" r:id="rId28"/>
    <p:sldId id="300" r:id="rId29"/>
    <p:sldId id="596" r:id="rId30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9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69" autoAdjust="0"/>
    <p:restoredTop sz="93185" autoAdjust="0"/>
  </p:normalViewPr>
  <p:slideViewPr>
    <p:cSldViewPr snapToGrid="0">
      <p:cViewPr varScale="1">
        <p:scale>
          <a:sx n="106" d="100"/>
          <a:sy n="106" d="100"/>
        </p:scale>
        <p:origin x="201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74"/>
    </p:cViewPr>
  </p:sorter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B1B0CC-9847-478B-B094-04078890BC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40" cy="471055"/>
          </a:xfrm>
          <a:prstGeom prst="rect">
            <a:avLst/>
          </a:prstGeom>
        </p:spPr>
        <p:txBody>
          <a:bodyPr vert="horz" lIns="94215" tIns="47107" rIns="94215" bIns="471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3BD72A-458C-4A20-B51E-D54EA7CDB1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4" y="0"/>
            <a:ext cx="3077740" cy="471055"/>
          </a:xfrm>
          <a:prstGeom prst="rect">
            <a:avLst/>
          </a:prstGeom>
        </p:spPr>
        <p:txBody>
          <a:bodyPr vert="horz" lIns="94215" tIns="47107" rIns="94215" bIns="47107" rtlCol="0"/>
          <a:lstStyle>
            <a:lvl1pPr algn="r">
              <a:defRPr sz="1200"/>
            </a:lvl1pPr>
          </a:lstStyle>
          <a:p>
            <a:fld id="{A044E762-5BA3-4760-B396-8A643046D26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391A24-4C78-4B19-B7D5-A73A559233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917424"/>
            <a:ext cx="3077740" cy="471054"/>
          </a:xfrm>
          <a:prstGeom prst="rect">
            <a:avLst/>
          </a:prstGeom>
        </p:spPr>
        <p:txBody>
          <a:bodyPr vert="horz" lIns="94215" tIns="47107" rIns="94215" bIns="471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EBAA9-4F89-4336-85BE-B824303A77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4" y="8917424"/>
            <a:ext cx="3077740" cy="471054"/>
          </a:xfrm>
          <a:prstGeom prst="rect">
            <a:avLst/>
          </a:prstGeom>
        </p:spPr>
        <p:txBody>
          <a:bodyPr vert="horz" lIns="94215" tIns="47107" rIns="94215" bIns="47107" rtlCol="0" anchor="b"/>
          <a:lstStyle>
            <a:lvl1pPr algn="r">
              <a:defRPr sz="1200"/>
            </a:lvl1pPr>
          </a:lstStyle>
          <a:p>
            <a:fld id="{0C04486A-9E40-45F1-9842-1952BF715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5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40" cy="471055"/>
          </a:xfrm>
          <a:prstGeom prst="rect">
            <a:avLst/>
          </a:prstGeom>
        </p:spPr>
        <p:txBody>
          <a:bodyPr vert="horz" lIns="94215" tIns="47107" rIns="94215" bIns="471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40" cy="471055"/>
          </a:xfrm>
          <a:prstGeom prst="rect">
            <a:avLst/>
          </a:prstGeom>
        </p:spPr>
        <p:txBody>
          <a:bodyPr vert="horz" lIns="94215" tIns="47107" rIns="94215" bIns="47107" rtlCol="0"/>
          <a:lstStyle>
            <a:lvl1pPr algn="r">
              <a:defRPr sz="1200"/>
            </a:lvl1pPr>
          </a:lstStyle>
          <a:p>
            <a:fld id="{EDECB4EE-EE2D-4E42-98F0-13DBC994E13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1173163"/>
            <a:ext cx="42227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5" tIns="47107" rIns="94215" bIns="471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3"/>
          </a:xfrm>
          <a:prstGeom prst="rect">
            <a:avLst/>
          </a:prstGeom>
        </p:spPr>
        <p:txBody>
          <a:bodyPr vert="horz" lIns="94215" tIns="47107" rIns="94215" bIns="4710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4"/>
            <a:ext cx="3077740" cy="471054"/>
          </a:xfrm>
          <a:prstGeom prst="rect">
            <a:avLst/>
          </a:prstGeom>
        </p:spPr>
        <p:txBody>
          <a:bodyPr vert="horz" lIns="94215" tIns="47107" rIns="94215" bIns="471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4"/>
            <a:ext cx="3077740" cy="471054"/>
          </a:xfrm>
          <a:prstGeom prst="rect">
            <a:avLst/>
          </a:prstGeom>
        </p:spPr>
        <p:txBody>
          <a:bodyPr vert="horz" lIns="94215" tIns="47107" rIns="94215" bIns="47107" rtlCol="0" anchor="b"/>
          <a:lstStyle>
            <a:lvl1pPr algn="r">
              <a:defRPr sz="1200"/>
            </a:lvl1pPr>
          </a:lstStyle>
          <a:p>
            <a:fld id="{E8DB4647-9E84-4480-8AF4-62845C892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2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B4647-9E84-4480-8AF4-62845C8926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73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much land is needed for schools, parks, fire stations, shopping centers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B4647-9E84-4480-8AF4-62845C8926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494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B4647-9E84-4480-8AF4-62845C8926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723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B4647-9E84-4480-8AF4-62845C8926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701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B4647-9E84-4480-8AF4-62845C8926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508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B4647-9E84-4480-8AF4-62845C8926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374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Industrial – Arthrex only, excludes </a:t>
            </a:r>
            <a:r>
              <a:rPr lang="en-US" dirty="0" err="1"/>
              <a:t>Cubesmart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B4647-9E84-4480-8AF4-62845C8926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554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0" i="0" u="none" strike="noStrike" baseline="0" dirty="0">
                <a:solidFill>
                  <a:srgbClr val="000000"/>
                </a:solidFill>
              </a:rPr>
              <a:t>As older commercial developments see vacancies rise, there are opportunities to reduce unneeded (hence vacant) commercial building space by adding residential uses. Courthouse Shadows is a prime example of this.</a:t>
            </a:r>
          </a:p>
          <a:p>
            <a:pPr>
              <a:spcBef>
                <a:spcPts val="0"/>
              </a:spcBef>
            </a:pPr>
            <a:r>
              <a:rPr lang="en-US" b="0" i="0" u="none" strike="noStrike" baseline="0" dirty="0">
                <a:solidFill>
                  <a:srgbClr val="000000"/>
                </a:solidFill>
              </a:rPr>
              <a:t>Adding people to these older developed projects will enhance remaining and adjacent businesses and capitalize on existing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B4647-9E84-4480-8AF4-62845C8926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3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40823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algn="ctr">
              <a:defRPr/>
            </a:pPr>
            <a:r>
              <a:rPr lang="en-US" sz="6000" b="1" dirty="0">
                <a:ea typeface="ＭＳ Ｐゴシック" charset="0"/>
                <a:cs typeface="ＭＳ Ｐゴシック" charset="0"/>
              </a:rPr>
              <a:t>Interactive Growth Model</a:t>
            </a:r>
            <a:r>
              <a:rPr kumimoji="1" lang="en-US" altLang="en-US" sz="6000" b="1" dirty="0"/>
              <a:t>®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7958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April 18th,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3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38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40823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algn="ctr">
              <a:defRPr/>
            </a:pPr>
            <a:r>
              <a:rPr lang="en-US" sz="6000" b="1" dirty="0">
                <a:ea typeface="ＭＳ Ｐゴシック" charset="0"/>
                <a:cs typeface="ＭＳ Ｐゴシック" charset="0"/>
              </a:rPr>
              <a:t>Interactive Growth Model</a:t>
            </a:r>
            <a:r>
              <a:rPr kumimoji="1" lang="en-US" altLang="en-US" sz="6000" b="1" dirty="0"/>
              <a:t>®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7958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April 18th,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8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6567"/>
            <a:ext cx="9144000" cy="10456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1642745"/>
            <a:ext cx="8503920" cy="4351338"/>
          </a:xfrm>
        </p:spPr>
        <p:txBody>
          <a:bodyPr/>
          <a:lstStyle>
            <a:lvl1pPr marL="274320" indent="-274320">
              <a:lnSpc>
                <a:spcPct val="100000"/>
              </a:lnSpc>
              <a:defRPr sz="2200"/>
            </a:lvl1pPr>
            <a:lvl2pPr marL="274320" indent="-27432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2pPr>
            <a:lvl3pPr marL="274320" indent="-274320">
              <a:lnSpc>
                <a:spcPct val="100000"/>
              </a:lnSpc>
              <a:defRPr/>
            </a:lvl3pPr>
            <a:lvl4pPr marL="274320" indent="-274320">
              <a:lnSpc>
                <a:spcPct val="100000"/>
              </a:lnSpc>
              <a:defRPr/>
            </a:lvl4pPr>
            <a:lvl5pPr marL="274320" indent="-274320"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EC66CE-2832-4F2B-842E-2CB8393688CF}"/>
              </a:ext>
            </a:extLst>
          </p:cNvPr>
          <p:cNvCxnSpPr/>
          <p:nvPr userDrawn="1"/>
        </p:nvCxnSpPr>
        <p:spPr>
          <a:xfrm>
            <a:off x="378822" y="1379328"/>
            <a:ext cx="8399418" cy="0"/>
          </a:xfrm>
          <a:prstGeom prst="line">
            <a:avLst/>
          </a:prstGeom>
          <a:ln w="28575">
            <a:solidFill>
              <a:srgbClr val="133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337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01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C7442E-3DE2-4DD7-B9DE-885181823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0104FD-411C-4E14-BF74-98001A416984}"/>
              </a:ext>
            </a:extLst>
          </p:cNvPr>
          <p:cNvCxnSpPr/>
          <p:nvPr userDrawn="1"/>
        </p:nvCxnSpPr>
        <p:spPr>
          <a:xfrm>
            <a:off x="378822" y="1379328"/>
            <a:ext cx="8399418" cy="0"/>
          </a:xfrm>
          <a:prstGeom prst="line">
            <a:avLst/>
          </a:prstGeom>
          <a:ln w="28575">
            <a:solidFill>
              <a:srgbClr val="133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C133D618-99A6-43C4-91DC-E6C34B32A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6567"/>
            <a:ext cx="9144000" cy="10456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8991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91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46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19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3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6567"/>
            <a:ext cx="9144000" cy="10456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1420549"/>
            <a:ext cx="8503920" cy="4351338"/>
          </a:xfr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400"/>
            </a:lvl1pPr>
            <a:lvl2pPr marL="274320" indent="-27432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200"/>
            </a:lvl2pPr>
            <a:lvl3pPr marL="274320" indent="-27432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 marL="274320" indent="-27432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 marL="274320" indent="-27432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EC66CE-2832-4F2B-842E-2CB8393688CF}"/>
              </a:ext>
            </a:extLst>
          </p:cNvPr>
          <p:cNvCxnSpPr/>
          <p:nvPr userDrawn="1"/>
        </p:nvCxnSpPr>
        <p:spPr>
          <a:xfrm>
            <a:off x="378822" y="1379328"/>
            <a:ext cx="8399418" cy="0"/>
          </a:xfrm>
          <a:prstGeom prst="line">
            <a:avLst/>
          </a:prstGeom>
          <a:ln w="28575">
            <a:solidFill>
              <a:srgbClr val="13394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398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88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33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93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40823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algn="ctr">
              <a:defRPr/>
            </a:pPr>
            <a:r>
              <a:rPr lang="en-US" sz="6000" b="1" dirty="0">
                <a:ea typeface="ＭＳ Ｐゴシック" charset="0"/>
                <a:cs typeface="ＭＳ Ｐゴシック" charset="0"/>
              </a:rPr>
              <a:t>Interactive Growth Model</a:t>
            </a:r>
            <a:r>
              <a:rPr kumimoji="1" lang="en-US" altLang="en-US" sz="6000" b="1" dirty="0"/>
              <a:t>®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7958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April 18th,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43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6567"/>
            <a:ext cx="9144000" cy="10456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6571" y="1502230"/>
            <a:ext cx="8503920" cy="4351338"/>
          </a:xfrm>
        </p:spPr>
        <p:txBody>
          <a:bodyPr/>
          <a:lstStyle>
            <a:lvl1pPr marL="274320" indent="-274320">
              <a:lnSpc>
                <a:spcPct val="100000"/>
              </a:lnSpc>
              <a:defRPr sz="2400"/>
            </a:lvl1pPr>
            <a:lvl2pPr marL="914400" indent="-274320">
              <a:lnSpc>
                <a:spcPct val="100000"/>
              </a:lnSpc>
              <a:buFont typeface="Arial" panose="020B0604020202020204" pitchFamily="34" charset="0"/>
              <a:buChar char="•"/>
              <a:defRPr sz="2200"/>
            </a:lvl2pPr>
            <a:lvl3pPr marL="1280160" indent="-274320">
              <a:lnSpc>
                <a:spcPct val="100000"/>
              </a:lnSpc>
              <a:defRPr/>
            </a:lvl3pPr>
            <a:lvl4pPr marL="1645920" indent="-274320">
              <a:lnSpc>
                <a:spcPct val="100000"/>
              </a:lnSpc>
              <a:defRPr/>
            </a:lvl4pPr>
            <a:lvl5pPr marL="1828800" indent="-274320"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EC66CE-2832-4F2B-842E-2CB8393688CF}"/>
              </a:ext>
            </a:extLst>
          </p:cNvPr>
          <p:cNvCxnSpPr/>
          <p:nvPr userDrawn="1"/>
        </p:nvCxnSpPr>
        <p:spPr>
          <a:xfrm>
            <a:off x="378822" y="1379328"/>
            <a:ext cx="8399418" cy="0"/>
          </a:xfrm>
          <a:prstGeom prst="line">
            <a:avLst/>
          </a:prstGeom>
          <a:ln w="28575">
            <a:solidFill>
              <a:srgbClr val="133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575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15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C7442E-3DE2-4DD7-B9DE-885181823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6518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6518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0104FD-411C-4E14-BF74-98001A416984}"/>
              </a:ext>
            </a:extLst>
          </p:cNvPr>
          <p:cNvCxnSpPr/>
          <p:nvPr userDrawn="1"/>
        </p:nvCxnSpPr>
        <p:spPr>
          <a:xfrm>
            <a:off x="378822" y="1379328"/>
            <a:ext cx="8399418" cy="0"/>
          </a:xfrm>
          <a:prstGeom prst="line">
            <a:avLst/>
          </a:prstGeom>
          <a:ln w="28575">
            <a:solidFill>
              <a:srgbClr val="133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C133D618-99A6-43C4-91DC-E6C34B32A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6567"/>
            <a:ext cx="9144000" cy="10456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9653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49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10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5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519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69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12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15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684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40823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algn="ctr">
              <a:defRPr/>
            </a:pPr>
            <a:r>
              <a:rPr lang="en-US" sz="6000" b="1" dirty="0">
                <a:ea typeface="ＭＳ Ｐゴシック" charset="0"/>
                <a:cs typeface="ＭＳ Ｐゴシック" charset="0"/>
              </a:rPr>
              <a:t>Interactive Growth Model</a:t>
            </a:r>
            <a:r>
              <a:rPr kumimoji="1" lang="en-US" altLang="en-US" sz="6000" b="1" dirty="0"/>
              <a:t>®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7958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April 18th,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2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6567"/>
            <a:ext cx="9144000" cy="10456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1420549"/>
            <a:ext cx="8503920" cy="4351338"/>
          </a:xfrm>
        </p:spPr>
        <p:txBody>
          <a:bodyPr/>
          <a:lstStyle>
            <a:lvl1pPr marL="274320" indent="-274320">
              <a:lnSpc>
                <a:spcPct val="100000"/>
              </a:lnSpc>
              <a:defRPr sz="2400"/>
            </a:lvl1pPr>
            <a:lvl2pPr marL="274320" indent="-274320">
              <a:lnSpc>
                <a:spcPct val="100000"/>
              </a:lnSpc>
              <a:buFont typeface="Arial" panose="020B0604020202020204" pitchFamily="34" charset="0"/>
              <a:buChar char="•"/>
              <a:defRPr sz="2200"/>
            </a:lvl2pPr>
            <a:lvl3pPr marL="274320" indent="-274320">
              <a:lnSpc>
                <a:spcPct val="100000"/>
              </a:lnSpc>
              <a:defRPr/>
            </a:lvl3pPr>
            <a:lvl4pPr marL="274320" indent="-274320">
              <a:lnSpc>
                <a:spcPct val="100000"/>
              </a:lnSpc>
              <a:defRPr/>
            </a:lvl4pPr>
            <a:lvl5pPr marL="274320" indent="-274320"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EC66CE-2832-4F2B-842E-2CB8393688CF}"/>
              </a:ext>
            </a:extLst>
          </p:cNvPr>
          <p:cNvCxnSpPr/>
          <p:nvPr userDrawn="1"/>
        </p:nvCxnSpPr>
        <p:spPr>
          <a:xfrm>
            <a:off x="378822" y="1379328"/>
            <a:ext cx="8399418" cy="0"/>
          </a:xfrm>
          <a:prstGeom prst="line">
            <a:avLst/>
          </a:prstGeom>
          <a:ln w="28575">
            <a:solidFill>
              <a:srgbClr val="133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124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94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C7442E-3DE2-4DD7-B9DE-885181823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0104FD-411C-4E14-BF74-98001A416984}"/>
              </a:ext>
            </a:extLst>
          </p:cNvPr>
          <p:cNvCxnSpPr/>
          <p:nvPr userDrawn="1"/>
        </p:nvCxnSpPr>
        <p:spPr>
          <a:xfrm>
            <a:off x="378822" y="1379328"/>
            <a:ext cx="8399418" cy="0"/>
          </a:xfrm>
          <a:prstGeom prst="line">
            <a:avLst/>
          </a:prstGeom>
          <a:ln w="28575">
            <a:solidFill>
              <a:srgbClr val="133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C133D618-99A6-43C4-91DC-E6C34B32A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6567"/>
            <a:ext cx="9144000" cy="10456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6346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413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4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C7442E-3DE2-4DD7-B9DE-885181823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75247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75247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0104FD-411C-4E14-BF74-98001A416984}"/>
              </a:ext>
            </a:extLst>
          </p:cNvPr>
          <p:cNvCxnSpPr/>
          <p:nvPr userDrawn="1"/>
        </p:nvCxnSpPr>
        <p:spPr>
          <a:xfrm>
            <a:off x="378822" y="1379328"/>
            <a:ext cx="8399418" cy="0"/>
          </a:xfrm>
          <a:prstGeom prst="line">
            <a:avLst/>
          </a:prstGeom>
          <a:ln w="28575">
            <a:solidFill>
              <a:srgbClr val="133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C133D618-99A6-43C4-91DC-E6C34B32A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6567"/>
            <a:ext cx="9144000" cy="10456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556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151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778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311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54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9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5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9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9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5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4016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7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9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8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4016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D7E80-79F6-478D-9CE8-744E46F51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2DC46-1468-456D-B46D-86BCF220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0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d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d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vb@metroforecasting.com" TargetMode="External"/><Relationship Id="rId5" Type="http://schemas.openxmlformats.org/officeDocument/2006/relationships/hyperlink" Target="mailto:Sarah@metroforecasting.com" TargetMode="External"/><Relationship Id="rId4" Type="http://schemas.openxmlformats.org/officeDocument/2006/relationships/hyperlink" Target="mailto:Dave@metroforecasting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0" y="3556000"/>
            <a:ext cx="9144000" cy="2387600"/>
          </a:xfrm>
        </p:spPr>
        <p:txBody>
          <a:bodyPr anchor="b">
            <a:normAutofit fontScale="90000"/>
          </a:bodyPr>
          <a:lstStyle>
            <a:lvl1pPr algn="ctr">
              <a:defRPr sz="6000"/>
            </a:lvl1pPr>
          </a:lstStyle>
          <a:p>
            <a:pPr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Planning for</a:t>
            </a:r>
            <a:br>
              <a:rPr lang="en-US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Growth &amp; Development:</a:t>
            </a:r>
            <a:br>
              <a:rPr lang="en-US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Eastern Collier County</a:t>
            </a:r>
            <a:br>
              <a:rPr kumimoji="1" lang="en-US" altLang="en-US" sz="5400" dirty="0">
                <a:latin typeface="+mn-lt"/>
              </a:rPr>
            </a:br>
            <a:r>
              <a:rPr kumimoji="1" lang="en-US" altLang="en-US" sz="1400" dirty="0">
                <a:latin typeface="+mn-lt"/>
              </a:rPr>
              <a:t> </a:t>
            </a:r>
            <a:endParaRPr kumimoji="1" lang="en-US" altLang="en-US" sz="5400" i="1" dirty="0">
              <a:latin typeface="+mn-lt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43000" y="5819775"/>
            <a:ext cx="6858000" cy="3937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000" dirty="0"/>
              <a:t>January 10, 2024</a:t>
            </a:r>
          </a:p>
        </p:txBody>
      </p:sp>
    </p:spTree>
    <p:extLst>
      <p:ext uri="{BB962C8B-B14F-4D97-AF65-F5344CB8AC3E}">
        <p14:creationId xmlns:p14="http://schemas.microsoft.com/office/powerpoint/2010/main" val="49850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D83B5-DA11-40D2-96A5-F9B05BF7F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Forecast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08FA23-DB81-BC9E-2D9C-E0BCEFABF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23" y="1540667"/>
            <a:ext cx="8598153" cy="449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89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20B220-F883-4F67-B470-5B536295A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47" y="1502230"/>
            <a:ext cx="8596105" cy="44931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AD83B5-DA11-40D2-96A5-F9B05BF7F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Forecast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0F2FC6C-8675-6AED-559D-26DAF0DEA35E}"/>
              </a:ext>
            </a:extLst>
          </p:cNvPr>
          <p:cNvSpPr/>
          <p:nvPr/>
        </p:nvSpPr>
        <p:spPr>
          <a:xfrm rot="18283535">
            <a:off x="5495581" y="3657143"/>
            <a:ext cx="318069" cy="68224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515C17-6A43-18DF-2454-C35298E65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545771">
            <a:off x="2399590" y="3600833"/>
            <a:ext cx="453591" cy="70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45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20B220-F883-4F67-B470-5B536295A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47" y="1502230"/>
            <a:ext cx="8596105" cy="44931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AD83B5-DA11-40D2-96A5-F9B05BF7F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Forecast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0F2FC6C-8675-6AED-559D-26DAF0DEA35E}"/>
              </a:ext>
            </a:extLst>
          </p:cNvPr>
          <p:cNvSpPr/>
          <p:nvPr/>
        </p:nvSpPr>
        <p:spPr>
          <a:xfrm rot="18283535">
            <a:off x="5481294" y="4709656"/>
            <a:ext cx="318069" cy="68224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515C17-6A43-18DF-2454-C35298E65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545771">
            <a:off x="2385303" y="4653346"/>
            <a:ext cx="453591" cy="7091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CE3ECB-8660-1DCF-2ED1-07BF5056F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116" y="1502230"/>
            <a:ext cx="3706689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80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23985-14F7-1121-D307-E546B9E96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2040 Residential Projection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DD60E-FF9C-5F09-80F3-54887E684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County will add about 56,000 new housing units</a:t>
            </a:r>
          </a:p>
          <a:p>
            <a:r>
              <a:rPr lang="en-US" dirty="0"/>
              <a:t>Population Added – 125,000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RLSA will add about 42,000 people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Golden Gate Estates will add about 30,000 people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Urban areas will add about 28,000 people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RFMUD will add about 15,000 people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</a:rPr>
              <a:t>45% of the growth forecasted for Collier County over the next fifteen years will be in the RLSA and RFMUD. 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476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576F6-0AED-64B6-054F-2B1CA5CE0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2040 Commercial &amp; </a:t>
            </a:r>
            <a:r>
              <a:rPr lang="en-US" dirty="0" err="1"/>
              <a:t>Indust</a:t>
            </a:r>
            <a:r>
              <a:rPr lang="en-US" dirty="0"/>
              <a:t>. Projections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E551D-BB66-5302-B6A8-1BD3A4769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Commercial </a:t>
            </a:r>
          </a:p>
          <a:p>
            <a:r>
              <a:rPr lang="en-US" dirty="0"/>
              <a:t>Increased need for additional 13 million square feet</a:t>
            </a:r>
          </a:p>
          <a:p>
            <a:r>
              <a:rPr lang="en-US" dirty="0"/>
              <a:t>9 new neighborhood shopping centers</a:t>
            </a:r>
          </a:p>
          <a:p>
            <a:r>
              <a:rPr lang="en-US" dirty="0"/>
              <a:t>6 new community shopping centers</a:t>
            </a:r>
          </a:p>
          <a:p>
            <a:pPr marL="0" indent="0">
              <a:buNone/>
            </a:pPr>
            <a:r>
              <a:rPr lang="en-US" dirty="0"/>
              <a:t>Industrial</a:t>
            </a:r>
          </a:p>
          <a:p>
            <a:r>
              <a:rPr lang="en-US" dirty="0"/>
              <a:t>Increased need for additional 5 million square feet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58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2A5B-D00E-469F-86B9-698787C7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Residential and Commercial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3EEE8-2830-4010-88A4-4D1C7608D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69" y="1502230"/>
            <a:ext cx="4793119" cy="4351338"/>
          </a:xfrm>
        </p:spPr>
        <p:txBody>
          <a:bodyPr>
            <a:normAutofit/>
          </a:bodyPr>
          <a:lstStyle/>
          <a:p>
            <a:r>
              <a:rPr lang="en-US" dirty="0"/>
              <a:t>CIGM is for “big-picture” planning analysis.</a:t>
            </a:r>
          </a:p>
          <a:p>
            <a:r>
              <a:rPr lang="en-US" dirty="0"/>
              <a:t>Land use allocation is a balancing act.</a:t>
            </a:r>
          </a:p>
          <a:p>
            <a:r>
              <a:rPr lang="en-US" dirty="0"/>
              <a:t>Good planning considers compatibility, proximity, and access.</a:t>
            </a:r>
          </a:p>
          <a:p>
            <a:r>
              <a:rPr lang="en-US" dirty="0"/>
              <a:t>Use zone (and adjacent zone data) to demonstrate the future supply or demand of land uses.</a:t>
            </a:r>
          </a:p>
          <a:p>
            <a:endParaRPr lang="en-US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A980F-0DD5-7493-96D1-6D1EF0225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688" y="3915230"/>
            <a:ext cx="3619499" cy="1922053"/>
          </a:xfrm>
          <a:prstGeom prst="rect">
            <a:avLst/>
          </a:prstGeom>
        </p:spPr>
      </p:pic>
      <p:pic>
        <p:nvPicPr>
          <p:cNvPr id="1028" name="Picture 4" descr="Restaurants with outside seating Naples, Marco Island, Bonita Springs">
            <a:extLst>
              <a:ext uri="{FF2B5EF4-FFF2-40B4-BE49-F238E27FC236}">
                <a16:creationId xmlns:a16="http://schemas.microsoft.com/office/drawing/2014/main" id="{F1D9F51D-2C51-3516-2C7A-4F0BF91A7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7" y="1502230"/>
            <a:ext cx="36195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639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3C9A8-A9DF-495E-9CEA-D9835009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Golden Gate Estates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EA43A-3CD3-4BD8-B8BB-D1F51010C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2" y="1420548"/>
            <a:ext cx="4102554" cy="46485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Increase by 2040:</a:t>
            </a:r>
          </a:p>
          <a:p>
            <a:r>
              <a:rPr lang="en-US" dirty="0"/>
              <a:t>Housing: ~10,000</a:t>
            </a:r>
          </a:p>
          <a:p>
            <a:r>
              <a:rPr lang="en-US" dirty="0"/>
              <a:t>Population: ~31,000</a:t>
            </a:r>
          </a:p>
          <a:p>
            <a:r>
              <a:rPr lang="en-US" dirty="0"/>
              <a:t>Neighborhood shopping centers: 1</a:t>
            </a:r>
          </a:p>
          <a:p>
            <a:r>
              <a:rPr lang="en-US" dirty="0"/>
              <a:t>Community shopping centers: 0</a:t>
            </a:r>
          </a:p>
          <a:p>
            <a:r>
              <a:rPr lang="en-US" dirty="0"/>
              <a:t>Schools: 1 E, 0 M, 0 H</a:t>
            </a:r>
          </a:p>
          <a:p>
            <a:r>
              <a:rPr lang="en-US" dirty="0"/>
              <a:t>Parks: 0</a:t>
            </a:r>
          </a:p>
          <a:p>
            <a:r>
              <a:rPr lang="en-US" dirty="0"/>
              <a:t>Fire Stations: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A5FE02-227B-4647-A489-95328A9E6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662" y="1716587"/>
            <a:ext cx="42661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55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3C9A8-A9DF-495E-9CEA-D9835009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Immokalee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EA43A-3CD3-4BD8-B8BB-D1F51010C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420549"/>
            <a:ext cx="409302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Increase by 2040:</a:t>
            </a:r>
          </a:p>
          <a:p>
            <a:r>
              <a:rPr lang="en-US" dirty="0"/>
              <a:t>Housing: ~1,600</a:t>
            </a:r>
          </a:p>
          <a:p>
            <a:r>
              <a:rPr lang="en-US" dirty="0"/>
              <a:t>Population: ~5,300</a:t>
            </a:r>
          </a:p>
          <a:p>
            <a:r>
              <a:rPr lang="en-US" dirty="0"/>
              <a:t>Neighborhood shopping centers: 1</a:t>
            </a:r>
          </a:p>
          <a:p>
            <a:r>
              <a:rPr lang="en-US" dirty="0"/>
              <a:t>Community shopping centers: 1</a:t>
            </a:r>
          </a:p>
          <a:p>
            <a:r>
              <a:rPr lang="en-US" dirty="0"/>
              <a:t>Schools: 0</a:t>
            </a:r>
          </a:p>
          <a:p>
            <a:r>
              <a:rPr lang="en-US" dirty="0"/>
              <a:t>Parks: 0</a:t>
            </a:r>
          </a:p>
          <a:p>
            <a:r>
              <a:rPr lang="en-US" dirty="0"/>
              <a:t>Fire Stations: 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0286B6-FFA6-4CEC-8197-2278D9A71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662" y="1716587"/>
            <a:ext cx="42661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18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3C9A8-A9DF-495E-9CEA-D9835009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Rural Land Stewardship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EA43A-3CD3-4BD8-B8BB-D1F51010C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420549"/>
            <a:ext cx="441687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Increase by 2040:</a:t>
            </a:r>
          </a:p>
          <a:p>
            <a:r>
              <a:rPr lang="en-US" dirty="0"/>
              <a:t>Housing: ~16,000</a:t>
            </a:r>
          </a:p>
          <a:p>
            <a:r>
              <a:rPr lang="en-US" dirty="0"/>
              <a:t>Population: ~42,000</a:t>
            </a:r>
          </a:p>
          <a:p>
            <a:r>
              <a:rPr lang="en-US" dirty="0"/>
              <a:t>Neighborhood shopping centers: 4</a:t>
            </a:r>
          </a:p>
          <a:p>
            <a:r>
              <a:rPr lang="en-US" dirty="0"/>
              <a:t>Community shopping centers: 1</a:t>
            </a:r>
          </a:p>
          <a:p>
            <a:r>
              <a:rPr lang="en-US" dirty="0"/>
              <a:t>Regional shopping centers: 1</a:t>
            </a:r>
          </a:p>
          <a:p>
            <a:r>
              <a:rPr lang="en-US" dirty="0"/>
              <a:t>Schools: 2 E, 1 M, 0 H</a:t>
            </a:r>
          </a:p>
          <a:p>
            <a:r>
              <a:rPr lang="en-US" dirty="0"/>
              <a:t>Parks: 0</a:t>
            </a:r>
          </a:p>
          <a:p>
            <a:r>
              <a:rPr lang="en-US" dirty="0"/>
              <a:t>Fire Stations: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088CAF-5AC6-4FB8-92F4-C1FF6FE71EFC}"/>
              </a:ext>
            </a:extLst>
          </p:cNvPr>
          <p:cNvSpPr txBox="1"/>
          <p:nvPr/>
        </p:nvSpPr>
        <p:spPr>
          <a:xfrm>
            <a:off x="6191250" y="2975339"/>
            <a:ext cx="2495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Cluster map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47C9B5-334A-4C63-824C-6032ABBC5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662" y="1716587"/>
            <a:ext cx="42661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17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F6F7C1-EF15-5E70-7F70-0C6C488BA2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6268" y="3492394"/>
            <a:ext cx="7264391" cy="435133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5E310-DEE0-F4EF-B381-F30A4CF77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6268" y="3591380"/>
            <a:ext cx="7819081" cy="4351338"/>
          </a:xfrm>
        </p:spPr>
        <p:txBody>
          <a:bodyPr>
            <a:normAutofit/>
          </a:bodyPr>
          <a:lstStyle/>
          <a:p>
            <a:r>
              <a:rPr lang="en-US" sz="2400" dirty="0"/>
              <a:t>By 2025, the County will have enough population to support 2-3 new neighborhood centers and a new community shopping center.</a:t>
            </a:r>
          </a:p>
          <a:p>
            <a:r>
              <a:rPr lang="en-US" sz="2400" dirty="0"/>
              <a:t>As the RLSA and RFMUD develop and add residents, demand for goods and services west of Collier Boulevard may weaken over time.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7BF305-0175-FD16-C48C-0C726AD00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Growth Overview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D457E3-88D4-AA90-CDAA-813C20941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1601216"/>
            <a:ext cx="8867775" cy="182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1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8068E-B7D1-4217-81E1-D5C454C0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485CA-0AF9-4E45-83DF-0D68F4A66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What is the IGM?</a:t>
            </a:r>
          </a:p>
          <a:p>
            <a:r>
              <a:rPr lang="en-US" dirty="0"/>
              <a:t>Collier Interactive Growth Model® </a:t>
            </a:r>
          </a:p>
          <a:p>
            <a:r>
              <a:rPr lang="en-US" dirty="0"/>
              <a:t>Collier County Trends</a:t>
            </a:r>
          </a:p>
          <a:p>
            <a:r>
              <a:rPr lang="en-US" dirty="0"/>
              <a:t>Population and Housing Growth Forecast</a:t>
            </a:r>
          </a:p>
          <a:p>
            <a:r>
              <a:rPr lang="en-US" dirty="0"/>
              <a:t>Commercial and Industrial Projections</a:t>
            </a:r>
          </a:p>
          <a:p>
            <a:r>
              <a:rPr lang="en-US" dirty="0"/>
              <a:t>RLSA &amp; RFMUD Forecast Summary</a:t>
            </a:r>
          </a:p>
          <a:p>
            <a:r>
              <a:rPr lang="en-US" dirty="0"/>
              <a:t>Summary and Recommendations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700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435C7-E2AF-4023-9DA9-4E691E429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RLSA and RFMUD Forecast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C4670-2051-45E7-85C1-1E3DEF6D6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502230"/>
            <a:ext cx="462642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2021: ~8,300 people, ~230,000 commercial Sqft, and ~417,000 Industrial Sqft</a:t>
            </a:r>
          </a:p>
          <a:p>
            <a:pPr marL="0" indent="0">
              <a:buNone/>
            </a:pPr>
            <a:endParaRPr lang="en-US" sz="200" dirty="0"/>
          </a:p>
          <a:p>
            <a:pPr marL="0" indent="0">
              <a:buNone/>
            </a:pPr>
            <a:r>
              <a:rPr lang="en-US" dirty="0"/>
              <a:t>By 2050: 39,059 people, demand for 6.6 million Sqft of commercial and 2.7 million Sqft of Industrial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D2A6EC-05F7-4208-B19F-660A28C1F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240" y="1502230"/>
            <a:ext cx="3760519" cy="46387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C4031D-7474-472D-AF79-0863A554C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41" y="4150302"/>
            <a:ext cx="4862151" cy="184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09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52766-2506-4476-AF81-BB26E085C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879" y="1482284"/>
            <a:ext cx="4289859" cy="48069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Some commercial is necessary to </a:t>
            </a:r>
            <a:r>
              <a:rPr lang="en-US" sz="2400" i="1" dirty="0"/>
              <a:t>minimize</a:t>
            </a:r>
            <a:r>
              <a:rPr lang="en-US" sz="2400" dirty="0"/>
              <a:t> unnecessary trips to urban Collier County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 RLSA residents will require essential services such as neighborhood shopping centers, urgent care, professional office space, and employment centers.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Planners and policymakers should ensure that there is enough land allocated for these non-residential services.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219D1E-03DF-42CD-9C6F-8B41AC929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267" y="436621"/>
            <a:ext cx="9144000" cy="1045663"/>
          </a:xfrm>
        </p:spPr>
        <p:txBody>
          <a:bodyPr/>
          <a:lstStyle/>
          <a:p>
            <a:r>
              <a:rPr lang="en-US" dirty="0"/>
              <a:t>Land Uses in the RLSA/RFMUD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33BAD81-ACBD-38A8-8758-9692FCAA7A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47638" y="1607289"/>
            <a:ext cx="2768589" cy="25115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05F601-FEC3-E94A-8AE1-A0BEC8EB4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573" y="4223854"/>
            <a:ext cx="2744654" cy="205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27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36C55-24D8-D79B-CBE0-CF7B2B6C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Shopping Centers Map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3D8054-D46F-2462-AB85-296C57D58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7827" y="1492835"/>
            <a:ext cx="4268346" cy="4908598"/>
          </a:xfrm>
        </p:spPr>
      </p:pic>
    </p:spTree>
    <p:extLst>
      <p:ext uri="{BB962C8B-B14F-4D97-AF65-F5344CB8AC3E}">
        <p14:creationId xmlns:p14="http://schemas.microsoft.com/office/powerpoint/2010/main" val="783039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B0CB3-D325-9B08-715A-29BAD180D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49479-528C-09BB-1294-05C1F6DDA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502229"/>
            <a:ext cx="8503920" cy="47366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</a:rPr>
              <a:t>The County is at a critical point in its growth. 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astern and southern portions offer opportunity to provide for land uses that will reduce trip lengths. </a:t>
            </a:r>
          </a:p>
          <a:p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lanners and policymakers should ensure there is enough land allocated for non-residential services and </a:t>
            </a:r>
            <a:r>
              <a:rPr lang="en-US" dirty="0">
                <a:solidFill>
                  <a:srgbClr val="000000"/>
                </a:solidFill>
              </a:rPr>
              <a:t>government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 facilities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Schools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Parks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Fire stations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</a:rPr>
              <a:t>Half of the growth forecasted for Collier County over the next twenty years will be in the RLSA and RFMUD. 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</a:rPr>
              <a:t>By 2040 these areas will add 28,000 housing units and 72,000 permanent residents.</a:t>
            </a:r>
          </a:p>
        </p:txBody>
      </p:sp>
    </p:spTree>
    <p:extLst>
      <p:ext uri="{BB962C8B-B14F-4D97-AF65-F5344CB8AC3E}">
        <p14:creationId xmlns:p14="http://schemas.microsoft.com/office/powerpoint/2010/main" val="637325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F8D4B-66C4-424F-80F5-008AEE2E0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53248-5FFD-4054-889A-E929ECD31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89" y="1502230"/>
            <a:ext cx="4451617" cy="480610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A high quality of life doesn’t happen accidentally. You have to plan for it.</a:t>
            </a:r>
          </a:p>
          <a:p>
            <a:pPr>
              <a:spcBef>
                <a:spcPts val="600"/>
              </a:spcBef>
            </a:pPr>
            <a:r>
              <a:rPr lang="en-US" dirty="0"/>
              <a:t>Embrace redevelopment of commercial areas. Bring more people and housing closer to existing services.</a:t>
            </a:r>
          </a:p>
          <a:p>
            <a:pPr>
              <a:spcBef>
                <a:spcPts val="600"/>
              </a:spcBef>
            </a:pPr>
            <a:r>
              <a:rPr lang="en-US" dirty="0"/>
              <a:t>Encourage new commercial development and employment centers in the RLSA.</a:t>
            </a:r>
          </a:p>
          <a:p>
            <a:pPr>
              <a:spcBef>
                <a:spcPts val="600"/>
              </a:spcBef>
            </a:pPr>
            <a:r>
              <a:rPr lang="en-US" dirty="0"/>
              <a:t>Use CIGM data to plan for future government facilities.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155BC-0391-2D8D-EB63-A3E31BAEB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890" y="1502230"/>
            <a:ext cx="3594518" cy="2448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EB2F16-673A-AC31-6F93-AD3F38C6A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890" y="3968918"/>
            <a:ext cx="3651821" cy="23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62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 templates-inside.pdf">
            <a:extLst>
              <a:ext uri="{FF2B5EF4-FFF2-40B4-BE49-F238E27FC236}">
                <a16:creationId xmlns:a16="http://schemas.microsoft.com/office/drawing/2014/main" id="{F9EF6970-853C-41B7-9C6F-04CBE788BD97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CA48A41-60FA-4572-B5BD-59199A6C3E34}"/>
              </a:ext>
            </a:extLst>
          </p:cNvPr>
          <p:cNvGrpSpPr/>
          <p:nvPr/>
        </p:nvGrpSpPr>
        <p:grpSpPr>
          <a:xfrm>
            <a:off x="419100" y="2017644"/>
            <a:ext cx="8305800" cy="3886199"/>
            <a:chOff x="419100" y="1143000"/>
            <a:chExt cx="8305800" cy="3886199"/>
          </a:xfrm>
        </p:grpSpPr>
        <p:sp>
          <p:nvSpPr>
            <p:cNvPr id="4" name="Title 3">
              <a:extLst>
                <a:ext uri="{FF2B5EF4-FFF2-40B4-BE49-F238E27FC236}">
                  <a16:creationId xmlns:a16="http://schemas.microsoft.com/office/drawing/2014/main" id="{A169AEB6-EB00-4D12-A7C7-697694DCED4A}"/>
                </a:ext>
              </a:extLst>
            </p:cNvPr>
            <p:cNvSpPr txBox="1">
              <a:spLocks/>
            </p:cNvSpPr>
            <p:nvPr/>
          </p:nvSpPr>
          <p:spPr>
            <a:xfrm>
              <a:off x="419100" y="1143000"/>
              <a:ext cx="8305800" cy="388619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3394F"/>
                  </a:solidFill>
                  <a:effectLst/>
                  <a:uLnTx/>
                  <a:uFillTx/>
                  <a:latin typeface="HP Simplified" panose="020B0604020204020204" pitchFamily="34" charset="0"/>
                  <a:ea typeface="+mj-ea"/>
                  <a:cs typeface="Segoe UI" panose="020B0502040204020203" pitchFamily="34" charset="0"/>
                </a:rPr>
                <a:t>Quality Data leads to quality decision making.</a:t>
              </a:r>
              <a:b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</a:rPr>
              </a:br>
              <a:b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78B131"/>
                  </a:solidFill>
                  <a:effectLst/>
                  <a:uLnTx/>
                  <a:uFillTx/>
                  <a:latin typeface="HP Simplified" panose="020B0604020204020204" pitchFamily="34" charset="0"/>
                  <a:ea typeface="+mj-ea"/>
                  <a:cs typeface="Segoe UI" panose="020B0502040204020203" pitchFamily="34" charset="0"/>
                </a:rPr>
              </a:b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78B131"/>
                  </a:solidFill>
                  <a:effectLst/>
                  <a:uLnTx/>
                  <a:uFillTx/>
                  <a:latin typeface="HP Simplified" panose="020B0604020204020204" pitchFamily="34" charset="0"/>
                  <a:ea typeface="+mj-ea"/>
                  <a:cs typeface="Segoe UI" panose="020B0502040204020203" pitchFamily="34" charset="0"/>
                </a:rPr>
                <a:t> Quality Decisions lead to optimized return on your Capital Investments.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B5A3D5F-CF56-4E7F-B5B1-05B28AB57DAD}"/>
                </a:ext>
              </a:extLst>
            </p:cNvPr>
            <p:cNvCxnSpPr/>
            <p:nvPr/>
          </p:nvCxnSpPr>
          <p:spPr>
            <a:xfrm>
              <a:off x="874644" y="2451653"/>
              <a:ext cx="7832035" cy="0"/>
            </a:xfrm>
            <a:prstGeom prst="line">
              <a:avLst/>
            </a:prstGeom>
            <a:ln w="28575">
              <a:solidFill>
                <a:srgbClr val="7A7B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8267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 templates-back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03B04F0-D43D-4E16-A00F-C2F41711E598}"/>
              </a:ext>
            </a:extLst>
          </p:cNvPr>
          <p:cNvSpPr txBox="1">
            <a:spLocks/>
          </p:cNvSpPr>
          <p:nvPr/>
        </p:nvSpPr>
        <p:spPr>
          <a:xfrm>
            <a:off x="413083" y="2577180"/>
            <a:ext cx="8549640" cy="7494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13394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Dave@metroforecasting.com</a:t>
            </a:r>
            <a:br>
              <a:rPr lang="en-US" sz="2800" dirty="0">
                <a:solidFill>
                  <a:srgbClr val="13394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800" dirty="0">
                <a:solidFill>
                  <a:srgbClr val="13394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239-913-6949</a:t>
            </a:r>
            <a:br>
              <a:rPr lang="en-US" sz="2800" dirty="0">
                <a:solidFill>
                  <a:srgbClr val="13394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800" dirty="0">
                <a:solidFill>
                  <a:srgbClr val="13394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metroforecasting.com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E3538-1781-4E56-AA48-8F2B9DE932CD}"/>
              </a:ext>
            </a:extLst>
          </p:cNvPr>
          <p:cNvSpPr txBox="1"/>
          <p:nvPr/>
        </p:nvSpPr>
        <p:spPr>
          <a:xfrm>
            <a:off x="0" y="6534835"/>
            <a:ext cx="8153399" cy="323165"/>
          </a:xfrm>
          <a:prstGeom prst="rect">
            <a:avLst/>
          </a:prstGeom>
          <a:solidFill>
            <a:srgbClr val="13394F"/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9410 Fountain Medical Ct. #A103 | Bonita Springs, FL 34135 |239-913-6949 | metroforecasting.com  </a:t>
            </a:r>
          </a:p>
        </p:txBody>
      </p:sp>
    </p:spTree>
    <p:extLst>
      <p:ext uri="{BB962C8B-B14F-4D97-AF65-F5344CB8AC3E}">
        <p14:creationId xmlns:p14="http://schemas.microsoft.com/office/powerpoint/2010/main" val="358417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E944B-9FF6-4087-B21A-FCAC93AF4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C33F0-D0C4-4871-83E0-2D26D0C26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02" y="1628003"/>
            <a:ext cx="4018925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/>
              <a:t>Metro Forecasting Models (MFM) </a:t>
            </a:r>
            <a:r>
              <a:rPr lang="en-US" sz="2400" dirty="0"/>
              <a:t>is a consulting firm that works exclusively with local governments to model land uses for long-range planning. </a:t>
            </a:r>
          </a:p>
          <a:p>
            <a:pPr marL="0" indent="0">
              <a:buNone/>
            </a:pPr>
            <a:endParaRPr lang="en-US" sz="200" b="1" dirty="0"/>
          </a:p>
          <a:p>
            <a:pPr marL="0" indent="0">
              <a:buNone/>
            </a:pPr>
            <a:r>
              <a:rPr lang="en-US" sz="2400" b="1" dirty="0"/>
              <a:t>David Farmer, AICP, PE, MPA </a:t>
            </a:r>
            <a:r>
              <a:rPr lang="en-US" sz="2400" dirty="0"/>
              <a:t>is the Project Manager with 30+ years of experience in planning, land development, and data analysis. </a:t>
            </a:r>
          </a:p>
          <a:p>
            <a:pPr marL="0" indent="0">
              <a:buNone/>
            </a:pPr>
            <a:endParaRPr lang="en-US" sz="200" dirty="0"/>
          </a:p>
          <a:p>
            <a:pPr marL="0" indent="0">
              <a:buNone/>
            </a:pPr>
            <a:r>
              <a:rPr lang="en-US" sz="2400" b="1" dirty="0"/>
              <a:t>Paul Van Buskirk, PhD, FAICP, PE </a:t>
            </a:r>
            <a:r>
              <a:rPr lang="en-US" sz="2400" dirty="0"/>
              <a:t>is the Principal Planner with 40+ years of experience in planning and public policy analysis.</a:t>
            </a:r>
          </a:p>
          <a:p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CF0189E-A2E1-452D-B7F4-AA82B3427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55" y="1628003"/>
            <a:ext cx="3477964" cy="1336568"/>
          </a:xfrm>
          <a:prstGeom prst="rect">
            <a:avLst/>
          </a:prstGeom>
        </p:spPr>
      </p:pic>
      <p:pic>
        <p:nvPicPr>
          <p:cNvPr id="7" name="Picture 6" descr="A person wearing a suit and tie smiling and looking at the camera&#10;&#10;Description automatically generated">
            <a:extLst>
              <a:ext uri="{FF2B5EF4-FFF2-40B4-BE49-F238E27FC236}">
                <a16:creationId xmlns:a16="http://schemas.microsoft.com/office/drawing/2014/main" id="{BEB12EA5-DC59-4A69-B39A-902D669CF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574" y="3346493"/>
            <a:ext cx="1726420" cy="2416990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3E0A5D-F6A6-4095-A18A-3CAC5507CF9A}"/>
              </a:ext>
            </a:extLst>
          </p:cNvPr>
          <p:cNvSpPr txBox="1"/>
          <p:nvPr/>
        </p:nvSpPr>
        <p:spPr>
          <a:xfrm>
            <a:off x="4688735" y="5763482"/>
            <a:ext cx="2054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David Farmer, AICP, PE</a:t>
            </a:r>
            <a:endParaRPr lang="en-US" sz="1200" b="1" dirty="0">
              <a:hlinkClick r:id="rId4"/>
            </a:endParaRPr>
          </a:p>
          <a:p>
            <a:r>
              <a:rPr lang="en-US" sz="1200" dirty="0">
                <a:hlinkClick r:id="rId4"/>
              </a:rPr>
              <a:t>Dave@metroforecasting.com</a:t>
            </a:r>
            <a:endParaRPr lang="en-US" sz="1200" dirty="0"/>
          </a:p>
          <a:p>
            <a:r>
              <a:rPr lang="en-US" sz="1200" b="1" dirty="0"/>
              <a:t>239-913-6949 ext.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0D39C6-6886-4F3B-B756-64A78309DD09}"/>
              </a:ext>
            </a:extLst>
          </p:cNvPr>
          <p:cNvSpPr txBox="1"/>
          <p:nvPr/>
        </p:nvSpPr>
        <p:spPr>
          <a:xfrm>
            <a:off x="6762666" y="5763481"/>
            <a:ext cx="2381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Paul Van Buskirk, PhD, FAICP, PE</a:t>
            </a:r>
            <a:endParaRPr lang="en-US" sz="1200" b="1" dirty="0">
              <a:hlinkClick r:id="rId5"/>
            </a:endParaRPr>
          </a:p>
          <a:p>
            <a:r>
              <a:rPr lang="en-US" sz="1200" dirty="0">
                <a:hlinkClick r:id="rId6"/>
              </a:rPr>
              <a:t>pvb@metroforecasting.com</a:t>
            </a:r>
            <a:endParaRPr lang="en-US" sz="1200" dirty="0"/>
          </a:p>
          <a:p>
            <a:r>
              <a:rPr lang="en-US" sz="1200" b="1" dirty="0"/>
              <a:t>239-913-6949 ext. 2</a:t>
            </a:r>
          </a:p>
          <a:p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EBD02E-0203-491D-B284-EE6531869D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5337" y="3346492"/>
            <a:ext cx="1727807" cy="241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38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IGM?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453" y="1502229"/>
            <a:ext cx="4456666" cy="489920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The Interactive Growth Model® (IGM) is a planning tool that delivers a reliable, spatial database of residents and their needs by zone.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Used for land use modeling, population forecasting, and facility planning.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Forecasts </a:t>
            </a:r>
            <a:r>
              <a:rPr lang="en-US" sz="2800" b="1" dirty="0"/>
              <a:t>when </a:t>
            </a:r>
            <a:r>
              <a:rPr lang="en-US" sz="2800" dirty="0"/>
              <a:t>and</a:t>
            </a:r>
            <a:r>
              <a:rPr lang="en-US" sz="2800" b="1" dirty="0"/>
              <a:t> where</a:t>
            </a:r>
            <a:r>
              <a:rPr lang="en-US" sz="2800" dirty="0"/>
              <a:t> development will result in the need for more facilities and services.</a:t>
            </a:r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B6AF96-1511-2F97-1E0F-AC40B7C2B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500" y="1814179"/>
            <a:ext cx="3876160" cy="315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9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6BFEF9-5EE4-43C1-9BB2-F5600D9887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2090150"/>
            <a:ext cx="3886200" cy="4351338"/>
          </a:xfrm>
        </p:spPr>
        <p:txBody>
          <a:bodyPr/>
          <a:lstStyle/>
          <a:p>
            <a:r>
              <a:rPr lang="en-US" sz="2400" dirty="0"/>
              <a:t>Long-range planning</a:t>
            </a:r>
          </a:p>
          <a:p>
            <a:r>
              <a:rPr lang="en-US" sz="2400" dirty="0"/>
              <a:t>Land use planning</a:t>
            </a:r>
          </a:p>
          <a:p>
            <a:r>
              <a:rPr lang="en-US" sz="2400" dirty="0"/>
              <a:t>Project review</a:t>
            </a:r>
          </a:p>
          <a:p>
            <a:r>
              <a:rPr lang="en-US" sz="2400" dirty="0"/>
              <a:t>Economic Development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7CEE7-7544-4097-AC55-4DAE68503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2090150"/>
            <a:ext cx="3886200" cy="4351338"/>
          </a:xfrm>
        </p:spPr>
        <p:txBody>
          <a:bodyPr/>
          <a:lstStyle/>
          <a:p>
            <a:r>
              <a:rPr lang="en-US" sz="2400" dirty="0"/>
              <a:t>Law enforcement</a:t>
            </a:r>
          </a:p>
          <a:p>
            <a:r>
              <a:rPr lang="en-US" sz="2400" dirty="0"/>
              <a:t>Fire/EMS</a:t>
            </a:r>
          </a:p>
          <a:p>
            <a:r>
              <a:rPr lang="en-US" sz="2400" dirty="0"/>
              <a:t>Utilities &amp; Solid Waste</a:t>
            </a:r>
          </a:p>
          <a:p>
            <a:r>
              <a:rPr lang="en-US" sz="2400" dirty="0"/>
              <a:t>Transportation planning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97CE76-42DC-4DE2-BA6C-5AD315225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the Future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8132198-786C-432C-A3CD-16196492AF50}"/>
              </a:ext>
            </a:extLst>
          </p:cNvPr>
          <p:cNvSpPr txBox="1">
            <a:spLocks/>
          </p:cNvSpPr>
          <p:nvPr/>
        </p:nvSpPr>
        <p:spPr>
          <a:xfrm>
            <a:off x="501015" y="1459585"/>
            <a:ext cx="8576310" cy="4753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A082470-192C-4A16-80CA-B815D57AFDA9}"/>
              </a:ext>
            </a:extLst>
          </p:cNvPr>
          <p:cNvSpPr txBox="1">
            <a:spLocks/>
          </p:cNvSpPr>
          <p:nvPr/>
        </p:nvSpPr>
        <p:spPr>
          <a:xfrm>
            <a:off x="501015" y="1459585"/>
            <a:ext cx="8201025" cy="831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data to plan decades in advance:</a:t>
            </a:r>
          </a:p>
        </p:txBody>
      </p:sp>
    </p:spTree>
    <p:extLst>
      <p:ext uri="{BB962C8B-B14F-4D97-AF65-F5344CB8AC3E}">
        <p14:creationId xmlns:p14="http://schemas.microsoft.com/office/powerpoint/2010/main" val="137127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D2969-F9FF-41CB-A820-3CF4EA31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Planning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E22E0-99C1-4930-9265-FBE6414A3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502229"/>
            <a:ext cx="8473480" cy="4899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How can the CIGM help us meet our common goals?</a:t>
            </a:r>
          </a:p>
          <a:p>
            <a:pPr marL="0" indent="0">
              <a:buNone/>
            </a:pPr>
            <a:r>
              <a:rPr lang="en-US" b="1" dirty="0"/>
              <a:t>For Growth Management:</a:t>
            </a:r>
          </a:p>
          <a:p>
            <a:r>
              <a:rPr lang="en-US" dirty="0"/>
              <a:t>Reliable data for project review.</a:t>
            </a:r>
          </a:p>
          <a:p>
            <a:r>
              <a:rPr lang="en-US" dirty="0"/>
              <a:t>Facility data for recommendations and plan amendments. </a:t>
            </a:r>
          </a:p>
          <a:p>
            <a:r>
              <a:rPr lang="en-US" dirty="0"/>
              <a:t>Serves as a framework for optimizing future assets and resources.</a:t>
            </a:r>
          </a:p>
          <a:p>
            <a:r>
              <a:rPr lang="en-US" dirty="0"/>
              <a:t>Determine residential project impacts to government facilities.</a:t>
            </a:r>
          </a:p>
          <a:p>
            <a:r>
              <a:rPr lang="en-US" dirty="0"/>
              <a:t>Realistic time-frame for Buildout of large projects.</a:t>
            </a:r>
          </a:p>
          <a:p>
            <a:r>
              <a:rPr lang="en-US" dirty="0"/>
              <a:t>Help assess need, location, and timing for neighborhood and community shopping centers.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93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6BAA-C4A7-4593-AF53-7DEDBE64F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Collier Commercial Sqft/Person and DU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1D981-74CC-40FA-A254-2B4D28E82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2" y="1607511"/>
            <a:ext cx="8817428" cy="2181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2017, Collier County had 40 million square feet of commercial building area to serve 373,795 residents in 219,200 dwelling units.</a:t>
            </a:r>
          </a:p>
          <a:p>
            <a:r>
              <a:rPr lang="en-US" dirty="0"/>
              <a:t>Average of 107 square feet of commercial building area per person.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B71AA-5BA3-460E-BCC6-E70EB8ED2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48" y="3296136"/>
            <a:ext cx="5049488" cy="27772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50E1FA-A5F8-46E8-A464-0244FB704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735" y="3786014"/>
            <a:ext cx="3431696" cy="193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5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5E188-FCD7-47D8-97EA-BA5D91443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Comparative Analysis of Comm. Sqft/Person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5FAC8-F59B-4727-AC3F-02D9497CB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324" y="4262657"/>
            <a:ext cx="8549301" cy="2148161"/>
          </a:xfrm>
        </p:spPr>
        <p:txBody>
          <a:bodyPr>
            <a:normAutofit/>
          </a:bodyPr>
          <a:lstStyle/>
          <a:p>
            <a:r>
              <a:rPr lang="en-US" dirty="0"/>
              <a:t>Research shows comparable counties in Florida range from 76-123 sqft per person.</a:t>
            </a:r>
          </a:p>
          <a:p>
            <a:r>
              <a:rPr lang="en-US" dirty="0"/>
              <a:t>Collier County has an average of 107 sqft per person</a:t>
            </a:r>
          </a:p>
          <a:p>
            <a:r>
              <a:rPr lang="en-US" dirty="0"/>
              <a:t>The average of the compared counties is 103 sqft per person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0151F8-7094-4A23-9F62-733D86A15D39}"/>
              </a:ext>
            </a:extLst>
          </p:cNvPr>
          <p:cNvGrpSpPr>
            <a:grpSpLocks noChangeAspect="1"/>
          </p:cNvGrpSpPr>
          <p:nvPr/>
        </p:nvGrpSpPr>
        <p:grpSpPr>
          <a:xfrm>
            <a:off x="5096400" y="1521262"/>
            <a:ext cx="3483704" cy="2711968"/>
            <a:chOff x="5395955" y="3791894"/>
            <a:chExt cx="3346315" cy="26355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6CD0C15-FB7B-4610-B5AE-66C6BA8D0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5956" y="3791894"/>
              <a:ext cx="3346314" cy="224406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F8D593-7D82-4BE3-8868-72A789A23D6B}"/>
                </a:ext>
              </a:extLst>
            </p:cNvPr>
            <p:cNvSpPr txBox="1"/>
            <p:nvPr/>
          </p:nvSpPr>
          <p:spPr>
            <a:xfrm>
              <a:off x="5395955" y="6038625"/>
              <a:ext cx="3346313" cy="3888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Calibri" panose="020F0502020204030204" pitchFamily="34" charset="0"/>
                  <a:cs typeface="+mn-cs"/>
                </a:rPr>
                <a:t>Commercial Sqft per Person in Florida.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Calibri" panose="020F0502020204030204" pitchFamily="34" charset="0"/>
                  <a:cs typeface="+mn-cs"/>
                </a:rPr>
                <a:t>Source: </a:t>
              </a: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Collier Interactive Growth Model</a:t>
              </a: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Calibri" panose="020F0502020204030204" pitchFamily="34" charset="0"/>
                  <a:cs typeface="+mn-cs"/>
                </a:rPr>
                <a:t>, 2022.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DA8D3D8-53DD-42BE-825A-A4B17B826F6B}"/>
              </a:ext>
            </a:extLst>
          </p:cNvPr>
          <p:cNvGrpSpPr/>
          <p:nvPr/>
        </p:nvGrpSpPr>
        <p:grpSpPr>
          <a:xfrm>
            <a:off x="563897" y="1657376"/>
            <a:ext cx="4090733" cy="2543729"/>
            <a:chOff x="563897" y="1657376"/>
            <a:chExt cx="4090733" cy="254372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DD612DC-62C3-4CA6-9F8F-80B0720C0EBB}"/>
                </a:ext>
              </a:extLst>
            </p:cNvPr>
            <p:cNvGrpSpPr/>
            <p:nvPr/>
          </p:nvGrpSpPr>
          <p:grpSpPr>
            <a:xfrm>
              <a:off x="563897" y="1657376"/>
              <a:ext cx="4090733" cy="2543729"/>
              <a:chOff x="5314426" y="1946930"/>
              <a:chExt cx="3829574" cy="215906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C56150D-A6E4-4CA5-8010-CB27106B99A6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7901" y="1946930"/>
                <a:ext cx="3486150" cy="17907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393C31-863E-4D04-A0A7-7A7870057F51}"/>
                  </a:ext>
                </a:extLst>
              </p:cNvPr>
              <p:cNvSpPr txBox="1"/>
              <p:nvPr/>
            </p:nvSpPr>
            <p:spPr>
              <a:xfrm>
                <a:off x="5314426" y="3766386"/>
                <a:ext cx="3829574" cy="3396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+mn-cs"/>
                  </a:rPr>
                  <a:t>Comparative Analysis of Similar Places in Florida.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+mn-cs"/>
                  </a:rPr>
                  <a:t>Source: Collier Interactive Growth Model, 2022.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B2703DC-EB9A-4510-A8FB-6F3C29036442}"/>
                </a:ext>
              </a:extLst>
            </p:cNvPr>
            <p:cNvSpPr/>
            <p:nvPr/>
          </p:nvSpPr>
          <p:spPr>
            <a:xfrm>
              <a:off x="3580839" y="1942602"/>
              <a:ext cx="838842" cy="182451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8465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5A1D1B-34CF-82CA-8641-281D83050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46" y="1437918"/>
            <a:ext cx="7016708" cy="4426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4871DEC-D8A4-4A07-963C-90F9961A5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Collier County Growth Forecast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98763D-3F84-76ED-1885-A8E978B42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891" y="3520984"/>
            <a:ext cx="871804" cy="883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5D3315-480B-01EE-8B9E-1034B5FCD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562" y="5635690"/>
            <a:ext cx="5486876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21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44277</TotalTime>
  <Words>1159</Words>
  <Application>Microsoft Office PowerPoint</Application>
  <PresentationFormat>On-screen Show (4:3)</PresentationFormat>
  <Paragraphs>160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(body)</vt:lpstr>
      <vt:lpstr>Calibri Light</vt:lpstr>
      <vt:lpstr>HP Simplified</vt:lpstr>
      <vt:lpstr>Segoe UI</vt:lpstr>
      <vt:lpstr>Wingdings</vt:lpstr>
      <vt:lpstr>Office Theme</vt:lpstr>
      <vt:lpstr>1_Office Theme</vt:lpstr>
      <vt:lpstr>3_Office Theme</vt:lpstr>
      <vt:lpstr>2_Office Theme</vt:lpstr>
      <vt:lpstr>Planning for Growth &amp; Development: Eastern Collier County  </vt:lpstr>
      <vt:lpstr>Agenda</vt:lpstr>
      <vt:lpstr>Introductions</vt:lpstr>
      <vt:lpstr>What is the IGM?</vt:lpstr>
      <vt:lpstr>Planning for the Future</vt:lpstr>
      <vt:lpstr>Common Planning Goals</vt:lpstr>
      <vt:lpstr>Collier Commercial Sqft/Person and DU</vt:lpstr>
      <vt:lpstr>Comparative Analysis of Comm. Sqft/Person</vt:lpstr>
      <vt:lpstr>Collier County Growth Forecast</vt:lpstr>
      <vt:lpstr>Population Forecast</vt:lpstr>
      <vt:lpstr>Population Forecast</vt:lpstr>
      <vt:lpstr>Population Forecast</vt:lpstr>
      <vt:lpstr>2040 Residential Projection</vt:lpstr>
      <vt:lpstr>2040 Commercial &amp; Indust. Projections</vt:lpstr>
      <vt:lpstr>Residential and Commercial Balance</vt:lpstr>
      <vt:lpstr>Golden Gate Estates</vt:lpstr>
      <vt:lpstr>Immokalee</vt:lpstr>
      <vt:lpstr>Rural Land Stewardship Area</vt:lpstr>
      <vt:lpstr>Growth Overview </vt:lpstr>
      <vt:lpstr>RLSA and RFMUD Forecast Summary</vt:lpstr>
      <vt:lpstr>Land Uses in the RLSA/RFMUD</vt:lpstr>
      <vt:lpstr>Future Shopping Centers Map</vt:lpstr>
      <vt:lpstr>Key Findings</vt:lpstr>
      <vt:lpstr>Final Thoughts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</dc:creator>
  <cp:lastModifiedBy>Cristina Tiberia</cp:lastModifiedBy>
  <cp:revision>374</cp:revision>
  <cp:lastPrinted>2024-01-08T16:34:15Z</cp:lastPrinted>
  <dcterms:created xsi:type="dcterms:W3CDTF">2017-06-16T16:37:39Z</dcterms:created>
  <dcterms:modified xsi:type="dcterms:W3CDTF">2024-01-08T18:11:03Z</dcterms:modified>
</cp:coreProperties>
</file>