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10" r:id="rId4"/>
    <p:sldMasterId id="2147483734" r:id="rId5"/>
    <p:sldMasterId id="2147483748" r:id="rId6"/>
  </p:sldMasterIdLst>
  <p:notesMasterIdLst>
    <p:notesMasterId r:id="rId30"/>
  </p:notesMasterIdLst>
  <p:handoutMasterIdLst>
    <p:handoutMasterId r:id="rId31"/>
  </p:handoutMasterIdLst>
  <p:sldIdLst>
    <p:sldId id="2800" r:id="rId7"/>
    <p:sldId id="2801" r:id="rId8"/>
    <p:sldId id="332" r:id="rId9"/>
    <p:sldId id="2812" r:id="rId10"/>
    <p:sldId id="2813" r:id="rId11"/>
    <p:sldId id="2809" r:id="rId12"/>
    <p:sldId id="2803" r:id="rId13"/>
    <p:sldId id="2808" r:id="rId14"/>
    <p:sldId id="2807" r:id="rId15"/>
    <p:sldId id="2814" r:id="rId16"/>
    <p:sldId id="2816" r:id="rId17"/>
    <p:sldId id="2810" r:id="rId18"/>
    <p:sldId id="2811" r:id="rId19"/>
    <p:sldId id="2778" r:id="rId20"/>
    <p:sldId id="2774" r:id="rId21"/>
    <p:sldId id="2773" r:id="rId22"/>
    <p:sldId id="2738" r:id="rId23"/>
    <p:sldId id="2777" r:id="rId24"/>
    <p:sldId id="2798" r:id="rId25"/>
    <p:sldId id="2780" r:id="rId26"/>
    <p:sldId id="2782" r:id="rId27"/>
    <p:sldId id="2799" r:id="rId28"/>
    <p:sldId id="2791" r:id="rId2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94"/>
    <a:srgbClr val="46BAAF"/>
    <a:srgbClr val="00A599"/>
    <a:srgbClr val="B8DCD8"/>
    <a:srgbClr val="FFFFFF"/>
    <a:srgbClr val="98B2D3"/>
    <a:srgbClr val="D9781A"/>
    <a:srgbClr val="00B6DE"/>
    <a:srgbClr val="BBEEF3"/>
    <a:srgbClr val="1E4C3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44823" autoAdjust="0"/>
  </p:normalViewPr>
  <p:slideViewPr>
    <p:cSldViewPr snapToGrid="0">
      <p:cViewPr varScale="1">
        <p:scale>
          <a:sx n="16" d="100"/>
          <a:sy n="16" d="100"/>
        </p:scale>
        <p:origin x="1675" y="1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107"/>
    </p:cViewPr>
  </p:sorterViewPr>
  <p:notesViewPr>
    <p:cSldViewPr snapToGrid="0">
      <p:cViewPr varScale="1">
        <p:scale>
          <a:sx n="122" d="100"/>
          <a:sy n="122" d="100"/>
        </p:scale>
        <p:origin x="494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a:t>Residential Assessment Benchmark  FY24 Rates</a:t>
            </a:r>
            <a:endParaRPr lang="en-US" sz="1400" b="0" i="0" u="none" strike="noStrike" baseline="0">
              <a:effectLst/>
            </a:endParaRPr>
          </a:p>
        </c:rich>
      </c:tx>
      <c:overlay val="0"/>
      <c:spPr>
        <a:noFill/>
        <a:ln>
          <a:noFill/>
        </a:ln>
        <a:effectLst/>
      </c:spPr>
    </c:title>
    <c:autoTitleDeleted val="0"/>
    <c:plotArea>
      <c:layout>
        <c:manualLayout>
          <c:layoutTarget val="inner"/>
          <c:xMode val="edge"/>
          <c:yMode val="edge"/>
          <c:x val="0.1029917418660633"/>
          <c:y val="0.1308726959491962"/>
          <c:w val="0.88296777266259296"/>
          <c:h val="0.77071548165522474"/>
        </c:manualLayout>
      </c:layout>
      <c:barChart>
        <c:barDir val="col"/>
        <c:grouping val="clustered"/>
        <c:varyColors val="0"/>
        <c:ser>
          <c:idx val="0"/>
          <c:order val="0"/>
          <c:tx>
            <c:v>1x Week</c:v>
          </c:tx>
          <c:spPr>
            <a:solidFill>
              <a:schemeClr val="bg2">
                <a:lumMod val="50000"/>
              </a:schemeClr>
            </a:solidFill>
            <a:ln w="15875">
              <a:solidFill>
                <a:schemeClr val="tx1">
                  <a:lumMod val="65000"/>
                  <a:lumOff val="35000"/>
                </a:schemeClr>
              </a:solidFill>
            </a:ln>
            <a:effectLst/>
          </c:spPr>
          <c:invertIfNegative val="0"/>
          <c:dLbls>
            <c:dLbl>
              <c:idx val="4"/>
              <c:layout>
                <c:manualLayout>
                  <c:x val="-1.5174689955395331E-3"/>
                  <c:y val="5.52018969381247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9C-47DE-A5D4-39115AD20759}"/>
                </c:ext>
              </c:extLst>
            </c:dLbl>
            <c:spPr>
              <a:noFill/>
              <a:ln>
                <a:noFill/>
              </a:ln>
              <a:effectLst/>
            </c:spPr>
            <c:txPr>
              <a:bodyPr wrap="square" lIns="38100" tIns="19050" rIns="38100" bIns="19050" anchor="ctr">
                <a:spAutoFit/>
              </a:bodyPr>
              <a:lstStyle/>
              <a:p>
                <a:pPr>
                  <a:defRPr sz="110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Bench_NAVT!$C$41:$C$50</c:f>
              <c:strCache>
                <c:ptCount val="10"/>
                <c:pt idx="0">
                  <c:v>Sarasota</c:v>
                </c:pt>
                <c:pt idx="1">
                  <c:v>Collier</c:v>
                </c:pt>
                <c:pt idx="2">
                  <c:v>Manatee</c:v>
                </c:pt>
                <c:pt idx="3">
                  <c:v>Charlotte</c:v>
                </c:pt>
                <c:pt idx="4">
                  <c:v>Lee</c:v>
                </c:pt>
                <c:pt idx="5">
                  <c:v>Broward</c:v>
                </c:pt>
                <c:pt idx="6">
                  <c:v>Hillsborough</c:v>
                </c:pt>
                <c:pt idx="7">
                  <c:v>Monroe</c:v>
                </c:pt>
                <c:pt idx="8">
                  <c:v>Palm Beach</c:v>
                </c:pt>
                <c:pt idx="9">
                  <c:v>Miami-Dade</c:v>
                </c:pt>
              </c:strCache>
              <c:extLst/>
            </c:strRef>
          </c:cat>
          <c:val>
            <c:numRef>
              <c:f>Bench_NAVT!$L$41:$L$50</c:f>
              <c:numCache>
                <c:formatCode>General</c:formatCode>
                <c:ptCount val="10"/>
                <c:pt idx="0" formatCode="&quot;$&quot;#,##0.00">
                  <c:v>233.59</c:v>
                </c:pt>
                <c:pt idx="3" formatCode="&quot;$&quot;#,##0.00">
                  <c:v>300.24833999999998</c:v>
                </c:pt>
                <c:pt idx="4" formatCode="&quot;$&quot;#,##0.00">
                  <c:v>303.19</c:v>
                </c:pt>
              </c:numCache>
              <c:extLst/>
            </c:numRef>
          </c:val>
          <c:extLst>
            <c:ext xmlns:c16="http://schemas.microsoft.com/office/drawing/2014/chart" uri="{C3380CC4-5D6E-409C-BE32-E72D297353CC}">
              <c16:uniqueId val="{00000001-629C-47DE-A5D4-39115AD20759}"/>
            </c:ext>
          </c:extLst>
        </c:ser>
        <c:ser>
          <c:idx val="1"/>
          <c:order val="1"/>
          <c:tx>
            <c:v>2x Week</c:v>
          </c:tx>
          <c:spPr>
            <a:solidFill>
              <a:schemeClr val="accent2">
                <a:lumMod val="60000"/>
                <a:lumOff val="40000"/>
              </a:schemeClr>
            </a:solidFill>
            <a:ln w="15875">
              <a:solidFill>
                <a:schemeClr val="tx1">
                  <a:lumMod val="65000"/>
                  <a:lumOff val="35000"/>
                </a:schemeClr>
              </a:solidFill>
            </a:ln>
            <a:effectLst/>
          </c:spPr>
          <c:invertIfNegative val="0"/>
          <c:dPt>
            <c:idx val="1"/>
            <c:invertIfNegative val="0"/>
            <c:bubble3D val="0"/>
            <c:spPr>
              <a:solidFill>
                <a:sysClr val="window" lastClr="FFFFFF"/>
              </a:solidFill>
              <a:ln w="57150">
                <a:solidFill>
                  <a:schemeClr val="tx1">
                    <a:lumMod val="65000"/>
                    <a:lumOff val="35000"/>
                  </a:schemeClr>
                </a:solidFill>
              </a:ln>
              <a:effectLst/>
            </c:spPr>
            <c:extLst>
              <c:ext xmlns:c16="http://schemas.microsoft.com/office/drawing/2014/chart" uri="{C3380CC4-5D6E-409C-BE32-E72D297353CC}">
                <c16:uniqueId val="{00000003-629C-47DE-A5D4-39115AD20759}"/>
              </c:ext>
            </c:extLst>
          </c:dPt>
          <c:dPt>
            <c:idx val="2"/>
            <c:invertIfNegative val="0"/>
            <c:bubble3D val="0"/>
            <c:extLst>
              <c:ext xmlns:c16="http://schemas.microsoft.com/office/drawing/2014/chart" uri="{C3380CC4-5D6E-409C-BE32-E72D297353CC}">
                <c16:uniqueId val="{00000004-629C-47DE-A5D4-39115AD20759}"/>
              </c:ext>
            </c:extLst>
          </c:dPt>
          <c:dLbls>
            <c:dLbl>
              <c:idx val="5"/>
              <c:layout>
                <c:manualLayout>
                  <c:x val="0"/>
                  <c:y val="6.093685325298604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29C-47DE-A5D4-39115AD20759}"/>
                </c:ext>
              </c:extLst>
            </c:dLbl>
            <c:dLbl>
              <c:idx val="6"/>
              <c:layout>
                <c:manualLayout>
                  <c:x val="-1.5174103689033448E-3"/>
                  <c:y val="5.520189693812484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29C-47DE-A5D4-39115AD20759}"/>
                </c:ext>
              </c:extLst>
            </c:dLbl>
            <c:dLbl>
              <c:idx val="7"/>
              <c:layout>
                <c:manualLayout>
                  <c:x val="-1.1127977415944807E-16"/>
                  <c:y val="5.52018969381247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29C-47DE-A5D4-39115AD20759}"/>
                </c:ext>
              </c:extLst>
            </c:dLbl>
            <c:spPr>
              <a:noFill/>
              <a:ln>
                <a:noFill/>
              </a:ln>
              <a:effectLst/>
            </c:spPr>
            <c:txPr>
              <a:bodyPr wrap="square" lIns="38100" tIns="19050" rIns="38100" bIns="19050" anchor="ctr">
                <a:spAutoFit/>
              </a:bodyPr>
              <a:lstStyle/>
              <a:p>
                <a:pPr>
                  <a:defRPr sz="1100"/>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Bench_NAVT!$C$41:$C$50</c:f>
              <c:strCache>
                <c:ptCount val="10"/>
                <c:pt idx="0">
                  <c:v>Sarasota</c:v>
                </c:pt>
                <c:pt idx="1">
                  <c:v>Collier</c:v>
                </c:pt>
                <c:pt idx="2">
                  <c:v>Manatee</c:v>
                </c:pt>
                <c:pt idx="3">
                  <c:v>Charlotte</c:v>
                </c:pt>
                <c:pt idx="4">
                  <c:v>Lee</c:v>
                </c:pt>
                <c:pt idx="5">
                  <c:v>Broward</c:v>
                </c:pt>
                <c:pt idx="6">
                  <c:v>Hillsborough</c:v>
                </c:pt>
                <c:pt idx="7">
                  <c:v>Monroe</c:v>
                </c:pt>
                <c:pt idx="8">
                  <c:v>Palm Beach</c:v>
                </c:pt>
                <c:pt idx="9">
                  <c:v>Miami-Dade</c:v>
                </c:pt>
              </c:strCache>
              <c:extLst/>
            </c:strRef>
          </c:cat>
          <c:val>
            <c:numRef>
              <c:f>Bench_NAVT!$M$41:$M$50</c:f>
              <c:numCache>
                <c:formatCode>"$"#,##0.00_);[Red]\("$"#,##0.00\)</c:formatCode>
                <c:ptCount val="10"/>
                <c:pt idx="1">
                  <c:v>249.29</c:v>
                </c:pt>
                <c:pt idx="2">
                  <c:v>283.8</c:v>
                </c:pt>
                <c:pt idx="5">
                  <c:v>350</c:v>
                </c:pt>
                <c:pt idx="6">
                  <c:v>352.79</c:v>
                </c:pt>
                <c:pt idx="7">
                  <c:v>457.15</c:v>
                </c:pt>
                <c:pt idx="8">
                  <c:v>466.33</c:v>
                </c:pt>
                <c:pt idx="9">
                  <c:v>545</c:v>
                </c:pt>
              </c:numCache>
              <c:extLst/>
            </c:numRef>
          </c:val>
          <c:extLst>
            <c:ext xmlns:c16="http://schemas.microsoft.com/office/drawing/2014/chart" uri="{C3380CC4-5D6E-409C-BE32-E72D297353CC}">
              <c16:uniqueId val="{00000008-629C-47DE-A5D4-39115AD20759}"/>
            </c:ext>
          </c:extLst>
        </c:ser>
        <c:dLbls>
          <c:dLblPos val="inEnd"/>
          <c:showLegendKey val="0"/>
          <c:showVal val="1"/>
          <c:showCatName val="0"/>
          <c:showSerName val="0"/>
          <c:showPercent val="0"/>
          <c:showBubbleSize val="0"/>
        </c:dLbls>
        <c:gapWidth val="30"/>
        <c:overlap val="100"/>
        <c:axId val="631926960"/>
        <c:axId val="441855384"/>
      </c:barChart>
      <c:lineChart>
        <c:grouping val="stacked"/>
        <c:varyColors val="0"/>
        <c:ser>
          <c:idx val="2"/>
          <c:order val="2"/>
          <c:tx>
            <c:v>Average</c:v>
          </c:tx>
          <c:spPr>
            <a:ln w="31750" cap="rnd">
              <a:solidFill>
                <a:srgbClr val="75BDA7"/>
              </a:solidFill>
              <a:round/>
            </a:ln>
            <a:effectLst/>
          </c:spPr>
          <c:marker>
            <c:symbol val="none"/>
          </c:marker>
          <c:dLbls>
            <c:dLbl>
              <c:idx val="0"/>
              <c:layout>
                <c:manualLayout>
                  <c:x val="-3.2342912333590185E-2"/>
                  <c:y val="-2.9358459859819133E-2"/>
                </c:manualLayout>
              </c:layout>
              <c:spPr>
                <a:solidFill>
                  <a:sysClr val="window" lastClr="FFFFFF"/>
                </a:solidFill>
                <a:ln w="25400">
                  <a:solidFill>
                    <a:srgbClr val="75BDA7"/>
                  </a:solidFill>
                </a:ln>
                <a:effectLst/>
              </c:spPr>
              <c:txPr>
                <a:bodyPr wrap="square" lIns="38100" tIns="19050" rIns="38100" bIns="19050" anchor="ctr">
                  <a:spAutoFit/>
                </a:bodyPr>
                <a:lstStyle/>
                <a:p>
                  <a:pPr>
                    <a:defRPr sz="1400" b="1">
                      <a:ln>
                        <a:noFill/>
                      </a:ln>
                      <a:solidFill>
                        <a:sysClr val="windowText" lastClr="000000"/>
                      </a:solidFill>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29C-47DE-A5D4-39115AD20759}"/>
                </c:ext>
              </c:extLst>
            </c:dLbl>
            <c:dLbl>
              <c:idx val="1"/>
              <c:delete val="1"/>
              <c:extLst>
                <c:ext xmlns:c15="http://schemas.microsoft.com/office/drawing/2012/chart" uri="{CE6537A1-D6FC-4f65-9D91-7224C49458BB}"/>
                <c:ext xmlns:c16="http://schemas.microsoft.com/office/drawing/2014/chart" uri="{C3380CC4-5D6E-409C-BE32-E72D297353CC}">
                  <c16:uniqueId val="{0000000A-629C-47DE-A5D4-39115AD20759}"/>
                </c:ext>
              </c:extLst>
            </c:dLbl>
            <c:dLbl>
              <c:idx val="2"/>
              <c:delete val="1"/>
              <c:extLst>
                <c:ext xmlns:c15="http://schemas.microsoft.com/office/drawing/2012/chart" uri="{CE6537A1-D6FC-4f65-9D91-7224C49458BB}"/>
                <c:ext xmlns:c16="http://schemas.microsoft.com/office/drawing/2014/chart" uri="{C3380CC4-5D6E-409C-BE32-E72D297353CC}">
                  <c16:uniqueId val="{0000000B-629C-47DE-A5D4-39115AD20759}"/>
                </c:ext>
              </c:extLst>
            </c:dLbl>
            <c:dLbl>
              <c:idx val="3"/>
              <c:delete val="1"/>
              <c:extLst>
                <c:ext xmlns:c15="http://schemas.microsoft.com/office/drawing/2012/chart" uri="{CE6537A1-D6FC-4f65-9D91-7224C49458BB}"/>
                <c:ext xmlns:c16="http://schemas.microsoft.com/office/drawing/2014/chart" uri="{C3380CC4-5D6E-409C-BE32-E72D297353CC}">
                  <c16:uniqueId val="{0000000C-629C-47DE-A5D4-39115AD20759}"/>
                </c:ext>
              </c:extLst>
            </c:dLbl>
            <c:dLbl>
              <c:idx val="4"/>
              <c:delete val="1"/>
              <c:extLst>
                <c:ext xmlns:c15="http://schemas.microsoft.com/office/drawing/2012/chart" uri="{CE6537A1-D6FC-4f65-9D91-7224C49458BB}"/>
                <c:ext xmlns:c16="http://schemas.microsoft.com/office/drawing/2014/chart" uri="{C3380CC4-5D6E-409C-BE32-E72D297353CC}">
                  <c16:uniqueId val="{0000000D-629C-47DE-A5D4-39115AD20759}"/>
                </c:ext>
              </c:extLst>
            </c:dLbl>
            <c:dLbl>
              <c:idx val="5"/>
              <c:delete val="1"/>
              <c:extLst>
                <c:ext xmlns:c15="http://schemas.microsoft.com/office/drawing/2012/chart" uri="{CE6537A1-D6FC-4f65-9D91-7224C49458BB}"/>
                <c:ext xmlns:c16="http://schemas.microsoft.com/office/drawing/2014/chart" uri="{C3380CC4-5D6E-409C-BE32-E72D297353CC}">
                  <c16:uniqueId val="{0000000E-629C-47DE-A5D4-39115AD20759}"/>
                </c:ext>
              </c:extLst>
            </c:dLbl>
            <c:dLbl>
              <c:idx val="6"/>
              <c:delete val="1"/>
              <c:extLst>
                <c:ext xmlns:c15="http://schemas.microsoft.com/office/drawing/2012/chart" uri="{CE6537A1-D6FC-4f65-9D91-7224C49458BB}"/>
                <c:ext xmlns:c16="http://schemas.microsoft.com/office/drawing/2014/chart" uri="{C3380CC4-5D6E-409C-BE32-E72D297353CC}">
                  <c16:uniqueId val="{0000000F-629C-47DE-A5D4-39115AD20759}"/>
                </c:ext>
              </c:extLst>
            </c:dLbl>
            <c:dLbl>
              <c:idx val="7"/>
              <c:delete val="1"/>
              <c:extLst>
                <c:ext xmlns:c15="http://schemas.microsoft.com/office/drawing/2012/chart" uri="{CE6537A1-D6FC-4f65-9D91-7224C49458BB}"/>
                <c:ext xmlns:c16="http://schemas.microsoft.com/office/drawing/2014/chart" uri="{C3380CC4-5D6E-409C-BE32-E72D297353CC}">
                  <c16:uniqueId val="{00000010-629C-47DE-A5D4-39115AD20759}"/>
                </c:ext>
              </c:extLst>
            </c:dLbl>
            <c:dLbl>
              <c:idx val="8"/>
              <c:delete val="1"/>
              <c:extLst>
                <c:ext xmlns:c15="http://schemas.microsoft.com/office/drawing/2012/chart" uri="{CE6537A1-D6FC-4f65-9D91-7224C49458BB}"/>
                <c:ext xmlns:c16="http://schemas.microsoft.com/office/drawing/2014/chart" uri="{C3380CC4-5D6E-409C-BE32-E72D297353CC}">
                  <c16:uniqueId val="{00000011-629C-47DE-A5D4-39115AD20759}"/>
                </c:ext>
              </c:extLst>
            </c:dLbl>
            <c:dLbl>
              <c:idx val="9"/>
              <c:delete val="1"/>
              <c:extLst>
                <c:ext xmlns:c15="http://schemas.microsoft.com/office/drawing/2012/chart" uri="{CE6537A1-D6FC-4f65-9D91-7224C49458BB}"/>
                <c:ext xmlns:c16="http://schemas.microsoft.com/office/drawing/2014/chart" uri="{C3380CC4-5D6E-409C-BE32-E72D297353CC}">
                  <c16:uniqueId val="{00000012-629C-47DE-A5D4-39115AD20759}"/>
                </c:ext>
              </c:extLst>
            </c:dLbl>
            <c:spPr>
              <a:solidFill>
                <a:schemeClr val="bg1">
                  <a:lumMod val="85000"/>
                </a:schemeClr>
              </a:solidFill>
              <a:ln w="25400">
                <a:solidFill>
                  <a:srgbClr val="75BDA7"/>
                </a:solidFill>
              </a:ln>
              <a:effectLst/>
            </c:spPr>
            <c:txPr>
              <a:bodyPr wrap="square" lIns="38100" tIns="19050" rIns="38100" bIns="19050" anchor="ctr">
                <a:spAutoFit/>
              </a:bodyPr>
              <a:lstStyle/>
              <a:p>
                <a:pPr>
                  <a:defRPr sz="1400" b="1">
                    <a:ln>
                      <a:noFill/>
                    </a:ln>
                    <a:solidFill>
                      <a:sysClr val="windowText" lastClr="000000"/>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Bench_NAVT!$C$41:$C$50</c:f>
              <c:strCache>
                <c:ptCount val="10"/>
                <c:pt idx="0">
                  <c:v>Sarasota</c:v>
                </c:pt>
                <c:pt idx="1">
                  <c:v>Collier</c:v>
                </c:pt>
                <c:pt idx="2">
                  <c:v>Manatee</c:v>
                </c:pt>
                <c:pt idx="3">
                  <c:v>Charlotte</c:v>
                </c:pt>
                <c:pt idx="4">
                  <c:v>Lee</c:v>
                </c:pt>
                <c:pt idx="5">
                  <c:v>Broward</c:v>
                </c:pt>
                <c:pt idx="6">
                  <c:v>Hillsborough</c:v>
                </c:pt>
                <c:pt idx="7">
                  <c:v>Monroe</c:v>
                </c:pt>
                <c:pt idx="8">
                  <c:v>Palm Beach</c:v>
                </c:pt>
                <c:pt idx="9">
                  <c:v>Miami-Dade</c:v>
                </c:pt>
              </c:strCache>
              <c:extLst/>
            </c:strRef>
          </c:cat>
          <c:val>
            <c:numRef>
              <c:f>(Bench_NAVT!$L$62,Bench_NAVT!$L$62,Bench_NAVT!$L$62,Bench_NAVT!$L$62,Bench_NAVT!$L$62,Bench_NAVT!$L$62,Bench_NAVT!$L$62,Bench_NAVT!$L$62,Bench_NAVT!$L$62,Bench_NAVT!$L$62)</c:f>
              <c:numCache>
                <c:formatCode>"$"#,##0.00</c:formatCode>
                <c:ptCount val="10"/>
                <c:pt idx="0">
                  <c:v>365.78870444444448</c:v>
                </c:pt>
                <c:pt idx="1">
                  <c:v>365.78870444444448</c:v>
                </c:pt>
                <c:pt idx="2">
                  <c:v>365.78870444444448</c:v>
                </c:pt>
                <c:pt idx="3">
                  <c:v>365.78870444444448</c:v>
                </c:pt>
                <c:pt idx="4">
                  <c:v>365.78870444444448</c:v>
                </c:pt>
                <c:pt idx="5">
                  <c:v>365.78870444444448</c:v>
                </c:pt>
                <c:pt idx="6">
                  <c:v>365.78870444444448</c:v>
                </c:pt>
                <c:pt idx="7">
                  <c:v>365.78870444444448</c:v>
                </c:pt>
                <c:pt idx="8">
                  <c:v>365.78870444444448</c:v>
                </c:pt>
                <c:pt idx="9">
                  <c:v>365.78870444444448</c:v>
                </c:pt>
              </c:numCache>
              <c:extLst/>
            </c:numRef>
          </c:val>
          <c:smooth val="0"/>
          <c:extLst>
            <c:ext xmlns:c16="http://schemas.microsoft.com/office/drawing/2014/chart" uri="{C3380CC4-5D6E-409C-BE32-E72D297353CC}">
              <c16:uniqueId val="{00000013-629C-47DE-A5D4-39115AD20759}"/>
            </c:ext>
          </c:extLst>
        </c:ser>
        <c:dLbls>
          <c:showLegendKey val="0"/>
          <c:showVal val="1"/>
          <c:showCatName val="0"/>
          <c:showSerName val="0"/>
          <c:showPercent val="0"/>
          <c:showBubbleSize val="0"/>
        </c:dLbls>
        <c:marker val="1"/>
        <c:smooth val="0"/>
        <c:axId val="631926960"/>
        <c:axId val="441855384"/>
      </c:lineChart>
      <c:catAx>
        <c:axId val="63192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1200" b="0" i="0" u="none" strike="noStrike" kern="1200" spc="-100" baseline="0">
                <a:solidFill>
                  <a:schemeClr val="tx1">
                    <a:lumMod val="65000"/>
                    <a:lumOff val="35000"/>
                  </a:schemeClr>
                </a:solidFill>
                <a:latin typeface="+mn-lt"/>
                <a:ea typeface="+mn-ea"/>
                <a:cs typeface="+mn-cs"/>
              </a:defRPr>
            </a:pPr>
            <a:endParaRPr lang="en-US"/>
          </a:p>
        </c:txPr>
        <c:crossAx val="441855384"/>
        <c:crosses val="autoZero"/>
        <c:auto val="0"/>
        <c:lblAlgn val="ctr"/>
        <c:lblOffset val="50"/>
        <c:tickLblSkip val="1"/>
        <c:noMultiLvlLbl val="0"/>
      </c:catAx>
      <c:valAx>
        <c:axId val="4418553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631926960"/>
        <c:crosses val="autoZero"/>
        <c:crossBetween val="between"/>
      </c:valAx>
      <c:spPr>
        <a:noFill/>
        <a:ln>
          <a:noFill/>
        </a:ln>
        <a:effectLst/>
      </c:spPr>
    </c:plotArea>
    <c:legend>
      <c:legendPos val="b"/>
      <c:layout>
        <c:manualLayout>
          <c:xMode val="edge"/>
          <c:yMode val="edge"/>
          <c:x val="0.3457243109399239"/>
          <c:y val="0.13483623989791579"/>
          <c:w val="0.26648810716533328"/>
          <c:h val="0.12229764626038057"/>
        </c:manualLayout>
      </c:layout>
      <c:overlay val="0"/>
      <c:spPr>
        <a:noFill/>
        <a:ln>
          <a:noFill/>
        </a:ln>
        <a:effectLst/>
      </c:spPr>
      <c:txPr>
        <a:bodyPr rot="0" spcFirstLastPara="1" vertOverflow="ellipsis" vert="horz" wrap="square" anchor="ctr" anchorCtr="1"/>
        <a:lstStyle/>
        <a:p>
          <a:pPr algn="ctr">
            <a:defRPr sz="1200" b="0" i="0" u="none" strike="noStrike" kern="1200" baseline="0">
              <a:solidFill>
                <a:schemeClr val="tx1">
                  <a:lumMod val="65000"/>
                  <a:lumOff val="35000"/>
                </a:schemeClr>
              </a:solidFill>
              <a:latin typeface="+mn-lt"/>
              <a:ea typeface="+mn-ea"/>
              <a:cs typeface="+mn-cs"/>
            </a:defRPr>
          </a:pPr>
          <a:endParaRPr lang="en-US"/>
        </a:p>
      </c:txPr>
    </c:legend>
    <c:plotVisOnly val="0"/>
    <c:dispBlanksAs val="gap"/>
    <c:showDLblsOverMax val="0"/>
  </c:chart>
  <c:spPr>
    <a:solidFill>
      <a:schemeClr val="bg1">
        <a:lumMod val="95000"/>
      </a:schemeClr>
    </a:solidFill>
    <a:ln w="9525" cap="flat" cmpd="sng" algn="ctr">
      <a:solidFill>
        <a:schemeClr val="tx1">
          <a:lumMod val="65000"/>
          <a:lumOff val="35000"/>
        </a:schemeClr>
      </a:solidFill>
      <a:round/>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F1077DB-935E-4A0A-947A-D283B9F9F452}" type="datetimeFigureOut">
              <a:rPr lang="en-US" smtClean="0"/>
              <a:t>12/14/2023</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D9EC30E-1A71-4188-9BE7-E2A64929A436}" type="datetimeFigureOut">
              <a:rPr lang="en-US" noProof="0" smtClean="0"/>
              <a:t>12/14/2023</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530193B-564F-4854-8A52-728F3FB19C85}" type="slidenum">
              <a:rPr lang="en-US" noProof="0" smtClean="0"/>
              <a:t>‹#›</a:t>
            </a:fld>
            <a:endParaRPr lang="en-U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latin typeface="Candara" panose="020E0502030303020204" pitchFamily="34" charset="0"/>
            </a:endParaRPr>
          </a:p>
          <a:p>
            <a:r>
              <a:rPr lang="en-US" sz="1400" dirty="0">
                <a:latin typeface="Candara" panose="020E0502030303020204" pitchFamily="34" charset="0"/>
              </a:rPr>
              <a:t>Today, I will give you an update on what we are doing to build a better Collier County.</a:t>
            </a:r>
            <a:endParaRPr lang="en-US" sz="1400" dirty="0"/>
          </a:p>
          <a:p>
            <a:endParaRPr lang="en-US" sz="1400" dirty="0">
              <a:latin typeface="Candara" panose="020E0502030303020204" pitchFamily="34" charset="0"/>
              <a:ea typeface="Calibri" panose="020F0502020204030204" pitchFamily="34" charset="0"/>
            </a:endParaRPr>
          </a:p>
          <a:p>
            <a:r>
              <a:rPr lang="en-US" sz="1400" dirty="0">
                <a:latin typeface="Candara" panose="020E0502030303020204" pitchFamily="34" charset="0"/>
                <a:ea typeface="Calibri" panose="020F0502020204030204" pitchFamily="34" charset="0"/>
              </a:rPr>
              <a:t>Public Utilities is committed to providing water, wastewater, irrigation quality water, and solid waste services in a fiscally and environmentally responsible way. </a:t>
            </a:r>
          </a:p>
          <a:p>
            <a:endParaRPr lang="en-US" sz="1400" dirty="0">
              <a:latin typeface="Candara" panose="020E0502030303020204" pitchFamily="34" charset="0"/>
              <a:ea typeface="Calibri" panose="020F0502020204030204" pitchFamily="34" charset="0"/>
            </a:endParaRPr>
          </a:p>
          <a:p>
            <a:r>
              <a:rPr lang="en-US" sz="1400" dirty="0">
                <a:latin typeface="Candara" panose="020E0502030303020204" pitchFamily="34" charset="0"/>
                <a:ea typeface="Calibri" panose="020F0502020204030204" pitchFamily="34" charset="0"/>
              </a:rPr>
              <a:t>We build infrastructure to meet the growing demand for water and wastewater service.</a:t>
            </a:r>
          </a:p>
          <a:p>
            <a:endParaRPr lang="en-US" sz="1400" dirty="0">
              <a:latin typeface="Candara" panose="020E0502030303020204" pitchFamily="34" charset="0"/>
              <a:ea typeface="Calibri" panose="020F0502020204030204" pitchFamily="34" charset="0"/>
            </a:endParaRPr>
          </a:p>
          <a:p>
            <a:r>
              <a:rPr lang="en-US" sz="1400" dirty="0">
                <a:latin typeface="Candara" panose="020E0502030303020204" pitchFamily="34" charset="0"/>
                <a:ea typeface="Calibri" panose="020F0502020204030204" pitchFamily="34" charset="0"/>
              </a:rPr>
              <a:t>Now let’s take a look at </a:t>
            </a:r>
            <a:r>
              <a:rPr lang="en-US" sz="1400" dirty="0">
                <a:latin typeface="Candara" panose="020E0502030303020204" pitchFamily="34" charset="0"/>
              </a:rPr>
              <a:t>Public Utilities in your community.</a:t>
            </a:r>
            <a:endParaRPr lang="en-US" sz="1400" dirty="0">
              <a:latin typeface="Candara" panose="020E0502030303020204" pitchFamily="34" charset="0"/>
              <a:ea typeface="Calibri" panose="020F0502020204030204" pitchFamily="34" charset="0"/>
            </a:endParaRPr>
          </a:p>
          <a:p>
            <a:endParaRPr lang="en-US" sz="1800" dirty="0">
              <a:latin typeface="Candara" panose="020E0502030303020204" pitchFamily="34" charset="0"/>
            </a:endParaRPr>
          </a:p>
        </p:txBody>
      </p:sp>
      <p:sp>
        <p:nvSpPr>
          <p:cNvPr id="4" name="Slide Number Placeholder 3"/>
          <p:cNvSpPr>
            <a:spLocks noGrp="1"/>
          </p:cNvSpPr>
          <p:nvPr>
            <p:ph type="sldNum" sz="quarter" idx="5"/>
          </p:nvPr>
        </p:nvSpPr>
        <p:spPr/>
        <p:txBody>
          <a:bodyPr/>
          <a:lstStyle/>
          <a:p>
            <a:pPr defTabSz="931774">
              <a:defRPr/>
            </a:pPr>
            <a:fld id="{EFDDBACE-0F8F-43FD-98F0-DEE13552DADA}"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2598492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rPr>
              <a:t>Seasonal drought so the District is asking everyone to conserve water. </a:t>
            </a:r>
          </a:p>
          <a:p>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Irrigation water is where we can all make the biggest 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Even if you are on well water, you must follow irrigation schedule set by the South Florida Water Management District.</a:t>
            </a:r>
            <a:endParaRPr lang="en-US" dirty="0">
              <a:solidFill>
                <a:schemeClr val="bg1"/>
              </a:solidFill>
            </a:endParaRPr>
          </a:p>
          <a:p>
            <a:endParaRPr lang="en-US" dirty="0">
              <a:solidFill>
                <a:schemeClr val="bg1"/>
              </a:solidFill>
            </a:endParaRPr>
          </a:p>
          <a:p>
            <a:r>
              <a:rPr lang="en-US" dirty="0"/>
              <a:t>Irrigation Ordinance - mention</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11</a:t>
            </a:fld>
            <a:endParaRPr lang="en-US" noProof="0"/>
          </a:p>
        </p:txBody>
      </p:sp>
    </p:spTree>
    <p:extLst>
      <p:ext uri="{BB962C8B-B14F-4D97-AF65-F5344CB8AC3E}">
        <p14:creationId xmlns:p14="http://schemas.microsoft.com/office/powerpoint/2010/main" val="2085188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j-lt"/>
            </a:endParaRPr>
          </a:p>
          <a:p>
            <a:r>
              <a:rPr lang="en-US" dirty="0">
                <a:latin typeface="Corbel" panose="020B0503020204020204" pitchFamily="34" charset="0"/>
                <a:ea typeface="Calibri" panose="020F0502020204030204" pitchFamily="34" charset="0"/>
                <a:cs typeface="Calibri" panose="020F0502020204030204" pitchFamily="34" charset="0"/>
              </a:rPr>
              <a:t>Interim Plant with treatment facilities, two permanent water storage tanks, and pipelines to new development areas </a:t>
            </a:r>
            <a:endParaRPr lang="en-US" dirty="0">
              <a:latin typeface="Corbel" panose="020B0503020204020204" pitchFamily="34" charset="0"/>
            </a:endParaRPr>
          </a:p>
          <a:p>
            <a:endParaRPr lang="en-US" dirty="0">
              <a:latin typeface="+mj-lt"/>
            </a:endParaRPr>
          </a:p>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12</a:t>
            </a:fld>
            <a:endParaRPr lang="en-US" noProof="0"/>
          </a:p>
        </p:txBody>
      </p:sp>
    </p:spTree>
    <p:extLst>
      <p:ext uri="{BB962C8B-B14F-4D97-AF65-F5344CB8AC3E}">
        <p14:creationId xmlns:p14="http://schemas.microsoft.com/office/powerpoint/2010/main" val="2714942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 – IWSD, AMUC, safety of water supply – safe to drink – meet all FDEP regulatory requirements</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13</a:t>
            </a:fld>
            <a:endParaRPr lang="en-US" noProof="0"/>
          </a:p>
        </p:txBody>
      </p:sp>
    </p:spTree>
    <p:extLst>
      <p:ext uri="{BB962C8B-B14F-4D97-AF65-F5344CB8AC3E}">
        <p14:creationId xmlns:p14="http://schemas.microsoft.com/office/powerpoint/2010/main" val="5243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397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These are the</a:t>
            </a:r>
            <a:r>
              <a:rPr lang="en-US" sz="1100" b="1" dirty="0"/>
              <a:t> core </a:t>
            </a:r>
            <a:r>
              <a:rPr lang="en-US" sz="1100" dirty="0"/>
              <a:t>services and programs the solid waste division provides in County </a:t>
            </a:r>
            <a:r>
              <a:rPr lang="en-US" sz="1100" dirty="0" err="1"/>
              <a:t>County</a:t>
            </a:r>
            <a:r>
              <a:rPr lang="en-US" sz="1100" dirty="0"/>
              <a:t>.</a:t>
            </a:r>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113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Division is also responsible for debris removal, Florida State Tank compliance, and compliance with the FL State Small Quantity Generator Program. </a:t>
            </a:r>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015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fontScale="55000" lnSpcReduction="20000"/>
          </a:bodyPr>
          <a:lstStyle/>
          <a:p>
            <a:pPr marL="0" indent="0">
              <a:spcBef>
                <a:spcPts val="0"/>
              </a:spcBef>
              <a:spcAft>
                <a:spcPts val="900"/>
              </a:spcAft>
              <a:buNone/>
            </a:pPr>
            <a:r>
              <a:rPr lang="en-US" sz="1100" b="0" dirty="0">
                <a:solidFill>
                  <a:srgbClr val="005894"/>
                </a:solidFill>
                <a:latin typeface="+mn-lt"/>
              </a:rPr>
              <a:t>Let’s first talk about where does your curbside waste go….</a:t>
            </a:r>
            <a:r>
              <a:rPr lang="en-US" sz="1100" dirty="0">
                <a:effectLst/>
                <a:latin typeface="+mn-lt"/>
                <a:ea typeface="Calibri" panose="020F0502020204030204" pitchFamily="34" charset="0"/>
              </a:rPr>
              <a:t>The Collier County Landfill property was purchased by the Board of County Commissioners August 30, 1974, and was under construction from 1975 to 1976 when the County's population was approximately 60,000.  (Current population as of the 2020 US Census is 378,488.)  The first solid waste was delivered to the Collier County Landfill in December 1976.  </a:t>
            </a:r>
          </a:p>
          <a:p>
            <a:pPr marL="0" indent="0">
              <a:spcBef>
                <a:spcPts val="0"/>
              </a:spcBef>
              <a:spcAft>
                <a:spcPts val="900"/>
              </a:spcAft>
              <a:buNone/>
            </a:pPr>
            <a:endParaRPr lang="en-US" sz="1100" dirty="0">
              <a:effectLst/>
              <a:latin typeface="+mn-lt"/>
              <a:ea typeface="Calibri" panose="020F0502020204030204" pitchFamily="34" charset="0"/>
            </a:endParaRPr>
          </a:p>
          <a:p>
            <a:pPr marL="0" indent="0">
              <a:spcBef>
                <a:spcPts val="0"/>
              </a:spcBef>
              <a:spcAft>
                <a:spcPts val="900"/>
              </a:spcAft>
              <a:buNone/>
            </a:pPr>
            <a:r>
              <a:rPr lang="en-US" sz="1100" dirty="0">
                <a:effectLst/>
                <a:latin typeface="+mn-lt"/>
                <a:ea typeface="Calibri" panose="020F0502020204030204" pitchFamily="34" charset="0"/>
              </a:rPr>
              <a:t>The waste that is buried here produces a gas that is routed to a landfill gas to energy plant, where </a:t>
            </a:r>
            <a:r>
              <a:rPr lang="en-US" sz="1100" dirty="0">
                <a:solidFill>
                  <a:srgbClr val="538135"/>
                </a:solidFill>
                <a:effectLst/>
                <a:latin typeface="+mn-lt"/>
                <a:ea typeface="Calibri" panose="020F0502020204030204" pitchFamily="34" charset="0"/>
              </a:rPr>
              <a:t>(</a:t>
            </a:r>
            <a:r>
              <a:rPr lang="en-US" sz="1100" b="1" dirty="0">
                <a:solidFill>
                  <a:srgbClr val="538135"/>
                </a:solidFill>
                <a:effectLst/>
                <a:latin typeface="+mn-lt"/>
                <a:ea typeface="Calibri" panose="020F0502020204030204" pitchFamily="34" charset="0"/>
              </a:rPr>
              <a:t>5) </a:t>
            </a:r>
            <a:r>
              <a:rPr lang="en-US" sz="1100" b="1" dirty="0" err="1">
                <a:solidFill>
                  <a:srgbClr val="538135"/>
                </a:solidFill>
                <a:effectLst/>
                <a:latin typeface="+mn-lt"/>
                <a:ea typeface="Calibri" panose="020F0502020204030204" pitchFamily="34" charset="0"/>
              </a:rPr>
              <a:t>G3516LE</a:t>
            </a:r>
            <a:r>
              <a:rPr lang="en-US" sz="1100" b="1" dirty="0">
                <a:solidFill>
                  <a:srgbClr val="538135"/>
                </a:solidFill>
                <a:effectLst/>
                <a:latin typeface="+mn-lt"/>
                <a:ea typeface="Calibri" panose="020F0502020204030204" pitchFamily="34" charset="0"/>
              </a:rPr>
              <a:t> caterpillar engines </a:t>
            </a:r>
            <a:r>
              <a:rPr lang="en-US" sz="1100" dirty="0">
                <a:solidFill>
                  <a:srgbClr val="538135"/>
                </a:solidFill>
                <a:effectLst/>
                <a:latin typeface="+mn-lt"/>
                <a:ea typeface="Calibri" panose="020F0502020204030204" pitchFamily="34" charset="0"/>
              </a:rPr>
              <a:t>p</a:t>
            </a:r>
            <a:r>
              <a:rPr lang="en-US" sz="1100" i="1" dirty="0">
                <a:effectLst/>
                <a:latin typeface="+mn-lt"/>
                <a:ea typeface="Calibri" panose="020F0502020204030204" pitchFamily="34" charset="0"/>
              </a:rPr>
              <a:t>roduces 800 kilo-watts each with a heat output of approximately 45 MMBTU.</a:t>
            </a:r>
            <a:r>
              <a:rPr lang="en-US" sz="1100" dirty="0">
                <a:effectLst/>
                <a:latin typeface="+mn-lt"/>
                <a:ea typeface="Calibri" panose="020F0502020204030204" pitchFamily="34" charset="0"/>
              </a:rPr>
              <a:t> </a:t>
            </a:r>
            <a:r>
              <a:rPr lang="en-US" sz="1100" dirty="0">
                <a:solidFill>
                  <a:srgbClr val="538135"/>
                </a:solidFill>
                <a:effectLst/>
                <a:latin typeface="+mn-lt"/>
                <a:ea typeface="Calibri" panose="020F0502020204030204" pitchFamily="34" charset="0"/>
              </a:rPr>
              <a:t>The facility is capable of producing (4) mega-watts of electricity all from </a:t>
            </a:r>
            <a:r>
              <a:rPr lang="en-US" sz="1100" b="0" dirty="0">
                <a:solidFill>
                  <a:srgbClr val="538135"/>
                </a:solidFill>
                <a:effectLst/>
                <a:latin typeface="+mn-lt"/>
                <a:ea typeface="Calibri" panose="020F0502020204030204" pitchFamily="34" charset="0"/>
              </a:rPr>
              <a:t>renewable landfill gas.  This equates to accommodating nearly </a:t>
            </a:r>
            <a:r>
              <a:rPr lang="en-US" sz="1100" b="1" dirty="0">
                <a:solidFill>
                  <a:srgbClr val="538135"/>
                </a:solidFill>
                <a:effectLst/>
                <a:latin typeface="+mn-lt"/>
                <a:ea typeface="Calibri" panose="020F0502020204030204" pitchFamily="34" charset="0"/>
              </a:rPr>
              <a:t>3,000 residential homes </a:t>
            </a:r>
            <a:r>
              <a:rPr lang="en-US" sz="1100" b="0" dirty="0">
                <a:solidFill>
                  <a:srgbClr val="538135"/>
                </a:solidFill>
                <a:effectLst/>
                <a:latin typeface="+mn-lt"/>
                <a:ea typeface="Calibri" panose="020F0502020204030204" pitchFamily="34" charset="0"/>
              </a:rPr>
              <a:t>with electric by feeding electricity back into the FPL power grid.  The </a:t>
            </a:r>
            <a:r>
              <a:rPr lang="en-US" sz="1100" dirty="0">
                <a:solidFill>
                  <a:srgbClr val="538135"/>
                </a:solidFill>
                <a:effectLst/>
                <a:latin typeface="+mn-lt"/>
                <a:ea typeface="Calibri" panose="020F0502020204030204" pitchFamily="34" charset="0"/>
              </a:rPr>
              <a:t>landfill has over (200) gas wells that feed the plant.  Landfill gas is produced from the breakdown of waste for well over 20 years after a landfill closes. </a:t>
            </a:r>
            <a:endParaRPr lang="en-US" sz="1100" dirty="0">
              <a:effectLst/>
              <a:latin typeface="+mn-lt"/>
              <a:ea typeface="Calibri" panose="020F0502020204030204" pitchFamily="34" charset="0"/>
            </a:endParaRPr>
          </a:p>
          <a:p>
            <a:pPr marL="0" indent="0">
              <a:spcBef>
                <a:spcPts val="0"/>
              </a:spcBef>
              <a:spcAft>
                <a:spcPts val="900"/>
              </a:spcAft>
              <a:buNone/>
            </a:pPr>
            <a:endParaRPr lang="en-US" sz="1100" dirty="0">
              <a:effectLst/>
              <a:latin typeface="+mn-lt"/>
              <a:ea typeface="Calibri" panose="020F0502020204030204" pitchFamily="34" charset="0"/>
            </a:endParaRPr>
          </a:p>
          <a:p>
            <a:pPr marL="0" indent="0">
              <a:spcBef>
                <a:spcPts val="0"/>
              </a:spcBef>
              <a:spcAft>
                <a:spcPts val="900"/>
              </a:spcAft>
              <a:buNone/>
            </a:pPr>
            <a:r>
              <a:rPr lang="en-US" sz="1100" b="1" dirty="0">
                <a:effectLst/>
                <a:latin typeface="+mn-lt"/>
                <a:ea typeface="Calibri" panose="020F0502020204030204" pitchFamily="34" charset="0"/>
              </a:rPr>
              <a:t>FACTS</a:t>
            </a:r>
            <a:r>
              <a:rPr lang="en-US" sz="1100" dirty="0">
                <a:effectLst/>
                <a:latin typeface="+mn-lt"/>
                <a:ea typeface="Calibri" panose="020F0502020204030204" pitchFamily="34" charset="0"/>
              </a:rPr>
              <a:t> - The landfill 311 acres with a disposal footprint of 184 acres.</a:t>
            </a:r>
          </a:p>
          <a:p>
            <a:pPr marL="0" indent="0">
              <a:spcBef>
                <a:spcPts val="0"/>
              </a:spcBef>
              <a:spcAft>
                <a:spcPts val="900"/>
              </a:spcAft>
              <a:buNone/>
            </a:pPr>
            <a:r>
              <a:rPr lang="en-US" sz="1100" b="1" dirty="0">
                <a:solidFill>
                  <a:srgbClr val="005894"/>
                </a:solidFill>
                <a:latin typeface="+mn-lt"/>
              </a:rPr>
              <a:t>How much waste is Landfilled? </a:t>
            </a:r>
          </a:p>
          <a:p>
            <a:pPr marL="457200" lvl="1">
              <a:spcBef>
                <a:spcPts val="0"/>
              </a:spcBef>
              <a:spcAft>
                <a:spcPts val="900"/>
              </a:spcAft>
            </a:pPr>
            <a:r>
              <a:rPr lang="en-US" sz="1100" dirty="0">
                <a:solidFill>
                  <a:srgbClr val="005894"/>
                </a:solidFill>
                <a:latin typeface="+mn-lt"/>
              </a:rPr>
              <a:t>298,326 landfilled tons 2022</a:t>
            </a:r>
          </a:p>
          <a:p>
            <a:pPr marL="457200" lvl="1">
              <a:spcBef>
                <a:spcPts val="0"/>
              </a:spcBef>
              <a:spcAft>
                <a:spcPts val="900"/>
              </a:spcAft>
            </a:pPr>
            <a:r>
              <a:rPr lang="en-US" sz="1100" dirty="0">
                <a:solidFill>
                  <a:srgbClr val="005894"/>
                </a:solidFill>
                <a:latin typeface="+mn-lt"/>
              </a:rPr>
              <a:t>26,734 transferred tons in 2022</a:t>
            </a:r>
          </a:p>
          <a:p>
            <a:pPr marL="457200" lvl="1">
              <a:spcBef>
                <a:spcPts val="0"/>
              </a:spcBef>
              <a:spcAft>
                <a:spcPts val="900"/>
              </a:spcAft>
            </a:pPr>
            <a:r>
              <a:rPr lang="en-US" sz="1100" dirty="0">
                <a:solidFill>
                  <a:srgbClr val="005894"/>
                </a:solidFill>
                <a:latin typeface="+mn-lt"/>
              </a:rPr>
              <a:t>35,642 recycled tons in 2022</a:t>
            </a:r>
          </a:p>
          <a:p>
            <a:pPr marL="0" indent="0">
              <a:spcBef>
                <a:spcPts val="0"/>
              </a:spcBef>
              <a:spcAft>
                <a:spcPts val="900"/>
              </a:spcAft>
              <a:buNone/>
            </a:pPr>
            <a:endParaRPr lang="en-US" sz="1100" b="1" dirty="0">
              <a:solidFill>
                <a:srgbClr val="005894"/>
              </a:solidFill>
              <a:latin typeface="+mn-lt"/>
            </a:endParaRPr>
          </a:p>
          <a:p>
            <a:pPr marL="0" indent="0">
              <a:spcBef>
                <a:spcPts val="0"/>
              </a:spcBef>
              <a:spcAft>
                <a:spcPts val="900"/>
              </a:spcAft>
              <a:buNone/>
            </a:pPr>
            <a:r>
              <a:rPr lang="en-US" sz="1100" b="1" dirty="0">
                <a:solidFill>
                  <a:srgbClr val="005894"/>
                </a:solidFill>
                <a:latin typeface="+mn-lt"/>
              </a:rPr>
              <a:t>Q&amp;A - What do the Tipping Fees Support? </a:t>
            </a:r>
          </a:p>
          <a:p>
            <a:pPr>
              <a:spcBef>
                <a:spcPts val="0"/>
              </a:spcBef>
              <a:spcAft>
                <a:spcPts val="900"/>
              </a:spcAft>
            </a:pPr>
            <a:r>
              <a:rPr lang="en-US" sz="1100" dirty="0">
                <a:solidFill>
                  <a:srgbClr val="005894"/>
                </a:solidFill>
                <a:latin typeface="+mn-lt"/>
              </a:rPr>
              <a:t>Landfill &amp; Transfer Station Operational</a:t>
            </a:r>
          </a:p>
          <a:p>
            <a:pPr lvl="1">
              <a:spcBef>
                <a:spcPts val="0"/>
              </a:spcBef>
              <a:spcAft>
                <a:spcPts val="900"/>
              </a:spcAft>
            </a:pPr>
            <a:r>
              <a:rPr lang="en-US" sz="1100" dirty="0">
                <a:solidFill>
                  <a:srgbClr val="005894"/>
                </a:solidFill>
                <a:latin typeface="+mn-lt"/>
              </a:rPr>
              <a:t>Life of Site Agreement with </a:t>
            </a:r>
            <a:r>
              <a:rPr lang="en-US" sz="1100" dirty="0" err="1">
                <a:solidFill>
                  <a:srgbClr val="005894"/>
                </a:solidFill>
                <a:latin typeface="+mn-lt"/>
              </a:rPr>
              <a:t>WMIF</a:t>
            </a:r>
            <a:endParaRPr lang="en-US" sz="1100" dirty="0">
              <a:solidFill>
                <a:srgbClr val="005894"/>
              </a:solidFill>
              <a:latin typeface="+mn-lt"/>
            </a:endParaRPr>
          </a:p>
          <a:p>
            <a:pPr marL="114300">
              <a:spcBef>
                <a:spcPts val="0"/>
              </a:spcBef>
              <a:spcAft>
                <a:spcPts val="900"/>
              </a:spcAft>
              <a:tabLst>
                <a:tab pos="227013" algn="l"/>
              </a:tabLst>
            </a:pPr>
            <a:r>
              <a:rPr lang="en-US" sz="1100" dirty="0">
                <a:solidFill>
                  <a:srgbClr val="005894"/>
                </a:solidFill>
                <a:latin typeface="+mn-lt"/>
              </a:rPr>
              <a:t>Recycling Centers Operations &amp; Hazardous Waste Management Programs</a:t>
            </a:r>
          </a:p>
          <a:p>
            <a:pPr marL="114300">
              <a:spcBef>
                <a:spcPts val="0"/>
              </a:spcBef>
              <a:spcAft>
                <a:spcPts val="900"/>
              </a:spcAft>
            </a:pPr>
            <a:r>
              <a:rPr lang="en-US" sz="1100" dirty="0">
                <a:solidFill>
                  <a:srgbClr val="005894"/>
                </a:solidFill>
                <a:latin typeface="+mn-lt"/>
              </a:rPr>
              <a:t>Capital Program</a:t>
            </a:r>
          </a:p>
          <a:p>
            <a:pPr marL="114300">
              <a:spcBef>
                <a:spcPts val="0"/>
              </a:spcBef>
              <a:spcAft>
                <a:spcPts val="900"/>
              </a:spcAft>
            </a:pPr>
            <a:r>
              <a:rPr lang="en-US" sz="1100" dirty="0">
                <a:solidFill>
                  <a:srgbClr val="005894"/>
                </a:solidFill>
                <a:latin typeface="+mn-lt"/>
              </a:rPr>
              <a:t>Hurricane Resiliency Fund</a:t>
            </a:r>
          </a:p>
          <a:p>
            <a:pPr marL="114300">
              <a:spcBef>
                <a:spcPts val="0"/>
              </a:spcBef>
              <a:spcAft>
                <a:spcPts val="900"/>
              </a:spcAft>
            </a:pPr>
            <a:r>
              <a:rPr lang="en-US" sz="1100" dirty="0">
                <a:solidFill>
                  <a:srgbClr val="005894"/>
                </a:solidFill>
                <a:latin typeface="+mn-lt"/>
              </a:rPr>
              <a:t>Public Outreach and Community Programs</a:t>
            </a:r>
          </a:p>
          <a:p>
            <a:endParaRPr lang="en-US" b="1" u="sng" dirty="0">
              <a:solidFill>
                <a:srgbClr val="FFFFFF"/>
              </a:solidFill>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78DEC9-7375-456F-9BFC-C587E183B0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0691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Now that lets talk about how that waste gets to the landfill… </a:t>
            </a:r>
          </a:p>
          <a:p>
            <a:r>
              <a:rPr lang="en-US" sz="1100" dirty="0"/>
              <a:t>Collier County partners with Waste Management of Florida, Inc. for the majority of the County’s collection. </a:t>
            </a:r>
          </a:p>
          <a:p>
            <a:r>
              <a:rPr lang="en-US" sz="1100" dirty="0"/>
              <a:t>They make over 14 million collections per year, using a compressed natural gas fleet, which is quieter and cleaner for the environment.</a:t>
            </a:r>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09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Residents in Collier County pay $249.29 annually for twice a week service.  That’s about $20.77 per month. </a:t>
            </a:r>
          </a:p>
          <a:p>
            <a:r>
              <a:rPr lang="en-US" sz="1100" dirty="0"/>
              <a:t>That’s one of the lowest rates around,, and if your wondering about recycling… </a:t>
            </a:r>
          </a:p>
          <a:p>
            <a:endParaRPr lang="en-US" sz="1100" dirty="0"/>
          </a:p>
          <a:p>
            <a:pPr marL="0" indent="0">
              <a:spcBef>
                <a:spcPts val="0"/>
              </a:spcBef>
              <a:spcAft>
                <a:spcPts val="1200"/>
              </a:spcAft>
              <a:buNone/>
            </a:pPr>
            <a:r>
              <a:rPr lang="en-US" sz="1100" b="1" dirty="0">
                <a:solidFill>
                  <a:srgbClr val="005894"/>
                </a:solidFill>
              </a:rPr>
              <a:t>Q&amp;A – What does that Assessment Revenue Support?</a:t>
            </a:r>
          </a:p>
          <a:p>
            <a:pPr marL="628650" lvl="1" indent="-171450">
              <a:lnSpc>
                <a:spcPct val="120000"/>
              </a:lnSpc>
              <a:spcBef>
                <a:spcPts val="0"/>
              </a:spcBef>
              <a:spcAft>
                <a:spcPts val="600"/>
              </a:spcAft>
              <a:buFont typeface="Arial" panose="020B0604020202020204" pitchFamily="34" charset="0"/>
              <a:buChar char="•"/>
            </a:pPr>
            <a:r>
              <a:rPr lang="en-US" sz="1100" dirty="0">
                <a:solidFill>
                  <a:srgbClr val="005894"/>
                </a:solidFill>
                <a:cs typeface="Calibri" panose="020F0502020204030204" pitchFamily="34" charset="0"/>
              </a:rPr>
              <a:t>2 Franchisee Residential Curbside Collection Contracts (Waste Management &amp; Waste Pro)</a:t>
            </a:r>
          </a:p>
          <a:p>
            <a:pPr marL="628650" lvl="1" indent="-171450">
              <a:lnSpc>
                <a:spcPct val="120000"/>
              </a:lnSpc>
              <a:spcBef>
                <a:spcPts val="0"/>
              </a:spcBef>
              <a:spcAft>
                <a:spcPts val="600"/>
              </a:spcAft>
              <a:buFont typeface="Arial" panose="020B0604020202020204" pitchFamily="34" charset="0"/>
              <a:buChar char="•"/>
            </a:pPr>
            <a:r>
              <a:rPr lang="en-US" sz="1100" dirty="0">
                <a:solidFill>
                  <a:srgbClr val="005894"/>
                </a:solidFill>
                <a:cs typeface="Calibri" panose="020F0502020204030204" pitchFamily="34" charset="0"/>
              </a:rPr>
              <a:t>Processing of Curbside Residential Recycling</a:t>
            </a:r>
          </a:p>
          <a:p>
            <a:pPr marL="628650" lvl="1" indent="-171450">
              <a:lnSpc>
                <a:spcPct val="120000"/>
              </a:lnSpc>
              <a:spcBef>
                <a:spcPts val="0"/>
              </a:spcBef>
              <a:spcAft>
                <a:spcPts val="600"/>
              </a:spcAft>
              <a:buFont typeface="Arial" panose="020B0604020202020204" pitchFamily="34" charset="0"/>
              <a:buChar char="•"/>
            </a:pPr>
            <a:r>
              <a:rPr lang="en-US" sz="1100" dirty="0">
                <a:solidFill>
                  <a:srgbClr val="005894"/>
                </a:solidFill>
                <a:cs typeface="Calibri" panose="020F0502020204030204" pitchFamily="34" charset="0"/>
              </a:rPr>
              <a:t>Residential Waste Tip Disposal Fees</a:t>
            </a:r>
          </a:p>
          <a:p>
            <a:pPr marL="628650" lvl="1" indent="-171450">
              <a:lnSpc>
                <a:spcPct val="120000"/>
              </a:lnSpc>
              <a:spcBef>
                <a:spcPts val="0"/>
              </a:spcBef>
              <a:spcAft>
                <a:spcPts val="600"/>
              </a:spcAft>
              <a:buFont typeface="Arial" panose="020B0604020202020204" pitchFamily="34" charset="0"/>
              <a:buChar char="•"/>
            </a:pPr>
            <a:r>
              <a:rPr lang="en-US" sz="1100" dirty="0">
                <a:solidFill>
                  <a:srgbClr val="005894"/>
                </a:solidFill>
                <a:cs typeface="Calibri" panose="020F0502020204030204" pitchFamily="34" charset="0"/>
              </a:rPr>
              <a:t>Contract Management and public education and outreach Programs </a:t>
            </a:r>
          </a:p>
          <a:p>
            <a:pPr marL="628650" lvl="1" indent="-171450">
              <a:lnSpc>
                <a:spcPct val="120000"/>
              </a:lnSpc>
              <a:spcBef>
                <a:spcPts val="0"/>
              </a:spcBef>
              <a:spcAft>
                <a:spcPts val="600"/>
              </a:spcAft>
              <a:buFont typeface="Arial" panose="020B0604020202020204" pitchFamily="34" charset="0"/>
              <a:buChar char="•"/>
            </a:pPr>
            <a:r>
              <a:rPr lang="en-US" sz="1100" dirty="0">
                <a:solidFill>
                  <a:srgbClr val="005894"/>
                </a:solidFill>
                <a:cs typeface="Calibri" panose="020F0502020204030204" pitchFamily="34" charset="0"/>
              </a:rPr>
              <a:t>Designated Turnaround Driveway Program</a:t>
            </a:r>
          </a:p>
          <a:p>
            <a:endParaRPr lang="en-US" sz="1100"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8643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5894"/>
                </a:solidFill>
                <a:cs typeface="Calibri" panose="020F0502020204030204" pitchFamily="34" charset="0"/>
              </a:rPr>
              <a:t>Thanks to your participation, Collier County was ranked 2</a:t>
            </a:r>
            <a:r>
              <a:rPr lang="en-US" sz="1100" baseline="30000" dirty="0">
                <a:solidFill>
                  <a:srgbClr val="005894"/>
                </a:solidFill>
                <a:cs typeface="Calibri" panose="020F0502020204030204" pitchFamily="34" charset="0"/>
              </a:rPr>
              <a:t>nd</a:t>
            </a:r>
            <a:r>
              <a:rPr lang="en-US" sz="1100" dirty="0">
                <a:solidFill>
                  <a:srgbClr val="005894"/>
                </a:solidFill>
                <a:cs typeface="Calibri" panose="020F0502020204030204" pitchFamily="34" charset="0"/>
              </a:rPr>
              <a:t> in the state of Florida for recycling this past year – Congratulations!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5894"/>
                </a:solidFill>
                <a:cs typeface="Calibri" panose="020F0502020204030204" pitchFamily="34" charset="0"/>
              </a:rPr>
              <a:t>Collier County offers </a:t>
            </a:r>
            <a:r>
              <a:rPr lang="en-US" sz="1100" dirty="0" err="1">
                <a:solidFill>
                  <a:srgbClr val="005894"/>
                </a:solidFill>
                <a:cs typeface="Calibri" panose="020F0502020204030204" pitchFamily="34" charset="0"/>
              </a:rPr>
              <a:t>HOA’s</a:t>
            </a:r>
            <a:r>
              <a:rPr lang="en-US" sz="1100" dirty="0">
                <a:solidFill>
                  <a:srgbClr val="005894"/>
                </a:solidFill>
                <a:cs typeface="Calibri" panose="020F0502020204030204" pitchFamily="34" charset="0"/>
              </a:rPr>
              <a:t>, multi-family homes, education groups, really any organization, presentations on the difference recycling makes and how to recycle right in Collier County, and we offer tours of any of our state-of-the-art facilities, including recycling drop-off centers, and the County’s landfill.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5894"/>
                </a:solidFill>
                <a:cs typeface="Calibri" panose="020F0502020204030204" pitchFamily="34" charset="0"/>
              </a:rPr>
              <a:t>Speaking of the County’s Recycling Drop-off Centers.</a:t>
            </a:r>
            <a:endParaRPr lang="en-US" sz="1100" dirty="0"/>
          </a:p>
          <a:p>
            <a:endParaRPr lang="en-US" sz="1100"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195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a:p>
        </p:txBody>
      </p:sp>
    </p:spTree>
    <p:extLst>
      <p:ext uri="{BB962C8B-B14F-4D97-AF65-F5344CB8AC3E}">
        <p14:creationId xmlns:p14="http://schemas.microsoft.com/office/powerpoint/2010/main" val="647287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If you didn’t already know, Collier County has 4 major recycling drop-off centers to provide convenient drop-off of your recyclable goods and otherwise hard to dispose of items, such as household chemicals and paints.  These centers divert over 2 million pounds of environmentally sensitive materials and most items are free to drop off.  Here in Commissioner Hall’s district is our North Collier Recycling Drop-off Center, located adjacent to our impressive North Collier Water Reclamation Facility.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Engagement – Raise your hand if you’ve visited one of our Recycling Drop off Facilities?   Thank you for your help in preserving our Paradise and please bring your foam, we now accept foam for recycling at our recycling drop-off facilities!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dirty="0"/>
          </a:p>
          <a:p>
            <a:endParaRPr lang="en-US" sz="1100"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687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54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THIS IS A VIDEO</a:t>
            </a:r>
          </a:p>
        </p:txBody>
      </p:sp>
      <p:sp>
        <p:nvSpPr>
          <p:cNvPr id="4" name="Slide Number Placeholder 3"/>
          <p:cNvSpPr>
            <a:spLocks noGrp="1"/>
          </p:cNvSpPr>
          <p:nvPr>
            <p:ph type="sldNum" sz="quarter" idx="5"/>
          </p:nvPr>
        </p:nvSpPr>
        <p:spPr/>
        <p:txBody>
          <a:bodyPr/>
          <a:lstStyle/>
          <a:p>
            <a:pPr marL="0" marR="0" lvl="0" indent="0" algn="r" defTabSz="466618" rtl="0" eaLnBrk="1" fontAlgn="auto" latinLnBrk="0" hangingPunct="1">
              <a:lnSpc>
                <a:spcPct val="100000"/>
              </a:lnSpc>
              <a:spcBef>
                <a:spcPts val="0"/>
              </a:spcBef>
              <a:spcAft>
                <a:spcPts val="0"/>
              </a:spcAft>
              <a:buClrTx/>
              <a:buSzTx/>
              <a:buFontTx/>
              <a:buNone/>
              <a:tabLst/>
              <a:defRPr/>
            </a:pPr>
            <a:fld id="{C70107E8-8036-449F-884B-E0F21987A30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6618"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3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43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8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ea typeface="Calibri" panose="020F0502020204030204" pitchFamily="34" charset="0"/>
              </a:rPr>
              <a:t>The water and wastewater facilities at NESA will provide services to new communities in the eastern part of the County and will improve the reliability of the existing regional facilities. </a:t>
            </a:r>
          </a:p>
          <a:p>
            <a:endParaRPr lang="en-US" dirty="0">
              <a:latin typeface="+mj-lt"/>
            </a:endParaRPr>
          </a:p>
          <a:p>
            <a:r>
              <a:rPr lang="en-US" dirty="0">
                <a:latin typeface="Corbel" panose="020B0503020204020204" pitchFamily="34" charset="0"/>
                <a:ea typeface="Calibri" panose="020F0502020204030204" pitchFamily="34" charset="0"/>
                <a:cs typeface="Calibri" panose="020F0502020204030204" pitchFamily="34" charset="0"/>
              </a:rPr>
              <a:t>Interim Plant with treatment facilities, two permanent water storage tanks, and pipelines to new development areas </a:t>
            </a:r>
            <a:endParaRPr lang="en-US" dirty="0">
              <a:latin typeface="Corbel" panose="020B0503020204020204" pitchFamily="34" charset="0"/>
            </a:endParaRPr>
          </a:p>
          <a:p>
            <a:endParaRPr lang="en-US" dirty="0">
              <a:latin typeface="+mj-lt"/>
            </a:endParaRPr>
          </a:p>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a:p>
        </p:txBody>
      </p:sp>
    </p:spTree>
    <p:extLst>
      <p:ext uri="{BB962C8B-B14F-4D97-AF65-F5344CB8AC3E}">
        <p14:creationId xmlns:p14="http://schemas.microsoft.com/office/powerpoint/2010/main" val="2835819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bg1"/>
                </a:solidFill>
                <a:latin typeface="Corbel" panose="020B0503020204020204" pitchFamily="34" charset="0"/>
              </a:rPr>
              <a:t>Phases 1 though 5A – Complete</a:t>
            </a:r>
          </a:p>
          <a:p>
            <a:pPr marL="0" indent="0">
              <a:buNone/>
            </a:pPr>
            <a:r>
              <a:rPr lang="en-US" sz="1200" dirty="0">
                <a:solidFill>
                  <a:schemeClr val="bg1"/>
                </a:solidFill>
                <a:latin typeface="Corbel" panose="020B0503020204020204" pitchFamily="34" charset="0"/>
              </a:rPr>
              <a:t>Phase 5B – Complete on Everglades Boulevard</a:t>
            </a:r>
          </a:p>
          <a:p>
            <a:pPr marL="0" indent="0">
              <a:buNone/>
            </a:pPr>
            <a:r>
              <a:rPr lang="en-US" sz="1200" dirty="0">
                <a:solidFill>
                  <a:schemeClr val="bg1"/>
                </a:solidFill>
                <a:latin typeface="Corbel" panose="020B0503020204020204" pitchFamily="34" charset="0"/>
              </a:rPr>
              <a:t>Phase 5B – To be extended to </a:t>
            </a:r>
            <a:r>
              <a:rPr lang="en-US" sz="1200" dirty="0" err="1">
                <a:solidFill>
                  <a:schemeClr val="bg1"/>
                </a:solidFill>
                <a:latin typeface="Corbel" panose="020B0503020204020204" pitchFamily="34" charset="0"/>
              </a:rPr>
              <a:t>Brightshore</a:t>
            </a:r>
            <a:endParaRPr lang="en-US" sz="1200" dirty="0">
              <a:solidFill>
                <a:schemeClr val="bg1"/>
              </a:solidFill>
              <a:latin typeface="Corbel" panose="020B0503020204020204" pitchFamily="34" charset="0"/>
            </a:endParaRPr>
          </a:p>
          <a:p>
            <a:pPr marL="0" indent="0">
              <a:buNone/>
            </a:pPr>
            <a:r>
              <a:rPr lang="en-US" sz="1200" dirty="0">
                <a:solidFill>
                  <a:schemeClr val="bg1"/>
                </a:solidFill>
                <a:latin typeface="Corbel" panose="020B0503020204020204" pitchFamily="34" charset="0"/>
              </a:rPr>
              <a:t>Phases 6 through 8  - Upcoming construction</a:t>
            </a:r>
          </a:p>
          <a:p>
            <a:pPr marL="0" indent="0">
              <a:buNone/>
            </a:pPr>
            <a:endParaRPr lang="en-US" sz="1200" dirty="0">
              <a:solidFill>
                <a:schemeClr val="bg1"/>
              </a:solidFill>
              <a:latin typeface="Corbel" panose="020B0503020204020204" pitchFamily="34" charset="0"/>
            </a:endParaRPr>
          </a:p>
          <a:p>
            <a:pPr marL="0" indent="0">
              <a:buNone/>
            </a:pPr>
            <a:r>
              <a:rPr lang="en-US" sz="1200" dirty="0">
                <a:solidFill>
                  <a:schemeClr val="bg1"/>
                </a:solidFill>
                <a:latin typeface="Corbel" panose="020B0503020204020204" pitchFamily="34" charset="0"/>
              </a:rPr>
              <a:t>Fire hydrants designed along potable water main routes every half mile and street intersections</a:t>
            </a:r>
          </a:p>
          <a:p>
            <a:pPr marL="0" indent="0">
              <a:buNone/>
            </a:pPr>
            <a:endParaRPr lang="en-US" sz="1200" dirty="0">
              <a:solidFill>
                <a:schemeClr val="bg1"/>
              </a:solidFill>
              <a:latin typeface="Corbel" panose="020B0503020204020204" pitchFamily="34" charset="0"/>
            </a:endParaRPr>
          </a:p>
          <a:p>
            <a:pPr marL="0" indent="0">
              <a:buNone/>
            </a:pPr>
            <a:r>
              <a:rPr lang="en-US" sz="1200" dirty="0">
                <a:solidFill>
                  <a:schemeClr val="bg1"/>
                </a:solidFill>
                <a:latin typeface="Corbel" panose="020B0503020204020204" pitchFamily="34" charset="0"/>
              </a:rPr>
              <a:t>Growth pays for growth</a:t>
            </a:r>
          </a:p>
          <a:p>
            <a:pPr marL="0" indent="0">
              <a:buNone/>
            </a:pPr>
            <a:r>
              <a:rPr lang="en-US" sz="1200" dirty="0">
                <a:solidFill>
                  <a:schemeClr val="bg1"/>
                </a:solidFill>
                <a:latin typeface="Corbel" panose="020B0503020204020204" pitchFamily="34" charset="0"/>
              </a:rPr>
              <a:t> Impact Fees used for capacity expansion</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7</a:t>
            </a:fld>
            <a:endParaRPr lang="en-US" noProof="0"/>
          </a:p>
        </p:txBody>
      </p:sp>
    </p:spTree>
    <p:extLst>
      <p:ext uri="{BB962C8B-B14F-4D97-AF65-F5344CB8AC3E}">
        <p14:creationId xmlns:p14="http://schemas.microsoft.com/office/powerpoint/2010/main" val="3868475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Irrigation Ordinance - mention</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a:p>
        </p:txBody>
      </p:sp>
    </p:spTree>
    <p:extLst>
      <p:ext uri="{BB962C8B-B14F-4D97-AF65-F5344CB8AC3E}">
        <p14:creationId xmlns:p14="http://schemas.microsoft.com/office/powerpoint/2010/main" val="1626452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Regulated by SFWMD, agricultural conversion to future development areas, Max drawdown from cone of influence # - get from Kurt. (1ft for modeling – confirm) limiting 1 ft draw down in water table underneath a wetland. Regional draw down 2 ft.  4 ft typical for seasonal fluctuation.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 of producing potable water: </a:t>
            </a:r>
            <a:r>
              <a:rPr lang="en-US" sz="1800" dirty="0">
                <a:effectLst/>
                <a:latin typeface="Calibri" panose="020F0502020204030204" pitchFamily="34" charset="0"/>
                <a:ea typeface="Calibri" panose="020F0502020204030204" pitchFamily="34" charset="0"/>
              </a:rPr>
              <a:t>for FY22 it was $3.66 per thousand gallons, $3.88 in FY23 and budget FY24 is $4.63 per thousand gallons.</a:t>
            </a:r>
          </a:p>
          <a:p>
            <a:endParaRPr lang="en-US" dirty="0"/>
          </a:p>
          <a:p>
            <a:r>
              <a:rPr lang="en-US" dirty="0"/>
              <a:t>Seasonal drought so the District is asking everyone to conserve water. Irrigation water is where we can all make the biggest difference.</a:t>
            </a:r>
          </a:p>
          <a:p>
            <a:r>
              <a:rPr lang="en-US" dirty="0"/>
              <a:t>Even if you are on well water, you must follow irrigation schedule set by the South Florida Water District.</a:t>
            </a:r>
          </a:p>
          <a:p>
            <a:r>
              <a:rPr lang="en-US" dirty="0"/>
              <a:t>If your house number is odd, you can run your sprinklers on Monday, Wednesday and Saturday before 10 a.m. and after 4 p.m.</a:t>
            </a:r>
          </a:p>
          <a:p>
            <a:r>
              <a:rPr lang="en-US" dirty="0"/>
              <a:t>If your house number is even, you can run your sprinklers on Tuesday, Thursday and Sunday before 10 a.m. and after 4 p.m.</a:t>
            </a:r>
          </a:p>
          <a:p>
            <a:r>
              <a:rPr lang="en-US" dirty="0"/>
              <a:t>No irrigation is allowed on Fridays and any day between 10 a.m. and 4 p.m.</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dirty="0"/>
          </a:p>
        </p:txBody>
      </p:sp>
    </p:spTree>
    <p:extLst>
      <p:ext uri="{BB962C8B-B14F-4D97-AF65-F5344CB8AC3E}">
        <p14:creationId xmlns:p14="http://schemas.microsoft.com/office/powerpoint/2010/main" val="1472027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Regulated by SFWMD, agricultural conversion to future development areas, Max drawdown from cone of influence # - get from Kurt. (1ft for modeling – confirm) limiting 1 ft draw down in water table underneath a wetland. Regional draw down 2 ft.  4 ft typical for seasonal fluctuation.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640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AAD347D-5ACD-4C99-B74B-A9C85AD731AF}" type="datetimeFigureOut">
              <a:rPr lang="en-US" smtClean="0"/>
              <a:t>12/14/2023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1648336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1971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5288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82449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9416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FF4E34-6A0A-47D4-9014-4CFA4912A803}" type="datetime1">
              <a:rPr lang="en-US" smtClean="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46947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292778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9651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21508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4874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586A1B-A4ED-457B-9BD2-87B1ED764687}" type="datetime1">
              <a:rPr lang="en-US" smtClean="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2998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12/14/2023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8611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D8C7F9-15AD-4EF6-AF78-D9E56F966834}" type="datetime1">
              <a:rPr lang="en-US" smtClean="0"/>
              <a:t>12/14/2023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118599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B64D13-3F81-4D67-A345-28A97BD35D94}" type="datetime1">
              <a:rPr lang="en-US" smtClean="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3021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9AAE14-9012-42E4-935D-62C1B6324041}" type="datetime1">
              <a:rPr lang="en-US" smtClean="0"/>
              <a:t>12/14/2023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70703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5"/>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73482953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95"/>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962732" y="2355850"/>
            <a:ext cx="10253485"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809447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64590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596893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s Icons 3X Option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CE00ECA-E657-40D0-AE56-3EC645DA4D07}"/>
              </a:ext>
            </a:extLst>
          </p:cNvPr>
          <p:cNvSpPr>
            <a:spLocks noChangeAspect="1"/>
          </p:cNvSpPr>
          <p:nvPr userDrawn="1"/>
        </p:nvSpPr>
        <p:spPr>
          <a:xfrm>
            <a:off x="2522438" y="2219689"/>
            <a:ext cx="1869427" cy="1844766"/>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24" name="Freeform: Shape 23">
            <a:extLst>
              <a:ext uri="{FF2B5EF4-FFF2-40B4-BE49-F238E27FC236}">
                <a16:creationId xmlns:a16="http://schemas.microsoft.com/office/drawing/2014/main" id="{A5314C01-4824-49ED-B262-EE250BE8A44C}"/>
              </a:ext>
            </a:extLst>
          </p:cNvPr>
          <p:cNvSpPr>
            <a:spLocks noChangeAspect="1"/>
          </p:cNvSpPr>
          <p:nvPr userDrawn="1"/>
        </p:nvSpPr>
        <p:spPr>
          <a:xfrm>
            <a:off x="4866707" y="1914380"/>
            <a:ext cx="2458587" cy="2455384"/>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25" name="Freeform: Shape 24">
            <a:extLst>
              <a:ext uri="{FF2B5EF4-FFF2-40B4-BE49-F238E27FC236}">
                <a16:creationId xmlns:a16="http://schemas.microsoft.com/office/drawing/2014/main" id="{0A68FBC7-3201-4DFF-B7E8-E2047CA06AA2}"/>
              </a:ext>
            </a:extLst>
          </p:cNvPr>
          <p:cNvSpPr>
            <a:spLocks noChangeAspect="1"/>
          </p:cNvSpPr>
          <p:nvPr userDrawn="1"/>
        </p:nvSpPr>
        <p:spPr>
          <a:xfrm>
            <a:off x="7827046" y="2219689"/>
            <a:ext cx="1815606" cy="184476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146255"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647151"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647151"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785104"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5286000" y="4490958"/>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5286000" y="4991513"/>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8423953" y="2831176"/>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7924849" y="421788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7924849" y="471844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B6D07DD-F1C7-4A36-AF98-6B5500A11EC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5C17B0-42A8-446A-BBCA-2ED0DE1F70E1}"/>
              </a:ext>
            </a:extLst>
          </p:cNvPr>
          <p:cNvSpPr>
            <a:spLocks noGrp="1"/>
          </p:cNvSpPr>
          <p:nvPr>
            <p:ph type="ftr" sz="quarter" idx="50"/>
          </p:nvPr>
        </p:nvSpPr>
        <p:spPr/>
        <p:txBody>
          <a:bodyPr/>
          <a:lstStyle/>
          <a:p>
            <a:endParaRPr lang="en-US" noProof="0"/>
          </a:p>
        </p:txBody>
      </p:sp>
      <p:sp>
        <p:nvSpPr>
          <p:cNvPr id="13" name="Slide Number Placeholder 12">
            <a:extLst>
              <a:ext uri="{FF2B5EF4-FFF2-40B4-BE49-F238E27FC236}">
                <a16:creationId xmlns:a16="http://schemas.microsoft.com/office/drawing/2014/main" id="{170FBC51-A53D-41AF-9EF3-17C1C64384C3}"/>
              </a:ext>
            </a:extLst>
          </p:cNvPr>
          <p:cNvSpPr>
            <a:spLocks noGrp="1"/>
          </p:cNvSpPr>
          <p:nvPr>
            <p:ph type="sldNum" sz="quarter" idx="51"/>
          </p:nvPr>
        </p:nvSpPr>
        <p:spPr/>
        <p:txBody>
          <a:bodyPr/>
          <a:lstStyle>
            <a:lvl1pPr algn="ctr">
              <a:defRPr/>
            </a:lvl1pPr>
          </a:lstStyle>
          <a:p>
            <a:fld id="{B67B645E-C5E5-4727-B977-D372A0AA71D9}" type="slidenum">
              <a:rPr lang="en-US" noProof="0" smtClean="0"/>
              <a:pPr/>
              <a:t>‹#›</a:t>
            </a:fld>
            <a:endParaRPr lang="en-US" noProof="0"/>
          </a:p>
        </p:txBody>
      </p:sp>
      <p:sp>
        <p:nvSpPr>
          <p:cNvPr id="26" name="Text Placeholder 4">
            <a:extLst>
              <a:ext uri="{FF2B5EF4-FFF2-40B4-BE49-F238E27FC236}">
                <a16:creationId xmlns:a16="http://schemas.microsoft.com/office/drawing/2014/main" id="{CA52831F-541E-4880-AEF7-C2F6C97FAF72}"/>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2371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256883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s as Icons 4X Option 1">
    <p:bg>
      <p:bgPr>
        <a:solidFill>
          <a:schemeClr val="bg1">
            <a:lumMod val="95000"/>
          </a:schemeClr>
        </a:solidFill>
        <a:effectLst/>
      </p:bgPr>
    </p:bg>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A0690024-45C4-4CC9-BD1E-D825E7D4B6B1}"/>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30" name="Freeform: Shape 29">
            <a:extLst>
              <a:ext uri="{FF2B5EF4-FFF2-40B4-BE49-F238E27FC236}">
                <a16:creationId xmlns:a16="http://schemas.microsoft.com/office/drawing/2014/main" id="{B58F67BC-9F07-41AA-9DF1-9BD4B1B12B10}"/>
              </a:ext>
            </a:extLst>
          </p:cNvPr>
          <p:cNvSpPr>
            <a:spLocks noChangeAspect="1"/>
          </p:cNvSpPr>
          <p:nvPr userDrawn="1"/>
        </p:nvSpPr>
        <p:spPr>
          <a:xfrm>
            <a:off x="1634555" y="607910"/>
            <a:ext cx="1404528" cy="13860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9" name="Freeform: Shape 38">
            <a:extLst>
              <a:ext uri="{FF2B5EF4-FFF2-40B4-BE49-F238E27FC236}">
                <a16:creationId xmlns:a16="http://schemas.microsoft.com/office/drawing/2014/main" id="{C4DC8940-CA95-47DF-A8D3-BB13D5B324AB}"/>
              </a:ext>
            </a:extLst>
          </p:cNvPr>
          <p:cNvSpPr>
            <a:spLocks noChangeAspect="1"/>
          </p:cNvSpPr>
          <p:nvPr userDrawn="1"/>
        </p:nvSpPr>
        <p:spPr>
          <a:xfrm>
            <a:off x="3628054" y="462380"/>
            <a:ext cx="1679248" cy="167706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40" name="Freeform: Shape 39">
            <a:extLst>
              <a:ext uri="{FF2B5EF4-FFF2-40B4-BE49-F238E27FC236}">
                <a16:creationId xmlns:a16="http://schemas.microsoft.com/office/drawing/2014/main" id="{9D41CCC0-CD07-4982-8103-46113A80A8C0}"/>
              </a:ext>
            </a:extLst>
          </p:cNvPr>
          <p:cNvSpPr>
            <a:spLocks noChangeAspect="1"/>
          </p:cNvSpPr>
          <p:nvPr userDrawn="1"/>
        </p:nvSpPr>
        <p:spPr>
          <a:xfrm>
            <a:off x="1511544" y="3457426"/>
            <a:ext cx="1650551" cy="167706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41" name="Freeform: Shape 40">
            <a:extLst>
              <a:ext uri="{FF2B5EF4-FFF2-40B4-BE49-F238E27FC236}">
                <a16:creationId xmlns:a16="http://schemas.microsoft.com/office/drawing/2014/main" id="{AA212DA5-BF0C-456D-85D5-79A26A3FE52C}"/>
              </a:ext>
            </a:extLst>
          </p:cNvPr>
          <p:cNvSpPr>
            <a:spLocks noChangeAspect="1"/>
          </p:cNvSpPr>
          <p:nvPr userDrawn="1"/>
        </p:nvSpPr>
        <p:spPr>
          <a:xfrm>
            <a:off x="3454539" y="3281335"/>
            <a:ext cx="2026278" cy="2029243"/>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990014"/>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16490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55745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3985060"/>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4" name="Footer Placeholder 3">
            <a:extLst>
              <a:ext uri="{FF2B5EF4-FFF2-40B4-BE49-F238E27FC236}">
                <a16:creationId xmlns:a16="http://schemas.microsoft.com/office/drawing/2014/main" id="{987C5A92-3AAD-4F33-9F39-62B825B0F02C}"/>
              </a:ext>
            </a:extLst>
          </p:cNvPr>
          <p:cNvSpPr>
            <a:spLocks noGrp="1"/>
          </p:cNvSpPr>
          <p:nvPr>
            <p:ph type="ftr" sz="quarter" idx="55"/>
          </p:nvPr>
        </p:nvSpPr>
        <p:spPr/>
        <p:txBody>
          <a:bodyPr/>
          <a:lstStyle/>
          <a:p>
            <a:endParaRPr lang="en-US" noProof="0"/>
          </a:p>
        </p:txBody>
      </p:sp>
      <p:sp>
        <p:nvSpPr>
          <p:cNvPr id="6" name="Slide Number Placeholder 5">
            <a:extLst>
              <a:ext uri="{FF2B5EF4-FFF2-40B4-BE49-F238E27FC236}">
                <a16:creationId xmlns:a16="http://schemas.microsoft.com/office/drawing/2014/main" id="{F3F8C556-B80F-421B-8F80-332CBFCE257B}"/>
              </a:ext>
            </a:extLst>
          </p:cNvPr>
          <p:cNvSpPr>
            <a:spLocks noGrp="1"/>
          </p:cNvSpPr>
          <p:nvPr>
            <p:ph type="sldNum" sz="quarter" idx="56"/>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51" name="Title 1">
            <a:extLst>
              <a:ext uri="{FF2B5EF4-FFF2-40B4-BE49-F238E27FC236}">
                <a16:creationId xmlns:a16="http://schemas.microsoft.com/office/drawing/2014/main" id="{28D6001F-5A07-40AD-9813-6EB9D708DC4E}"/>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52" name="Subtitle 2">
            <a:extLst>
              <a:ext uri="{FF2B5EF4-FFF2-40B4-BE49-F238E27FC236}">
                <a16:creationId xmlns:a16="http://schemas.microsoft.com/office/drawing/2014/main" id="{3F5D994D-B125-4628-9E39-49308819F25B}"/>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53" name="Picture 52">
            <a:extLst>
              <a:ext uri="{FF2B5EF4-FFF2-40B4-BE49-F238E27FC236}">
                <a16:creationId xmlns:a16="http://schemas.microsoft.com/office/drawing/2014/main" id="{FC1DA787-0E72-4002-921D-E78F824CC3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852333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9796027F-7875-4030-9381-8BD8C4F21935}" type="datetimeFigureOut">
              <a:rPr lang="en-US" smtClean="0"/>
              <a:t>12/14/2023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5520080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gital Product">
    <p:bg>
      <p:bgPr>
        <a:gradFill>
          <a:gsLst>
            <a:gs pos="0">
              <a:schemeClr val="tx2">
                <a:lumMod val="75000"/>
              </a:schemeClr>
            </a:gs>
            <a:gs pos="100000">
              <a:schemeClr val="accent1"/>
            </a:gs>
          </a:gsLst>
          <a:path path="circle">
            <a:fillToRect t="100000" r="100000"/>
          </a:path>
        </a:gra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2FD7BC34-5181-4965-B18D-8ADC0B46C39A}"/>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1" name="Freeform: Shape 20">
            <a:extLst>
              <a:ext uri="{FF2B5EF4-FFF2-40B4-BE49-F238E27FC236}">
                <a16:creationId xmlns:a16="http://schemas.microsoft.com/office/drawing/2014/main" id="{50979953-9B60-4FF2-9166-2CBE3FECFF8A}"/>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3">
                  <a:lumMod val="50000"/>
                </a:schemeClr>
              </a:gs>
              <a:gs pos="100000">
                <a:schemeClr val="accent4">
                  <a:lumMod val="50000"/>
                </a:schemeClr>
              </a:gs>
            </a:gsLst>
            <a:path path="circle">
              <a:fillToRect l="100000" b="100000"/>
            </a:path>
          </a:gradFill>
          <a:ln w="9525" cap="flat">
            <a:noFill/>
            <a:prstDash val="solid"/>
            <a:miter/>
          </a:ln>
        </p:spPr>
        <p:txBody>
          <a:bodyPr rtlCol="0" anchor="ctr"/>
          <a:lstStyle/>
          <a:p>
            <a:endParaRPr lang="en-US" noProof="0"/>
          </a:p>
        </p:txBody>
      </p:sp>
      <p:sp>
        <p:nvSpPr>
          <p:cNvPr id="3" name="Footer Placeholder 2">
            <a:extLst>
              <a:ext uri="{FF2B5EF4-FFF2-40B4-BE49-F238E27FC236}">
                <a16:creationId xmlns:a16="http://schemas.microsoft.com/office/drawing/2014/main" id="{CB18B5B4-8849-45B8-B629-6EE5A6792169}"/>
              </a:ext>
            </a:extLst>
          </p:cNvPr>
          <p:cNvSpPr>
            <a:spLocks noGrp="1"/>
          </p:cNvSpPr>
          <p:nvPr>
            <p:ph type="ftr" sz="quarter" idx="14"/>
          </p:nvPr>
        </p:nvSpPr>
        <p:spPr/>
        <p:txBody>
          <a:bodyPr/>
          <a:lstStyle/>
          <a:p>
            <a:endParaRPr lang="en-US" noProof="0"/>
          </a:p>
        </p:txBody>
      </p:sp>
      <p:sp>
        <p:nvSpPr>
          <p:cNvPr id="4" name="Slide Number Placeholder 3">
            <a:extLst>
              <a:ext uri="{FF2B5EF4-FFF2-40B4-BE49-F238E27FC236}">
                <a16:creationId xmlns:a16="http://schemas.microsoft.com/office/drawing/2014/main" id="{D7781777-9B67-4E3C-847D-B426B68CB6E5}"/>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17" name="Title 1">
            <a:extLst>
              <a:ext uri="{FF2B5EF4-FFF2-40B4-BE49-F238E27FC236}">
                <a16:creationId xmlns:a16="http://schemas.microsoft.com/office/drawing/2014/main" id="{2C76363F-BFA2-4E2A-B304-6282FD6A1217}"/>
              </a:ext>
            </a:extLst>
          </p:cNvPr>
          <p:cNvSpPr>
            <a:spLocks noGrp="1"/>
          </p:cNvSpPr>
          <p:nvPr>
            <p:ph type="ctrTitle" hasCustomPrompt="1"/>
          </p:nvPr>
        </p:nvSpPr>
        <p:spPr>
          <a:xfrm>
            <a:off x="7578276" y="3429000"/>
            <a:ext cx="3863221" cy="720000"/>
          </a:xfrm>
        </p:spPr>
        <p:txBody>
          <a:bodyPr anchor="b"/>
          <a:lstStyle>
            <a:lvl1pPr algn="r">
              <a:defRPr sz="4500">
                <a:solidFill>
                  <a:schemeClr val="bg1"/>
                </a:solidFill>
              </a:defRPr>
            </a:lvl1pPr>
          </a:lstStyle>
          <a:p>
            <a:r>
              <a:rPr lang="en-US" noProof="0"/>
              <a:t>Slide Title</a:t>
            </a:r>
          </a:p>
        </p:txBody>
      </p:sp>
      <p:sp>
        <p:nvSpPr>
          <p:cNvPr id="18" name="Subtitle 2">
            <a:extLst>
              <a:ext uri="{FF2B5EF4-FFF2-40B4-BE49-F238E27FC236}">
                <a16:creationId xmlns:a16="http://schemas.microsoft.com/office/drawing/2014/main" id="{0345838A-C221-4A96-A471-11032B0E2D0E}"/>
              </a:ext>
            </a:extLst>
          </p:cNvPr>
          <p:cNvSpPr>
            <a:spLocks noGrp="1"/>
          </p:cNvSpPr>
          <p:nvPr>
            <p:ph type="subTitle" idx="1"/>
          </p:nvPr>
        </p:nvSpPr>
        <p:spPr>
          <a:xfrm>
            <a:off x="7578276" y="4362628"/>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22" name="Picture 21">
            <a:extLst>
              <a:ext uri="{FF2B5EF4-FFF2-40B4-BE49-F238E27FC236}">
                <a16:creationId xmlns:a16="http://schemas.microsoft.com/office/drawing/2014/main" id="{D98D57CD-4838-4ABE-97CB-358D8A3930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mn-lt"/>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9133838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D511B9E7-33BC-464B-B75C-73154C197648}"/>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2C8C3B3-A8FF-408F-9A44-0B71B3E7DB51}"/>
              </a:ext>
            </a:extLst>
          </p:cNvPr>
          <p:cNvSpPr>
            <a:spLocks noGrp="1"/>
          </p:cNvSpPr>
          <p:nvPr>
            <p:ph type="ftr" sz="quarter" idx="18"/>
          </p:nvPr>
        </p:nvSpPr>
        <p:spPr/>
        <p:txBody>
          <a:bodyPr/>
          <a:lstStyle/>
          <a:p>
            <a:endParaRPr lang="en-US" noProof="0"/>
          </a:p>
        </p:txBody>
      </p:sp>
      <p:sp>
        <p:nvSpPr>
          <p:cNvPr id="13" name="Text Placeholder 4">
            <a:extLst>
              <a:ext uri="{FF2B5EF4-FFF2-40B4-BE49-F238E27FC236}">
                <a16:creationId xmlns:a16="http://schemas.microsoft.com/office/drawing/2014/main" id="{FBC80459-908C-4B30-9B90-735E3DE748A6}"/>
              </a:ext>
            </a:extLst>
          </p:cNvPr>
          <p:cNvSpPr>
            <a:spLocks noGrp="1"/>
          </p:cNvSpPr>
          <p:nvPr>
            <p:ph type="body" sz="quarter" idx="20"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Slide Number Placeholder 9">
            <a:extLst>
              <a:ext uri="{FF2B5EF4-FFF2-40B4-BE49-F238E27FC236}">
                <a16:creationId xmlns:a16="http://schemas.microsoft.com/office/drawing/2014/main" id="{9BCDD160-4456-4859-BEAC-1D44AF4DAF99}"/>
              </a:ext>
            </a:extLst>
          </p:cNvPr>
          <p:cNvSpPr>
            <a:spLocks noGrp="1"/>
          </p:cNvSpPr>
          <p:nvPr>
            <p:ph type="sldNum" sz="quarter" idx="21"/>
          </p:nvPr>
        </p:nvSpPr>
        <p:spPr/>
        <p:txBody>
          <a:body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5553435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F3278D70-8832-41B9-87B8-C926C4130480}"/>
              </a:ext>
            </a:extLst>
          </p:cNvPr>
          <p:cNvSpPr>
            <a:spLocks noChangeAspect="1"/>
          </p:cNvSpPr>
          <p:nvPr userDrawn="1"/>
        </p:nvSpPr>
        <p:spPr>
          <a:xfrm>
            <a:off x="8015138" y="2208637"/>
            <a:ext cx="3112534" cy="3117089"/>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lumMod val="75000"/>
            </a:schemeClr>
          </a:solidFill>
          <a:ln w="9525" cap="flat">
            <a:noFill/>
            <a:prstDash val="solid"/>
            <a:miter/>
          </a:ln>
        </p:spPr>
        <p:txBody>
          <a:bodyPr rtlCol="0" anchor="ctr"/>
          <a:lstStyle/>
          <a:p>
            <a:endParaRPr lang="en-US" noProof="0"/>
          </a:p>
        </p:txBody>
      </p:sp>
      <p:sp>
        <p:nvSpPr>
          <p:cNvPr id="20" name="Freeform: Shape 19">
            <a:extLst>
              <a:ext uri="{FF2B5EF4-FFF2-40B4-BE49-F238E27FC236}">
                <a16:creationId xmlns:a16="http://schemas.microsoft.com/office/drawing/2014/main" id="{02552EF4-9F89-45DA-B96E-A84453180094}"/>
              </a:ext>
            </a:extLst>
          </p:cNvPr>
          <p:cNvSpPr>
            <a:spLocks noChangeAspect="1"/>
          </p:cNvSpPr>
          <p:nvPr userDrawn="1"/>
        </p:nvSpPr>
        <p:spPr>
          <a:xfrm>
            <a:off x="4651994" y="1795087"/>
            <a:ext cx="3813116" cy="387435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660588" y="1864921"/>
            <a:ext cx="3804522" cy="3804522"/>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992026" y="2207063"/>
            <a:ext cx="3120238" cy="3120238"/>
          </a:xfrm>
          <a:prstGeom prst="ellipse">
            <a:avLst/>
          </a:prstGeom>
          <a:noFill/>
          <a:ln>
            <a:noFill/>
          </a:ln>
        </p:spPr>
        <p:txBody>
          <a:bodyPr vert="horz" lIns="0" tIns="0" rIns="0" bIns="0" rtlCol="0" anchor="ctr">
            <a:noAutofit/>
          </a:bodyPr>
          <a:lstStyle>
            <a:lvl1pPr marL="0" indent="0" algn="ctr">
              <a:buNone/>
              <a:defRPr lang="en-ZA" sz="1800" dirty="0">
                <a:solidFill>
                  <a:schemeClr val="bg1"/>
                </a:solidFill>
              </a:defRPr>
            </a:lvl1pPr>
          </a:lstStyle>
          <a:p>
            <a:pPr marL="266700" lvl="0" indent="-266700" algn="ctr"/>
            <a:r>
              <a:rPr lang="en-US" noProof="0"/>
              <a:t>Section Header</a:t>
            </a:r>
          </a:p>
        </p:txBody>
      </p:sp>
      <p:sp>
        <p:nvSpPr>
          <p:cNvPr id="19" name="Freeform: Shape 18">
            <a:extLst>
              <a:ext uri="{FF2B5EF4-FFF2-40B4-BE49-F238E27FC236}">
                <a16:creationId xmlns:a16="http://schemas.microsoft.com/office/drawing/2014/main" id="{436970BD-9B20-4B7C-A294-5174BA15880C}"/>
              </a:ext>
            </a:extLst>
          </p:cNvPr>
          <p:cNvSpPr>
            <a:spLocks noChangeAspect="1"/>
          </p:cNvSpPr>
          <p:nvPr userDrawn="1"/>
        </p:nvSpPr>
        <p:spPr>
          <a:xfrm>
            <a:off x="665259" y="1425981"/>
            <a:ext cx="4790773" cy="4727573"/>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alpha val="87000"/>
            </a:schemeClr>
          </a:solidFill>
          <a:ln w="9525" cap="flat">
            <a:noFill/>
            <a:prstDash val="solid"/>
            <a:miter/>
          </a:ln>
        </p:spPr>
        <p:txBody>
          <a:bodyPr rtlCol="0" anchor="ctr"/>
          <a:lstStyle/>
          <a:p>
            <a:endParaRPr lang="en-US" noProof="0"/>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968829" y="1593150"/>
            <a:ext cx="4348065" cy="4348065"/>
          </a:xfrm>
          <a:prstGeom prst="ellipse">
            <a:avLst/>
          </a:prstGeom>
          <a:noFill/>
          <a:ln>
            <a:noFill/>
          </a:ln>
        </p:spPr>
        <p:txBody>
          <a:bodyPr anchor="ctr"/>
          <a:lstStyle>
            <a:lvl1pPr marL="0" indent="0" algn="ctr">
              <a:buNone/>
              <a:defRPr sz="1800">
                <a:solidFill>
                  <a:schemeClr val="bg1"/>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737052" y="2205688"/>
            <a:ext cx="2811618" cy="1440000"/>
          </a:xfrm>
          <a:prstGeom prst="rect">
            <a:avLst/>
          </a:prstGeom>
          <a:noFill/>
        </p:spPr>
        <p:txBody>
          <a:bodyPr anchor="b"/>
          <a:lstStyle>
            <a:lvl1pPr marL="0" indent="0" algn="ctr">
              <a:spcBef>
                <a:spcPts val="0"/>
              </a:spcBef>
              <a:spcAft>
                <a:spcPts val="0"/>
              </a:spcAft>
              <a:buNone/>
              <a:defRPr sz="6600" b="1">
                <a:solidFill>
                  <a:schemeClr val="bg1"/>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2152861"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5157040"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572849"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8300646"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bg1"/>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562145" y="4243333"/>
            <a:ext cx="1980000" cy="720000"/>
          </a:xfrm>
        </p:spPr>
        <p:txBody>
          <a:bodyPr/>
          <a:lstStyle>
            <a:lvl1pPr marL="0" indent="0" algn="ctr">
              <a:buFont typeface="Arial" panose="020B0604020202020204" pitchFamily="34" charset="0"/>
              <a:buNone/>
              <a:defRPr sz="1400">
                <a:solidFill>
                  <a:schemeClr val="bg1"/>
                </a:solidFill>
              </a:defRPr>
            </a:lvl1pPr>
          </a:lstStyle>
          <a:p>
            <a:pPr lvl="0"/>
            <a:r>
              <a:rPr lang="en-US" noProof="0"/>
              <a:t>Section Description</a:t>
            </a:r>
          </a:p>
        </p:txBody>
      </p:sp>
      <p:sp>
        <p:nvSpPr>
          <p:cNvPr id="4" name="Title 3">
            <a:extLst>
              <a:ext uri="{FF2B5EF4-FFF2-40B4-BE49-F238E27FC236}">
                <a16:creationId xmlns:a16="http://schemas.microsoft.com/office/drawing/2014/main" id="{F81CA826-63B3-43E6-99A0-25895892FF1D}"/>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8091642-7CB0-45CD-82C4-9EBAD3FAEA11}"/>
              </a:ext>
            </a:extLst>
          </p:cNvPr>
          <p:cNvSpPr>
            <a:spLocks noGrp="1"/>
          </p:cNvSpPr>
          <p:nvPr>
            <p:ph type="ftr" sz="quarter" idx="35"/>
          </p:nvPr>
        </p:nvSpPr>
        <p:spPr/>
        <p:txBody>
          <a:bodyPr/>
          <a:lstStyle/>
          <a:p>
            <a:endParaRPr lang="en-US" noProof="0"/>
          </a:p>
        </p:txBody>
      </p:sp>
      <p:sp>
        <p:nvSpPr>
          <p:cNvPr id="17" name="Slide Number Placeholder 16">
            <a:extLst>
              <a:ext uri="{FF2B5EF4-FFF2-40B4-BE49-F238E27FC236}">
                <a16:creationId xmlns:a16="http://schemas.microsoft.com/office/drawing/2014/main" id="{E8012A76-B25A-41AE-A474-DD4A7ADB6B6B}"/>
              </a:ext>
            </a:extLst>
          </p:cNvPr>
          <p:cNvSpPr>
            <a:spLocks noGrp="1"/>
          </p:cNvSpPr>
          <p:nvPr>
            <p:ph type="sldNum" sz="quarter" idx="36"/>
          </p:nvPr>
        </p:nvSpPr>
        <p:spPr/>
        <p:txBody>
          <a:bodyPr/>
          <a:lstStyle>
            <a:lvl1pPr algn="ctr">
              <a:defRPr/>
            </a:lvl1pPr>
          </a:lstStyle>
          <a:p>
            <a:fld id="{B67B645E-C5E5-4727-B977-D372A0AA71D9}" type="slidenum">
              <a:rPr lang="en-US" noProof="0" smtClean="0"/>
              <a:pPr/>
              <a:t>‹#›</a:t>
            </a:fld>
            <a:endParaRPr lang="en-US" noProof="0"/>
          </a:p>
        </p:txBody>
      </p:sp>
      <p:sp>
        <p:nvSpPr>
          <p:cNvPr id="18" name="Text Placeholder 4">
            <a:extLst>
              <a:ext uri="{FF2B5EF4-FFF2-40B4-BE49-F238E27FC236}">
                <a16:creationId xmlns:a16="http://schemas.microsoft.com/office/drawing/2014/main" id="{C298B396-EED5-44F5-A626-8479A686DF6B}"/>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grpSp>
        <p:nvGrpSpPr>
          <p:cNvPr id="192" name="Group 191">
            <a:extLst>
              <a:ext uri="{FF2B5EF4-FFF2-40B4-BE49-F238E27FC236}">
                <a16:creationId xmlns:a16="http://schemas.microsoft.com/office/drawing/2014/main" id="{03F3DBFF-E893-4319-8149-7985258E7BD0}"/>
              </a:ext>
            </a:extLst>
          </p:cNvPr>
          <p:cNvGrpSpPr/>
          <p:nvPr userDrawn="1"/>
        </p:nvGrpSpPr>
        <p:grpSpPr>
          <a:xfrm>
            <a:off x="7999730" y="2916193"/>
            <a:ext cx="449973" cy="1657292"/>
            <a:chOff x="7999730" y="2916193"/>
            <a:chExt cx="449973" cy="1657292"/>
          </a:xfrm>
        </p:grpSpPr>
        <p:sp>
          <p:nvSpPr>
            <p:cNvPr id="179" name="Freeform: Shape 178">
              <a:extLst>
                <a:ext uri="{FF2B5EF4-FFF2-40B4-BE49-F238E27FC236}">
                  <a16:creationId xmlns:a16="http://schemas.microsoft.com/office/drawing/2014/main" id="{1D69BD83-D846-4BC0-A795-F863DF62C211}"/>
                </a:ext>
              </a:extLst>
            </p:cNvPr>
            <p:cNvSpPr>
              <a:spLocks noChangeAspect="1"/>
            </p:cNvSpPr>
            <p:nvPr userDrawn="1"/>
          </p:nvSpPr>
          <p:spPr>
            <a:xfrm>
              <a:off x="7999730" y="2980625"/>
              <a:ext cx="391336" cy="1559276"/>
            </a:xfrm>
            <a:custGeom>
              <a:avLst/>
              <a:gdLst>
                <a:gd name="connsiteX0" fmla="*/ 212681 w 391336"/>
                <a:gd name="connsiteY0" fmla="*/ 0 h 1559276"/>
                <a:gd name="connsiteX1" fmla="*/ 220046 w 391336"/>
                <a:gd name="connsiteY1" fmla="*/ 14255 h 1559276"/>
                <a:gd name="connsiteX2" fmla="*/ 210820 w 391336"/>
                <a:gd name="connsiteY2" fmla="*/ 28585 h 1559276"/>
                <a:gd name="connsiteX3" fmla="*/ 188856 w 391336"/>
                <a:gd name="connsiteY3" fmla="*/ 67581 h 1559276"/>
                <a:gd name="connsiteX4" fmla="*/ 152997 w 391336"/>
                <a:gd name="connsiteY4" fmla="*/ 151251 h 1559276"/>
                <a:gd name="connsiteX5" fmla="*/ 167341 w 391336"/>
                <a:gd name="connsiteY5" fmla="*/ 110611 h 1559276"/>
                <a:gd name="connsiteX6" fmla="*/ 130286 w 391336"/>
                <a:gd name="connsiteY6" fmla="*/ 203844 h 1559276"/>
                <a:gd name="connsiteX7" fmla="*/ 111162 w 391336"/>
                <a:gd name="connsiteY7" fmla="*/ 251656 h 1559276"/>
                <a:gd name="connsiteX8" fmla="*/ 94427 w 391336"/>
                <a:gd name="connsiteY8" fmla="*/ 298272 h 1559276"/>
                <a:gd name="connsiteX9" fmla="*/ 80084 w 391336"/>
                <a:gd name="connsiteY9" fmla="*/ 343693 h 1559276"/>
                <a:gd name="connsiteX10" fmla="*/ 68131 w 391336"/>
                <a:gd name="connsiteY10" fmla="*/ 386724 h 1559276"/>
                <a:gd name="connsiteX11" fmla="*/ 56178 w 391336"/>
                <a:gd name="connsiteY11" fmla="*/ 460832 h 1559276"/>
                <a:gd name="connsiteX12" fmla="*/ 68131 w 391336"/>
                <a:gd name="connsiteY12" fmla="*/ 397481 h 1559276"/>
                <a:gd name="connsiteX13" fmla="*/ 70111 w 391336"/>
                <a:gd name="connsiteY13" fmla="*/ 409284 h 1559276"/>
                <a:gd name="connsiteX14" fmla="*/ 71996 w 391336"/>
                <a:gd name="connsiteY14" fmla="*/ 411069 h 1559276"/>
                <a:gd name="connsiteX15" fmla="*/ 96276 w 391336"/>
                <a:gd name="connsiteY15" fmla="*/ 316640 h 1559276"/>
                <a:gd name="connsiteX16" fmla="*/ 212151 w 391336"/>
                <a:gd name="connsiteY16" fmla="*/ 42332 h 1559276"/>
                <a:gd name="connsiteX17" fmla="*/ 224257 w 391336"/>
                <a:gd name="connsiteY17" fmla="*/ 22405 h 1559276"/>
                <a:gd name="connsiteX18" fmla="*/ 232589 w 391336"/>
                <a:gd name="connsiteY18" fmla="*/ 38533 h 1559276"/>
                <a:gd name="connsiteX19" fmla="*/ 252612 w 391336"/>
                <a:gd name="connsiteY19" fmla="*/ 81437 h 1559276"/>
                <a:gd name="connsiteX20" fmla="*/ 271204 w 391336"/>
                <a:gd name="connsiteY20" fmla="*/ 125772 h 1559276"/>
                <a:gd name="connsiteX21" fmla="*/ 289796 w 391336"/>
                <a:gd name="connsiteY21" fmla="*/ 171537 h 1559276"/>
                <a:gd name="connsiteX22" fmla="*/ 306958 w 391336"/>
                <a:gd name="connsiteY22" fmla="*/ 221593 h 1559276"/>
                <a:gd name="connsiteX23" fmla="*/ 298376 w 391336"/>
                <a:gd name="connsiteY23" fmla="*/ 213012 h 1559276"/>
                <a:gd name="connsiteX24" fmla="*/ 379895 w 391336"/>
                <a:gd name="connsiteY24" fmla="*/ 507625 h 1559276"/>
                <a:gd name="connsiteX25" fmla="*/ 356196 w 391336"/>
                <a:gd name="connsiteY25" fmla="*/ 449599 h 1559276"/>
                <a:gd name="connsiteX26" fmla="*/ 381886 w 391336"/>
                <a:gd name="connsiteY26" fmla="*/ 617930 h 1559276"/>
                <a:gd name="connsiteX27" fmla="*/ 391336 w 391336"/>
                <a:gd name="connsiteY27" fmla="*/ 805098 h 1559276"/>
                <a:gd name="connsiteX28" fmla="*/ 247478 w 391336"/>
                <a:gd name="connsiteY28" fmla="*/ 1517653 h 1559276"/>
                <a:gd name="connsiteX29" fmla="*/ 227427 w 391336"/>
                <a:gd name="connsiteY29" fmla="*/ 1559276 h 1559276"/>
                <a:gd name="connsiteX30" fmla="*/ 213956 w 391336"/>
                <a:gd name="connsiteY30" fmla="*/ 1535396 h 1559276"/>
                <a:gd name="connsiteX31" fmla="*/ 196028 w 391336"/>
                <a:gd name="connsiteY31" fmla="*/ 1505515 h 1559276"/>
                <a:gd name="connsiteX32" fmla="*/ 173317 w 391336"/>
                <a:gd name="connsiteY32" fmla="*/ 1466070 h 1559276"/>
                <a:gd name="connsiteX33" fmla="*/ 170926 w 391336"/>
                <a:gd name="connsiteY33" fmla="*/ 1440969 h 1559276"/>
                <a:gd name="connsiteX34" fmla="*/ 152997 w 391336"/>
                <a:gd name="connsiteY34" fmla="*/ 1415867 h 1559276"/>
                <a:gd name="connsiteX35" fmla="*/ 125505 w 391336"/>
                <a:gd name="connsiteY35" fmla="*/ 1362080 h 1559276"/>
                <a:gd name="connsiteX36" fmla="*/ 95623 w 391336"/>
                <a:gd name="connsiteY36" fmla="*/ 1293948 h 1559276"/>
                <a:gd name="connsiteX37" fmla="*/ 69327 w 391336"/>
                <a:gd name="connsiteY37" fmla="*/ 1227012 h 1559276"/>
                <a:gd name="connsiteX38" fmla="*/ 68131 w 391336"/>
                <a:gd name="connsiteY38" fmla="*/ 1187568 h 1559276"/>
                <a:gd name="connsiteX39" fmla="*/ 56178 w 391336"/>
                <a:gd name="connsiteY39" fmla="*/ 1170834 h 1559276"/>
                <a:gd name="connsiteX40" fmla="*/ 43031 w 391336"/>
                <a:gd name="connsiteY40" fmla="*/ 1093139 h 1559276"/>
                <a:gd name="connsiteX41" fmla="*/ 43031 w 391336"/>
                <a:gd name="connsiteY41" fmla="*/ 1083577 h 1559276"/>
                <a:gd name="connsiteX42" fmla="*/ 21515 w 391336"/>
                <a:gd name="connsiteY42" fmla="*/ 1020227 h 1559276"/>
                <a:gd name="connsiteX43" fmla="*/ 14344 w 391336"/>
                <a:gd name="connsiteY43" fmla="*/ 972416 h 1559276"/>
                <a:gd name="connsiteX44" fmla="*/ 8367 w 391336"/>
                <a:gd name="connsiteY44" fmla="*/ 917432 h 1559276"/>
                <a:gd name="connsiteX45" fmla="*/ 0 w 391336"/>
                <a:gd name="connsiteY45" fmla="*/ 693913 h 1559276"/>
                <a:gd name="connsiteX46" fmla="*/ 4781 w 391336"/>
                <a:gd name="connsiteY46" fmla="*/ 752482 h 1559276"/>
                <a:gd name="connsiteX47" fmla="*/ 8367 w 391336"/>
                <a:gd name="connsiteY47" fmla="*/ 788341 h 1559276"/>
                <a:gd name="connsiteX48" fmla="*/ 14344 w 391336"/>
                <a:gd name="connsiteY48" fmla="*/ 796708 h 1559276"/>
                <a:gd name="connsiteX49" fmla="*/ 11953 w 391336"/>
                <a:gd name="connsiteY49" fmla="*/ 759654 h 1559276"/>
                <a:gd name="connsiteX50" fmla="*/ 13148 w 391336"/>
                <a:gd name="connsiteY50" fmla="*/ 711843 h 1559276"/>
                <a:gd name="connsiteX51" fmla="*/ 13148 w 391336"/>
                <a:gd name="connsiteY51" fmla="*/ 690327 h 1559276"/>
                <a:gd name="connsiteX52" fmla="*/ 13148 w 391336"/>
                <a:gd name="connsiteY52" fmla="*/ 673593 h 1559276"/>
                <a:gd name="connsiteX53" fmla="*/ 8367 w 391336"/>
                <a:gd name="connsiteY53" fmla="*/ 666422 h 1559276"/>
                <a:gd name="connsiteX54" fmla="*/ 10757 w 391336"/>
                <a:gd name="connsiteY54" fmla="*/ 621001 h 1559276"/>
                <a:gd name="connsiteX55" fmla="*/ 15538 w 391336"/>
                <a:gd name="connsiteY55" fmla="*/ 573189 h 1559276"/>
                <a:gd name="connsiteX56" fmla="*/ 20320 w 391336"/>
                <a:gd name="connsiteY56" fmla="*/ 525377 h 1559276"/>
                <a:gd name="connsiteX57" fmla="*/ 27491 w 391336"/>
                <a:gd name="connsiteY57" fmla="*/ 479956 h 1559276"/>
                <a:gd name="connsiteX58" fmla="*/ 66936 w 391336"/>
                <a:gd name="connsiteY58" fmla="*/ 344888 h 1559276"/>
                <a:gd name="connsiteX59" fmla="*/ 68131 w 391336"/>
                <a:gd name="connsiteY59" fmla="*/ 316201 h 1559276"/>
                <a:gd name="connsiteX60" fmla="*/ 86061 w 391336"/>
                <a:gd name="connsiteY60" fmla="*/ 256437 h 1559276"/>
                <a:gd name="connsiteX61" fmla="*/ 141044 w 391336"/>
                <a:gd name="connsiteY61" fmla="*/ 116588 h 1559276"/>
                <a:gd name="connsiteX62" fmla="*/ 158973 w 391336"/>
                <a:gd name="connsiteY62" fmla="*/ 92683 h 1559276"/>
                <a:gd name="connsiteX63" fmla="*/ 179294 w 391336"/>
                <a:gd name="connsiteY63" fmla="*/ 49652 h 1559276"/>
                <a:gd name="connsiteX64" fmla="*/ 188856 w 391336"/>
                <a:gd name="connsiteY64" fmla="*/ 29332 h 1559276"/>
                <a:gd name="connsiteX65" fmla="*/ 198418 w 391336"/>
                <a:gd name="connsiteY65" fmla="*/ 13794 h 1559276"/>
                <a:gd name="connsiteX66" fmla="*/ 180488 w 391336"/>
                <a:gd name="connsiteY66" fmla="*/ 58019 h 1559276"/>
                <a:gd name="connsiteX67" fmla="*/ 212681 w 391336"/>
                <a:gd name="connsiteY67" fmla="*/ 0 h 1559276"/>
                <a:gd name="connsiteX68" fmla="*/ 50202 w 391336"/>
                <a:gd name="connsiteY68" fmla="*/ 418996 h 1559276"/>
                <a:gd name="connsiteX69" fmla="*/ 40640 w 391336"/>
                <a:gd name="connsiteY69" fmla="*/ 465613 h 1559276"/>
                <a:gd name="connsiteX70" fmla="*/ 34663 w 391336"/>
                <a:gd name="connsiteY70" fmla="*/ 511034 h 1559276"/>
                <a:gd name="connsiteX71" fmla="*/ 26297 w 391336"/>
                <a:gd name="connsiteY71" fmla="*/ 598290 h 1559276"/>
                <a:gd name="connsiteX72" fmla="*/ 25101 w 391336"/>
                <a:gd name="connsiteY72" fmla="*/ 619805 h 1559276"/>
                <a:gd name="connsiteX73" fmla="*/ 23906 w 391336"/>
                <a:gd name="connsiteY73" fmla="*/ 641320 h 1559276"/>
                <a:gd name="connsiteX74" fmla="*/ 21515 w 391336"/>
                <a:gd name="connsiteY74" fmla="*/ 684350 h 1559276"/>
                <a:gd name="connsiteX75" fmla="*/ 19125 w 391336"/>
                <a:gd name="connsiteY75" fmla="*/ 775192 h 1559276"/>
                <a:gd name="connsiteX76" fmla="*/ 25101 w 391336"/>
                <a:gd name="connsiteY76" fmla="*/ 753677 h 1559276"/>
                <a:gd name="connsiteX77" fmla="*/ 25101 w 391336"/>
                <a:gd name="connsiteY77" fmla="*/ 850496 h 1559276"/>
                <a:gd name="connsiteX78" fmla="*/ 31078 w 391336"/>
                <a:gd name="connsiteY78" fmla="*/ 907870 h 1559276"/>
                <a:gd name="connsiteX79" fmla="*/ 32272 w 391336"/>
                <a:gd name="connsiteY79" fmla="*/ 930580 h 1559276"/>
                <a:gd name="connsiteX80" fmla="*/ 31078 w 391336"/>
                <a:gd name="connsiteY80" fmla="*/ 946119 h 1559276"/>
                <a:gd name="connsiteX81" fmla="*/ 40043 w 391336"/>
                <a:gd name="connsiteY81" fmla="*/ 961060 h 1559276"/>
                <a:gd name="connsiteX82" fmla="*/ 40784 w 391336"/>
                <a:gd name="connsiteY82" fmla="*/ 963380 h 1559276"/>
                <a:gd name="connsiteX83" fmla="*/ 35391 w 391336"/>
                <a:gd name="connsiteY83" fmla="*/ 928038 h 1559276"/>
                <a:gd name="connsiteX84" fmla="*/ 27491 w 391336"/>
                <a:gd name="connsiteY84" fmla="*/ 771607 h 1559276"/>
                <a:gd name="connsiteX85" fmla="*/ 35391 w 391336"/>
                <a:gd name="connsiteY85" fmla="*/ 615177 h 1559276"/>
                <a:gd name="connsiteX86" fmla="*/ 56102 w 391336"/>
                <a:gd name="connsiteY86" fmla="*/ 479470 h 1559276"/>
                <a:gd name="connsiteX87" fmla="*/ 54834 w 391336"/>
                <a:gd name="connsiteY87" fmla="*/ 477715 h 1559276"/>
                <a:gd name="connsiteX88" fmla="*/ 35859 w 391336"/>
                <a:gd name="connsiteY88" fmla="*/ 542112 h 1559276"/>
                <a:gd name="connsiteX89" fmla="*/ 46616 w 391336"/>
                <a:gd name="connsiteY89" fmla="*/ 466808 h 1559276"/>
                <a:gd name="connsiteX90" fmla="*/ 50202 w 391336"/>
                <a:gd name="connsiteY90" fmla="*/ 418996 h 1559276"/>
                <a:gd name="connsiteX91" fmla="*/ 39444 w 391336"/>
                <a:gd name="connsiteY91" fmla="*/ 1033375 h 1559276"/>
                <a:gd name="connsiteX92" fmla="*/ 52593 w 391336"/>
                <a:gd name="connsiteY92" fmla="*/ 1087164 h 1559276"/>
                <a:gd name="connsiteX93" fmla="*/ 68131 w 391336"/>
                <a:gd name="connsiteY93" fmla="*/ 1127803 h 1559276"/>
                <a:gd name="connsiteX94" fmla="*/ 65741 w 391336"/>
                <a:gd name="connsiteY94" fmla="*/ 1125413 h 1559276"/>
                <a:gd name="connsiteX95" fmla="*/ 100405 w 391336"/>
                <a:gd name="connsiteY95" fmla="*/ 1243746 h 1559276"/>
                <a:gd name="connsiteX96" fmla="*/ 94427 w 391336"/>
                <a:gd name="connsiteY96" fmla="*/ 1228208 h 1559276"/>
                <a:gd name="connsiteX97" fmla="*/ 107576 w 391336"/>
                <a:gd name="connsiteY97" fmla="*/ 1292753 h 1559276"/>
                <a:gd name="connsiteX98" fmla="*/ 130286 w 391336"/>
                <a:gd name="connsiteY98" fmla="*/ 1350127 h 1559276"/>
                <a:gd name="connsiteX99" fmla="*/ 148216 w 391336"/>
                <a:gd name="connsiteY99" fmla="*/ 1375228 h 1559276"/>
                <a:gd name="connsiteX100" fmla="*/ 143435 w 391336"/>
                <a:gd name="connsiteY100" fmla="*/ 1364471 h 1559276"/>
                <a:gd name="connsiteX101" fmla="*/ 166127 w 391336"/>
                <a:gd name="connsiteY101" fmla="*/ 1406660 h 1559276"/>
                <a:gd name="connsiteX102" fmla="*/ 166999 w 391336"/>
                <a:gd name="connsiteY102" fmla="*/ 1407153 h 1559276"/>
                <a:gd name="connsiteX103" fmla="*/ 147724 w 391336"/>
                <a:gd name="connsiteY103" fmla="*/ 1367141 h 1559276"/>
                <a:gd name="connsiteX104" fmla="*/ 58575 w 391336"/>
                <a:gd name="connsiteY104" fmla="*/ 1079949 h 1559276"/>
                <a:gd name="connsiteX105" fmla="*/ 53312 w 391336"/>
                <a:gd name="connsiteY105" fmla="*/ 1045462 h 1559276"/>
                <a:gd name="connsiteX106" fmla="*/ 51397 w 391336"/>
                <a:gd name="connsiteY106" fmla="*/ 1040547 h 1559276"/>
                <a:gd name="connsiteX107" fmla="*/ 39444 w 391336"/>
                <a:gd name="connsiteY107" fmla="*/ 1033375 h 1559276"/>
                <a:gd name="connsiteX108" fmla="*/ 184076 w 391336"/>
                <a:gd name="connsiteY108" fmla="*/ 1442603 h 1559276"/>
                <a:gd name="connsiteX109" fmla="*/ 185269 w 391336"/>
                <a:gd name="connsiteY109" fmla="*/ 1448141 h 1559276"/>
                <a:gd name="connsiteX110" fmla="*/ 196028 w 391336"/>
                <a:gd name="connsiteY110" fmla="*/ 1486390 h 1559276"/>
                <a:gd name="connsiteX111" fmla="*/ 229496 w 391336"/>
                <a:gd name="connsiteY111" fmla="*/ 1530615 h 1559276"/>
                <a:gd name="connsiteX112" fmla="*/ 234963 w 391336"/>
                <a:gd name="connsiteY112" fmla="*/ 1538433 h 1559276"/>
                <a:gd name="connsiteX113" fmla="*/ 212151 w 391336"/>
                <a:gd name="connsiteY113" fmla="*/ 1500882 h 1559276"/>
                <a:gd name="connsiteX114" fmla="*/ 184076 w 391336"/>
                <a:gd name="connsiteY114" fmla="*/ 1442603 h 155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1336" h="1559276">
                  <a:moveTo>
                    <a:pt x="212681" y="0"/>
                  </a:moveTo>
                  <a:lnTo>
                    <a:pt x="220046" y="14255"/>
                  </a:lnTo>
                  <a:lnTo>
                    <a:pt x="210820" y="28585"/>
                  </a:lnTo>
                  <a:cubicBezTo>
                    <a:pt x="203200" y="40986"/>
                    <a:pt x="195430" y="54433"/>
                    <a:pt x="188856" y="67581"/>
                  </a:cubicBezTo>
                  <a:cubicBezTo>
                    <a:pt x="174513" y="99854"/>
                    <a:pt x="182879" y="102245"/>
                    <a:pt x="152997" y="151251"/>
                  </a:cubicBezTo>
                  <a:cubicBezTo>
                    <a:pt x="157778" y="135713"/>
                    <a:pt x="174513" y="103440"/>
                    <a:pt x="167341" y="110611"/>
                  </a:cubicBezTo>
                  <a:cubicBezTo>
                    <a:pt x="156583" y="141689"/>
                    <a:pt x="142239" y="171572"/>
                    <a:pt x="130286" y="203844"/>
                  </a:cubicBezTo>
                  <a:cubicBezTo>
                    <a:pt x="124310" y="220578"/>
                    <a:pt x="117139" y="236117"/>
                    <a:pt x="111162" y="251656"/>
                  </a:cubicBezTo>
                  <a:cubicBezTo>
                    <a:pt x="105186" y="267195"/>
                    <a:pt x="100405" y="282733"/>
                    <a:pt x="94427" y="298272"/>
                  </a:cubicBezTo>
                  <a:cubicBezTo>
                    <a:pt x="88452" y="313811"/>
                    <a:pt x="84865" y="329350"/>
                    <a:pt x="80084" y="343693"/>
                  </a:cubicBezTo>
                  <a:cubicBezTo>
                    <a:pt x="75303" y="358037"/>
                    <a:pt x="71718" y="372380"/>
                    <a:pt x="68131" y="386724"/>
                  </a:cubicBezTo>
                  <a:cubicBezTo>
                    <a:pt x="62155" y="414215"/>
                    <a:pt x="57374" y="440511"/>
                    <a:pt x="56178" y="460832"/>
                  </a:cubicBezTo>
                  <a:lnTo>
                    <a:pt x="68131" y="397481"/>
                  </a:lnTo>
                  <a:cubicBezTo>
                    <a:pt x="67534" y="404653"/>
                    <a:pt x="68579" y="407567"/>
                    <a:pt x="70111" y="409284"/>
                  </a:cubicBezTo>
                  <a:lnTo>
                    <a:pt x="71996" y="411069"/>
                  </a:lnTo>
                  <a:lnTo>
                    <a:pt x="96276" y="316640"/>
                  </a:lnTo>
                  <a:cubicBezTo>
                    <a:pt x="126077" y="220825"/>
                    <a:pt x="165044" y="129047"/>
                    <a:pt x="212151" y="42332"/>
                  </a:cubicBezTo>
                  <a:lnTo>
                    <a:pt x="224257" y="22405"/>
                  </a:lnTo>
                  <a:lnTo>
                    <a:pt x="232589" y="38533"/>
                  </a:lnTo>
                  <a:cubicBezTo>
                    <a:pt x="239741" y="52834"/>
                    <a:pt x="245462" y="67136"/>
                    <a:pt x="252612" y="81437"/>
                  </a:cubicBezTo>
                  <a:cubicBezTo>
                    <a:pt x="259763" y="95739"/>
                    <a:pt x="265482" y="110041"/>
                    <a:pt x="271204" y="125772"/>
                  </a:cubicBezTo>
                  <a:cubicBezTo>
                    <a:pt x="276925" y="140073"/>
                    <a:pt x="284075" y="155806"/>
                    <a:pt x="289796" y="171537"/>
                  </a:cubicBezTo>
                  <a:cubicBezTo>
                    <a:pt x="295516" y="187269"/>
                    <a:pt x="301237" y="204431"/>
                    <a:pt x="306958" y="221593"/>
                  </a:cubicBezTo>
                  <a:cubicBezTo>
                    <a:pt x="305528" y="221593"/>
                    <a:pt x="304097" y="224453"/>
                    <a:pt x="298376" y="213012"/>
                  </a:cubicBezTo>
                  <a:cubicBezTo>
                    <a:pt x="331271" y="298822"/>
                    <a:pt x="362734" y="403223"/>
                    <a:pt x="379895" y="507625"/>
                  </a:cubicBezTo>
                  <a:lnTo>
                    <a:pt x="356196" y="449599"/>
                  </a:lnTo>
                  <a:lnTo>
                    <a:pt x="381886" y="617930"/>
                  </a:lnTo>
                  <a:cubicBezTo>
                    <a:pt x="388135" y="679469"/>
                    <a:pt x="391336" y="741910"/>
                    <a:pt x="391336" y="805098"/>
                  </a:cubicBezTo>
                  <a:cubicBezTo>
                    <a:pt x="391336" y="1057851"/>
                    <a:pt x="340112" y="1298641"/>
                    <a:pt x="247478" y="1517653"/>
                  </a:cubicBezTo>
                  <a:lnTo>
                    <a:pt x="227427" y="1559276"/>
                  </a:lnTo>
                  <a:lnTo>
                    <a:pt x="213956" y="1535396"/>
                  </a:lnTo>
                  <a:cubicBezTo>
                    <a:pt x="209175" y="1527030"/>
                    <a:pt x="203199" y="1516272"/>
                    <a:pt x="196028" y="1505515"/>
                  </a:cubicBezTo>
                  <a:cubicBezTo>
                    <a:pt x="188856" y="1493562"/>
                    <a:pt x="181684" y="1480413"/>
                    <a:pt x="173317" y="1466070"/>
                  </a:cubicBezTo>
                  <a:cubicBezTo>
                    <a:pt x="187660" y="1491171"/>
                    <a:pt x="180488" y="1464875"/>
                    <a:pt x="170926" y="1440969"/>
                  </a:cubicBezTo>
                  <a:cubicBezTo>
                    <a:pt x="167341" y="1439773"/>
                    <a:pt x="161364" y="1430211"/>
                    <a:pt x="152997" y="1415867"/>
                  </a:cubicBezTo>
                  <a:cubicBezTo>
                    <a:pt x="145826" y="1401524"/>
                    <a:pt x="135067" y="1383595"/>
                    <a:pt x="125505" y="1362080"/>
                  </a:cubicBezTo>
                  <a:cubicBezTo>
                    <a:pt x="115943" y="1340565"/>
                    <a:pt x="105186" y="1317854"/>
                    <a:pt x="95623" y="1293948"/>
                  </a:cubicBezTo>
                  <a:cubicBezTo>
                    <a:pt x="86061" y="1270042"/>
                    <a:pt x="76499" y="1247332"/>
                    <a:pt x="69327" y="1227012"/>
                  </a:cubicBezTo>
                  <a:cubicBezTo>
                    <a:pt x="66936" y="1207887"/>
                    <a:pt x="80084" y="1230598"/>
                    <a:pt x="68131" y="1187568"/>
                  </a:cubicBezTo>
                  <a:cubicBezTo>
                    <a:pt x="51397" y="1133779"/>
                    <a:pt x="63350" y="1182787"/>
                    <a:pt x="56178" y="1170834"/>
                  </a:cubicBezTo>
                  <a:cubicBezTo>
                    <a:pt x="51397" y="1148123"/>
                    <a:pt x="49006" y="1115850"/>
                    <a:pt x="43031" y="1093139"/>
                  </a:cubicBezTo>
                  <a:cubicBezTo>
                    <a:pt x="44225" y="1097921"/>
                    <a:pt x="45421" y="1097921"/>
                    <a:pt x="43031" y="1083577"/>
                  </a:cubicBezTo>
                  <a:cubicBezTo>
                    <a:pt x="34663" y="1071624"/>
                    <a:pt x="27491" y="1048914"/>
                    <a:pt x="21515" y="1020227"/>
                  </a:cubicBezTo>
                  <a:cubicBezTo>
                    <a:pt x="17929" y="1005884"/>
                    <a:pt x="16734" y="989150"/>
                    <a:pt x="14344" y="972416"/>
                  </a:cubicBezTo>
                  <a:cubicBezTo>
                    <a:pt x="11953" y="954486"/>
                    <a:pt x="9563" y="936557"/>
                    <a:pt x="8367" y="917432"/>
                  </a:cubicBezTo>
                  <a:cubicBezTo>
                    <a:pt x="2391" y="840934"/>
                    <a:pt x="4781" y="756068"/>
                    <a:pt x="0" y="693913"/>
                  </a:cubicBezTo>
                  <a:cubicBezTo>
                    <a:pt x="2391" y="695109"/>
                    <a:pt x="3585" y="724990"/>
                    <a:pt x="4781" y="752482"/>
                  </a:cubicBezTo>
                  <a:cubicBezTo>
                    <a:pt x="5976" y="766826"/>
                    <a:pt x="7172" y="779974"/>
                    <a:pt x="8367" y="788341"/>
                  </a:cubicBezTo>
                  <a:cubicBezTo>
                    <a:pt x="10757" y="796708"/>
                    <a:pt x="11953" y="800294"/>
                    <a:pt x="14344" y="796708"/>
                  </a:cubicBezTo>
                  <a:cubicBezTo>
                    <a:pt x="13148" y="788341"/>
                    <a:pt x="11953" y="775192"/>
                    <a:pt x="11953" y="759654"/>
                  </a:cubicBezTo>
                  <a:cubicBezTo>
                    <a:pt x="11953" y="744115"/>
                    <a:pt x="13148" y="727381"/>
                    <a:pt x="13148" y="711843"/>
                  </a:cubicBezTo>
                  <a:cubicBezTo>
                    <a:pt x="13148" y="704671"/>
                    <a:pt x="13148" y="696303"/>
                    <a:pt x="13148" y="690327"/>
                  </a:cubicBezTo>
                  <a:cubicBezTo>
                    <a:pt x="13148" y="683156"/>
                    <a:pt x="13148" y="678375"/>
                    <a:pt x="13148" y="673593"/>
                  </a:cubicBezTo>
                  <a:cubicBezTo>
                    <a:pt x="13148" y="665226"/>
                    <a:pt x="11953" y="661640"/>
                    <a:pt x="8367" y="666422"/>
                  </a:cubicBezTo>
                  <a:cubicBezTo>
                    <a:pt x="9563" y="652078"/>
                    <a:pt x="9563" y="636539"/>
                    <a:pt x="10757" y="621001"/>
                  </a:cubicBezTo>
                  <a:cubicBezTo>
                    <a:pt x="11953" y="604267"/>
                    <a:pt x="14344" y="588727"/>
                    <a:pt x="15538" y="573189"/>
                  </a:cubicBezTo>
                  <a:cubicBezTo>
                    <a:pt x="16734" y="556455"/>
                    <a:pt x="17929" y="540916"/>
                    <a:pt x="20320" y="525377"/>
                  </a:cubicBezTo>
                  <a:cubicBezTo>
                    <a:pt x="22710" y="509838"/>
                    <a:pt x="25101" y="494300"/>
                    <a:pt x="27491" y="479956"/>
                  </a:cubicBezTo>
                  <a:cubicBezTo>
                    <a:pt x="38250" y="420192"/>
                    <a:pt x="52593" y="369990"/>
                    <a:pt x="66936" y="344888"/>
                  </a:cubicBezTo>
                  <a:cubicBezTo>
                    <a:pt x="63350" y="342498"/>
                    <a:pt x="64546" y="331741"/>
                    <a:pt x="68131" y="316201"/>
                  </a:cubicBezTo>
                  <a:cubicBezTo>
                    <a:pt x="71718" y="300663"/>
                    <a:pt x="78889" y="279148"/>
                    <a:pt x="86061" y="256437"/>
                  </a:cubicBezTo>
                  <a:cubicBezTo>
                    <a:pt x="101599" y="211016"/>
                    <a:pt x="125505" y="156032"/>
                    <a:pt x="141044" y="116588"/>
                  </a:cubicBezTo>
                  <a:cubicBezTo>
                    <a:pt x="139848" y="135713"/>
                    <a:pt x="148216" y="118979"/>
                    <a:pt x="158973" y="92683"/>
                  </a:cubicBezTo>
                  <a:cubicBezTo>
                    <a:pt x="164950" y="79534"/>
                    <a:pt x="172122" y="63996"/>
                    <a:pt x="179294" y="49652"/>
                  </a:cubicBezTo>
                  <a:cubicBezTo>
                    <a:pt x="182879" y="42481"/>
                    <a:pt x="185269" y="35309"/>
                    <a:pt x="188856" y="29332"/>
                  </a:cubicBezTo>
                  <a:cubicBezTo>
                    <a:pt x="192441" y="23356"/>
                    <a:pt x="196028" y="18575"/>
                    <a:pt x="198418" y="13794"/>
                  </a:cubicBezTo>
                  <a:cubicBezTo>
                    <a:pt x="191247" y="28137"/>
                    <a:pt x="186465" y="43675"/>
                    <a:pt x="180488" y="58019"/>
                  </a:cubicBezTo>
                  <a:lnTo>
                    <a:pt x="212681" y="0"/>
                  </a:lnTo>
                  <a:close/>
                  <a:moveTo>
                    <a:pt x="50202" y="418996"/>
                  </a:moveTo>
                  <a:cubicBezTo>
                    <a:pt x="46616" y="435730"/>
                    <a:pt x="43031" y="450074"/>
                    <a:pt x="40640" y="465613"/>
                  </a:cubicBezTo>
                  <a:cubicBezTo>
                    <a:pt x="38250" y="481151"/>
                    <a:pt x="37054" y="496691"/>
                    <a:pt x="34663" y="511034"/>
                  </a:cubicBezTo>
                  <a:cubicBezTo>
                    <a:pt x="29882" y="540916"/>
                    <a:pt x="28687" y="569603"/>
                    <a:pt x="26297" y="598290"/>
                  </a:cubicBezTo>
                  <a:lnTo>
                    <a:pt x="25101" y="619805"/>
                  </a:lnTo>
                  <a:lnTo>
                    <a:pt x="23906" y="641320"/>
                  </a:lnTo>
                  <a:cubicBezTo>
                    <a:pt x="22710" y="655663"/>
                    <a:pt x="22710" y="670007"/>
                    <a:pt x="21515" y="684350"/>
                  </a:cubicBezTo>
                  <a:cubicBezTo>
                    <a:pt x="20320" y="714233"/>
                    <a:pt x="21515" y="744115"/>
                    <a:pt x="19125" y="775192"/>
                  </a:cubicBezTo>
                  <a:lnTo>
                    <a:pt x="25101" y="753677"/>
                  </a:lnTo>
                  <a:cubicBezTo>
                    <a:pt x="19125" y="769217"/>
                    <a:pt x="22710" y="809856"/>
                    <a:pt x="25101" y="850496"/>
                  </a:cubicBezTo>
                  <a:cubicBezTo>
                    <a:pt x="27491" y="870816"/>
                    <a:pt x="29882" y="891136"/>
                    <a:pt x="31078" y="907870"/>
                  </a:cubicBezTo>
                  <a:cubicBezTo>
                    <a:pt x="32272" y="916237"/>
                    <a:pt x="32272" y="924604"/>
                    <a:pt x="32272" y="930580"/>
                  </a:cubicBezTo>
                  <a:cubicBezTo>
                    <a:pt x="32272" y="937752"/>
                    <a:pt x="32272" y="942533"/>
                    <a:pt x="31078" y="946119"/>
                  </a:cubicBezTo>
                  <a:cubicBezTo>
                    <a:pt x="31675" y="933569"/>
                    <a:pt x="35560" y="946119"/>
                    <a:pt x="40043" y="961060"/>
                  </a:cubicBezTo>
                  <a:lnTo>
                    <a:pt x="40784" y="963380"/>
                  </a:lnTo>
                  <a:lnTo>
                    <a:pt x="35391" y="928038"/>
                  </a:lnTo>
                  <a:cubicBezTo>
                    <a:pt x="30168" y="876604"/>
                    <a:pt x="27491" y="824418"/>
                    <a:pt x="27491" y="771607"/>
                  </a:cubicBezTo>
                  <a:cubicBezTo>
                    <a:pt x="27491" y="718796"/>
                    <a:pt x="30168" y="666610"/>
                    <a:pt x="35391" y="615177"/>
                  </a:cubicBezTo>
                  <a:lnTo>
                    <a:pt x="56102" y="479470"/>
                  </a:lnTo>
                  <a:lnTo>
                    <a:pt x="54834" y="477715"/>
                  </a:lnTo>
                  <a:cubicBezTo>
                    <a:pt x="51697" y="475474"/>
                    <a:pt x="47214" y="483543"/>
                    <a:pt x="35859" y="542112"/>
                  </a:cubicBezTo>
                  <a:cubicBezTo>
                    <a:pt x="44225" y="503862"/>
                    <a:pt x="46616" y="483542"/>
                    <a:pt x="46616" y="466808"/>
                  </a:cubicBezTo>
                  <a:cubicBezTo>
                    <a:pt x="47812" y="450074"/>
                    <a:pt x="46616" y="438121"/>
                    <a:pt x="50202" y="418996"/>
                  </a:cubicBezTo>
                  <a:close/>
                  <a:moveTo>
                    <a:pt x="39444" y="1033375"/>
                  </a:moveTo>
                  <a:cubicBezTo>
                    <a:pt x="43031" y="1058477"/>
                    <a:pt x="47812" y="1074015"/>
                    <a:pt x="52593" y="1087164"/>
                  </a:cubicBezTo>
                  <a:cubicBezTo>
                    <a:pt x="57374" y="1100311"/>
                    <a:pt x="63350" y="1111069"/>
                    <a:pt x="68131" y="1127803"/>
                  </a:cubicBezTo>
                  <a:lnTo>
                    <a:pt x="65741" y="1125413"/>
                  </a:lnTo>
                  <a:cubicBezTo>
                    <a:pt x="72912" y="1154100"/>
                    <a:pt x="84865" y="1200715"/>
                    <a:pt x="100405" y="1243746"/>
                  </a:cubicBezTo>
                  <a:cubicBezTo>
                    <a:pt x="99209" y="1237770"/>
                    <a:pt x="96818" y="1232989"/>
                    <a:pt x="94427" y="1228208"/>
                  </a:cubicBezTo>
                  <a:cubicBezTo>
                    <a:pt x="95623" y="1243746"/>
                    <a:pt x="126701" y="1328612"/>
                    <a:pt x="107576" y="1292753"/>
                  </a:cubicBezTo>
                  <a:cubicBezTo>
                    <a:pt x="115943" y="1323831"/>
                    <a:pt x="124310" y="1339369"/>
                    <a:pt x="130286" y="1350127"/>
                  </a:cubicBezTo>
                  <a:cubicBezTo>
                    <a:pt x="136263" y="1360884"/>
                    <a:pt x="141044" y="1366861"/>
                    <a:pt x="148216" y="1375228"/>
                  </a:cubicBezTo>
                  <a:cubicBezTo>
                    <a:pt x="145826" y="1371642"/>
                    <a:pt x="144630" y="1368056"/>
                    <a:pt x="143435" y="1364471"/>
                  </a:cubicBezTo>
                  <a:cubicBezTo>
                    <a:pt x="148815" y="1377021"/>
                    <a:pt x="160244" y="1398985"/>
                    <a:pt x="166127" y="1406660"/>
                  </a:cubicBezTo>
                  <a:lnTo>
                    <a:pt x="166999" y="1407153"/>
                  </a:lnTo>
                  <a:lnTo>
                    <a:pt x="147724" y="1367141"/>
                  </a:lnTo>
                  <a:cubicBezTo>
                    <a:pt x="109014" y="1275619"/>
                    <a:pt x="78956" y="1179547"/>
                    <a:pt x="58575" y="1079949"/>
                  </a:cubicBezTo>
                  <a:lnTo>
                    <a:pt x="53312" y="1045462"/>
                  </a:lnTo>
                  <a:lnTo>
                    <a:pt x="51397" y="1040547"/>
                  </a:lnTo>
                  <a:cubicBezTo>
                    <a:pt x="63350" y="1095530"/>
                    <a:pt x="44225" y="1038156"/>
                    <a:pt x="39444" y="1033375"/>
                  </a:cubicBezTo>
                  <a:close/>
                  <a:moveTo>
                    <a:pt x="184076" y="1442603"/>
                  </a:moveTo>
                  <a:lnTo>
                    <a:pt x="185269" y="1448141"/>
                  </a:lnTo>
                  <a:cubicBezTo>
                    <a:pt x="185269" y="1454117"/>
                    <a:pt x="182879" y="1457703"/>
                    <a:pt x="196028" y="1486390"/>
                  </a:cubicBezTo>
                  <a:cubicBezTo>
                    <a:pt x="209175" y="1507905"/>
                    <a:pt x="218738" y="1516272"/>
                    <a:pt x="229496" y="1530615"/>
                  </a:cubicBezTo>
                  <a:lnTo>
                    <a:pt x="234963" y="1538433"/>
                  </a:lnTo>
                  <a:lnTo>
                    <a:pt x="212151" y="1500882"/>
                  </a:lnTo>
                  <a:lnTo>
                    <a:pt x="184076" y="1442603"/>
                  </a:lnTo>
                  <a:close/>
                </a:path>
              </a:pathLst>
            </a:custGeom>
            <a:solidFill>
              <a:schemeClr val="accent1">
                <a:lumMod val="50000"/>
              </a:schemeClr>
            </a:solidFill>
            <a:ln w="9525" cap="flat">
              <a:noFill/>
              <a:prstDash val="solid"/>
              <a:miter/>
            </a:ln>
          </p:spPr>
          <p:txBody>
            <a:bodyPr rtlCol="0" anchor="ctr"/>
            <a:lstStyle/>
            <a:p>
              <a:endParaRPr lang="en-US" noProof="0"/>
            </a:p>
          </p:txBody>
        </p:sp>
        <p:grpSp>
          <p:nvGrpSpPr>
            <p:cNvPr id="182" name="Group 181">
              <a:extLst>
                <a:ext uri="{FF2B5EF4-FFF2-40B4-BE49-F238E27FC236}">
                  <a16:creationId xmlns:a16="http://schemas.microsoft.com/office/drawing/2014/main" id="{72A805DF-EC6B-453D-9258-D4B8F8C47608}"/>
                </a:ext>
              </a:extLst>
            </p:cNvPr>
            <p:cNvGrpSpPr/>
            <p:nvPr userDrawn="1"/>
          </p:nvGrpSpPr>
          <p:grpSpPr>
            <a:xfrm>
              <a:off x="8018856" y="2916193"/>
              <a:ext cx="430847" cy="1657292"/>
              <a:chOff x="8018856" y="2916193"/>
              <a:chExt cx="430847" cy="1657292"/>
            </a:xfrm>
          </p:grpSpPr>
          <p:sp>
            <p:nvSpPr>
              <p:cNvPr id="183" name="Freeform: Shape 182">
                <a:extLst>
                  <a:ext uri="{FF2B5EF4-FFF2-40B4-BE49-F238E27FC236}">
                    <a16:creationId xmlns:a16="http://schemas.microsoft.com/office/drawing/2014/main" id="{76047B8E-A135-41FD-9E76-76387785A2EE}"/>
                  </a:ext>
                </a:extLst>
              </p:cNvPr>
              <p:cNvSpPr>
                <a:spLocks noChangeAspect="1"/>
              </p:cNvSpPr>
              <p:nvPr userDrawn="1"/>
            </p:nvSpPr>
            <p:spPr>
              <a:xfrm>
                <a:off x="8231094" y="2916193"/>
                <a:ext cx="218609" cy="681846"/>
              </a:xfrm>
              <a:custGeom>
                <a:avLst/>
                <a:gdLst>
                  <a:gd name="connsiteX0" fmla="*/ 17610 w 218609"/>
                  <a:gd name="connsiteY0" fmla="*/ 0 h 681846"/>
                  <a:gd name="connsiteX1" fmla="*/ 27840 w 218609"/>
                  <a:gd name="connsiteY1" fmla="*/ 20026 h 681846"/>
                  <a:gd name="connsiteX2" fmla="*/ 20842 w 218609"/>
                  <a:gd name="connsiteY2" fmla="*/ 28023 h 681846"/>
                  <a:gd name="connsiteX3" fmla="*/ 24877 w 218609"/>
                  <a:gd name="connsiteY3" fmla="*/ 32805 h 681846"/>
                  <a:gd name="connsiteX4" fmla="*/ 25733 w 218609"/>
                  <a:gd name="connsiteY4" fmla="*/ 32782 h 681846"/>
                  <a:gd name="connsiteX5" fmla="*/ 30417 w 218609"/>
                  <a:gd name="connsiteY5" fmla="*/ 25071 h 681846"/>
                  <a:gd name="connsiteX6" fmla="*/ 74408 w 218609"/>
                  <a:gd name="connsiteY6" fmla="*/ 111188 h 681846"/>
                  <a:gd name="connsiteX7" fmla="*/ 218609 w 218609"/>
                  <a:gd name="connsiteY7" fmla="*/ 667879 h 681846"/>
                  <a:gd name="connsiteX8" fmla="*/ 194297 w 218609"/>
                  <a:gd name="connsiteY8" fmla="*/ 672168 h 681846"/>
                  <a:gd name="connsiteX9" fmla="*/ 59750 w 218609"/>
                  <a:gd name="connsiteY9" fmla="*/ 156306 h 681846"/>
                  <a:gd name="connsiteX10" fmla="*/ 11843 w 218609"/>
                  <a:gd name="connsiteY10" fmla="*/ 55645 h 681846"/>
                  <a:gd name="connsiteX11" fmla="*/ 13712 w 218609"/>
                  <a:gd name="connsiteY11" fmla="*/ 52568 h 681846"/>
                  <a:gd name="connsiteX12" fmla="*/ 13821 w 218609"/>
                  <a:gd name="connsiteY12" fmla="*/ 44907 h 681846"/>
                  <a:gd name="connsiteX13" fmla="*/ 9250 w 218609"/>
                  <a:gd name="connsiteY13" fmla="*/ 50197 h 681846"/>
                  <a:gd name="connsiteX14" fmla="*/ 0 w 218609"/>
                  <a:gd name="connsiteY14" fmla="*/ 30761 h 681846"/>
                  <a:gd name="connsiteX15" fmla="*/ 14866 w 218609"/>
                  <a:gd name="connsiteY15" fmla="*/ 3968 h 681846"/>
                  <a:gd name="connsiteX16" fmla="*/ 17610 w 218609"/>
                  <a:gd name="connsiteY16" fmla="*/ 0 h 68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609" h="681846">
                    <a:moveTo>
                      <a:pt x="17610" y="0"/>
                    </a:moveTo>
                    <a:lnTo>
                      <a:pt x="27840" y="20026"/>
                    </a:lnTo>
                    <a:lnTo>
                      <a:pt x="20842" y="28023"/>
                    </a:lnTo>
                    <a:cubicBezTo>
                      <a:pt x="13073" y="42964"/>
                      <a:pt x="20245" y="36390"/>
                      <a:pt x="24877" y="32805"/>
                    </a:cubicBezTo>
                    <a:lnTo>
                      <a:pt x="25733" y="32782"/>
                    </a:lnTo>
                    <a:lnTo>
                      <a:pt x="30417" y="25071"/>
                    </a:lnTo>
                    <a:lnTo>
                      <a:pt x="74408" y="111188"/>
                    </a:lnTo>
                    <a:cubicBezTo>
                      <a:pt x="152643" y="287098"/>
                      <a:pt x="202520" y="475879"/>
                      <a:pt x="218609" y="667879"/>
                    </a:cubicBezTo>
                    <a:cubicBezTo>
                      <a:pt x="212888" y="686470"/>
                      <a:pt x="204307" y="685040"/>
                      <a:pt x="194297" y="672168"/>
                    </a:cubicBezTo>
                    <a:cubicBezTo>
                      <a:pt x="174990" y="498404"/>
                      <a:pt x="129135" y="322227"/>
                      <a:pt x="59750" y="156306"/>
                    </a:cubicBezTo>
                    <a:lnTo>
                      <a:pt x="11843" y="55645"/>
                    </a:lnTo>
                    <a:lnTo>
                      <a:pt x="13712" y="52568"/>
                    </a:lnTo>
                    <a:lnTo>
                      <a:pt x="13821" y="44907"/>
                    </a:lnTo>
                    <a:lnTo>
                      <a:pt x="9250" y="50197"/>
                    </a:lnTo>
                    <a:lnTo>
                      <a:pt x="0" y="30761"/>
                    </a:lnTo>
                    <a:lnTo>
                      <a:pt x="14866" y="3968"/>
                    </a:lnTo>
                    <a:lnTo>
                      <a:pt x="17610"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4" name="Freeform: Shape 183">
                <a:extLst>
                  <a:ext uri="{FF2B5EF4-FFF2-40B4-BE49-F238E27FC236}">
                    <a16:creationId xmlns:a16="http://schemas.microsoft.com/office/drawing/2014/main" id="{9A7738CE-642C-4213-B254-E3F950BD9EF0}"/>
                  </a:ext>
                </a:extLst>
              </p:cNvPr>
              <p:cNvSpPr>
                <a:spLocks noChangeAspect="1"/>
              </p:cNvSpPr>
              <p:nvPr userDrawn="1"/>
            </p:nvSpPr>
            <p:spPr>
              <a:xfrm>
                <a:off x="8228692" y="2977563"/>
                <a:ext cx="179537" cy="579335"/>
              </a:xfrm>
              <a:custGeom>
                <a:avLst/>
                <a:gdLst>
                  <a:gd name="connsiteX0" fmla="*/ 10767 w 179537"/>
                  <a:gd name="connsiteY0" fmla="*/ 0 h 579335"/>
                  <a:gd name="connsiteX1" fmla="*/ 87293 w 179537"/>
                  <a:gd name="connsiteY1" fmla="*/ 180499 h 579335"/>
                  <a:gd name="connsiteX2" fmla="*/ 179537 w 179537"/>
                  <a:gd name="connsiteY2" fmla="*/ 579335 h 579335"/>
                  <a:gd name="connsiteX3" fmla="*/ 165235 w 179537"/>
                  <a:gd name="connsiteY3" fmla="*/ 545011 h 579335"/>
                  <a:gd name="connsiteX4" fmla="*/ 69415 w 179537"/>
                  <a:gd name="connsiteY4" fmla="*/ 171738 h 579335"/>
                  <a:gd name="connsiteX5" fmla="*/ 0 w 179537"/>
                  <a:gd name="connsiteY5" fmla="*/ 17723 h 579335"/>
                  <a:gd name="connsiteX6" fmla="*/ 10767 w 179537"/>
                  <a:gd name="connsiteY6" fmla="*/ 0 h 579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37" h="579335">
                    <a:moveTo>
                      <a:pt x="10767" y="0"/>
                    </a:moveTo>
                    <a:lnTo>
                      <a:pt x="87293" y="180499"/>
                    </a:lnTo>
                    <a:cubicBezTo>
                      <a:pt x="133415" y="309750"/>
                      <a:pt x="164521" y="444185"/>
                      <a:pt x="179537" y="579335"/>
                    </a:cubicBezTo>
                    <a:cubicBezTo>
                      <a:pt x="175247" y="569323"/>
                      <a:pt x="169527" y="557882"/>
                      <a:pt x="165235" y="545011"/>
                    </a:cubicBezTo>
                    <a:cubicBezTo>
                      <a:pt x="146644" y="416297"/>
                      <a:pt x="113750" y="289012"/>
                      <a:pt x="69415" y="171738"/>
                    </a:cubicBezTo>
                    <a:lnTo>
                      <a:pt x="0" y="17723"/>
                    </a:lnTo>
                    <a:lnTo>
                      <a:pt x="10767"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5" name="Freeform: Shape 184">
                <a:extLst>
                  <a:ext uri="{FF2B5EF4-FFF2-40B4-BE49-F238E27FC236}">
                    <a16:creationId xmlns:a16="http://schemas.microsoft.com/office/drawing/2014/main" id="{BF480885-8366-4391-ABB6-03FD4B3ECE8D}"/>
                  </a:ext>
                </a:extLst>
              </p:cNvPr>
              <p:cNvSpPr>
                <a:spLocks noChangeAspect="1"/>
              </p:cNvSpPr>
              <p:nvPr userDrawn="1"/>
            </p:nvSpPr>
            <p:spPr>
              <a:xfrm>
                <a:off x="8030808" y="4045983"/>
                <a:ext cx="2390" cy="5071"/>
              </a:xfrm>
              <a:custGeom>
                <a:avLst/>
                <a:gdLst>
                  <a:gd name="connsiteX0" fmla="*/ 746 w 2390"/>
                  <a:gd name="connsiteY0" fmla="*/ 589 h 5071"/>
                  <a:gd name="connsiteX1" fmla="*/ 2390 w 2390"/>
                  <a:gd name="connsiteY1" fmla="*/ 5071 h 5071"/>
                  <a:gd name="connsiteX2" fmla="*/ 0 w 2390"/>
                  <a:gd name="connsiteY2" fmla="*/ 1485 h 5071"/>
                  <a:gd name="connsiteX3" fmla="*/ 746 w 2390"/>
                  <a:gd name="connsiteY3" fmla="*/ 589 h 5071"/>
                </a:gdLst>
                <a:ahLst/>
                <a:cxnLst>
                  <a:cxn ang="0">
                    <a:pos x="connsiteX0" y="connsiteY0"/>
                  </a:cxn>
                  <a:cxn ang="0">
                    <a:pos x="connsiteX1" y="connsiteY1"/>
                  </a:cxn>
                  <a:cxn ang="0">
                    <a:pos x="connsiteX2" y="connsiteY2"/>
                  </a:cxn>
                  <a:cxn ang="0">
                    <a:pos x="connsiteX3" y="connsiteY3"/>
                  </a:cxn>
                </a:cxnLst>
                <a:rect l="l" t="t" r="r" b="b"/>
                <a:pathLst>
                  <a:path w="2390" h="5071">
                    <a:moveTo>
                      <a:pt x="746" y="589"/>
                    </a:moveTo>
                    <a:cubicBezTo>
                      <a:pt x="1196" y="1485"/>
                      <a:pt x="1793" y="3278"/>
                      <a:pt x="2390" y="5071"/>
                    </a:cubicBezTo>
                    <a:cubicBezTo>
                      <a:pt x="1194" y="3876"/>
                      <a:pt x="1194" y="2681"/>
                      <a:pt x="0" y="1485"/>
                    </a:cubicBezTo>
                    <a:cubicBezTo>
                      <a:pt x="0" y="-307"/>
                      <a:pt x="298" y="-307"/>
                      <a:pt x="746" y="589"/>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6" name="Freeform: Shape 185">
                <a:extLst>
                  <a:ext uri="{FF2B5EF4-FFF2-40B4-BE49-F238E27FC236}">
                    <a16:creationId xmlns:a16="http://schemas.microsoft.com/office/drawing/2014/main" id="{4B31CB29-437E-4E20-999E-FF6C58817C3D}"/>
                  </a:ext>
                </a:extLst>
              </p:cNvPr>
              <p:cNvSpPr>
                <a:spLocks noChangeAspect="1"/>
              </p:cNvSpPr>
              <p:nvPr userDrawn="1"/>
            </p:nvSpPr>
            <p:spPr>
              <a:xfrm>
                <a:off x="8033199" y="4052249"/>
                <a:ext cx="8367" cy="23906"/>
              </a:xfrm>
              <a:custGeom>
                <a:avLst/>
                <a:gdLst>
                  <a:gd name="connsiteX0" fmla="*/ 0 w 8367"/>
                  <a:gd name="connsiteY0" fmla="*/ 0 h 23906"/>
                  <a:gd name="connsiteX1" fmla="*/ 8367 w 8367"/>
                  <a:gd name="connsiteY1" fmla="*/ 23906 h 23906"/>
                  <a:gd name="connsiteX2" fmla="*/ 0 w 8367"/>
                  <a:gd name="connsiteY2" fmla="*/ 0 h 23906"/>
                </a:gdLst>
                <a:ahLst/>
                <a:cxnLst>
                  <a:cxn ang="0">
                    <a:pos x="connsiteX0" y="connsiteY0"/>
                  </a:cxn>
                  <a:cxn ang="0">
                    <a:pos x="connsiteX1" y="connsiteY1"/>
                  </a:cxn>
                  <a:cxn ang="0">
                    <a:pos x="connsiteX2" y="connsiteY2"/>
                  </a:cxn>
                </a:cxnLst>
                <a:rect l="l" t="t" r="r" b="b"/>
                <a:pathLst>
                  <a:path w="8367" h="23906">
                    <a:moveTo>
                      <a:pt x="0" y="0"/>
                    </a:moveTo>
                    <a:cubicBezTo>
                      <a:pt x="2391" y="4781"/>
                      <a:pt x="4782" y="13148"/>
                      <a:pt x="8367" y="23906"/>
                    </a:cubicBezTo>
                    <a:cubicBezTo>
                      <a:pt x="5976" y="19125"/>
                      <a:pt x="2391" y="717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83D8A735-3ABA-4849-89DF-84368587DD59}"/>
                  </a:ext>
                </a:extLst>
              </p:cNvPr>
              <p:cNvSpPr>
                <a:spLocks noChangeAspect="1"/>
              </p:cNvSpPr>
              <p:nvPr userDrawn="1"/>
            </p:nvSpPr>
            <p:spPr>
              <a:xfrm>
                <a:off x="8235532" y="4357787"/>
                <a:ext cx="73772" cy="215698"/>
              </a:xfrm>
              <a:custGeom>
                <a:avLst/>
                <a:gdLst>
                  <a:gd name="connsiteX0" fmla="*/ 72585 w 73772"/>
                  <a:gd name="connsiteY0" fmla="*/ 0 h 215698"/>
                  <a:gd name="connsiteX1" fmla="*/ 64006 w 73772"/>
                  <a:gd name="connsiteY1" fmla="*/ 60067 h 215698"/>
                  <a:gd name="connsiteX2" fmla="*/ 66866 w 73772"/>
                  <a:gd name="connsiteY2" fmla="*/ 82949 h 215698"/>
                  <a:gd name="connsiteX3" fmla="*/ 11753 w 73772"/>
                  <a:gd name="connsiteY3" fmla="*/ 215698 h 215698"/>
                  <a:gd name="connsiteX4" fmla="*/ 11174 w 73772"/>
                  <a:gd name="connsiteY4" fmla="*/ 215498 h 215698"/>
                  <a:gd name="connsiteX5" fmla="*/ 4451 w 73772"/>
                  <a:gd name="connsiteY5" fmla="*/ 204851 h 215698"/>
                  <a:gd name="connsiteX6" fmla="*/ 0 w 73772"/>
                  <a:gd name="connsiteY6" fmla="*/ 196961 h 215698"/>
                  <a:gd name="connsiteX7" fmla="*/ 1078 w 73772"/>
                  <a:gd name="connsiteY7" fmla="*/ 195038 h 215698"/>
                  <a:gd name="connsiteX8" fmla="*/ 21101 w 73772"/>
                  <a:gd name="connsiteY8" fmla="*/ 148737 h 215698"/>
                  <a:gd name="connsiteX9" fmla="*/ 42552 w 73772"/>
                  <a:gd name="connsiteY9" fmla="*/ 88670 h 215698"/>
                  <a:gd name="connsiteX10" fmla="*/ 53994 w 73772"/>
                  <a:gd name="connsiteY10" fmla="*/ 54346 h 215698"/>
                  <a:gd name="connsiteX11" fmla="*/ 64006 w 73772"/>
                  <a:gd name="connsiteY11" fmla="*/ 18591 h 215698"/>
                  <a:gd name="connsiteX12" fmla="*/ 72585 w 73772"/>
                  <a:gd name="connsiteY12" fmla="*/ 0 h 21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72" h="215698">
                    <a:moveTo>
                      <a:pt x="72585" y="0"/>
                    </a:moveTo>
                    <a:cubicBezTo>
                      <a:pt x="52564" y="62927"/>
                      <a:pt x="56854" y="64357"/>
                      <a:pt x="64006" y="60067"/>
                    </a:cubicBezTo>
                    <a:cubicBezTo>
                      <a:pt x="69726" y="55776"/>
                      <a:pt x="81168" y="44334"/>
                      <a:pt x="66866" y="82949"/>
                    </a:cubicBezTo>
                    <a:lnTo>
                      <a:pt x="11753" y="215698"/>
                    </a:lnTo>
                    <a:lnTo>
                      <a:pt x="11174" y="215498"/>
                    </a:lnTo>
                    <a:lnTo>
                      <a:pt x="4451" y="204851"/>
                    </a:lnTo>
                    <a:lnTo>
                      <a:pt x="0" y="196961"/>
                    </a:lnTo>
                    <a:lnTo>
                      <a:pt x="1078" y="195038"/>
                    </a:lnTo>
                    <a:cubicBezTo>
                      <a:pt x="7156" y="182345"/>
                      <a:pt x="13950" y="166614"/>
                      <a:pt x="21101" y="148737"/>
                    </a:cubicBezTo>
                    <a:cubicBezTo>
                      <a:pt x="28251" y="130144"/>
                      <a:pt x="35402" y="110122"/>
                      <a:pt x="42552" y="88670"/>
                    </a:cubicBezTo>
                    <a:cubicBezTo>
                      <a:pt x="46844" y="77229"/>
                      <a:pt x="51133" y="67217"/>
                      <a:pt x="53994" y="54346"/>
                    </a:cubicBezTo>
                    <a:cubicBezTo>
                      <a:pt x="56854" y="42905"/>
                      <a:pt x="61145" y="31464"/>
                      <a:pt x="64006" y="18591"/>
                    </a:cubicBezTo>
                    <a:cubicBezTo>
                      <a:pt x="66866" y="12871"/>
                      <a:pt x="69726" y="7150"/>
                      <a:pt x="72585"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8" name="Freeform: Shape 187">
                <a:extLst>
                  <a:ext uri="{FF2B5EF4-FFF2-40B4-BE49-F238E27FC236}">
                    <a16:creationId xmlns:a16="http://schemas.microsoft.com/office/drawing/2014/main" id="{1E6A2C20-7D3D-4B35-91B0-8D908B65AE08}"/>
                  </a:ext>
                </a:extLst>
              </p:cNvPr>
              <p:cNvSpPr>
                <a:spLocks noChangeAspect="1"/>
              </p:cNvSpPr>
              <p:nvPr userDrawn="1"/>
            </p:nvSpPr>
            <p:spPr>
              <a:xfrm>
                <a:off x="8055909" y="2994880"/>
                <a:ext cx="168079" cy="446577"/>
              </a:xfrm>
              <a:custGeom>
                <a:avLst/>
                <a:gdLst>
                  <a:gd name="connsiteX0" fmla="*/ 163868 w 168079"/>
                  <a:gd name="connsiteY0" fmla="*/ 0 h 446577"/>
                  <a:gd name="connsiteX1" fmla="*/ 168079 w 168079"/>
                  <a:gd name="connsiteY1" fmla="*/ 8150 h 446577"/>
                  <a:gd name="connsiteX2" fmla="*/ 155973 w 168079"/>
                  <a:gd name="connsiteY2" fmla="*/ 28077 h 446577"/>
                  <a:gd name="connsiteX3" fmla="*/ 40098 w 168079"/>
                  <a:gd name="connsiteY3" fmla="*/ 302385 h 446577"/>
                  <a:gd name="connsiteX4" fmla="*/ 15818 w 168079"/>
                  <a:gd name="connsiteY4" fmla="*/ 396814 h 446577"/>
                  <a:gd name="connsiteX5" fmla="*/ 13933 w 168079"/>
                  <a:gd name="connsiteY5" fmla="*/ 395029 h 446577"/>
                  <a:gd name="connsiteX6" fmla="*/ 11953 w 168079"/>
                  <a:gd name="connsiteY6" fmla="*/ 383226 h 446577"/>
                  <a:gd name="connsiteX7" fmla="*/ 0 w 168079"/>
                  <a:gd name="connsiteY7" fmla="*/ 446577 h 446577"/>
                  <a:gd name="connsiteX8" fmla="*/ 11953 w 168079"/>
                  <a:gd name="connsiteY8" fmla="*/ 372469 h 446577"/>
                  <a:gd name="connsiteX9" fmla="*/ 23906 w 168079"/>
                  <a:gd name="connsiteY9" fmla="*/ 329438 h 446577"/>
                  <a:gd name="connsiteX10" fmla="*/ 38249 w 168079"/>
                  <a:gd name="connsiteY10" fmla="*/ 284017 h 446577"/>
                  <a:gd name="connsiteX11" fmla="*/ 54984 w 168079"/>
                  <a:gd name="connsiteY11" fmla="*/ 237401 h 446577"/>
                  <a:gd name="connsiteX12" fmla="*/ 74108 w 168079"/>
                  <a:gd name="connsiteY12" fmla="*/ 189589 h 446577"/>
                  <a:gd name="connsiteX13" fmla="*/ 111163 w 168079"/>
                  <a:gd name="connsiteY13" fmla="*/ 96356 h 446577"/>
                  <a:gd name="connsiteX14" fmla="*/ 96819 w 168079"/>
                  <a:gd name="connsiteY14" fmla="*/ 136996 h 446577"/>
                  <a:gd name="connsiteX15" fmla="*/ 132678 w 168079"/>
                  <a:gd name="connsiteY15" fmla="*/ 53326 h 446577"/>
                  <a:gd name="connsiteX16" fmla="*/ 154642 w 168079"/>
                  <a:gd name="connsiteY16" fmla="*/ 14330 h 446577"/>
                  <a:gd name="connsiteX17" fmla="*/ 163868 w 168079"/>
                  <a:gd name="connsiteY17" fmla="*/ 0 h 44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079" h="446577">
                    <a:moveTo>
                      <a:pt x="163868" y="0"/>
                    </a:moveTo>
                    <a:lnTo>
                      <a:pt x="168079" y="8150"/>
                    </a:lnTo>
                    <a:lnTo>
                      <a:pt x="155973" y="28077"/>
                    </a:lnTo>
                    <a:cubicBezTo>
                      <a:pt x="108866" y="114792"/>
                      <a:pt x="69899" y="206570"/>
                      <a:pt x="40098" y="302385"/>
                    </a:cubicBezTo>
                    <a:lnTo>
                      <a:pt x="15818" y="396814"/>
                    </a:lnTo>
                    <a:lnTo>
                      <a:pt x="13933" y="395029"/>
                    </a:lnTo>
                    <a:cubicBezTo>
                      <a:pt x="12401" y="393312"/>
                      <a:pt x="11356" y="390398"/>
                      <a:pt x="11953" y="383226"/>
                    </a:cubicBezTo>
                    <a:lnTo>
                      <a:pt x="0" y="446577"/>
                    </a:lnTo>
                    <a:cubicBezTo>
                      <a:pt x="1196" y="426256"/>
                      <a:pt x="5977" y="399960"/>
                      <a:pt x="11953" y="372469"/>
                    </a:cubicBezTo>
                    <a:cubicBezTo>
                      <a:pt x="15540" y="358125"/>
                      <a:pt x="19125" y="343782"/>
                      <a:pt x="23906" y="329438"/>
                    </a:cubicBezTo>
                    <a:cubicBezTo>
                      <a:pt x="28687" y="315095"/>
                      <a:pt x="32274" y="299556"/>
                      <a:pt x="38249" y="284017"/>
                    </a:cubicBezTo>
                    <a:cubicBezTo>
                      <a:pt x="44227" y="268478"/>
                      <a:pt x="49008" y="252940"/>
                      <a:pt x="54984" y="237401"/>
                    </a:cubicBezTo>
                    <a:cubicBezTo>
                      <a:pt x="60961" y="221862"/>
                      <a:pt x="68132" y="206323"/>
                      <a:pt x="74108" y="189589"/>
                    </a:cubicBezTo>
                    <a:cubicBezTo>
                      <a:pt x="86061" y="157317"/>
                      <a:pt x="100405" y="127434"/>
                      <a:pt x="111163" y="96356"/>
                    </a:cubicBezTo>
                    <a:cubicBezTo>
                      <a:pt x="118335" y="89185"/>
                      <a:pt x="101600" y="121458"/>
                      <a:pt x="96819" y="136996"/>
                    </a:cubicBezTo>
                    <a:cubicBezTo>
                      <a:pt x="126701" y="87990"/>
                      <a:pt x="118335" y="85599"/>
                      <a:pt x="132678" y="53326"/>
                    </a:cubicBezTo>
                    <a:cubicBezTo>
                      <a:pt x="139252" y="40178"/>
                      <a:pt x="147022" y="26731"/>
                      <a:pt x="154642" y="14330"/>
                    </a:cubicBezTo>
                    <a:lnTo>
                      <a:pt x="163868" y="0"/>
                    </a:ln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89" name="Freeform: Shape 188">
                <a:extLst>
                  <a:ext uri="{FF2B5EF4-FFF2-40B4-BE49-F238E27FC236}">
                    <a16:creationId xmlns:a16="http://schemas.microsoft.com/office/drawing/2014/main" id="{D32A1368-C580-448D-A8B5-F78895ED36AC}"/>
                  </a:ext>
                </a:extLst>
              </p:cNvPr>
              <p:cNvSpPr>
                <a:spLocks noChangeAspect="1"/>
              </p:cNvSpPr>
              <p:nvPr userDrawn="1"/>
            </p:nvSpPr>
            <p:spPr>
              <a:xfrm>
                <a:off x="8018856" y="3399621"/>
                <a:ext cx="36977" cy="544384"/>
              </a:xfrm>
              <a:custGeom>
                <a:avLst/>
                <a:gdLst>
                  <a:gd name="connsiteX0" fmla="*/ 31077 w 36977"/>
                  <a:gd name="connsiteY0" fmla="*/ 0 h 544384"/>
                  <a:gd name="connsiteX1" fmla="*/ 27491 w 36977"/>
                  <a:gd name="connsiteY1" fmla="*/ 47812 h 544384"/>
                  <a:gd name="connsiteX2" fmla="*/ 16734 w 36977"/>
                  <a:gd name="connsiteY2" fmla="*/ 123116 h 544384"/>
                  <a:gd name="connsiteX3" fmla="*/ 35709 w 36977"/>
                  <a:gd name="connsiteY3" fmla="*/ 58719 h 544384"/>
                  <a:gd name="connsiteX4" fmla="*/ 36977 w 36977"/>
                  <a:gd name="connsiteY4" fmla="*/ 60474 h 544384"/>
                  <a:gd name="connsiteX5" fmla="*/ 16266 w 36977"/>
                  <a:gd name="connsiteY5" fmla="*/ 196181 h 544384"/>
                  <a:gd name="connsiteX6" fmla="*/ 8366 w 36977"/>
                  <a:gd name="connsiteY6" fmla="*/ 352611 h 544384"/>
                  <a:gd name="connsiteX7" fmla="*/ 16266 w 36977"/>
                  <a:gd name="connsiteY7" fmla="*/ 509042 h 544384"/>
                  <a:gd name="connsiteX8" fmla="*/ 21659 w 36977"/>
                  <a:gd name="connsiteY8" fmla="*/ 544384 h 544384"/>
                  <a:gd name="connsiteX9" fmla="*/ 20918 w 36977"/>
                  <a:gd name="connsiteY9" fmla="*/ 542064 h 544384"/>
                  <a:gd name="connsiteX10" fmla="*/ 11953 w 36977"/>
                  <a:gd name="connsiteY10" fmla="*/ 527123 h 544384"/>
                  <a:gd name="connsiteX11" fmla="*/ 13147 w 36977"/>
                  <a:gd name="connsiteY11" fmla="*/ 511584 h 544384"/>
                  <a:gd name="connsiteX12" fmla="*/ 11953 w 36977"/>
                  <a:gd name="connsiteY12" fmla="*/ 488874 h 544384"/>
                  <a:gd name="connsiteX13" fmla="*/ 5976 w 36977"/>
                  <a:gd name="connsiteY13" fmla="*/ 431500 h 544384"/>
                  <a:gd name="connsiteX14" fmla="*/ 5976 w 36977"/>
                  <a:gd name="connsiteY14" fmla="*/ 334681 h 544384"/>
                  <a:gd name="connsiteX15" fmla="*/ 0 w 36977"/>
                  <a:gd name="connsiteY15" fmla="*/ 356196 h 544384"/>
                  <a:gd name="connsiteX16" fmla="*/ 2390 w 36977"/>
                  <a:gd name="connsiteY16" fmla="*/ 265354 h 544384"/>
                  <a:gd name="connsiteX17" fmla="*/ 4781 w 36977"/>
                  <a:gd name="connsiteY17" fmla="*/ 222324 h 544384"/>
                  <a:gd name="connsiteX18" fmla="*/ 5976 w 36977"/>
                  <a:gd name="connsiteY18" fmla="*/ 200809 h 544384"/>
                  <a:gd name="connsiteX19" fmla="*/ 7172 w 36977"/>
                  <a:gd name="connsiteY19" fmla="*/ 179294 h 544384"/>
                  <a:gd name="connsiteX20" fmla="*/ 15538 w 36977"/>
                  <a:gd name="connsiteY20" fmla="*/ 92038 h 544384"/>
                  <a:gd name="connsiteX21" fmla="*/ 21515 w 36977"/>
                  <a:gd name="connsiteY21" fmla="*/ 46617 h 544384"/>
                  <a:gd name="connsiteX22" fmla="*/ 31077 w 36977"/>
                  <a:gd name="connsiteY22" fmla="*/ 0 h 5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977" h="544384">
                    <a:moveTo>
                      <a:pt x="31077" y="0"/>
                    </a:moveTo>
                    <a:cubicBezTo>
                      <a:pt x="27491" y="19125"/>
                      <a:pt x="28687" y="31078"/>
                      <a:pt x="27491" y="47812"/>
                    </a:cubicBezTo>
                    <a:cubicBezTo>
                      <a:pt x="27491" y="64546"/>
                      <a:pt x="25100" y="84866"/>
                      <a:pt x="16734" y="123116"/>
                    </a:cubicBezTo>
                    <a:cubicBezTo>
                      <a:pt x="28089" y="64547"/>
                      <a:pt x="32572" y="56478"/>
                      <a:pt x="35709" y="58719"/>
                    </a:cubicBezTo>
                    <a:lnTo>
                      <a:pt x="36977" y="60474"/>
                    </a:lnTo>
                    <a:lnTo>
                      <a:pt x="16266" y="196181"/>
                    </a:lnTo>
                    <a:cubicBezTo>
                      <a:pt x="11043" y="247614"/>
                      <a:pt x="8366" y="299800"/>
                      <a:pt x="8366" y="352611"/>
                    </a:cubicBezTo>
                    <a:cubicBezTo>
                      <a:pt x="8366" y="405422"/>
                      <a:pt x="11043" y="457608"/>
                      <a:pt x="16266" y="509042"/>
                    </a:cubicBezTo>
                    <a:lnTo>
                      <a:pt x="21659" y="544384"/>
                    </a:lnTo>
                    <a:lnTo>
                      <a:pt x="20918" y="542064"/>
                    </a:lnTo>
                    <a:cubicBezTo>
                      <a:pt x="16435" y="527123"/>
                      <a:pt x="12550" y="514573"/>
                      <a:pt x="11953" y="527123"/>
                    </a:cubicBezTo>
                    <a:cubicBezTo>
                      <a:pt x="13147" y="523537"/>
                      <a:pt x="13147" y="518756"/>
                      <a:pt x="13147" y="511584"/>
                    </a:cubicBezTo>
                    <a:cubicBezTo>
                      <a:pt x="13147" y="505608"/>
                      <a:pt x="13147" y="497241"/>
                      <a:pt x="11953" y="488874"/>
                    </a:cubicBezTo>
                    <a:cubicBezTo>
                      <a:pt x="10757" y="472140"/>
                      <a:pt x="8366" y="451820"/>
                      <a:pt x="5976" y="431500"/>
                    </a:cubicBezTo>
                    <a:cubicBezTo>
                      <a:pt x="3585" y="390860"/>
                      <a:pt x="0" y="350221"/>
                      <a:pt x="5976" y="334681"/>
                    </a:cubicBezTo>
                    <a:lnTo>
                      <a:pt x="0" y="356196"/>
                    </a:lnTo>
                    <a:cubicBezTo>
                      <a:pt x="2390" y="325119"/>
                      <a:pt x="1195" y="295237"/>
                      <a:pt x="2390" y="265354"/>
                    </a:cubicBezTo>
                    <a:cubicBezTo>
                      <a:pt x="3585" y="251011"/>
                      <a:pt x="3585" y="236667"/>
                      <a:pt x="4781" y="222324"/>
                    </a:cubicBezTo>
                    <a:lnTo>
                      <a:pt x="5976" y="200809"/>
                    </a:lnTo>
                    <a:lnTo>
                      <a:pt x="7172" y="179294"/>
                    </a:lnTo>
                    <a:cubicBezTo>
                      <a:pt x="9562" y="150607"/>
                      <a:pt x="10757" y="121920"/>
                      <a:pt x="15538" y="92038"/>
                    </a:cubicBezTo>
                    <a:cubicBezTo>
                      <a:pt x="17929" y="77695"/>
                      <a:pt x="19125" y="62155"/>
                      <a:pt x="21515" y="46617"/>
                    </a:cubicBezTo>
                    <a:cubicBezTo>
                      <a:pt x="23906" y="31078"/>
                      <a:pt x="27491" y="16734"/>
                      <a:pt x="31077"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0" name="Freeform: Shape 189">
                <a:extLst>
                  <a:ext uri="{FF2B5EF4-FFF2-40B4-BE49-F238E27FC236}">
                    <a16:creationId xmlns:a16="http://schemas.microsoft.com/office/drawing/2014/main" id="{F7950CC4-5E6B-4F96-93AD-8D8759BD3864}"/>
                  </a:ext>
                </a:extLst>
              </p:cNvPr>
              <p:cNvSpPr>
                <a:spLocks noChangeAspect="1"/>
              </p:cNvSpPr>
              <p:nvPr userDrawn="1"/>
            </p:nvSpPr>
            <p:spPr>
              <a:xfrm>
                <a:off x="8039175" y="4014000"/>
                <a:ext cx="127555" cy="373778"/>
              </a:xfrm>
              <a:custGeom>
                <a:avLst/>
                <a:gdLst>
                  <a:gd name="connsiteX0" fmla="*/ 0 w 127555"/>
                  <a:gd name="connsiteY0" fmla="*/ 0 h 373778"/>
                  <a:gd name="connsiteX1" fmla="*/ 11953 w 127555"/>
                  <a:gd name="connsiteY1" fmla="*/ 7172 h 373778"/>
                  <a:gd name="connsiteX2" fmla="*/ 13868 w 127555"/>
                  <a:gd name="connsiteY2" fmla="*/ 12087 h 373778"/>
                  <a:gd name="connsiteX3" fmla="*/ 19131 w 127555"/>
                  <a:gd name="connsiteY3" fmla="*/ 46574 h 373778"/>
                  <a:gd name="connsiteX4" fmla="*/ 108280 w 127555"/>
                  <a:gd name="connsiteY4" fmla="*/ 333766 h 373778"/>
                  <a:gd name="connsiteX5" fmla="*/ 127555 w 127555"/>
                  <a:gd name="connsiteY5" fmla="*/ 373778 h 373778"/>
                  <a:gd name="connsiteX6" fmla="*/ 126683 w 127555"/>
                  <a:gd name="connsiteY6" fmla="*/ 373285 h 373778"/>
                  <a:gd name="connsiteX7" fmla="*/ 103991 w 127555"/>
                  <a:gd name="connsiteY7" fmla="*/ 331096 h 373778"/>
                  <a:gd name="connsiteX8" fmla="*/ 108772 w 127555"/>
                  <a:gd name="connsiteY8" fmla="*/ 341853 h 373778"/>
                  <a:gd name="connsiteX9" fmla="*/ 90842 w 127555"/>
                  <a:gd name="connsiteY9" fmla="*/ 316752 h 373778"/>
                  <a:gd name="connsiteX10" fmla="*/ 68132 w 127555"/>
                  <a:gd name="connsiteY10" fmla="*/ 259378 h 373778"/>
                  <a:gd name="connsiteX11" fmla="*/ 54983 w 127555"/>
                  <a:gd name="connsiteY11" fmla="*/ 194833 h 373778"/>
                  <a:gd name="connsiteX12" fmla="*/ 60961 w 127555"/>
                  <a:gd name="connsiteY12" fmla="*/ 210371 h 373778"/>
                  <a:gd name="connsiteX13" fmla="*/ 26297 w 127555"/>
                  <a:gd name="connsiteY13" fmla="*/ 92038 h 373778"/>
                  <a:gd name="connsiteX14" fmla="*/ 28687 w 127555"/>
                  <a:gd name="connsiteY14" fmla="*/ 94428 h 373778"/>
                  <a:gd name="connsiteX15" fmla="*/ 13149 w 127555"/>
                  <a:gd name="connsiteY15" fmla="*/ 53789 h 373778"/>
                  <a:gd name="connsiteX16" fmla="*/ 0 w 127555"/>
                  <a:gd name="connsiteY16" fmla="*/ 0 h 373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555" h="373778">
                    <a:moveTo>
                      <a:pt x="0" y="0"/>
                    </a:moveTo>
                    <a:cubicBezTo>
                      <a:pt x="4781" y="4781"/>
                      <a:pt x="23906" y="62155"/>
                      <a:pt x="11953" y="7172"/>
                    </a:cubicBezTo>
                    <a:lnTo>
                      <a:pt x="13868" y="12087"/>
                    </a:lnTo>
                    <a:lnTo>
                      <a:pt x="19131" y="46574"/>
                    </a:lnTo>
                    <a:cubicBezTo>
                      <a:pt x="39512" y="146172"/>
                      <a:pt x="69570" y="242244"/>
                      <a:pt x="108280" y="333766"/>
                    </a:cubicBezTo>
                    <a:lnTo>
                      <a:pt x="127555" y="373778"/>
                    </a:lnTo>
                    <a:lnTo>
                      <a:pt x="126683" y="373285"/>
                    </a:lnTo>
                    <a:cubicBezTo>
                      <a:pt x="120800" y="365610"/>
                      <a:pt x="109371" y="343646"/>
                      <a:pt x="103991" y="331096"/>
                    </a:cubicBezTo>
                    <a:cubicBezTo>
                      <a:pt x="105186" y="334681"/>
                      <a:pt x="106382" y="338267"/>
                      <a:pt x="108772" y="341853"/>
                    </a:cubicBezTo>
                    <a:cubicBezTo>
                      <a:pt x="101600" y="333486"/>
                      <a:pt x="96819" y="327509"/>
                      <a:pt x="90842" y="316752"/>
                    </a:cubicBezTo>
                    <a:cubicBezTo>
                      <a:pt x="84866" y="305994"/>
                      <a:pt x="76499" y="290456"/>
                      <a:pt x="68132" y="259378"/>
                    </a:cubicBezTo>
                    <a:cubicBezTo>
                      <a:pt x="87257" y="295237"/>
                      <a:pt x="56179" y="210371"/>
                      <a:pt x="54983" y="194833"/>
                    </a:cubicBezTo>
                    <a:cubicBezTo>
                      <a:pt x="57374" y="199614"/>
                      <a:pt x="59765" y="204395"/>
                      <a:pt x="60961" y="210371"/>
                    </a:cubicBezTo>
                    <a:cubicBezTo>
                      <a:pt x="45421" y="167340"/>
                      <a:pt x="33468" y="120725"/>
                      <a:pt x="26297" y="92038"/>
                    </a:cubicBezTo>
                    <a:lnTo>
                      <a:pt x="28687" y="94428"/>
                    </a:lnTo>
                    <a:cubicBezTo>
                      <a:pt x="23906" y="77694"/>
                      <a:pt x="17930" y="66936"/>
                      <a:pt x="13149" y="53789"/>
                    </a:cubicBezTo>
                    <a:cubicBezTo>
                      <a:pt x="8368" y="40640"/>
                      <a:pt x="3587" y="25102"/>
                      <a:pt x="0" y="0"/>
                    </a:cubicBezTo>
                    <a:close/>
                  </a:path>
                </a:pathLst>
              </a:custGeom>
              <a:solidFill>
                <a:schemeClr val="accent1">
                  <a:lumMod val="50000"/>
                </a:schemeClr>
              </a:solidFill>
              <a:ln w="9525" cap="flat">
                <a:noFill/>
                <a:prstDash val="solid"/>
                <a:miter/>
              </a:ln>
            </p:spPr>
            <p:txBody>
              <a:bodyPr rtlCol="0" anchor="ctr"/>
              <a:lstStyle/>
              <a:p>
                <a:endParaRPr lang="en-US" noProof="0"/>
              </a:p>
            </p:txBody>
          </p:sp>
          <p:sp>
            <p:nvSpPr>
              <p:cNvPr id="191" name="Freeform: Shape 190">
                <a:extLst>
                  <a:ext uri="{FF2B5EF4-FFF2-40B4-BE49-F238E27FC236}">
                    <a16:creationId xmlns:a16="http://schemas.microsoft.com/office/drawing/2014/main" id="{5343D5B4-639E-4EB5-924A-60FC3A28271C}"/>
                  </a:ext>
                </a:extLst>
              </p:cNvPr>
              <p:cNvSpPr>
                <a:spLocks noChangeAspect="1"/>
              </p:cNvSpPr>
              <p:nvPr userDrawn="1"/>
            </p:nvSpPr>
            <p:spPr>
              <a:xfrm>
                <a:off x="8183807" y="4423228"/>
                <a:ext cx="50887" cy="95830"/>
              </a:xfrm>
              <a:custGeom>
                <a:avLst/>
                <a:gdLst>
                  <a:gd name="connsiteX0" fmla="*/ 0 w 50887"/>
                  <a:gd name="connsiteY0" fmla="*/ 0 h 95830"/>
                  <a:gd name="connsiteX1" fmla="*/ 28075 w 50887"/>
                  <a:gd name="connsiteY1" fmla="*/ 58279 h 95830"/>
                  <a:gd name="connsiteX2" fmla="*/ 50887 w 50887"/>
                  <a:gd name="connsiteY2" fmla="*/ 95830 h 95830"/>
                  <a:gd name="connsiteX3" fmla="*/ 45420 w 50887"/>
                  <a:gd name="connsiteY3" fmla="*/ 88012 h 95830"/>
                  <a:gd name="connsiteX4" fmla="*/ 11952 w 50887"/>
                  <a:gd name="connsiteY4" fmla="*/ 43787 h 95830"/>
                  <a:gd name="connsiteX5" fmla="*/ 1193 w 50887"/>
                  <a:gd name="connsiteY5" fmla="*/ 5538 h 95830"/>
                  <a:gd name="connsiteX6" fmla="*/ 0 w 50887"/>
                  <a:gd name="connsiteY6" fmla="*/ 0 h 9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7" h="95830">
                    <a:moveTo>
                      <a:pt x="0" y="0"/>
                    </a:moveTo>
                    <a:lnTo>
                      <a:pt x="28075" y="58279"/>
                    </a:lnTo>
                    <a:lnTo>
                      <a:pt x="50887" y="95830"/>
                    </a:lnTo>
                    <a:lnTo>
                      <a:pt x="45420" y="88012"/>
                    </a:lnTo>
                    <a:cubicBezTo>
                      <a:pt x="34662" y="73669"/>
                      <a:pt x="25099" y="65302"/>
                      <a:pt x="11952" y="43787"/>
                    </a:cubicBezTo>
                    <a:cubicBezTo>
                      <a:pt x="-1197" y="15100"/>
                      <a:pt x="1193" y="11514"/>
                      <a:pt x="1193" y="5538"/>
                    </a:cubicBezTo>
                    <a:lnTo>
                      <a:pt x="0" y="0"/>
                    </a:lnTo>
                    <a:close/>
                  </a:path>
                </a:pathLst>
              </a:custGeom>
              <a:solidFill>
                <a:schemeClr val="accent1">
                  <a:lumMod val="50000"/>
                </a:schemeClr>
              </a:solidFill>
              <a:ln w="952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1729190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6096600"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1" y="3652910"/>
            <a:ext cx="11329199"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5106600"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5106600"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9781200"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4" name="Title 3">
            <a:extLst>
              <a:ext uri="{FF2B5EF4-FFF2-40B4-BE49-F238E27FC236}">
                <a16:creationId xmlns:a16="http://schemas.microsoft.com/office/drawing/2014/main" id="{129EA32B-6EE8-4742-9788-FCAC7A0FE6E6}"/>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0427A446-62BF-4F99-BF28-8B764B71F115}"/>
              </a:ext>
            </a:extLst>
          </p:cNvPr>
          <p:cNvSpPr>
            <a:spLocks noGrp="1"/>
          </p:cNvSpPr>
          <p:nvPr>
            <p:ph type="ftr" sz="quarter" idx="18"/>
          </p:nvPr>
        </p:nvSpPr>
        <p:spPr/>
        <p:txBody>
          <a:bodyPr/>
          <a:lstStyle/>
          <a:p>
            <a:endParaRPr lang="en-US" noProof="0"/>
          </a:p>
        </p:txBody>
      </p:sp>
      <p:sp>
        <p:nvSpPr>
          <p:cNvPr id="7" name="Slide Number Placeholder 6">
            <a:extLst>
              <a:ext uri="{FF2B5EF4-FFF2-40B4-BE49-F238E27FC236}">
                <a16:creationId xmlns:a16="http://schemas.microsoft.com/office/drawing/2014/main" id="{2CAE8445-BA39-4932-B40E-1B18A4CDF6CF}"/>
              </a:ext>
            </a:extLst>
          </p:cNvPr>
          <p:cNvSpPr>
            <a:spLocks noGrp="1"/>
          </p:cNvSpPr>
          <p:nvPr>
            <p:ph type="sldNum" sz="quarter" idx="19"/>
          </p:nvPr>
        </p:nvSpPr>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3599116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7E7734C-4A13-4559-83EF-C012059B11AF}"/>
              </a:ext>
            </a:extLst>
          </p:cNvPr>
          <p:cNvGrpSpPr/>
          <p:nvPr userDrawn="1"/>
        </p:nvGrpSpPr>
        <p:grpSpPr>
          <a:xfrm>
            <a:off x="-735060" y="-1"/>
            <a:ext cx="8994070" cy="7509123"/>
            <a:chOff x="-731331" y="-1"/>
            <a:chExt cx="8994070" cy="7509123"/>
          </a:xfrm>
        </p:grpSpPr>
        <p:sp>
          <p:nvSpPr>
            <p:cNvPr id="22" name="Freeform: Shape 21">
              <a:extLst>
                <a:ext uri="{FF2B5EF4-FFF2-40B4-BE49-F238E27FC236}">
                  <a16:creationId xmlns:a16="http://schemas.microsoft.com/office/drawing/2014/main" id="{8471301E-8E93-4B4F-BCAE-9714571192DA}"/>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3" name="Freeform: Shape 22">
              <a:extLst>
                <a:ext uri="{FF2B5EF4-FFF2-40B4-BE49-F238E27FC236}">
                  <a16:creationId xmlns:a16="http://schemas.microsoft.com/office/drawing/2014/main" id="{E71722AE-823A-40E5-8EC3-62F4D18B127F}"/>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1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1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4764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4764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8520999" y="1728000"/>
            <a:ext cx="3240000" cy="720000"/>
          </a:xfrm>
          <a:noFill/>
          <a:ln w="28575">
            <a:noFill/>
          </a:ln>
        </p:spPr>
        <p:txBody>
          <a:bodyPr lIns="108000" tIns="36000" rIns="108000" bIns="36000" anchor="ctr"/>
          <a:lstStyle>
            <a:lvl1pPr marL="0" indent="0" algn="ctr">
              <a:buNone/>
              <a:defRPr>
                <a:solidFill>
                  <a:schemeClr val="tx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8520999" y="2448000"/>
            <a:ext cx="3240000"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itle 3">
            <a:extLst>
              <a:ext uri="{FF2B5EF4-FFF2-40B4-BE49-F238E27FC236}">
                <a16:creationId xmlns:a16="http://schemas.microsoft.com/office/drawing/2014/main" id="{F23BA81C-7A11-4162-B12D-09C177941F54}"/>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CA1EBB99-4F8E-4B62-91DA-789AF746F861}"/>
              </a:ext>
            </a:extLst>
          </p:cNvPr>
          <p:cNvSpPr>
            <a:spLocks noGrp="1"/>
          </p:cNvSpPr>
          <p:nvPr>
            <p:ph type="ftr" sz="quarter" idx="19"/>
          </p:nvPr>
        </p:nvSpPr>
        <p:spPr/>
        <p:txBody>
          <a:bodyPr/>
          <a:lstStyle/>
          <a:p>
            <a:endParaRPr lang="en-US" noProof="0"/>
          </a:p>
        </p:txBody>
      </p:sp>
      <p:sp>
        <p:nvSpPr>
          <p:cNvPr id="16" name="Slide Number Placeholder 15">
            <a:extLst>
              <a:ext uri="{FF2B5EF4-FFF2-40B4-BE49-F238E27FC236}">
                <a16:creationId xmlns:a16="http://schemas.microsoft.com/office/drawing/2014/main" id="{0E673CEF-A1C2-4E14-B0D1-54B174662EE0}"/>
              </a:ext>
            </a:extLst>
          </p:cNvPr>
          <p:cNvSpPr>
            <a:spLocks noGrp="1"/>
          </p:cNvSpPr>
          <p:nvPr>
            <p:ph type="sldNum" sz="quarter" idx="20"/>
          </p:nvPr>
        </p:nvSpPr>
        <p:spPr/>
        <p:txBody>
          <a:bodyPr/>
          <a:lstStyle>
            <a:lvl1pPr algn="ctr">
              <a:defRPr/>
            </a:lvl1pPr>
          </a:lstStyle>
          <a:p>
            <a:fld id="{B67B645E-C5E5-4727-B977-D372A0AA71D9}" type="slidenum">
              <a:rPr lang="en-US" noProof="0" smtClean="0"/>
              <a:pPr/>
              <a:t>‹#›</a:t>
            </a:fld>
            <a:endParaRPr lang="en-US" noProof="0"/>
          </a:p>
        </p:txBody>
      </p:sp>
      <p:sp>
        <p:nvSpPr>
          <p:cNvPr id="17" name="Text Placeholder 4">
            <a:extLst>
              <a:ext uri="{FF2B5EF4-FFF2-40B4-BE49-F238E27FC236}">
                <a16:creationId xmlns:a16="http://schemas.microsoft.com/office/drawing/2014/main" id="{CA03A092-B488-4D14-9F71-D5C2B7C90796}"/>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4" name="Freeform: Shape 23">
            <a:extLst>
              <a:ext uri="{FF2B5EF4-FFF2-40B4-BE49-F238E27FC236}">
                <a16:creationId xmlns:a16="http://schemas.microsoft.com/office/drawing/2014/main" id="{94D67D91-8385-450E-8591-87F3B0D49A28}"/>
              </a:ext>
            </a:extLst>
          </p:cNvPr>
          <p:cNvSpPr>
            <a:spLocks noChangeAspect="1"/>
          </p:cNvSpPr>
          <p:nvPr userDrawn="1"/>
        </p:nvSpPr>
        <p:spPr>
          <a:xfrm>
            <a:off x="3718631"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6" name="Arrow: Right 25">
            <a:extLst>
              <a:ext uri="{FF2B5EF4-FFF2-40B4-BE49-F238E27FC236}">
                <a16:creationId xmlns:a16="http://schemas.microsoft.com/office/drawing/2014/main" id="{84F40ADC-3BDE-4F70-B1D8-90B903ACBEB0}"/>
              </a:ext>
            </a:extLst>
          </p:cNvPr>
          <p:cNvSpPr/>
          <p:nvPr userDrawn="1"/>
        </p:nvSpPr>
        <p:spPr>
          <a:xfrm>
            <a:off x="3886924"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Freeform: Shape 27">
            <a:extLst>
              <a:ext uri="{FF2B5EF4-FFF2-40B4-BE49-F238E27FC236}">
                <a16:creationId xmlns:a16="http://schemas.microsoft.com/office/drawing/2014/main" id="{0353AEB2-51D0-417C-934D-F65FF08D855B}"/>
              </a:ext>
            </a:extLst>
          </p:cNvPr>
          <p:cNvSpPr>
            <a:spLocks noChangeAspect="1"/>
          </p:cNvSpPr>
          <p:nvPr userDrawn="1"/>
        </p:nvSpPr>
        <p:spPr>
          <a:xfrm>
            <a:off x="7763130" y="3559389"/>
            <a:ext cx="711237" cy="710310"/>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1"/>
          </a:solidFill>
          <a:ln w="9525" cap="flat">
            <a:noFill/>
            <a:prstDash val="solid"/>
            <a:miter/>
          </a:ln>
        </p:spPr>
        <p:txBody>
          <a:bodyPr rtlCol="0" anchor="ctr"/>
          <a:lstStyle/>
          <a:p>
            <a:endParaRPr lang="en-US" noProof="0"/>
          </a:p>
        </p:txBody>
      </p:sp>
      <p:sp>
        <p:nvSpPr>
          <p:cNvPr id="29" name="Arrow: Right 28">
            <a:extLst>
              <a:ext uri="{FF2B5EF4-FFF2-40B4-BE49-F238E27FC236}">
                <a16:creationId xmlns:a16="http://schemas.microsoft.com/office/drawing/2014/main" id="{B8DEE142-1DEB-405F-827B-00F256F20B5F}"/>
              </a:ext>
            </a:extLst>
          </p:cNvPr>
          <p:cNvSpPr/>
          <p:nvPr userDrawn="1"/>
        </p:nvSpPr>
        <p:spPr>
          <a:xfrm>
            <a:off x="7931423" y="3863629"/>
            <a:ext cx="374650" cy="101831"/>
          </a:xfrm>
          <a:prstGeom prst="rightArrow">
            <a:avLst>
              <a:gd name="adj1" fmla="val 100000"/>
              <a:gd name="adj2" fmla="val 570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229203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1329199"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3039269"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5329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47478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99628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775703"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51777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30392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5607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512524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408225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60375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64673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61682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68972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721122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73271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825420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877570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92971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981869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138317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1034018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1086167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5199063"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5250792"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4" name="Title 3">
            <a:extLst>
              <a:ext uri="{FF2B5EF4-FFF2-40B4-BE49-F238E27FC236}">
                <a16:creationId xmlns:a16="http://schemas.microsoft.com/office/drawing/2014/main" id="{FF08EDE7-4EEE-467B-88CF-BC73746F06BD}"/>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4630003-5A43-4FEC-9F17-942E20FB1019}"/>
              </a:ext>
            </a:extLst>
          </p:cNvPr>
          <p:cNvSpPr>
            <a:spLocks noGrp="1"/>
          </p:cNvSpPr>
          <p:nvPr>
            <p:ph type="ftr" sz="quarter" idx="61"/>
          </p:nvPr>
        </p:nvSpPr>
        <p:spPr/>
        <p:txBody>
          <a:bodyPr/>
          <a:lstStyle/>
          <a:p>
            <a:endParaRPr lang="en-US" noProof="0"/>
          </a:p>
        </p:txBody>
      </p:sp>
      <p:sp>
        <p:nvSpPr>
          <p:cNvPr id="7" name="Slide Number Placeholder 6">
            <a:extLst>
              <a:ext uri="{FF2B5EF4-FFF2-40B4-BE49-F238E27FC236}">
                <a16:creationId xmlns:a16="http://schemas.microsoft.com/office/drawing/2014/main" id="{4F85F567-B041-473A-9947-76AD30DA4B3E}"/>
              </a:ext>
            </a:extLst>
          </p:cNvPr>
          <p:cNvSpPr>
            <a:spLocks noGrp="1"/>
          </p:cNvSpPr>
          <p:nvPr>
            <p:ph type="sldNum" sz="quarter" idx="62"/>
          </p:nvPr>
        </p:nvSpPr>
        <p:spPr/>
        <p:txBody>
          <a:bodyPr/>
          <a:lstStyle>
            <a:lvl1pPr algn="ctr">
              <a:defRPr/>
            </a:lvl1pPr>
          </a:lstStyle>
          <a:p>
            <a:fld id="{B67B645E-C5E5-4727-B977-D372A0AA71D9}" type="slidenum">
              <a:rPr lang="en-US" noProof="0" smtClean="0"/>
              <a:pPr/>
              <a:t>‹#›</a:t>
            </a:fld>
            <a:endParaRPr lang="en-US" noProof="0"/>
          </a:p>
        </p:txBody>
      </p:sp>
      <p:sp>
        <p:nvSpPr>
          <p:cNvPr id="39" name="Text Placeholder 4">
            <a:extLst>
              <a:ext uri="{FF2B5EF4-FFF2-40B4-BE49-F238E27FC236}">
                <a16:creationId xmlns:a16="http://schemas.microsoft.com/office/drawing/2014/main" id="{0DE1AB33-4069-40AB-A452-2B63090AC93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7187969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30" name="Picture 29">
            <a:extLst>
              <a:ext uri="{FF2B5EF4-FFF2-40B4-BE49-F238E27FC236}">
                <a16:creationId xmlns:a16="http://schemas.microsoft.com/office/drawing/2014/main" id="{40217185-E5C5-4AFF-8253-EEBFB85794F9}"/>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4152617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US" noProof="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noProof="0" smtClean="0"/>
              <a:pPr/>
              <a:t>‹#›</a:t>
            </a:fld>
            <a:endParaRPr lang="en-US" noProof="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pic>
        <p:nvPicPr>
          <p:cNvPr id="50" name="Picture 49">
            <a:extLst>
              <a:ext uri="{FF2B5EF4-FFF2-40B4-BE49-F238E27FC236}">
                <a16:creationId xmlns:a16="http://schemas.microsoft.com/office/drawing/2014/main" id="{A0068D01-FE13-4665-982C-206182381101}"/>
              </a:ext>
            </a:extLst>
          </p:cNvPr>
          <p:cNvPicPr>
            <a:picLocks noChangeAspect="1"/>
          </p:cNvPicPr>
          <p:nvPr userDrawn="1"/>
        </p:nvPicPr>
        <p:blipFill>
          <a:blip r:embed="rId2"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Tree>
    <p:extLst>
      <p:ext uri="{BB962C8B-B14F-4D97-AF65-F5344CB8AC3E}">
        <p14:creationId xmlns:p14="http://schemas.microsoft.com/office/powerpoint/2010/main" val="590826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_Section Header With Image">
    <p:bg bwMode="grayWhite">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51675" y="-519718"/>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100000">
                <a:schemeClr val="accent1">
                  <a:alpha val="29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6162572" y="283536"/>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hasCustomPrompt="1"/>
          </p:nvPr>
        </p:nvSpPr>
        <p:spPr>
          <a:xfrm>
            <a:off x="6842710" y="1641059"/>
            <a:ext cx="4793714" cy="2078699"/>
          </a:xfrm>
        </p:spPr>
        <p:txBody>
          <a:bodyPr anchor="b"/>
          <a:lstStyle>
            <a:lvl1pPr algn="r" defTabSz="914400" rtl="0" eaLnBrk="1" latinLnBrk="0" hangingPunct="1">
              <a:lnSpc>
                <a:spcPts val="5000"/>
              </a:lnSpc>
              <a:spcBef>
                <a:spcPct val="0"/>
              </a:spcBef>
              <a:buNone/>
              <a:defRPr lang="en-ZA" sz="6000" b="1" kern="1200" cap="all" spc="-150" baseline="0" dirty="0">
                <a:solidFill>
                  <a:schemeClr val="bg1"/>
                </a:solidFill>
                <a:latin typeface="+mj-lt"/>
                <a:ea typeface="+mj-ea"/>
                <a:cs typeface="+mj-cs"/>
              </a:defRPr>
            </a:lvl1pPr>
          </a:lstStyle>
          <a:p>
            <a:r>
              <a:rPr lang="en-US" noProof="0"/>
              <a:t>Thank </a:t>
            </a:r>
            <a:br>
              <a:rPr lang="en-US" noProof="0"/>
            </a:br>
            <a:r>
              <a:rPr lang="en-US" noProof="0"/>
              <a:t>You</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lvl1pPr>
              <a:defRPr>
                <a:solidFill>
                  <a:schemeClr val="bg1"/>
                </a:solidFill>
              </a:defRPr>
            </a:lvl1pPr>
          </a:lstStyle>
          <a:p>
            <a:fld id="{B67B645E-C5E5-4727-B977-D372A0AA71D9}" type="slidenum">
              <a:rPr lang="en-US" noProof="0" smtClean="0"/>
              <a:pPr/>
              <a:t>‹#›</a:t>
            </a:fld>
            <a:endParaRPr lang="en-US" noProof="0"/>
          </a:p>
        </p:txBody>
      </p:sp>
      <p:sp>
        <p:nvSpPr>
          <p:cNvPr id="9" name="Subtitle 2">
            <a:extLst>
              <a:ext uri="{FF2B5EF4-FFF2-40B4-BE49-F238E27FC236}">
                <a16:creationId xmlns:a16="http://schemas.microsoft.com/office/drawing/2014/main" id="{0A83F5C0-892A-424B-82BC-A426C0E6C4BE}"/>
              </a:ext>
            </a:extLst>
          </p:cNvPr>
          <p:cNvSpPr>
            <a:spLocks noGrp="1"/>
          </p:cNvSpPr>
          <p:nvPr>
            <p:ph type="subTitle" idx="1" hasCustomPrompt="1"/>
          </p:nvPr>
        </p:nvSpPr>
        <p:spPr>
          <a:xfrm>
            <a:off x="6842709" y="3884812"/>
            <a:ext cx="4303959"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2" name="Text Placeholder 4">
            <a:extLst>
              <a:ext uri="{FF2B5EF4-FFF2-40B4-BE49-F238E27FC236}">
                <a16:creationId xmlns:a16="http://schemas.microsoft.com/office/drawing/2014/main" id="{BE90F037-AF48-45F6-8491-6A1D99D70C5A}"/>
              </a:ext>
            </a:extLst>
          </p:cNvPr>
          <p:cNvSpPr>
            <a:spLocks noGrp="1"/>
          </p:cNvSpPr>
          <p:nvPr>
            <p:ph type="body" sz="quarter" idx="15" hasCustomPrompt="1"/>
          </p:nvPr>
        </p:nvSpPr>
        <p:spPr>
          <a:xfrm>
            <a:off x="6842709" y="4290982"/>
            <a:ext cx="4303959"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13" name="Text Placeholder 10">
            <a:extLst>
              <a:ext uri="{FF2B5EF4-FFF2-40B4-BE49-F238E27FC236}">
                <a16:creationId xmlns:a16="http://schemas.microsoft.com/office/drawing/2014/main" id="{F2CF882B-44BA-4D5B-A73E-5E9479CB3B27}"/>
              </a:ext>
            </a:extLst>
          </p:cNvPr>
          <p:cNvSpPr>
            <a:spLocks noGrp="1"/>
          </p:cNvSpPr>
          <p:nvPr>
            <p:ph type="body" sz="quarter" idx="16" hasCustomPrompt="1"/>
          </p:nvPr>
        </p:nvSpPr>
        <p:spPr>
          <a:xfrm>
            <a:off x="6842709" y="4677345"/>
            <a:ext cx="4303959" cy="252000"/>
          </a:xfrm>
        </p:spPr>
        <p:txBody>
          <a:bodyPr/>
          <a:lstStyle>
            <a:lvl1pPr marL="0" indent="0" algn="r">
              <a:buNone/>
              <a:defRPr sz="1600">
                <a:solidFill>
                  <a:schemeClr val="bg1"/>
                </a:solidFill>
              </a:defRPr>
            </a:lvl1pPr>
          </a:lstStyle>
          <a:p>
            <a:pPr lvl="0"/>
            <a:r>
              <a:rPr lang="en-US" noProof="0"/>
              <a:t>Email</a:t>
            </a:r>
          </a:p>
        </p:txBody>
      </p:sp>
      <p:sp>
        <p:nvSpPr>
          <p:cNvPr id="15" name="Text Placeholder 15">
            <a:extLst>
              <a:ext uri="{FF2B5EF4-FFF2-40B4-BE49-F238E27FC236}">
                <a16:creationId xmlns:a16="http://schemas.microsoft.com/office/drawing/2014/main" id="{41BFAAAF-C6B8-4298-8B07-CBA7C6328198}"/>
              </a:ext>
            </a:extLst>
          </p:cNvPr>
          <p:cNvSpPr>
            <a:spLocks noGrp="1"/>
          </p:cNvSpPr>
          <p:nvPr>
            <p:ph type="body" sz="quarter" idx="17" hasCustomPrompt="1"/>
          </p:nvPr>
        </p:nvSpPr>
        <p:spPr>
          <a:xfrm>
            <a:off x="6842852" y="5063709"/>
            <a:ext cx="4305582" cy="252413"/>
          </a:xfrm>
        </p:spPr>
        <p:txBody>
          <a:bodyPr/>
          <a:lstStyle>
            <a:lvl1pPr marL="0" indent="0" algn="r">
              <a:buNone/>
              <a:defRPr sz="1600">
                <a:solidFill>
                  <a:schemeClr val="bg1"/>
                </a:solidFill>
              </a:defRPr>
            </a:lvl1pPr>
          </a:lstStyle>
          <a:p>
            <a:pPr lvl="0"/>
            <a:r>
              <a:rPr lang="en-US" noProof="0"/>
              <a:t>Website</a:t>
            </a:r>
          </a:p>
        </p:txBody>
      </p:sp>
      <p:pic>
        <p:nvPicPr>
          <p:cNvPr id="17" name="Picture 16">
            <a:extLst>
              <a:ext uri="{FF2B5EF4-FFF2-40B4-BE49-F238E27FC236}">
                <a16:creationId xmlns:a16="http://schemas.microsoft.com/office/drawing/2014/main" id="{88F3F62D-E8E0-4A68-AFD4-0DE72BBF87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1593590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94E84508-12CE-4C86-B2C4-1D5DE1634B46}"/>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7000">
                <a:schemeClr val="accent1">
                  <a:alpha val="81000"/>
                </a:schemeClr>
              </a:gs>
              <a:gs pos="100000">
                <a:schemeClr val="bg1">
                  <a:lumMod val="95000"/>
                </a:schemeClr>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94409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796027F-7875-4030-9381-8BD8C4F21935}" type="datetimeFigureOut">
              <a:rPr lang="en-US" smtClean="0"/>
              <a:t>12/14/2023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34735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18835135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noProof="0" smtClean="0"/>
              <a:pPr algn="ctr"/>
              <a:t>‹#›</a:t>
            </a:fld>
            <a:endParaRPr lang="en-US" noProof="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US" noProof="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8942726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0">
                <a:schemeClr val="bg1">
                  <a:lumMod val="95000"/>
                </a:schemeClr>
              </a:gs>
              <a:gs pos="94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US" noProof="0"/>
          </a:p>
        </p:txBody>
      </p:sp>
      <p:sp>
        <p:nvSpPr>
          <p:cNvPr id="11" name="Freeform: Shape 10">
            <a:extLst>
              <a:ext uri="{FF2B5EF4-FFF2-40B4-BE49-F238E27FC236}">
                <a16:creationId xmlns:a16="http://schemas.microsoft.com/office/drawing/2014/main" id="{BCD5F0C6-A186-42F4-87B6-BFBFEC77A6D2}"/>
              </a:ext>
            </a:extLst>
          </p:cNvPr>
          <p:cNvSpPr/>
          <p:nvPr userDrawn="1"/>
        </p:nvSpPr>
        <p:spPr>
          <a:xfrm rot="10800000">
            <a:off x="2255" y="454055"/>
            <a:ext cx="6029428" cy="594989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tx2">
                  <a:lumMod val="75000"/>
                </a:schemeClr>
              </a:gs>
              <a:gs pos="100000">
                <a:schemeClr val="tx2">
                  <a:lumMod val="75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1673488"/>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noProof="0"/>
              <a:t>Click to edit Master title style</a:t>
            </a:r>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hasCustomPrompt="1"/>
          </p:nvPr>
        </p:nvSpPr>
        <p:spPr>
          <a:xfrm>
            <a:off x="504000" y="3968188"/>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US" noProof="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bg1">
              <a:lumMod val="95000"/>
            </a:schemeClr>
          </a:solidFill>
        </p:spPr>
        <p:txBody>
          <a:bodyPr/>
          <a:lstStyle>
            <a:lvl1pPr>
              <a:defRPr>
                <a:solidFill>
                  <a:schemeClr val="tx1"/>
                </a:solidFill>
              </a:defRPr>
            </a:lvl1pPr>
          </a:lstStyle>
          <a:p>
            <a:pPr algn="ctr"/>
            <a:fld id="{B67B645E-C5E5-4727-B977-D372A0AA71D9}" type="slidenum">
              <a:rPr lang="en-US" noProof="0" smtClean="0"/>
              <a:pPr algn="ctr"/>
              <a:t>‹#›</a:t>
            </a:fld>
            <a:endParaRPr lang="en-US" noProof="0"/>
          </a:p>
        </p:txBody>
      </p:sp>
      <p:pic>
        <p:nvPicPr>
          <p:cNvPr id="15" name="Picture 14">
            <a:extLst>
              <a:ext uri="{FF2B5EF4-FFF2-40B4-BE49-F238E27FC236}">
                <a16:creationId xmlns:a16="http://schemas.microsoft.com/office/drawing/2014/main" id="{01DD7AB4-FC84-443E-AF8E-E275716A96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5242" y="6359429"/>
            <a:ext cx="881186" cy="339985"/>
          </a:xfrm>
          <a:prstGeom prst="rect">
            <a:avLst/>
          </a:prstGeom>
        </p:spPr>
      </p:pic>
    </p:spTree>
    <p:extLst>
      <p:ext uri="{BB962C8B-B14F-4D97-AF65-F5344CB8AC3E}">
        <p14:creationId xmlns:p14="http://schemas.microsoft.com/office/powerpoint/2010/main" val="3933634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itle 5">
            <a:extLst>
              <a:ext uri="{FF2B5EF4-FFF2-40B4-BE49-F238E27FC236}">
                <a16:creationId xmlns:a16="http://schemas.microsoft.com/office/drawing/2014/main" id="{703B4A2F-5217-4795-8F6B-BFD7CF459B1C}"/>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332C6E1E-0AF9-4CBB-8AF8-AE4DF400FCA8}"/>
              </a:ext>
            </a:extLst>
          </p:cNvPr>
          <p:cNvSpPr>
            <a:spLocks noGrp="1"/>
          </p:cNvSpPr>
          <p:nvPr>
            <p:ph type="ftr" sz="quarter" idx="10"/>
          </p:nvPr>
        </p:nvSpPr>
        <p:spPr/>
        <p:txBody>
          <a:bodyPr/>
          <a:lstStyle/>
          <a:p>
            <a:endParaRPr lang="en-US" noProof="0"/>
          </a:p>
        </p:txBody>
      </p:sp>
      <p:sp>
        <p:nvSpPr>
          <p:cNvPr id="8" name="Slide Number Placeholder 7">
            <a:extLst>
              <a:ext uri="{FF2B5EF4-FFF2-40B4-BE49-F238E27FC236}">
                <a16:creationId xmlns:a16="http://schemas.microsoft.com/office/drawing/2014/main" id="{B21A256C-91C2-4AC0-B272-C68D44C3EE38}"/>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4150277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152000"/>
            <a:ext cx="5508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 Placeholder 5">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53200" y="1152525"/>
            <a:ext cx="55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312EF92-D0F7-4157-AFAF-E4A3058C58DF}"/>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8" name="Footer Placeholder 7">
            <a:extLst>
              <a:ext uri="{FF2B5EF4-FFF2-40B4-BE49-F238E27FC236}">
                <a16:creationId xmlns:a16="http://schemas.microsoft.com/office/drawing/2014/main" id="{80B74888-33BB-4321-ABBD-249FF7900128}"/>
              </a:ext>
            </a:extLst>
          </p:cNvPr>
          <p:cNvSpPr>
            <a:spLocks noGrp="1"/>
          </p:cNvSpPr>
          <p:nvPr>
            <p:ph type="ftr" sz="quarter" idx="13"/>
          </p:nvPr>
        </p:nvSpPr>
        <p:spPr/>
        <p:txBody>
          <a:bodyPr/>
          <a:lstStyle/>
          <a:p>
            <a:endParaRPr lang="en-US" noProof="0"/>
          </a:p>
        </p:txBody>
      </p:sp>
      <p:sp>
        <p:nvSpPr>
          <p:cNvPr id="9" name="Slide Number Placeholder 8">
            <a:extLst>
              <a:ext uri="{FF2B5EF4-FFF2-40B4-BE49-F238E27FC236}">
                <a16:creationId xmlns:a16="http://schemas.microsoft.com/office/drawing/2014/main" id="{F53E52F9-0BF1-4A0A-B070-5CF233041DC4}"/>
              </a:ext>
            </a:extLst>
          </p:cNvPr>
          <p:cNvSpPr>
            <a:spLocks noGrp="1"/>
          </p:cNvSpPr>
          <p:nvPr>
            <p:ph type="sldNum" sz="quarter" idx="14"/>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708863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5508000" cy="360000"/>
          </a:xfrm>
        </p:spPr>
        <p:txBody>
          <a:bodyPr anchor="t"/>
          <a:lstStyle>
            <a:lvl1pPr marL="0" indent="0">
              <a:buNone/>
              <a:defRPr sz="2400" b="1">
                <a:solidFill>
                  <a:schemeClr val="accent3">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5508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53200" y="1584325"/>
            <a:ext cx="5508000" cy="46069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253200" y="1152525"/>
            <a:ext cx="5508000" cy="358775"/>
          </a:xfrm>
        </p:spPr>
        <p:txBody>
          <a:bodyPr/>
          <a:lstStyle>
            <a:lvl1pPr marL="0" indent="0">
              <a:buNone/>
              <a:defRPr sz="2400" b="1">
                <a:solidFill>
                  <a:schemeClr val="accent3">
                    <a:lumMod val="75000"/>
                  </a:schemeClr>
                </a:solidFill>
              </a:defRPr>
            </a:lvl1pPr>
          </a:lstStyle>
          <a:p>
            <a:pPr lvl="0"/>
            <a:r>
              <a:rPr lang="en-US" noProof="0"/>
              <a:t>Edit Master text styles</a:t>
            </a:r>
          </a:p>
        </p:txBody>
      </p:sp>
      <p:sp>
        <p:nvSpPr>
          <p:cNvPr id="2" name="Title 1">
            <a:extLst>
              <a:ext uri="{FF2B5EF4-FFF2-40B4-BE49-F238E27FC236}">
                <a16:creationId xmlns:a16="http://schemas.microsoft.com/office/drawing/2014/main" id="{E4307A33-2967-4899-A40F-2B187086D240}"/>
              </a:ext>
            </a:extLst>
          </p:cNvPr>
          <p:cNvSpPr>
            <a:spLocks noGrp="1"/>
          </p:cNvSpPr>
          <p:nvPr>
            <p:ph type="title"/>
          </p:nvPr>
        </p:nvSpPr>
        <p:spPr>
          <a:xfrm>
            <a:off x="432000" y="432000"/>
            <a:ext cx="113292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21E492D2-A4F7-402D-8D63-336C43272949}"/>
              </a:ext>
            </a:extLst>
          </p:cNvPr>
          <p:cNvSpPr>
            <a:spLocks noGrp="1"/>
          </p:cNvSpPr>
          <p:nvPr>
            <p:ph type="ftr" sz="quarter" idx="14"/>
          </p:nvPr>
        </p:nvSpPr>
        <p:spPr/>
        <p:txBody>
          <a:bodyPr/>
          <a:lstStyle/>
          <a:p>
            <a:endParaRPr lang="en-US" noProof="0"/>
          </a:p>
        </p:txBody>
      </p:sp>
      <p:sp>
        <p:nvSpPr>
          <p:cNvPr id="10" name="Slide Number Placeholder 9">
            <a:extLst>
              <a:ext uri="{FF2B5EF4-FFF2-40B4-BE49-F238E27FC236}">
                <a16:creationId xmlns:a16="http://schemas.microsoft.com/office/drawing/2014/main" id="{59C6AEB5-34C4-41E3-AF24-81740A75559C}"/>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626119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2E0109-A852-4B1A-84CE-848A1D64057F}"/>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99C962B4-1A24-4802-B0E3-A18DD3801538}"/>
              </a:ext>
            </a:extLst>
          </p:cNvPr>
          <p:cNvSpPr>
            <a:spLocks noGrp="1"/>
          </p:cNvSpPr>
          <p:nvPr>
            <p:ph type="ftr" sz="quarter" idx="10"/>
          </p:nvPr>
        </p:nvSpPr>
        <p:spPr/>
        <p:txBody>
          <a:bodyPr/>
          <a:lstStyle/>
          <a:p>
            <a:endParaRPr lang="en-US" noProof="0"/>
          </a:p>
        </p:txBody>
      </p:sp>
      <p:sp>
        <p:nvSpPr>
          <p:cNvPr id="7" name="Slide Number Placeholder 6">
            <a:extLst>
              <a:ext uri="{FF2B5EF4-FFF2-40B4-BE49-F238E27FC236}">
                <a16:creationId xmlns:a16="http://schemas.microsoft.com/office/drawing/2014/main" id="{5050B94B-1D31-4C5A-8138-5F7EC4E5AA6B}"/>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851647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F9D68-D408-4753-A4A2-75AC2CD42980}"/>
              </a:ext>
            </a:extLst>
          </p:cNvPr>
          <p:cNvSpPr>
            <a:spLocks noGrp="1"/>
          </p:cNvSpPr>
          <p:nvPr>
            <p:ph type="title"/>
          </p:nvPr>
        </p:nvSpPr>
        <p:spPr/>
        <p:txBody>
          <a:bodyPr/>
          <a:lstStyle/>
          <a:p>
            <a:r>
              <a:rPr lang="en-US" noProof="0"/>
              <a:t>Click to edit Master title style</a:t>
            </a:r>
          </a:p>
        </p:txBody>
      </p:sp>
      <p:sp>
        <p:nvSpPr>
          <p:cNvPr id="5" name="Footer Placeholder 4">
            <a:extLst>
              <a:ext uri="{FF2B5EF4-FFF2-40B4-BE49-F238E27FC236}">
                <a16:creationId xmlns:a16="http://schemas.microsoft.com/office/drawing/2014/main" id="{5D7B0D1A-A27D-4434-9AAE-AAE33E2C5C73}"/>
              </a:ext>
            </a:extLst>
          </p:cNvPr>
          <p:cNvSpPr>
            <a:spLocks noGrp="1"/>
          </p:cNvSpPr>
          <p:nvPr>
            <p:ph type="ftr" sz="quarter" idx="10"/>
          </p:nvPr>
        </p:nvSpPr>
        <p:spPr/>
        <p:txBody>
          <a:bodyPr/>
          <a:lstStyle/>
          <a:p>
            <a:endParaRPr lang="en-US" noProof="0"/>
          </a:p>
        </p:txBody>
      </p:sp>
      <p:sp>
        <p:nvSpPr>
          <p:cNvPr id="6" name="Slide Number Placeholder 5">
            <a:extLst>
              <a:ext uri="{FF2B5EF4-FFF2-40B4-BE49-F238E27FC236}">
                <a16:creationId xmlns:a16="http://schemas.microsoft.com/office/drawing/2014/main" id="{E17A8530-3866-411E-B986-53F7E2467FD5}"/>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1378400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019DB6E4-6C15-4E62-A17A-F29ECC34AA96}"/>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9116AE84-A6A8-4A92-B95E-66A7DFB1FF46}"/>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Content Placeholder 2">
            <a:extLst>
              <a:ext uri="{FF2B5EF4-FFF2-40B4-BE49-F238E27FC236}">
                <a16:creationId xmlns:a16="http://schemas.microsoft.com/office/drawing/2014/main" id="{87B8423A-8ECB-46CC-AA96-AFD30DF27259}"/>
              </a:ext>
            </a:extLst>
          </p:cNvPr>
          <p:cNvSpPr>
            <a:spLocks noGrp="1"/>
          </p:cNvSpPr>
          <p:nvPr>
            <p:ph idx="1" hasCustomPrompt="1"/>
          </p:nvPr>
        </p:nvSpPr>
        <p:spPr>
          <a:xfrm>
            <a:off x="5181292" y="359999"/>
            <a:ext cx="6579707" cy="5764939"/>
          </a:xfrm>
        </p:spPr>
        <p:txBody>
          <a:bodyPr/>
          <a:lstStyle>
            <a:lvl1pPr>
              <a:defRPr sz="21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Text Placeholder 3">
            <a:extLst>
              <a:ext uri="{FF2B5EF4-FFF2-40B4-BE49-F238E27FC236}">
                <a16:creationId xmlns:a16="http://schemas.microsoft.com/office/drawing/2014/main" id="{0CA8C527-C631-42AF-94C4-70728E24506E}"/>
              </a:ext>
            </a:extLst>
          </p:cNvPr>
          <p:cNvSpPr>
            <a:spLocks noGrp="1"/>
          </p:cNvSpPr>
          <p:nvPr>
            <p:ph type="body" sz="half" idx="2" hasCustomPrompt="1"/>
          </p:nvPr>
        </p:nvSpPr>
        <p:spPr>
          <a:xfrm>
            <a:off x="360000" y="3960000"/>
            <a:ext cx="4186800"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0" name="Title 9">
            <a:extLst>
              <a:ext uri="{FF2B5EF4-FFF2-40B4-BE49-F238E27FC236}">
                <a16:creationId xmlns:a16="http://schemas.microsoft.com/office/drawing/2014/main" id="{7674D4AD-4133-4DB9-B1FD-CF7D8D1B5034}"/>
              </a:ext>
            </a:extLst>
          </p:cNvPr>
          <p:cNvSpPr>
            <a:spLocks noGrp="1"/>
          </p:cNvSpPr>
          <p:nvPr>
            <p:ph type="title"/>
          </p:nvPr>
        </p:nvSpPr>
        <p:spPr>
          <a:xfrm>
            <a:off x="360000" y="359999"/>
            <a:ext cx="4186800" cy="3400227"/>
          </a:xfrm>
        </p:spPr>
        <p:txBody>
          <a:bodyPr anchor="b"/>
          <a:lstStyle/>
          <a:p>
            <a:r>
              <a:rPr lang="en-US" noProof="0"/>
              <a:t>Click to edit Master title style</a:t>
            </a:r>
          </a:p>
        </p:txBody>
      </p:sp>
      <p:sp>
        <p:nvSpPr>
          <p:cNvPr id="2" name="Footer Placeholder 1">
            <a:extLst>
              <a:ext uri="{FF2B5EF4-FFF2-40B4-BE49-F238E27FC236}">
                <a16:creationId xmlns:a16="http://schemas.microsoft.com/office/drawing/2014/main" id="{AF12DF4A-E965-4E74-8613-208AEAED1F8A}"/>
              </a:ext>
            </a:extLst>
          </p:cNvPr>
          <p:cNvSpPr>
            <a:spLocks noGrp="1"/>
          </p:cNvSpPr>
          <p:nvPr>
            <p:ph type="ftr" sz="quarter" idx="10"/>
          </p:nvPr>
        </p:nvSpPr>
        <p:spPr/>
        <p:txBody>
          <a:bodyPr/>
          <a:lstStyle/>
          <a:p>
            <a:endParaRPr lang="en-US" noProof="0"/>
          </a:p>
        </p:txBody>
      </p:sp>
      <p:sp>
        <p:nvSpPr>
          <p:cNvPr id="5" name="Slide Number Placeholder 4">
            <a:extLst>
              <a:ext uri="{FF2B5EF4-FFF2-40B4-BE49-F238E27FC236}">
                <a16:creationId xmlns:a16="http://schemas.microsoft.com/office/drawing/2014/main" id="{41E03D32-E1DA-40B5-B3BC-A1FA9604F55C}"/>
              </a:ext>
            </a:extLst>
          </p:cNvPr>
          <p:cNvSpPr>
            <a:spLocks noGrp="1"/>
          </p:cNvSpPr>
          <p:nvPr>
            <p:ph type="sldNum" sz="quarter" idx="11"/>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2239681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A8EDAC6F-6E13-4FA6-876A-5648C81B1943}"/>
              </a:ext>
            </a:extLst>
          </p:cNvPr>
          <p:cNvSpPr/>
          <p:nvPr userDrawn="1"/>
        </p:nvSpPr>
        <p:spPr>
          <a:xfrm rot="10800000">
            <a:off x="2289031" y="4124464"/>
            <a:ext cx="6004835" cy="2733536"/>
          </a:xfrm>
          <a:custGeom>
            <a:avLst/>
            <a:gdLst>
              <a:gd name="connsiteX0" fmla="*/ 5889866 w 6004835"/>
              <a:gd name="connsiteY0" fmla="*/ 308613 h 2733536"/>
              <a:gd name="connsiteX1" fmla="*/ 5902881 w 6004835"/>
              <a:gd name="connsiteY1" fmla="*/ 299937 h 2733536"/>
              <a:gd name="connsiteX2" fmla="*/ 5903209 w 6004835"/>
              <a:gd name="connsiteY2" fmla="*/ 298272 h 2733536"/>
              <a:gd name="connsiteX3" fmla="*/ 5894204 w 6004835"/>
              <a:gd name="connsiteY3" fmla="*/ 304275 h 2733536"/>
              <a:gd name="connsiteX4" fmla="*/ 5872512 w 6004835"/>
              <a:gd name="connsiteY4" fmla="*/ 284751 h 2733536"/>
              <a:gd name="connsiteX5" fmla="*/ 5864801 w 6004835"/>
              <a:gd name="connsiteY5" fmla="*/ 275498 h 2733536"/>
              <a:gd name="connsiteX6" fmla="*/ 5864022 w 6004835"/>
              <a:gd name="connsiteY6" fmla="*/ 279335 h 2733536"/>
              <a:gd name="connsiteX7" fmla="*/ 5870342 w 6004835"/>
              <a:gd name="connsiteY7" fmla="*/ 286921 h 2733536"/>
              <a:gd name="connsiteX8" fmla="*/ 5889866 w 6004835"/>
              <a:gd name="connsiteY8" fmla="*/ 308613 h 2733536"/>
              <a:gd name="connsiteX9" fmla="*/ 5848652 w 6004835"/>
              <a:gd name="connsiteY9" fmla="*/ 620980 h 2733536"/>
              <a:gd name="connsiteX10" fmla="*/ 5852991 w 6004835"/>
              <a:gd name="connsiteY10" fmla="*/ 607965 h 2733536"/>
              <a:gd name="connsiteX11" fmla="*/ 5861668 w 6004835"/>
              <a:gd name="connsiteY11" fmla="*/ 516858 h 2733536"/>
              <a:gd name="connsiteX12" fmla="*/ 5894204 w 6004835"/>
              <a:gd name="connsiteY12" fmla="*/ 421412 h 2733536"/>
              <a:gd name="connsiteX13" fmla="*/ 5920235 w 6004835"/>
              <a:gd name="connsiteY13" fmla="*/ 406229 h 2733536"/>
              <a:gd name="connsiteX14" fmla="*/ 5920235 w 6004835"/>
              <a:gd name="connsiteY14" fmla="*/ 406227 h 2733536"/>
              <a:gd name="connsiteX15" fmla="*/ 5948436 w 6004835"/>
              <a:gd name="connsiteY15" fmla="*/ 241367 h 2733536"/>
              <a:gd name="connsiteX16" fmla="*/ 5963619 w 6004835"/>
              <a:gd name="connsiteY16" fmla="*/ 163275 h 2733536"/>
              <a:gd name="connsiteX17" fmla="*/ 5976634 w 6004835"/>
              <a:gd name="connsiteY17" fmla="*/ 83015 h 2733536"/>
              <a:gd name="connsiteX18" fmla="*/ 5987481 w 6004835"/>
              <a:gd name="connsiteY18" fmla="*/ 7092 h 2733536"/>
              <a:gd name="connsiteX19" fmla="*/ 5987911 w 6004835"/>
              <a:gd name="connsiteY19" fmla="*/ 0 h 2733536"/>
              <a:gd name="connsiteX20" fmla="*/ 6004835 w 6004835"/>
              <a:gd name="connsiteY20" fmla="*/ 0 h 2733536"/>
              <a:gd name="connsiteX21" fmla="*/ 6004835 w 6004835"/>
              <a:gd name="connsiteY21" fmla="*/ 18481 h 2733536"/>
              <a:gd name="connsiteX22" fmla="*/ 5998327 w 6004835"/>
              <a:gd name="connsiteY22" fmla="*/ 80845 h 2733536"/>
              <a:gd name="connsiteX23" fmla="*/ 5991820 w 6004835"/>
              <a:gd name="connsiteY23" fmla="*/ 145921 h 2733536"/>
              <a:gd name="connsiteX24" fmla="*/ 5972296 w 6004835"/>
              <a:gd name="connsiteY24" fmla="*/ 241367 h 2733536"/>
              <a:gd name="connsiteX25" fmla="*/ 5965789 w 6004835"/>
              <a:gd name="connsiteY25" fmla="*/ 321629 h 2733536"/>
              <a:gd name="connsiteX26" fmla="*/ 5933250 w 6004835"/>
              <a:gd name="connsiteY26" fmla="*/ 469135 h 2733536"/>
              <a:gd name="connsiteX27" fmla="*/ 5902881 w 6004835"/>
              <a:gd name="connsiteY27" fmla="*/ 597118 h 2733536"/>
              <a:gd name="connsiteX28" fmla="*/ 5848652 w 6004835"/>
              <a:gd name="connsiteY28" fmla="*/ 620980 h 2733536"/>
              <a:gd name="connsiteX29" fmla="*/ 239070 w 6004835"/>
              <a:gd name="connsiteY29" fmla="*/ 761980 h 2733536"/>
              <a:gd name="connsiteX30" fmla="*/ 206531 w 6004835"/>
              <a:gd name="connsiteY30" fmla="*/ 712087 h 2733536"/>
              <a:gd name="connsiteX31" fmla="*/ 171823 w 6004835"/>
              <a:gd name="connsiteY31" fmla="*/ 633995 h 2733536"/>
              <a:gd name="connsiteX32" fmla="*/ 169655 w 6004835"/>
              <a:gd name="connsiteY32" fmla="*/ 655687 h 2733536"/>
              <a:gd name="connsiteX33" fmla="*/ 150782 w 6004835"/>
              <a:gd name="connsiteY33" fmla="*/ 597186 h 2733536"/>
              <a:gd name="connsiteX34" fmla="*/ 137116 w 6004835"/>
              <a:gd name="connsiteY34" fmla="*/ 599288 h 2733536"/>
              <a:gd name="connsiteX35" fmla="*/ 121930 w 6004835"/>
              <a:gd name="connsiteY35" fmla="*/ 549397 h 2733536"/>
              <a:gd name="connsiteX36" fmla="*/ 69869 w 6004835"/>
              <a:gd name="connsiteY36" fmla="*/ 430089 h 2733536"/>
              <a:gd name="connsiteX37" fmla="*/ 37332 w 6004835"/>
              <a:gd name="connsiteY37" fmla="*/ 323799 h 2733536"/>
              <a:gd name="connsiteX38" fmla="*/ 35162 w 6004835"/>
              <a:gd name="connsiteY38" fmla="*/ 234860 h 2733536"/>
              <a:gd name="connsiteX39" fmla="*/ 19978 w 6004835"/>
              <a:gd name="connsiteY39" fmla="*/ 130738 h 2733536"/>
              <a:gd name="connsiteX40" fmla="*/ 9131 w 6004835"/>
              <a:gd name="connsiteY40" fmla="*/ 26616 h 2733536"/>
              <a:gd name="connsiteX41" fmla="*/ 0 w 6004835"/>
              <a:gd name="connsiteY41" fmla="*/ 0 h 2733536"/>
              <a:gd name="connsiteX42" fmla="*/ 34839 w 6004835"/>
              <a:gd name="connsiteY42" fmla="*/ 0 h 2733536"/>
              <a:gd name="connsiteX43" fmla="*/ 61192 w 6004835"/>
              <a:gd name="connsiteY43" fmla="*/ 115555 h 2733536"/>
              <a:gd name="connsiteX44" fmla="*/ 76378 w 6004835"/>
              <a:gd name="connsiteY44" fmla="*/ 217507 h 2733536"/>
              <a:gd name="connsiteX45" fmla="*/ 108915 w 6004835"/>
              <a:gd name="connsiteY45" fmla="*/ 321629 h 2733536"/>
              <a:gd name="connsiteX46" fmla="*/ 160163 w 6004835"/>
              <a:gd name="connsiteY46" fmla="*/ 545532 h 2733536"/>
              <a:gd name="connsiteX47" fmla="*/ 164636 w 6004835"/>
              <a:gd name="connsiteY47" fmla="*/ 588443 h 2733536"/>
              <a:gd name="connsiteX48" fmla="*/ 173993 w 6004835"/>
              <a:gd name="connsiteY48" fmla="*/ 588443 h 2733536"/>
              <a:gd name="connsiteX49" fmla="*/ 221716 w 6004835"/>
              <a:gd name="connsiteY49" fmla="*/ 703410 h 2733536"/>
              <a:gd name="connsiteX50" fmla="*/ 239070 w 6004835"/>
              <a:gd name="connsiteY50" fmla="*/ 761980 h 2733536"/>
              <a:gd name="connsiteX51" fmla="*/ 5524471 w 6004835"/>
              <a:gd name="connsiteY51" fmla="*/ 900866 h 2733536"/>
              <a:gd name="connsiteX52" fmla="*/ 5577500 w 6004835"/>
              <a:gd name="connsiteY52" fmla="*/ 807532 h 2733536"/>
              <a:gd name="connsiteX53" fmla="*/ 5578092 w 6004835"/>
              <a:gd name="connsiteY53" fmla="*/ 805972 h 2733536"/>
              <a:gd name="connsiteX54" fmla="*/ 5525438 w 6004835"/>
              <a:gd name="connsiteY54" fmla="*/ 898639 h 2733536"/>
              <a:gd name="connsiteX55" fmla="*/ 5544962 w 6004835"/>
              <a:gd name="connsiteY55" fmla="*/ 1319466 h 2733536"/>
              <a:gd name="connsiteX56" fmla="*/ 5575331 w 6004835"/>
              <a:gd name="connsiteY56" fmla="*/ 1258728 h 2733536"/>
              <a:gd name="connsiteX57" fmla="*/ 5601362 w 6004835"/>
              <a:gd name="connsiteY57" fmla="*/ 1197991 h 2733536"/>
              <a:gd name="connsiteX58" fmla="*/ 5620883 w 6004835"/>
              <a:gd name="connsiteY58" fmla="*/ 1165453 h 2733536"/>
              <a:gd name="connsiteX59" fmla="*/ 5646914 w 6004835"/>
              <a:gd name="connsiteY59" fmla="*/ 1122069 h 2733536"/>
              <a:gd name="connsiteX60" fmla="*/ 5670776 w 6004835"/>
              <a:gd name="connsiteY60" fmla="*/ 1078685 h 2733536"/>
              <a:gd name="connsiteX61" fmla="*/ 5718499 w 6004835"/>
              <a:gd name="connsiteY61" fmla="*/ 991917 h 2733536"/>
              <a:gd name="connsiteX62" fmla="*/ 5690298 w 6004835"/>
              <a:gd name="connsiteY62" fmla="*/ 1076515 h 2733536"/>
              <a:gd name="connsiteX63" fmla="*/ 5640407 w 6004835"/>
              <a:gd name="connsiteY63" fmla="*/ 1167622 h 2733536"/>
              <a:gd name="connsiteX64" fmla="*/ 5590514 w 6004835"/>
              <a:gd name="connsiteY64" fmla="*/ 1260899 h 2733536"/>
              <a:gd name="connsiteX65" fmla="*/ 5544962 w 6004835"/>
              <a:gd name="connsiteY65" fmla="*/ 1319466 h 2733536"/>
              <a:gd name="connsiteX66" fmla="*/ 5491969 w 6004835"/>
              <a:gd name="connsiteY66" fmla="*/ 1350769 h 2733536"/>
              <a:gd name="connsiteX67" fmla="*/ 5516761 w 6004835"/>
              <a:gd name="connsiteY67" fmla="*/ 1293436 h 2733536"/>
              <a:gd name="connsiteX68" fmla="*/ 5515661 w 6004835"/>
              <a:gd name="connsiteY68" fmla="*/ 1293907 h 2733536"/>
              <a:gd name="connsiteX69" fmla="*/ 5194333 w 6004835"/>
              <a:gd name="connsiteY69" fmla="*/ 1461874 h 2733536"/>
              <a:gd name="connsiteX70" fmla="*/ 5200056 w 6004835"/>
              <a:gd name="connsiteY70" fmla="*/ 1458296 h 2733536"/>
              <a:gd name="connsiteX71" fmla="*/ 5252117 w 6004835"/>
              <a:gd name="connsiteY71" fmla="*/ 1386713 h 2733536"/>
              <a:gd name="connsiteX72" fmla="*/ 5310687 w 6004835"/>
              <a:gd name="connsiteY72" fmla="*/ 1297774 h 2733536"/>
              <a:gd name="connsiteX73" fmla="*/ 5377932 w 6004835"/>
              <a:gd name="connsiteY73" fmla="*/ 1208838 h 2733536"/>
              <a:gd name="connsiteX74" fmla="*/ 5406132 w 6004835"/>
              <a:gd name="connsiteY74" fmla="*/ 1161115 h 2733536"/>
              <a:gd name="connsiteX75" fmla="*/ 5434331 w 6004835"/>
              <a:gd name="connsiteY75" fmla="*/ 1109054 h 2733536"/>
              <a:gd name="connsiteX76" fmla="*/ 5442366 w 6004835"/>
              <a:gd name="connsiteY76" fmla="*/ 1096242 h 2733536"/>
              <a:gd name="connsiteX77" fmla="*/ 5485295 w 6004835"/>
              <a:gd name="connsiteY77" fmla="*/ 1034233 h 2733536"/>
              <a:gd name="connsiteX78" fmla="*/ 5492901 w 6004835"/>
              <a:gd name="connsiteY78" fmla="*/ 1024454 h 2733536"/>
              <a:gd name="connsiteX79" fmla="*/ 5493987 w 6004835"/>
              <a:gd name="connsiteY79" fmla="*/ 1021677 h 2733536"/>
              <a:gd name="connsiteX80" fmla="*/ 5485295 w 6004835"/>
              <a:gd name="connsiteY80" fmla="*/ 1034233 h 2733536"/>
              <a:gd name="connsiteX81" fmla="*/ 5464430 w 6004835"/>
              <a:gd name="connsiteY81" fmla="*/ 1061060 h 2733536"/>
              <a:gd name="connsiteX82" fmla="*/ 5442366 w 6004835"/>
              <a:gd name="connsiteY82" fmla="*/ 1096242 h 2733536"/>
              <a:gd name="connsiteX83" fmla="*/ 5436501 w 6004835"/>
              <a:gd name="connsiteY83" fmla="*/ 1104713 h 2733536"/>
              <a:gd name="connsiteX84" fmla="*/ 5408301 w 6004835"/>
              <a:gd name="connsiteY84" fmla="*/ 1156774 h 2733536"/>
              <a:gd name="connsiteX85" fmla="*/ 5380102 w 6004835"/>
              <a:gd name="connsiteY85" fmla="*/ 1204497 h 2733536"/>
              <a:gd name="connsiteX86" fmla="*/ 5312856 w 6004835"/>
              <a:gd name="connsiteY86" fmla="*/ 1293436 h 2733536"/>
              <a:gd name="connsiteX87" fmla="*/ 5254288 w 6004835"/>
              <a:gd name="connsiteY87" fmla="*/ 1382372 h 2733536"/>
              <a:gd name="connsiteX88" fmla="*/ 5202227 w 6004835"/>
              <a:gd name="connsiteY88" fmla="*/ 1453958 h 2733536"/>
              <a:gd name="connsiteX89" fmla="*/ 5197886 w 6004835"/>
              <a:gd name="connsiteY89" fmla="*/ 1456611 h 2733536"/>
              <a:gd name="connsiteX90" fmla="*/ 1063152 w 6004835"/>
              <a:gd name="connsiteY90" fmla="*/ 1693288 h 2733536"/>
              <a:gd name="connsiteX91" fmla="*/ 1063368 w 6004835"/>
              <a:gd name="connsiteY91" fmla="*/ 1692571 h 2733536"/>
              <a:gd name="connsiteX92" fmla="*/ 1058857 w 6004835"/>
              <a:gd name="connsiteY92" fmla="*/ 1688057 h 2733536"/>
              <a:gd name="connsiteX93" fmla="*/ 4881181 w 6004835"/>
              <a:gd name="connsiteY93" fmla="*/ 1831400 h 2733536"/>
              <a:gd name="connsiteX94" fmla="*/ 4883666 w 6004835"/>
              <a:gd name="connsiteY94" fmla="*/ 1830829 h 2733536"/>
              <a:gd name="connsiteX95" fmla="*/ 4922398 w 6004835"/>
              <a:gd name="connsiteY95" fmla="*/ 1788016 h 2733536"/>
              <a:gd name="connsiteX96" fmla="*/ 4957104 w 6004835"/>
              <a:gd name="connsiteY96" fmla="*/ 1748970 h 2733536"/>
              <a:gd name="connsiteX97" fmla="*/ 4958733 w 6004835"/>
              <a:gd name="connsiteY97" fmla="*/ 1736905 h 2733536"/>
              <a:gd name="connsiteX98" fmla="*/ 4958540 w 6004835"/>
              <a:gd name="connsiteY98" fmla="*/ 1736973 h 2733536"/>
              <a:gd name="connsiteX99" fmla="*/ 4957104 w 6004835"/>
              <a:gd name="connsiteY99" fmla="*/ 1746802 h 2733536"/>
              <a:gd name="connsiteX100" fmla="*/ 4922398 w 6004835"/>
              <a:gd name="connsiteY100" fmla="*/ 1785848 h 2733536"/>
              <a:gd name="connsiteX101" fmla="*/ 4881181 w 6004835"/>
              <a:gd name="connsiteY101" fmla="*/ 1831400 h 2733536"/>
              <a:gd name="connsiteX102" fmla="*/ 928761 w 6004835"/>
              <a:gd name="connsiteY102" fmla="*/ 1833430 h 2733536"/>
              <a:gd name="connsiteX103" fmla="*/ 863801 w 6004835"/>
              <a:gd name="connsiteY103" fmla="*/ 1755477 h 2733536"/>
              <a:gd name="connsiteX104" fmla="*/ 846834 w 6004835"/>
              <a:gd name="connsiteY104" fmla="*/ 1736969 h 2733536"/>
              <a:gd name="connsiteX105" fmla="*/ 4790074 w 6004835"/>
              <a:gd name="connsiteY105" fmla="*/ 1857431 h 2733536"/>
              <a:gd name="connsiteX106" fmla="*/ 4798856 w 6004835"/>
              <a:gd name="connsiteY106" fmla="*/ 1851810 h 2733536"/>
              <a:gd name="connsiteX107" fmla="*/ 4805146 w 6004835"/>
              <a:gd name="connsiteY107" fmla="*/ 1846231 h 2733536"/>
              <a:gd name="connsiteX108" fmla="*/ 4792338 w 6004835"/>
              <a:gd name="connsiteY108" fmla="*/ 1855078 h 2733536"/>
              <a:gd name="connsiteX109" fmla="*/ 4760985 w 6004835"/>
              <a:gd name="connsiteY109" fmla="*/ 1880234 h 2733536"/>
              <a:gd name="connsiteX110" fmla="*/ 4761875 w 6004835"/>
              <a:gd name="connsiteY110" fmla="*/ 1879123 h 2733536"/>
              <a:gd name="connsiteX111" fmla="*/ 4758282 w 6004835"/>
              <a:gd name="connsiteY111" fmla="*/ 1878611 h 2733536"/>
              <a:gd name="connsiteX112" fmla="*/ 4757537 w 6004835"/>
              <a:gd name="connsiteY112" fmla="*/ 1879123 h 2733536"/>
              <a:gd name="connsiteX113" fmla="*/ 4757537 w 6004835"/>
              <a:gd name="connsiteY113" fmla="*/ 1879743 h 2733536"/>
              <a:gd name="connsiteX114" fmla="*/ 1035001 w 6004835"/>
              <a:gd name="connsiteY114" fmla="*/ 1943735 h 2733536"/>
              <a:gd name="connsiteX115" fmla="*/ 1023953 w 6004835"/>
              <a:gd name="connsiteY115" fmla="*/ 1935238 h 2733536"/>
              <a:gd name="connsiteX116" fmla="*/ 1032188 w 6004835"/>
              <a:gd name="connsiteY116" fmla="*/ 1942302 h 2733536"/>
              <a:gd name="connsiteX117" fmla="*/ 4766902 w 6004835"/>
              <a:gd name="connsiteY117" fmla="*/ 1960050 h 2733536"/>
              <a:gd name="connsiteX118" fmla="*/ 4774891 w 6004835"/>
              <a:gd name="connsiteY118" fmla="*/ 1959385 h 2733536"/>
              <a:gd name="connsiteX119" fmla="*/ 4831290 w 6004835"/>
              <a:gd name="connsiteY119" fmla="*/ 1918169 h 2733536"/>
              <a:gd name="connsiteX120" fmla="*/ 4885522 w 6004835"/>
              <a:gd name="connsiteY120" fmla="*/ 1874785 h 2733536"/>
              <a:gd name="connsiteX121" fmla="*/ 4952766 w 6004835"/>
              <a:gd name="connsiteY121" fmla="*/ 1827062 h 2733536"/>
              <a:gd name="connsiteX122" fmla="*/ 5015674 w 6004835"/>
              <a:gd name="connsiteY122" fmla="*/ 1761986 h 2733536"/>
              <a:gd name="connsiteX123" fmla="*/ 5013504 w 6004835"/>
              <a:gd name="connsiteY123" fmla="*/ 1753309 h 2733536"/>
              <a:gd name="connsiteX124" fmla="*/ 5074242 w 6004835"/>
              <a:gd name="connsiteY124" fmla="*/ 1686064 h 2733536"/>
              <a:gd name="connsiteX125" fmla="*/ 5111120 w 6004835"/>
              <a:gd name="connsiteY125" fmla="*/ 1655695 h 2733536"/>
              <a:gd name="connsiteX126" fmla="*/ 5134980 w 6004835"/>
              <a:gd name="connsiteY126" fmla="*/ 1625326 h 2733536"/>
              <a:gd name="connsiteX127" fmla="*/ 5156672 w 6004835"/>
              <a:gd name="connsiteY127" fmla="*/ 1594957 h 2733536"/>
              <a:gd name="connsiteX128" fmla="*/ 5219580 w 6004835"/>
              <a:gd name="connsiteY128" fmla="*/ 1521204 h 2733536"/>
              <a:gd name="connsiteX129" fmla="*/ 5278148 w 6004835"/>
              <a:gd name="connsiteY129" fmla="*/ 1445281 h 2733536"/>
              <a:gd name="connsiteX130" fmla="*/ 5367087 w 6004835"/>
              <a:gd name="connsiteY130" fmla="*/ 1310790 h 2733536"/>
              <a:gd name="connsiteX131" fmla="*/ 5447346 w 6004835"/>
              <a:gd name="connsiteY131" fmla="*/ 1174130 h 2733536"/>
              <a:gd name="connsiteX132" fmla="*/ 5510255 w 6004835"/>
              <a:gd name="connsiteY132" fmla="*/ 1072176 h 2733536"/>
              <a:gd name="connsiteX133" fmla="*/ 5568822 w 6004835"/>
              <a:gd name="connsiteY133" fmla="*/ 968054 h 2733536"/>
              <a:gd name="connsiteX134" fmla="*/ 5590514 w 6004835"/>
              <a:gd name="connsiteY134" fmla="*/ 929008 h 2733536"/>
              <a:gd name="connsiteX135" fmla="*/ 5607868 w 6004835"/>
              <a:gd name="connsiteY135" fmla="*/ 892133 h 2733536"/>
              <a:gd name="connsiteX136" fmla="*/ 5636069 w 6004835"/>
              <a:gd name="connsiteY136" fmla="*/ 822718 h 2733536"/>
              <a:gd name="connsiteX137" fmla="*/ 5696807 w 6004835"/>
              <a:gd name="connsiteY137" fmla="*/ 690395 h 2733536"/>
              <a:gd name="connsiteX138" fmla="*/ 5720667 w 6004835"/>
              <a:gd name="connsiteY138" fmla="*/ 601458 h 2733536"/>
              <a:gd name="connsiteX139" fmla="*/ 5779237 w 6004835"/>
              <a:gd name="connsiteY139" fmla="*/ 423583 h 2733536"/>
              <a:gd name="connsiteX140" fmla="*/ 5805267 w 6004835"/>
              <a:gd name="connsiteY140" fmla="*/ 284753 h 2733536"/>
              <a:gd name="connsiteX141" fmla="*/ 5839975 w 6004835"/>
              <a:gd name="connsiteY141" fmla="*/ 117723 h 2733536"/>
              <a:gd name="connsiteX142" fmla="*/ 5847800 w 6004835"/>
              <a:gd name="connsiteY142" fmla="*/ 88383 h 2733536"/>
              <a:gd name="connsiteX143" fmla="*/ 5842143 w 6004835"/>
              <a:gd name="connsiteY143" fmla="*/ 87354 h 2733536"/>
              <a:gd name="connsiteX144" fmla="*/ 5844311 w 6004835"/>
              <a:gd name="connsiteY144" fmla="*/ 33125 h 2733536"/>
              <a:gd name="connsiteX145" fmla="*/ 5845466 w 6004835"/>
              <a:gd name="connsiteY145" fmla="*/ 29082 h 2733536"/>
              <a:gd name="connsiteX146" fmla="*/ 5843951 w 6004835"/>
              <a:gd name="connsiteY146" fmla="*/ 29167 h 2733536"/>
              <a:gd name="connsiteX147" fmla="*/ 5841207 w 6004835"/>
              <a:gd name="connsiteY147" fmla="*/ 29319 h 2733536"/>
              <a:gd name="connsiteX148" fmla="*/ 5842143 w 6004835"/>
              <a:gd name="connsiteY148" fmla="*/ 39631 h 2733536"/>
              <a:gd name="connsiteX149" fmla="*/ 5839975 w 6004835"/>
              <a:gd name="connsiteY149" fmla="*/ 93863 h 2733536"/>
              <a:gd name="connsiteX150" fmla="*/ 5831299 w 6004835"/>
              <a:gd name="connsiteY150" fmla="*/ 126400 h 2733536"/>
              <a:gd name="connsiteX151" fmla="*/ 5779237 w 6004835"/>
              <a:gd name="connsiteY151" fmla="*/ 208830 h 2733536"/>
              <a:gd name="connsiteX152" fmla="*/ 5766222 w 6004835"/>
              <a:gd name="connsiteY152" fmla="*/ 280415 h 2733536"/>
              <a:gd name="connsiteX153" fmla="*/ 5753207 w 6004835"/>
              <a:gd name="connsiteY153" fmla="*/ 304275 h 2733536"/>
              <a:gd name="connsiteX154" fmla="*/ 5731514 w 6004835"/>
              <a:gd name="connsiteY154" fmla="*/ 408397 h 2733536"/>
              <a:gd name="connsiteX155" fmla="*/ 5707652 w 6004835"/>
              <a:gd name="connsiteY155" fmla="*/ 490827 h 2733536"/>
              <a:gd name="connsiteX156" fmla="*/ 5681621 w 6004835"/>
              <a:gd name="connsiteY156" fmla="*/ 571089 h 2733536"/>
              <a:gd name="connsiteX157" fmla="*/ 5666438 w 6004835"/>
              <a:gd name="connsiteY157" fmla="*/ 633995 h 2733536"/>
              <a:gd name="connsiteX158" fmla="*/ 5649084 w 6004835"/>
              <a:gd name="connsiteY158" fmla="*/ 699072 h 2733536"/>
              <a:gd name="connsiteX159" fmla="*/ 5662924 w 6004835"/>
              <a:gd name="connsiteY159" fmla="*/ 677546 h 2733536"/>
              <a:gd name="connsiteX160" fmla="*/ 5675115 w 6004835"/>
              <a:gd name="connsiteY160" fmla="*/ 631825 h 2733536"/>
              <a:gd name="connsiteX161" fmla="*/ 5685960 w 6004835"/>
              <a:gd name="connsiteY161" fmla="*/ 566749 h 2733536"/>
              <a:gd name="connsiteX162" fmla="*/ 5711990 w 6004835"/>
              <a:gd name="connsiteY162" fmla="*/ 486489 h 2733536"/>
              <a:gd name="connsiteX163" fmla="*/ 5735853 w 6004835"/>
              <a:gd name="connsiteY163" fmla="*/ 404059 h 2733536"/>
              <a:gd name="connsiteX164" fmla="*/ 5757545 w 6004835"/>
              <a:gd name="connsiteY164" fmla="*/ 299937 h 2733536"/>
              <a:gd name="connsiteX165" fmla="*/ 5770560 w 6004835"/>
              <a:gd name="connsiteY165" fmla="*/ 276074 h 2733536"/>
              <a:gd name="connsiteX166" fmla="*/ 5783576 w 6004835"/>
              <a:gd name="connsiteY166" fmla="*/ 204491 h 2733536"/>
              <a:gd name="connsiteX167" fmla="*/ 5835636 w 6004835"/>
              <a:gd name="connsiteY167" fmla="*/ 122061 h 2733536"/>
              <a:gd name="connsiteX168" fmla="*/ 5800929 w 6004835"/>
              <a:gd name="connsiteY168" fmla="*/ 289089 h 2733536"/>
              <a:gd name="connsiteX169" fmla="*/ 5774899 w 6004835"/>
              <a:gd name="connsiteY169" fmla="*/ 427919 h 2733536"/>
              <a:gd name="connsiteX170" fmla="*/ 5716329 w 6004835"/>
              <a:gd name="connsiteY170" fmla="*/ 605794 h 2733536"/>
              <a:gd name="connsiteX171" fmla="*/ 5704744 w 6004835"/>
              <a:gd name="connsiteY171" fmla="*/ 623818 h 2733536"/>
              <a:gd name="connsiteX172" fmla="*/ 5699791 w 6004835"/>
              <a:gd name="connsiteY172" fmla="*/ 650807 h 2733536"/>
              <a:gd name="connsiteX173" fmla="*/ 5683792 w 6004835"/>
              <a:gd name="connsiteY173" fmla="*/ 696904 h 2733536"/>
              <a:gd name="connsiteX174" fmla="*/ 5623054 w 6004835"/>
              <a:gd name="connsiteY174" fmla="*/ 829224 h 2733536"/>
              <a:gd name="connsiteX175" fmla="*/ 5594853 w 6004835"/>
              <a:gd name="connsiteY175" fmla="*/ 898639 h 2733536"/>
              <a:gd name="connsiteX176" fmla="*/ 5577500 w 6004835"/>
              <a:gd name="connsiteY176" fmla="*/ 935517 h 2733536"/>
              <a:gd name="connsiteX177" fmla="*/ 5555807 w 6004835"/>
              <a:gd name="connsiteY177" fmla="*/ 974563 h 2733536"/>
              <a:gd name="connsiteX178" fmla="*/ 5497239 w 6004835"/>
              <a:gd name="connsiteY178" fmla="*/ 1078685 h 2733536"/>
              <a:gd name="connsiteX179" fmla="*/ 5434331 w 6004835"/>
              <a:gd name="connsiteY179" fmla="*/ 1180637 h 2733536"/>
              <a:gd name="connsiteX180" fmla="*/ 5354071 w 6004835"/>
              <a:gd name="connsiteY180" fmla="*/ 1317298 h 2733536"/>
              <a:gd name="connsiteX181" fmla="*/ 5265133 w 6004835"/>
              <a:gd name="connsiteY181" fmla="*/ 1451789 h 2733536"/>
              <a:gd name="connsiteX182" fmla="*/ 5206565 w 6004835"/>
              <a:gd name="connsiteY182" fmla="*/ 1527711 h 2733536"/>
              <a:gd name="connsiteX183" fmla="*/ 5143657 w 6004835"/>
              <a:gd name="connsiteY183" fmla="*/ 1601464 h 2733536"/>
              <a:gd name="connsiteX184" fmla="*/ 5121965 w 6004835"/>
              <a:gd name="connsiteY184" fmla="*/ 1631833 h 2733536"/>
              <a:gd name="connsiteX185" fmla="*/ 5098105 w 6004835"/>
              <a:gd name="connsiteY185" fmla="*/ 1662202 h 2733536"/>
              <a:gd name="connsiteX186" fmla="*/ 5061227 w 6004835"/>
              <a:gd name="connsiteY186" fmla="*/ 1692571 h 2733536"/>
              <a:gd name="connsiteX187" fmla="*/ 5000915 w 6004835"/>
              <a:gd name="connsiteY187" fmla="*/ 1759348 h 2733536"/>
              <a:gd name="connsiteX188" fmla="*/ 5002657 w 6004835"/>
              <a:gd name="connsiteY188" fmla="*/ 1766324 h 2733536"/>
              <a:gd name="connsiteX189" fmla="*/ 4939751 w 6004835"/>
              <a:gd name="connsiteY189" fmla="*/ 1831400 h 2733536"/>
              <a:gd name="connsiteX190" fmla="*/ 4872505 w 6004835"/>
              <a:gd name="connsiteY190" fmla="*/ 1879123 h 2733536"/>
              <a:gd name="connsiteX191" fmla="*/ 4818275 w 6004835"/>
              <a:gd name="connsiteY191" fmla="*/ 1922507 h 2733536"/>
              <a:gd name="connsiteX192" fmla="*/ 1583173 w 6004835"/>
              <a:gd name="connsiteY192" fmla="*/ 2117115 h 2733536"/>
              <a:gd name="connsiteX193" fmla="*/ 1583979 w 6004835"/>
              <a:gd name="connsiteY193" fmla="*/ 2113398 h 2733536"/>
              <a:gd name="connsiteX194" fmla="*/ 1575826 w 6004835"/>
              <a:gd name="connsiteY194" fmla="*/ 2107629 h 2733536"/>
              <a:gd name="connsiteX195" fmla="*/ 1575847 w 6004835"/>
              <a:gd name="connsiteY195" fmla="*/ 2108247 h 2733536"/>
              <a:gd name="connsiteX196" fmla="*/ 1217383 w 6004835"/>
              <a:gd name="connsiteY196" fmla="*/ 2132920 h 2733536"/>
              <a:gd name="connsiteX197" fmla="*/ 1178338 w 6004835"/>
              <a:gd name="connsiteY197" fmla="*/ 2106889 h 2733536"/>
              <a:gd name="connsiteX198" fmla="*/ 1141462 w 6004835"/>
              <a:gd name="connsiteY198" fmla="*/ 2078691 h 2733536"/>
              <a:gd name="connsiteX199" fmla="*/ 1050355 w 6004835"/>
              <a:gd name="connsiteY199" fmla="*/ 2002767 h 2733536"/>
              <a:gd name="connsiteX200" fmla="*/ 965755 w 6004835"/>
              <a:gd name="connsiteY200" fmla="*/ 1926846 h 2733536"/>
              <a:gd name="connsiteX201" fmla="*/ 887663 w 6004835"/>
              <a:gd name="connsiteY201" fmla="*/ 1850922 h 2733536"/>
              <a:gd name="connsiteX202" fmla="*/ 850788 w 6004835"/>
              <a:gd name="connsiteY202" fmla="*/ 1814047 h 2733536"/>
              <a:gd name="connsiteX203" fmla="*/ 816080 w 6004835"/>
              <a:gd name="connsiteY203" fmla="*/ 1775001 h 2733536"/>
              <a:gd name="connsiteX204" fmla="*/ 829096 w 6004835"/>
              <a:gd name="connsiteY204" fmla="*/ 1757647 h 2733536"/>
              <a:gd name="connsiteX205" fmla="*/ 872480 w 6004835"/>
              <a:gd name="connsiteY205" fmla="*/ 1796693 h 2733536"/>
              <a:gd name="connsiteX206" fmla="*/ 920202 w 6004835"/>
              <a:gd name="connsiteY206" fmla="*/ 1833568 h 2733536"/>
              <a:gd name="connsiteX207" fmla="*/ 978770 w 6004835"/>
              <a:gd name="connsiteY207" fmla="*/ 1896477 h 2733536"/>
              <a:gd name="connsiteX208" fmla="*/ 983748 w 6004835"/>
              <a:gd name="connsiteY208" fmla="*/ 1900747 h 2733536"/>
              <a:gd name="connsiteX209" fmla="*/ 920202 w 6004835"/>
              <a:gd name="connsiteY209" fmla="*/ 1833568 h 2733536"/>
              <a:gd name="connsiteX210" fmla="*/ 874648 w 6004835"/>
              <a:gd name="connsiteY210" fmla="*/ 1796693 h 2733536"/>
              <a:gd name="connsiteX211" fmla="*/ 831264 w 6004835"/>
              <a:gd name="connsiteY211" fmla="*/ 1757647 h 2733536"/>
              <a:gd name="connsiteX212" fmla="*/ 783541 w 6004835"/>
              <a:gd name="connsiteY212" fmla="*/ 1699077 h 2733536"/>
              <a:gd name="connsiteX213" fmla="*/ 737989 w 6004835"/>
              <a:gd name="connsiteY213" fmla="*/ 1638339 h 2733536"/>
              <a:gd name="connsiteX214" fmla="*/ 794388 w 6004835"/>
              <a:gd name="connsiteY214" fmla="*/ 1675217 h 2733536"/>
              <a:gd name="connsiteX215" fmla="*/ 797157 w 6004835"/>
              <a:gd name="connsiteY215" fmla="*/ 1678478 h 2733536"/>
              <a:gd name="connsiteX216" fmla="*/ 822858 w 6004835"/>
              <a:gd name="connsiteY216" fmla="*/ 1684165 h 2733536"/>
              <a:gd name="connsiteX217" fmla="*/ 881154 w 6004835"/>
              <a:gd name="connsiteY217" fmla="*/ 1738123 h 2733536"/>
              <a:gd name="connsiteX218" fmla="*/ 961416 w 6004835"/>
              <a:gd name="connsiteY218" fmla="*/ 1803200 h 2733536"/>
              <a:gd name="connsiteX219" fmla="*/ 996124 w 6004835"/>
              <a:gd name="connsiteY219" fmla="*/ 1850922 h 2733536"/>
              <a:gd name="connsiteX220" fmla="*/ 1015645 w 6004835"/>
              <a:gd name="connsiteY220" fmla="*/ 1874785 h 2733536"/>
              <a:gd name="connsiteX221" fmla="*/ 1098076 w 6004835"/>
              <a:gd name="connsiteY221" fmla="*/ 1944199 h 2733536"/>
              <a:gd name="connsiteX222" fmla="*/ 1074215 w 6004835"/>
              <a:gd name="connsiteY222" fmla="*/ 1963721 h 2733536"/>
              <a:gd name="connsiteX223" fmla="*/ 997449 w 6004835"/>
              <a:gd name="connsiteY223" fmla="*/ 1878424 h 2733536"/>
              <a:gd name="connsiteX224" fmla="*/ 993956 w 6004835"/>
              <a:gd name="connsiteY224" fmla="*/ 1879123 h 2733536"/>
              <a:gd name="connsiteX225" fmla="*/ 1066602 w 6004835"/>
              <a:gd name="connsiteY225" fmla="*/ 1959841 h 2733536"/>
              <a:gd name="connsiteX226" fmla="*/ 1074215 w 6004835"/>
              <a:gd name="connsiteY226" fmla="*/ 1963721 h 2733536"/>
              <a:gd name="connsiteX227" fmla="*/ 1098078 w 6004835"/>
              <a:gd name="connsiteY227" fmla="*/ 1944199 h 2733536"/>
              <a:gd name="connsiteX228" fmla="*/ 1304152 w 6004835"/>
              <a:gd name="connsiteY228" fmla="*/ 2106889 h 2733536"/>
              <a:gd name="connsiteX229" fmla="*/ 1262938 w 6004835"/>
              <a:gd name="connsiteY229" fmla="*/ 2119904 h 2733536"/>
              <a:gd name="connsiteX230" fmla="*/ 1278121 w 6004835"/>
              <a:gd name="connsiteY230" fmla="*/ 2130752 h 2733536"/>
              <a:gd name="connsiteX231" fmla="*/ 1217383 w 6004835"/>
              <a:gd name="connsiteY231" fmla="*/ 2132920 h 2733536"/>
              <a:gd name="connsiteX232" fmla="*/ 1495043 w 6004835"/>
              <a:gd name="connsiteY232" fmla="*/ 2280428 h 2733536"/>
              <a:gd name="connsiteX233" fmla="*/ 1425628 w 6004835"/>
              <a:gd name="connsiteY233" fmla="*/ 2243551 h 2733536"/>
              <a:gd name="connsiteX234" fmla="*/ 1373567 w 6004835"/>
              <a:gd name="connsiteY234" fmla="*/ 2211014 h 2733536"/>
              <a:gd name="connsiteX235" fmla="*/ 1317167 w 6004835"/>
              <a:gd name="connsiteY235" fmla="*/ 2163291 h 2733536"/>
              <a:gd name="connsiteX236" fmla="*/ 1464674 w 6004835"/>
              <a:gd name="connsiteY236" fmla="*/ 2245721 h 2733536"/>
              <a:gd name="connsiteX237" fmla="*/ 1495043 w 6004835"/>
              <a:gd name="connsiteY237" fmla="*/ 2280428 h 2733536"/>
              <a:gd name="connsiteX238" fmla="*/ 1861641 w 6004835"/>
              <a:gd name="connsiteY238" fmla="*/ 2380212 h 2733536"/>
              <a:gd name="connsiteX239" fmla="*/ 1722811 w 6004835"/>
              <a:gd name="connsiteY239" fmla="*/ 2312965 h 2733536"/>
              <a:gd name="connsiteX240" fmla="*/ 1757518 w 6004835"/>
              <a:gd name="connsiteY240" fmla="*/ 2310797 h 2733536"/>
              <a:gd name="connsiteX241" fmla="*/ 1876824 w 6004835"/>
              <a:gd name="connsiteY241" fmla="*/ 2371535 h 2733536"/>
              <a:gd name="connsiteX242" fmla="*/ 1861641 w 6004835"/>
              <a:gd name="connsiteY242" fmla="*/ 2380212 h 2733536"/>
              <a:gd name="connsiteX243" fmla="*/ 3611567 w 6004835"/>
              <a:gd name="connsiteY243" fmla="*/ 2391251 h 2733536"/>
              <a:gd name="connsiteX244" fmla="*/ 3772715 w 6004835"/>
              <a:gd name="connsiteY244" fmla="*/ 2360688 h 2733536"/>
              <a:gd name="connsiteX245" fmla="*/ 3803084 w 6004835"/>
              <a:gd name="connsiteY245" fmla="*/ 2354179 h 2733536"/>
              <a:gd name="connsiteX246" fmla="*/ 3900697 w 6004835"/>
              <a:gd name="connsiteY246" fmla="*/ 2319472 h 2733536"/>
              <a:gd name="connsiteX247" fmla="*/ 3961435 w 6004835"/>
              <a:gd name="connsiteY247" fmla="*/ 2299950 h 2733536"/>
              <a:gd name="connsiteX248" fmla="*/ 4059051 w 6004835"/>
              <a:gd name="connsiteY248" fmla="*/ 2250057 h 2733536"/>
              <a:gd name="connsiteX249" fmla="*/ 4169679 w 6004835"/>
              <a:gd name="connsiteY249" fmla="*/ 2211011 h 2733536"/>
              <a:gd name="connsiteX250" fmla="*/ 4240558 w 6004835"/>
              <a:gd name="connsiteY250" fmla="*/ 2183216 h 2733536"/>
              <a:gd name="connsiteX251" fmla="*/ 4271633 w 6004835"/>
              <a:gd name="connsiteY251" fmla="*/ 2165459 h 2733536"/>
              <a:gd name="connsiteX252" fmla="*/ 4299830 w 6004835"/>
              <a:gd name="connsiteY252" fmla="*/ 2156784 h 2733536"/>
              <a:gd name="connsiteX253" fmla="*/ 4338878 w 6004835"/>
              <a:gd name="connsiteY253" fmla="*/ 2135090 h 2733536"/>
              <a:gd name="connsiteX254" fmla="*/ 4349137 w 6004835"/>
              <a:gd name="connsiteY254" fmla="*/ 2127960 h 2733536"/>
              <a:gd name="connsiteX255" fmla="*/ 4375756 w 6004835"/>
              <a:gd name="connsiteY255" fmla="*/ 2102553 h 2733536"/>
              <a:gd name="connsiteX256" fmla="*/ 4434323 w 6004835"/>
              <a:gd name="connsiteY256" fmla="*/ 2067846 h 2733536"/>
              <a:gd name="connsiteX257" fmla="*/ 4500956 w 6004835"/>
              <a:gd name="connsiteY257" fmla="*/ 2035183 h 2733536"/>
              <a:gd name="connsiteX258" fmla="*/ 4525430 w 6004835"/>
              <a:gd name="connsiteY258" fmla="*/ 2020121 h 2733536"/>
              <a:gd name="connsiteX259" fmla="*/ 4610031 w 6004835"/>
              <a:gd name="connsiteY259" fmla="*/ 1963721 h 2733536"/>
              <a:gd name="connsiteX260" fmla="*/ 4646906 w 6004835"/>
              <a:gd name="connsiteY260" fmla="*/ 1929014 h 2733536"/>
              <a:gd name="connsiteX261" fmla="*/ 4688122 w 6004835"/>
              <a:gd name="connsiteY261" fmla="*/ 1902983 h 2733536"/>
              <a:gd name="connsiteX262" fmla="*/ 4794412 w 6004835"/>
              <a:gd name="connsiteY262" fmla="*/ 1822724 h 2733536"/>
              <a:gd name="connsiteX263" fmla="*/ 4870336 w 6004835"/>
              <a:gd name="connsiteY263" fmla="*/ 1751138 h 2733536"/>
              <a:gd name="connsiteX264" fmla="*/ 4954934 w 6004835"/>
              <a:gd name="connsiteY264" fmla="*/ 1679556 h 2733536"/>
              <a:gd name="connsiteX265" fmla="*/ 5210901 w 6004835"/>
              <a:gd name="connsiteY265" fmla="*/ 1391049 h 2733536"/>
              <a:gd name="connsiteX266" fmla="*/ 5246128 w 6004835"/>
              <a:gd name="connsiteY266" fmla="*/ 1331165 h 2733536"/>
              <a:gd name="connsiteX267" fmla="*/ 5247779 w 6004835"/>
              <a:gd name="connsiteY267" fmla="*/ 1325973 h 2733536"/>
              <a:gd name="connsiteX268" fmla="*/ 5304178 w 6004835"/>
              <a:gd name="connsiteY268" fmla="*/ 1239204 h 2733536"/>
              <a:gd name="connsiteX269" fmla="*/ 5321533 w 6004835"/>
              <a:gd name="connsiteY269" fmla="*/ 1213174 h 2733536"/>
              <a:gd name="connsiteX270" fmla="*/ 5344607 w 6004835"/>
              <a:gd name="connsiteY270" fmla="*/ 1181170 h 2733536"/>
              <a:gd name="connsiteX271" fmla="*/ 5351902 w 6004835"/>
              <a:gd name="connsiteY271" fmla="*/ 1167622 h 2733536"/>
              <a:gd name="connsiteX272" fmla="*/ 5397453 w 6004835"/>
              <a:gd name="connsiteY272" fmla="*/ 1089530 h 2733536"/>
              <a:gd name="connsiteX273" fmla="*/ 5486392 w 6004835"/>
              <a:gd name="connsiteY273" fmla="*/ 905146 h 2733536"/>
              <a:gd name="connsiteX274" fmla="*/ 5573161 w 6004835"/>
              <a:gd name="connsiteY274" fmla="*/ 707748 h 2733536"/>
              <a:gd name="connsiteX275" fmla="*/ 5598649 w 6004835"/>
              <a:gd name="connsiteY275" fmla="*/ 627486 h 2733536"/>
              <a:gd name="connsiteX276" fmla="*/ 5606968 w 6004835"/>
              <a:gd name="connsiteY276" fmla="*/ 596090 h 2733536"/>
              <a:gd name="connsiteX277" fmla="*/ 5543685 w 6004835"/>
              <a:gd name="connsiteY277" fmla="*/ 768994 h 2733536"/>
              <a:gd name="connsiteX278" fmla="*/ 5410562 w 6004835"/>
              <a:gd name="connsiteY278" fmla="*/ 1041106 h 2733536"/>
              <a:gd name="connsiteX279" fmla="*/ 5391072 w 6004835"/>
              <a:gd name="connsiteY279" fmla="*/ 1071921 h 2733536"/>
              <a:gd name="connsiteX280" fmla="*/ 5390947 w 6004835"/>
              <a:gd name="connsiteY280" fmla="*/ 1072176 h 2733536"/>
              <a:gd name="connsiteX281" fmla="*/ 5345392 w 6004835"/>
              <a:gd name="connsiteY281" fmla="*/ 1150268 h 2733536"/>
              <a:gd name="connsiteX282" fmla="*/ 5299840 w 6004835"/>
              <a:gd name="connsiteY282" fmla="*/ 1234868 h 2733536"/>
              <a:gd name="connsiteX283" fmla="*/ 5247779 w 6004835"/>
              <a:gd name="connsiteY283" fmla="*/ 1299945 h 2733536"/>
              <a:gd name="connsiteX284" fmla="*/ 5204395 w 6004835"/>
              <a:gd name="connsiteY284" fmla="*/ 1373698 h 2733536"/>
              <a:gd name="connsiteX285" fmla="*/ 4948428 w 6004835"/>
              <a:gd name="connsiteY285" fmla="*/ 1662202 h 2733536"/>
              <a:gd name="connsiteX286" fmla="*/ 4863827 w 6004835"/>
              <a:gd name="connsiteY286" fmla="*/ 1733787 h 2733536"/>
              <a:gd name="connsiteX287" fmla="*/ 4855711 w 6004835"/>
              <a:gd name="connsiteY287" fmla="*/ 1739959 h 2733536"/>
              <a:gd name="connsiteX288" fmla="*/ 4852211 w 6004835"/>
              <a:gd name="connsiteY288" fmla="*/ 1743502 h 2733536"/>
              <a:gd name="connsiteX289" fmla="*/ 4816833 w 6004835"/>
              <a:gd name="connsiteY289" fmla="*/ 1772341 h 2733536"/>
              <a:gd name="connsiteX290" fmla="*/ 4787906 w 6004835"/>
              <a:gd name="connsiteY290" fmla="*/ 1805370 h 2733536"/>
              <a:gd name="connsiteX291" fmla="*/ 4681613 w 6004835"/>
              <a:gd name="connsiteY291" fmla="*/ 1885632 h 2733536"/>
              <a:gd name="connsiteX292" fmla="*/ 4664959 w 6004835"/>
              <a:gd name="connsiteY292" fmla="*/ 1896153 h 2733536"/>
              <a:gd name="connsiteX293" fmla="*/ 4619721 w 6004835"/>
              <a:gd name="connsiteY293" fmla="*/ 1933031 h 2733536"/>
              <a:gd name="connsiteX294" fmla="*/ 4613189 w 6004835"/>
              <a:gd name="connsiteY294" fmla="*/ 1937274 h 2733536"/>
              <a:gd name="connsiteX295" fmla="*/ 4603522 w 6004835"/>
              <a:gd name="connsiteY295" fmla="*/ 1946370 h 2733536"/>
              <a:gd name="connsiteX296" fmla="*/ 4518924 w 6004835"/>
              <a:gd name="connsiteY296" fmla="*/ 2002769 h 2733536"/>
              <a:gd name="connsiteX297" fmla="*/ 4434323 w 6004835"/>
              <a:gd name="connsiteY297" fmla="*/ 2054830 h 2733536"/>
              <a:gd name="connsiteX298" fmla="*/ 4424640 w 6004835"/>
              <a:gd name="connsiteY298" fmla="*/ 2059738 h 2733536"/>
              <a:gd name="connsiteX299" fmla="*/ 4367359 w 6004835"/>
              <a:gd name="connsiteY299" fmla="*/ 2096944 h 2733536"/>
              <a:gd name="connsiteX300" fmla="*/ 4349602 w 6004835"/>
              <a:gd name="connsiteY300" fmla="*/ 2105901 h 2733536"/>
              <a:gd name="connsiteX301" fmla="*/ 4332371 w 6004835"/>
              <a:gd name="connsiteY301" fmla="*/ 2117736 h 2733536"/>
              <a:gd name="connsiteX302" fmla="*/ 4273802 w 6004835"/>
              <a:gd name="connsiteY302" fmla="*/ 2150276 h 2733536"/>
              <a:gd name="connsiteX303" fmla="*/ 4219078 w 6004835"/>
              <a:gd name="connsiteY303" fmla="*/ 2171738 h 2733536"/>
              <a:gd name="connsiteX304" fmla="*/ 4097113 w 6004835"/>
              <a:gd name="connsiteY304" fmla="*/ 2233257 h 2733536"/>
              <a:gd name="connsiteX305" fmla="*/ 3810966 w 6004835"/>
              <a:gd name="connsiteY305" fmla="*/ 2339980 h 2733536"/>
              <a:gd name="connsiteX306" fmla="*/ 3434318 w 6004835"/>
              <a:gd name="connsiteY306" fmla="*/ 2432271 h 2733536"/>
              <a:gd name="connsiteX307" fmla="*/ 3489904 w 6004835"/>
              <a:gd name="connsiteY307" fmla="*/ 2421968 h 2733536"/>
              <a:gd name="connsiteX308" fmla="*/ 3508260 w 6004835"/>
              <a:gd name="connsiteY308" fmla="*/ 2413988 h 2733536"/>
              <a:gd name="connsiteX309" fmla="*/ 3395689 w 6004835"/>
              <a:gd name="connsiteY309" fmla="*/ 2431169 h 2733536"/>
              <a:gd name="connsiteX310" fmla="*/ 3115443 w 6004835"/>
              <a:gd name="connsiteY310" fmla="*/ 2471317 h 2733536"/>
              <a:gd name="connsiteX311" fmla="*/ 3134967 w 6004835"/>
              <a:gd name="connsiteY311" fmla="*/ 2466978 h 2733536"/>
              <a:gd name="connsiteX312" fmla="*/ 3269458 w 6004835"/>
              <a:gd name="connsiteY312" fmla="*/ 2451795 h 2733536"/>
              <a:gd name="connsiteX313" fmla="*/ 3291589 w 6004835"/>
              <a:gd name="connsiteY313" fmla="*/ 2447491 h 2733536"/>
              <a:gd name="connsiteX314" fmla="*/ 3302325 w 6004835"/>
              <a:gd name="connsiteY314" fmla="*/ 2445418 h 2733536"/>
              <a:gd name="connsiteX315" fmla="*/ 3269182 w 6004835"/>
              <a:gd name="connsiteY315" fmla="*/ 2450476 h 2733536"/>
              <a:gd name="connsiteX316" fmla="*/ 3039972 w 6004835"/>
              <a:gd name="connsiteY316" fmla="*/ 2462050 h 2733536"/>
              <a:gd name="connsiteX317" fmla="*/ 3566117 w 6004835"/>
              <a:gd name="connsiteY317" fmla="*/ 2502995 h 2733536"/>
              <a:gd name="connsiteX318" fmla="*/ 3744787 w 6004835"/>
              <a:gd name="connsiteY318" fmla="*/ 2463184 h 2733536"/>
              <a:gd name="connsiteX319" fmla="*/ 3919185 w 6004835"/>
              <a:gd name="connsiteY319" fmla="*/ 2408971 h 2733536"/>
              <a:gd name="connsiteX320" fmla="*/ 3719971 w 6004835"/>
              <a:gd name="connsiteY320" fmla="*/ 2526104 h 2733536"/>
              <a:gd name="connsiteX321" fmla="*/ 3722825 w 6004835"/>
              <a:gd name="connsiteY321" fmla="*/ 2525548 h 2733536"/>
              <a:gd name="connsiteX322" fmla="*/ 3725537 w 6004835"/>
              <a:gd name="connsiteY322" fmla="*/ 2524533 h 2733536"/>
              <a:gd name="connsiteX323" fmla="*/ 3245598 w 6004835"/>
              <a:gd name="connsiteY323" fmla="*/ 2558088 h 2733536"/>
              <a:gd name="connsiteX324" fmla="*/ 3337099 w 6004835"/>
              <a:gd name="connsiteY324" fmla="*/ 2535211 h 2733536"/>
              <a:gd name="connsiteX325" fmla="*/ 3338873 w 6004835"/>
              <a:gd name="connsiteY325" fmla="*/ 2529887 h 2733536"/>
              <a:gd name="connsiteX326" fmla="*/ 3510242 w 6004835"/>
              <a:gd name="connsiteY326" fmla="*/ 2501688 h 2733536"/>
              <a:gd name="connsiteX327" fmla="*/ 3631717 w 6004835"/>
              <a:gd name="connsiteY327" fmla="*/ 2471319 h 2733536"/>
              <a:gd name="connsiteX328" fmla="*/ 3729331 w 6004835"/>
              <a:gd name="connsiteY328" fmla="*/ 2443118 h 2733536"/>
              <a:gd name="connsiteX329" fmla="*/ 3818270 w 6004835"/>
              <a:gd name="connsiteY329" fmla="*/ 2414920 h 2733536"/>
              <a:gd name="connsiteX330" fmla="*/ 3915883 w 6004835"/>
              <a:gd name="connsiteY330" fmla="*/ 2384551 h 2733536"/>
              <a:gd name="connsiteX331" fmla="*/ 3991807 w 6004835"/>
              <a:gd name="connsiteY331" fmla="*/ 2371535 h 2733536"/>
              <a:gd name="connsiteX332" fmla="*/ 3940410 w 6004835"/>
              <a:gd name="connsiteY332" fmla="*/ 2402373 h 2733536"/>
              <a:gd name="connsiteX333" fmla="*/ 3941914 w 6004835"/>
              <a:gd name="connsiteY333" fmla="*/ 2401904 h 2733536"/>
              <a:gd name="connsiteX334" fmla="*/ 3996145 w 6004835"/>
              <a:gd name="connsiteY334" fmla="*/ 2369365 h 2733536"/>
              <a:gd name="connsiteX335" fmla="*/ 4026514 w 6004835"/>
              <a:gd name="connsiteY335" fmla="*/ 2358520 h 2733536"/>
              <a:gd name="connsiteX336" fmla="*/ 4028536 w 6004835"/>
              <a:gd name="connsiteY336" fmla="*/ 2357960 h 2733536"/>
              <a:gd name="connsiteX337" fmla="*/ 4041697 w 6004835"/>
              <a:gd name="connsiteY337" fmla="*/ 2343334 h 2733536"/>
              <a:gd name="connsiteX338" fmla="*/ 4113282 w 6004835"/>
              <a:gd name="connsiteY338" fmla="*/ 2317304 h 2733536"/>
              <a:gd name="connsiteX339" fmla="*/ 4182697 w 6004835"/>
              <a:gd name="connsiteY339" fmla="*/ 2289105 h 2733536"/>
              <a:gd name="connsiteX340" fmla="*/ 4230420 w 6004835"/>
              <a:gd name="connsiteY340" fmla="*/ 2260904 h 2733536"/>
              <a:gd name="connsiteX341" fmla="*/ 4293326 w 6004835"/>
              <a:gd name="connsiteY341" fmla="*/ 2228367 h 2733536"/>
              <a:gd name="connsiteX342" fmla="*/ 4345387 w 6004835"/>
              <a:gd name="connsiteY342" fmla="*/ 2206675 h 2733536"/>
              <a:gd name="connsiteX343" fmla="*/ 4381087 w 6004835"/>
              <a:gd name="connsiteY343" fmla="*/ 2191155 h 2733536"/>
              <a:gd name="connsiteX344" fmla="*/ 4399618 w 6004835"/>
              <a:gd name="connsiteY344" fmla="*/ 2178474 h 2733536"/>
              <a:gd name="connsiteX345" fmla="*/ 4490725 w 6004835"/>
              <a:gd name="connsiteY345" fmla="*/ 2124245 h 2733536"/>
              <a:gd name="connsiteX346" fmla="*/ 4618708 w 6004835"/>
              <a:gd name="connsiteY346" fmla="*/ 2054830 h 2733536"/>
              <a:gd name="connsiteX347" fmla="*/ 4743722 w 6004835"/>
              <a:gd name="connsiteY347" fmla="*/ 1965236 h 2733536"/>
              <a:gd name="connsiteX348" fmla="*/ 4735845 w 6004835"/>
              <a:gd name="connsiteY348" fmla="*/ 1965892 h 2733536"/>
              <a:gd name="connsiteX349" fmla="*/ 4605692 w 6004835"/>
              <a:gd name="connsiteY349" fmla="*/ 2059169 h 2733536"/>
              <a:gd name="connsiteX350" fmla="*/ 4477707 w 6004835"/>
              <a:gd name="connsiteY350" fmla="*/ 2128584 h 2733536"/>
              <a:gd name="connsiteX351" fmla="*/ 4386601 w 6004835"/>
              <a:gd name="connsiteY351" fmla="*/ 2182813 h 2733536"/>
              <a:gd name="connsiteX352" fmla="*/ 4336710 w 6004835"/>
              <a:gd name="connsiteY352" fmla="*/ 2204505 h 2733536"/>
              <a:gd name="connsiteX353" fmla="*/ 4284649 w 6004835"/>
              <a:gd name="connsiteY353" fmla="*/ 2226197 h 2733536"/>
              <a:gd name="connsiteX354" fmla="*/ 4221740 w 6004835"/>
              <a:gd name="connsiteY354" fmla="*/ 2258736 h 2733536"/>
              <a:gd name="connsiteX355" fmla="*/ 4174018 w 6004835"/>
              <a:gd name="connsiteY355" fmla="*/ 2286935 h 2733536"/>
              <a:gd name="connsiteX356" fmla="*/ 4104603 w 6004835"/>
              <a:gd name="connsiteY356" fmla="*/ 2315136 h 2733536"/>
              <a:gd name="connsiteX357" fmla="*/ 4033020 w 6004835"/>
              <a:gd name="connsiteY357" fmla="*/ 2341166 h 2733536"/>
              <a:gd name="connsiteX358" fmla="*/ 4013496 w 6004835"/>
              <a:gd name="connsiteY358" fmla="*/ 2360688 h 2733536"/>
              <a:gd name="connsiteX359" fmla="*/ 3983127 w 6004835"/>
              <a:gd name="connsiteY359" fmla="*/ 2371535 h 2733536"/>
              <a:gd name="connsiteX360" fmla="*/ 3907206 w 6004835"/>
              <a:gd name="connsiteY360" fmla="*/ 2384551 h 2733536"/>
              <a:gd name="connsiteX361" fmla="*/ 3809590 w 6004835"/>
              <a:gd name="connsiteY361" fmla="*/ 2414920 h 2733536"/>
              <a:gd name="connsiteX362" fmla="*/ 3720654 w 6004835"/>
              <a:gd name="connsiteY362" fmla="*/ 2443118 h 2733536"/>
              <a:gd name="connsiteX363" fmla="*/ 3623038 w 6004835"/>
              <a:gd name="connsiteY363" fmla="*/ 2471319 h 2733536"/>
              <a:gd name="connsiteX364" fmla="*/ 3501563 w 6004835"/>
              <a:gd name="connsiteY364" fmla="*/ 2501688 h 2733536"/>
              <a:gd name="connsiteX365" fmla="*/ 3330196 w 6004835"/>
              <a:gd name="connsiteY365" fmla="*/ 2529887 h 2733536"/>
              <a:gd name="connsiteX366" fmla="*/ 3325858 w 6004835"/>
              <a:gd name="connsiteY366" fmla="*/ 2536395 h 2733536"/>
              <a:gd name="connsiteX367" fmla="*/ 3243464 w 6004835"/>
              <a:gd name="connsiteY367" fmla="*/ 2556994 h 2733536"/>
              <a:gd name="connsiteX368" fmla="*/ 2174005 w 6004835"/>
              <a:gd name="connsiteY368" fmla="*/ 2581948 h 2733536"/>
              <a:gd name="connsiteX369" fmla="*/ 2139297 w 6004835"/>
              <a:gd name="connsiteY369" fmla="*/ 2575439 h 2733536"/>
              <a:gd name="connsiteX370" fmla="*/ 2015653 w 6004835"/>
              <a:gd name="connsiteY370" fmla="*/ 2529887 h 2733536"/>
              <a:gd name="connsiteX371" fmla="*/ 1954915 w 6004835"/>
              <a:gd name="connsiteY371" fmla="*/ 2506024 h 2733536"/>
              <a:gd name="connsiteX372" fmla="*/ 1894178 w 6004835"/>
              <a:gd name="connsiteY372" fmla="*/ 2479994 h 2733536"/>
              <a:gd name="connsiteX373" fmla="*/ 1813916 w 6004835"/>
              <a:gd name="connsiteY373" fmla="*/ 2451795 h 2733536"/>
              <a:gd name="connsiteX374" fmla="*/ 1744501 w 6004835"/>
              <a:gd name="connsiteY374" fmla="*/ 2421426 h 2733536"/>
              <a:gd name="connsiteX375" fmla="*/ 1690272 w 6004835"/>
              <a:gd name="connsiteY375" fmla="*/ 2393225 h 2733536"/>
              <a:gd name="connsiteX376" fmla="*/ 1655564 w 6004835"/>
              <a:gd name="connsiteY376" fmla="*/ 2365027 h 2733536"/>
              <a:gd name="connsiteX377" fmla="*/ 1905022 w 6004835"/>
              <a:gd name="connsiteY377" fmla="*/ 2471317 h 2733536"/>
              <a:gd name="connsiteX378" fmla="*/ 1993961 w 6004835"/>
              <a:gd name="connsiteY378" fmla="*/ 2499518 h 2733536"/>
              <a:gd name="connsiteX379" fmla="*/ 2061206 w 6004835"/>
              <a:gd name="connsiteY379" fmla="*/ 2523378 h 2733536"/>
              <a:gd name="connsiteX380" fmla="*/ 2128453 w 6004835"/>
              <a:gd name="connsiteY380" fmla="*/ 2545070 h 2733536"/>
              <a:gd name="connsiteX381" fmla="*/ 2187020 w 6004835"/>
              <a:gd name="connsiteY381" fmla="*/ 2571101 h 2733536"/>
              <a:gd name="connsiteX382" fmla="*/ 2174005 w 6004835"/>
              <a:gd name="connsiteY382" fmla="*/ 2581948 h 2733536"/>
              <a:gd name="connsiteX383" fmla="*/ 3260781 w 6004835"/>
              <a:gd name="connsiteY383" fmla="*/ 2586286 h 2733536"/>
              <a:gd name="connsiteX384" fmla="*/ 3254275 w 6004835"/>
              <a:gd name="connsiteY384" fmla="*/ 2568932 h 2733536"/>
              <a:gd name="connsiteX385" fmla="*/ 3349720 w 6004835"/>
              <a:gd name="connsiteY385" fmla="*/ 2560256 h 2733536"/>
              <a:gd name="connsiteX386" fmla="*/ 3488550 w 6004835"/>
              <a:gd name="connsiteY386" fmla="*/ 2547240 h 2733536"/>
              <a:gd name="connsiteX387" fmla="*/ 3397443 w 6004835"/>
              <a:gd name="connsiteY387" fmla="*/ 2568932 h 2733536"/>
              <a:gd name="connsiteX388" fmla="*/ 3260781 w 6004835"/>
              <a:gd name="connsiteY388" fmla="*/ 2586286 h 2733536"/>
              <a:gd name="connsiteX389" fmla="*/ 3076397 w 6004835"/>
              <a:gd name="connsiteY389" fmla="*/ 2696917 h 2733536"/>
              <a:gd name="connsiteX390" fmla="*/ 3024336 w 6004835"/>
              <a:gd name="connsiteY390" fmla="*/ 2696917 h 2733536"/>
              <a:gd name="connsiteX391" fmla="*/ 2957092 w 6004835"/>
              <a:gd name="connsiteY391" fmla="*/ 2692578 h 2733536"/>
              <a:gd name="connsiteX392" fmla="*/ 2811753 w 6004835"/>
              <a:gd name="connsiteY392" fmla="*/ 2688240 h 2733536"/>
              <a:gd name="connsiteX393" fmla="*/ 2703293 w 6004835"/>
              <a:gd name="connsiteY393" fmla="*/ 2679563 h 2733536"/>
              <a:gd name="connsiteX394" fmla="*/ 2607847 w 6004835"/>
              <a:gd name="connsiteY394" fmla="*/ 2666548 h 2733536"/>
              <a:gd name="connsiteX395" fmla="*/ 2512402 w 6004835"/>
              <a:gd name="connsiteY395" fmla="*/ 2651363 h 2733536"/>
              <a:gd name="connsiteX396" fmla="*/ 2367066 w 6004835"/>
              <a:gd name="connsiteY396" fmla="*/ 2629670 h 2733536"/>
              <a:gd name="connsiteX397" fmla="*/ 2254267 w 6004835"/>
              <a:gd name="connsiteY397" fmla="*/ 2592795 h 2733536"/>
              <a:gd name="connsiteX398" fmla="*/ 2255572 w 6004835"/>
              <a:gd name="connsiteY398" fmla="*/ 2591848 h 2733536"/>
              <a:gd name="connsiteX399" fmla="*/ 2189190 w 6004835"/>
              <a:gd name="connsiteY399" fmla="*/ 2571103 h 2733536"/>
              <a:gd name="connsiteX400" fmla="*/ 2130621 w 6004835"/>
              <a:gd name="connsiteY400" fmla="*/ 2545072 h 2733536"/>
              <a:gd name="connsiteX401" fmla="*/ 2063376 w 6004835"/>
              <a:gd name="connsiteY401" fmla="*/ 2523380 h 2733536"/>
              <a:gd name="connsiteX402" fmla="*/ 1993961 w 6004835"/>
              <a:gd name="connsiteY402" fmla="*/ 2499518 h 2733536"/>
              <a:gd name="connsiteX403" fmla="*/ 2025414 w 6004835"/>
              <a:gd name="connsiteY403" fmla="*/ 2491925 h 2733536"/>
              <a:gd name="connsiteX404" fmla="*/ 2121944 w 6004835"/>
              <a:gd name="connsiteY404" fmla="*/ 2516871 h 2733536"/>
              <a:gd name="connsiteX405" fmla="*/ 2163160 w 6004835"/>
              <a:gd name="connsiteY405" fmla="*/ 2519039 h 2733536"/>
              <a:gd name="connsiteX406" fmla="*/ 2278127 w 6004835"/>
              <a:gd name="connsiteY406" fmla="*/ 2575441 h 2733536"/>
              <a:gd name="connsiteX407" fmla="*/ 2330188 w 6004835"/>
              <a:gd name="connsiteY407" fmla="*/ 2586286 h 2733536"/>
              <a:gd name="connsiteX408" fmla="*/ 2333445 w 6004835"/>
              <a:gd name="connsiteY408" fmla="*/ 2587372 h 2733536"/>
              <a:gd name="connsiteX409" fmla="*/ 2345374 w 6004835"/>
              <a:gd name="connsiteY409" fmla="*/ 2575441 h 2733536"/>
              <a:gd name="connsiteX410" fmla="*/ 2390926 w 6004835"/>
              <a:gd name="connsiteY410" fmla="*/ 2588457 h 2733536"/>
              <a:gd name="connsiteX411" fmla="*/ 2436481 w 6004835"/>
              <a:gd name="connsiteY411" fmla="*/ 2599301 h 2733536"/>
              <a:gd name="connsiteX412" fmla="*/ 2526239 w 6004835"/>
              <a:gd name="connsiteY412" fmla="*/ 2620176 h 2733536"/>
              <a:gd name="connsiteX413" fmla="*/ 2527588 w 6004835"/>
              <a:gd name="connsiteY413" fmla="*/ 2618825 h 2733536"/>
              <a:gd name="connsiteX414" fmla="*/ 2631710 w 6004835"/>
              <a:gd name="connsiteY414" fmla="*/ 2636179 h 2733536"/>
              <a:gd name="connsiteX415" fmla="*/ 2681600 w 6004835"/>
              <a:gd name="connsiteY415" fmla="*/ 2644856 h 2733536"/>
              <a:gd name="connsiteX416" fmla="*/ 2731493 w 6004835"/>
              <a:gd name="connsiteY416" fmla="*/ 2649194 h 2733536"/>
              <a:gd name="connsiteX417" fmla="*/ 2833445 w 6004835"/>
              <a:gd name="connsiteY417" fmla="*/ 2653533 h 2733536"/>
              <a:gd name="connsiteX418" fmla="*/ 2972275 w 6004835"/>
              <a:gd name="connsiteY418" fmla="*/ 2651363 h 2733536"/>
              <a:gd name="connsiteX419" fmla="*/ 2978301 w 6004835"/>
              <a:gd name="connsiteY419" fmla="*/ 2651363 h 2733536"/>
              <a:gd name="connsiteX420" fmla="*/ 2991799 w 6004835"/>
              <a:gd name="connsiteY420" fmla="*/ 2643770 h 2733536"/>
              <a:gd name="connsiteX421" fmla="*/ 3022168 w 6004835"/>
              <a:gd name="connsiteY421" fmla="*/ 2634009 h 2733536"/>
              <a:gd name="connsiteX422" fmla="*/ 3053079 w 6004835"/>
              <a:gd name="connsiteY422" fmla="*/ 2633467 h 2733536"/>
              <a:gd name="connsiteX423" fmla="*/ 3074229 w 6004835"/>
              <a:gd name="connsiteY423" fmla="*/ 2636177 h 2733536"/>
              <a:gd name="connsiteX424" fmla="*/ 3079922 w 6004835"/>
              <a:gd name="connsiteY424" fmla="*/ 2651363 h 2733536"/>
              <a:gd name="connsiteX425" fmla="*/ 3128458 w 6004835"/>
              <a:gd name="connsiteY425" fmla="*/ 2651363 h 2733536"/>
              <a:gd name="connsiteX426" fmla="*/ 3113275 w 6004835"/>
              <a:gd name="connsiteY426" fmla="*/ 2673055 h 2733536"/>
              <a:gd name="connsiteX427" fmla="*/ 3104598 w 6004835"/>
              <a:gd name="connsiteY427" fmla="*/ 2683901 h 2733536"/>
              <a:gd name="connsiteX428" fmla="*/ 3076397 w 6004835"/>
              <a:gd name="connsiteY428" fmla="*/ 2696917 h 2733536"/>
              <a:gd name="connsiteX429" fmla="*/ 3227761 w 6004835"/>
              <a:gd name="connsiteY429" fmla="*/ 2717163 h 2733536"/>
              <a:gd name="connsiteX430" fmla="*/ 3254252 w 6004835"/>
              <a:gd name="connsiteY430" fmla="*/ 2701267 h 2733536"/>
              <a:gd name="connsiteX431" fmla="*/ 3226074 w 6004835"/>
              <a:gd name="connsiteY431" fmla="*/ 2716438 h 2733536"/>
              <a:gd name="connsiteX432" fmla="*/ 3181606 w 6004835"/>
              <a:gd name="connsiteY432" fmla="*/ 2733521 h 2733536"/>
              <a:gd name="connsiteX433" fmla="*/ 3121952 w 6004835"/>
              <a:gd name="connsiteY433" fmla="*/ 2722945 h 2733536"/>
              <a:gd name="connsiteX434" fmla="*/ 3124122 w 6004835"/>
              <a:gd name="connsiteY434" fmla="*/ 2720777 h 2733536"/>
              <a:gd name="connsiteX435" fmla="*/ 3134967 w 6004835"/>
              <a:gd name="connsiteY435" fmla="*/ 2705591 h 2733536"/>
              <a:gd name="connsiteX436" fmla="*/ 3085076 w 6004835"/>
              <a:gd name="connsiteY436" fmla="*/ 2699085 h 2733536"/>
              <a:gd name="connsiteX437" fmla="*/ 3108936 w 6004835"/>
              <a:gd name="connsiteY437" fmla="*/ 2686069 h 2733536"/>
              <a:gd name="connsiteX438" fmla="*/ 3180522 w 6004835"/>
              <a:gd name="connsiteY438" fmla="*/ 2683899 h 2733536"/>
              <a:gd name="connsiteX439" fmla="*/ 3249936 w 6004835"/>
              <a:gd name="connsiteY439" fmla="*/ 2681731 h 2733536"/>
              <a:gd name="connsiteX440" fmla="*/ 3349718 w 6004835"/>
              <a:gd name="connsiteY440" fmla="*/ 2683899 h 2733536"/>
              <a:gd name="connsiteX441" fmla="*/ 3419133 w 6004835"/>
              <a:gd name="connsiteY441" fmla="*/ 2677393 h 2733536"/>
              <a:gd name="connsiteX442" fmla="*/ 3549285 w 6004835"/>
              <a:gd name="connsiteY442" fmla="*/ 2649192 h 2733536"/>
              <a:gd name="connsiteX443" fmla="*/ 3636054 w 6004835"/>
              <a:gd name="connsiteY443" fmla="*/ 2629670 h 2733536"/>
              <a:gd name="connsiteX444" fmla="*/ 3701130 w 6004835"/>
              <a:gd name="connsiteY444" fmla="*/ 2627500 h 2733536"/>
              <a:gd name="connsiteX445" fmla="*/ 3705658 w 6004835"/>
              <a:gd name="connsiteY445" fmla="*/ 2625398 h 2733536"/>
              <a:gd name="connsiteX446" fmla="*/ 3642563 w 6004835"/>
              <a:gd name="connsiteY446" fmla="*/ 2627502 h 2733536"/>
              <a:gd name="connsiteX447" fmla="*/ 3555794 w 6004835"/>
              <a:gd name="connsiteY447" fmla="*/ 2647024 h 2733536"/>
              <a:gd name="connsiteX448" fmla="*/ 3425641 w 6004835"/>
              <a:gd name="connsiteY448" fmla="*/ 2675225 h 2733536"/>
              <a:gd name="connsiteX449" fmla="*/ 3356227 w 6004835"/>
              <a:gd name="connsiteY449" fmla="*/ 2681731 h 2733536"/>
              <a:gd name="connsiteX450" fmla="*/ 3256443 w 6004835"/>
              <a:gd name="connsiteY450" fmla="*/ 2679563 h 2733536"/>
              <a:gd name="connsiteX451" fmla="*/ 3187028 w 6004835"/>
              <a:gd name="connsiteY451" fmla="*/ 2681731 h 2733536"/>
              <a:gd name="connsiteX452" fmla="*/ 3115443 w 6004835"/>
              <a:gd name="connsiteY452" fmla="*/ 2683901 h 2733536"/>
              <a:gd name="connsiteX453" fmla="*/ 3117613 w 6004835"/>
              <a:gd name="connsiteY453" fmla="*/ 2675225 h 2733536"/>
              <a:gd name="connsiteX454" fmla="*/ 3132797 w 6004835"/>
              <a:gd name="connsiteY454" fmla="*/ 2653533 h 2733536"/>
              <a:gd name="connsiteX455" fmla="*/ 3800914 w 6004835"/>
              <a:gd name="connsiteY455" fmla="*/ 2542902 h 2733536"/>
              <a:gd name="connsiteX456" fmla="*/ 4254280 w 6004835"/>
              <a:gd name="connsiteY456" fmla="*/ 2371535 h 2733536"/>
              <a:gd name="connsiteX457" fmla="*/ 4373586 w 6004835"/>
              <a:gd name="connsiteY457" fmla="*/ 2308627 h 2733536"/>
              <a:gd name="connsiteX458" fmla="*/ 4440832 w 6004835"/>
              <a:gd name="connsiteY458" fmla="*/ 2273920 h 2733536"/>
              <a:gd name="connsiteX459" fmla="*/ 4510247 w 6004835"/>
              <a:gd name="connsiteY459" fmla="*/ 2237044 h 2733536"/>
              <a:gd name="connsiteX460" fmla="*/ 4640399 w 6004835"/>
              <a:gd name="connsiteY460" fmla="*/ 2158953 h 2733536"/>
              <a:gd name="connsiteX461" fmla="*/ 4744522 w 6004835"/>
              <a:gd name="connsiteY461" fmla="*/ 2078691 h 2733536"/>
              <a:gd name="connsiteX462" fmla="*/ 4939751 w 6004835"/>
              <a:gd name="connsiteY462" fmla="*/ 1926846 h 2733536"/>
              <a:gd name="connsiteX463" fmla="*/ 4993980 w 6004835"/>
              <a:gd name="connsiteY463" fmla="*/ 1883461 h 2733536"/>
              <a:gd name="connsiteX464" fmla="*/ 5046041 w 6004835"/>
              <a:gd name="connsiteY464" fmla="*/ 1837909 h 2733536"/>
              <a:gd name="connsiteX465" fmla="*/ 5124133 w 6004835"/>
              <a:gd name="connsiteY465" fmla="*/ 1766324 h 2733536"/>
              <a:gd name="connsiteX466" fmla="*/ 5156672 w 6004835"/>
              <a:gd name="connsiteY466" fmla="*/ 1712095 h 2733536"/>
              <a:gd name="connsiteX467" fmla="*/ 5203411 w 6004835"/>
              <a:gd name="connsiteY467" fmla="*/ 1669250 h 2733536"/>
              <a:gd name="connsiteX468" fmla="*/ 5203787 w 6004835"/>
              <a:gd name="connsiteY468" fmla="*/ 1666559 h 2733536"/>
              <a:gd name="connsiteX469" fmla="*/ 5158842 w 6004835"/>
              <a:gd name="connsiteY469" fmla="*/ 1707756 h 2733536"/>
              <a:gd name="connsiteX470" fmla="*/ 5126303 w 6004835"/>
              <a:gd name="connsiteY470" fmla="*/ 1761986 h 2733536"/>
              <a:gd name="connsiteX471" fmla="*/ 5048212 w 6004835"/>
              <a:gd name="connsiteY471" fmla="*/ 1833571 h 2733536"/>
              <a:gd name="connsiteX472" fmla="*/ 4996150 w 6004835"/>
              <a:gd name="connsiteY472" fmla="*/ 1879123 h 2733536"/>
              <a:gd name="connsiteX473" fmla="*/ 4941922 w 6004835"/>
              <a:gd name="connsiteY473" fmla="*/ 1922507 h 2733536"/>
              <a:gd name="connsiteX474" fmla="*/ 4746692 w 6004835"/>
              <a:gd name="connsiteY474" fmla="*/ 2074352 h 2733536"/>
              <a:gd name="connsiteX475" fmla="*/ 4642570 w 6004835"/>
              <a:gd name="connsiteY475" fmla="*/ 2154614 h 2733536"/>
              <a:gd name="connsiteX476" fmla="*/ 4512418 w 6004835"/>
              <a:gd name="connsiteY476" fmla="*/ 2232706 h 2733536"/>
              <a:gd name="connsiteX477" fmla="*/ 4443003 w 6004835"/>
              <a:gd name="connsiteY477" fmla="*/ 2269581 h 2733536"/>
              <a:gd name="connsiteX478" fmla="*/ 4375756 w 6004835"/>
              <a:gd name="connsiteY478" fmla="*/ 2304289 h 2733536"/>
              <a:gd name="connsiteX479" fmla="*/ 4256451 w 6004835"/>
              <a:gd name="connsiteY479" fmla="*/ 2367197 h 2733536"/>
              <a:gd name="connsiteX480" fmla="*/ 3803084 w 6004835"/>
              <a:gd name="connsiteY480" fmla="*/ 2538564 h 2733536"/>
              <a:gd name="connsiteX481" fmla="*/ 3134967 w 6004835"/>
              <a:gd name="connsiteY481" fmla="*/ 2649194 h 2733536"/>
              <a:gd name="connsiteX482" fmla="*/ 3085076 w 6004835"/>
              <a:gd name="connsiteY482" fmla="*/ 2649194 h 2733536"/>
              <a:gd name="connsiteX483" fmla="*/ 3078567 w 6004835"/>
              <a:gd name="connsiteY483" fmla="*/ 2631841 h 2733536"/>
              <a:gd name="connsiteX484" fmla="*/ 3026506 w 6004835"/>
              <a:gd name="connsiteY484" fmla="*/ 2629670 h 2733536"/>
              <a:gd name="connsiteX485" fmla="*/ 2978784 w 6004835"/>
              <a:gd name="connsiteY485" fmla="*/ 2649194 h 2733536"/>
              <a:gd name="connsiteX486" fmla="*/ 2839954 w 6004835"/>
              <a:gd name="connsiteY486" fmla="*/ 2651363 h 2733536"/>
              <a:gd name="connsiteX487" fmla="*/ 2738002 w 6004835"/>
              <a:gd name="connsiteY487" fmla="*/ 2647024 h 2733536"/>
              <a:gd name="connsiteX488" fmla="*/ 2688109 w 6004835"/>
              <a:gd name="connsiteY488" fmla="*/ 2642686 h 2733536"/>
              <a:gd name="connsiteX489" fmla="*/ 2638218 w 6004835"/>
              <a:gd name="connsiteY489" fmla="*/ 2634009 h 2733536"/>
              <a:gd name="connsiteX490" fmla="*/ 2668273 w 6004835"/>
              <a:gd name="connsiteY490" fmla="*/ 2601952 h 2733536"/>
              <a:gd name="connsiteX491" fmla="*/ 2662079 w 6004835"/>
              <a:gd name="connsiteY491" fmla="*/ 2603640 h 2733536"/>
              <a:gd name="connsiteX492" fmla="*/ 2550104 w 6004835"/>
              <a:gd name="connsiteY492" fmla="*/ 2582904 h 2733536"/>
              <a:gd name="connsiteX493" fmla="*/ 2544941 w 6004835"/>
              <a:gd name="connsiteY493" fmla="*/ 2584118 h 2733536"/>
              <a:gd name="connsiteX494" fmla="*/ 2330190 w 6004835"/>
              <a:gd name="connsiteY494" fmla="*/ 2545072 h 2733536"/>
              <a:gd name="connsiteX495" fmla="*/ 2245590 w 6004835"/>
              <a:gd name="connsiteY495" fmla="*/ 2527719 h 2733536"/>
              <a:gd name="connsiteX496" fmla="*/ 2171837 w 6004835"/>
              <a:gd name="connsiteY496" fmla="*/ 2514703 h 2733536"/>
              <a:gd name="connsiteX497" fmla="*/ 2082900 w 6004835"/>
              <a:gd name="connsiteY497" fmla="*/ 2473487 h 2733536"/>
              <a:gd name="connsiteX498" fmla="*/ 1972269 w 6004835"/>
              <a:gd name="connsiteY498" fmla="*/ 2432273 h 2733536"/>
              <a:gd name="connsiteX499" fmla="*/ 1857302 w 6004835"/>
              <a:gd name="connsiteY499" fmla="*/ 2386719 h 2733536"/>
              <a:gd name="connsiteX500" fmla="*/ 1876824 w 6004835"/>
              <a:gd name="connsiteY500" fmla="*/ 2371535 h 2733536"/>
              <a:gd name="connsiteX501" fmla="*/ 1957086 w 6004835"/>
              <a:gd name="connsiteY501" fmla="*/ 2386719 h 2733536"/>
              <a:gd name="connsiteX502" fmla="*/ 1991793 w 6004835"/>
              <a:gd name="connsiteY502" fmla="*/ 2417088 h 2733536"/>
              <a:gd name="connsiteX503" fmla="*/ 2111099 w 6004835"/>
              <a:gd name="connsiteY503" fmla="*/ 2451795 h 2733536"/>
              <a:gd name="connsiteX504" fmla="*/ 2347544 w 6004835"/>
              <a:gd name="connsiteY504" fmla="*/ 2512533 h 2733536"/>
              <a:gd name="connsiteX505" fmla="*/ 2406112 w 6004835"/>
              <a:gd name="connsiteY505" fmla="*/ 2523380 h 2733536"/>
              <a:gd name="connsiteX506" fmla="*/ 2469020 w 6004835"/>
              <a:gd name="connsiteY506" fmla="*/ 2534225 h 2733536"/>
              <a:gd name="connsiteX507" fmla="*/ 2538435 w 6004835"/>
              <a:gd name="connsiteY507" fmla="*/ 2549411 h 2733536"/>
              <a:gd name="connsiteX508" fmla="*/ 2614930 w 6004835"/>
              <a:gd name="connsiteY508" fmla="*/ 2565951 h 2733536"/>
              <a:gd name="connsiteX509" fmla="*/ 2620863 w 6004835"/>
              <a:gd name="connsiteY509" fmla="*/ 2564594 h 2733536"/>
              <a:gd name="connsiteX510" fmla="*/ 2692448 w 6004835"/>
              <a:gd name="connsiteY510" fmla="*/ 2575441 h 2733536"/>
              <a:gd name="connsiteX511" fmla="*/ 2694616 w 6004835"/>
              <a:gd name="connsiteY511" fmla="*/ 2571103 h 2733536"/>
              <a:gd name="connsiteX512" fmla="*/ 2798738 w 6004835"/>
              <a:gd name="connsiteY512" fmla="*/ 2575441 h 2733536"/>
              <a:gd name="connsiteX513" fmla="*/ 2816092 w 6004835"/>
              <a:gd name="connsiteY513" fmla="*/ 2577609 h 2733536"/>
              <a:gd name="connsiteX514" fmla="*/ 2976613 w 6004835"/>
              <a:gd name="connsiteY514" fmla="*/ 2577609 h 2733536"/>
              <a:gd name="connsiteX515" fmla="*/ 3093751 w 6004835"/>
              <a:gd name="connsiteY515" fmla="*/ 2581948 h 2733536"/>
              <a:gd name="connsiteX516" fmla="*/ 3232580 w 6004835"/>
              <a:gd name="connsiteY516" fmla="*/ 2571103 h 2733536"/>
              <a:gd name="connsiteX517" fmla="*/ 3249934 w 6004835"/>
              <a:gd name="connsiteY517" fmla="*/ 2571103 h 2733536"/>
              <a:gd name="connsiteX518" fmla="*/ 3256443 w 6004835"/>
              <a:gd name="connsiteY518" fmla="*/ 2588457 h 2733536"/>
              <a:gd name="connsiteX519" fmla="*/ 3393102 w 6004835"/>
              <a:gd name="connsiteY519" fmla="*/ 2571103 h 2733536"/>
              <a:gd name="connsiteX520" fmla="*/ 3484209 w 6004835"/>
              <a:gd name="connsiteY520" fmla="*/ 2549411 h 2733536"/>
              <a:gd name="connsiteX521" fmla="*/ 3536270 w 6004835"/>
              <a:gd name="connsiteY521" fmla="*/ 2540734 h 2733536"/>
              <a:gd name="connsiteX522" fmla="*/ 3568809 w 6004835"/>
              <a:gd name="connsiteY522" fmla="*/ 2536395 h 2733536"/>
              <a:gd name="connsiteX523" fmla="*/ 3640392 w 6004835"/>
              <a:gd name="connsiteY523" fmla="*/ 2519042 h 2733536"/>
              <a:gd name="connsiteX524" fmla="*/ 3698962 w 6004835"/>
              <a:gd name="connsiteY524" fmla="*/ 2506026 h 2733536"/>
              <a:gd name="connsiteX525" fmla="*/ 3757530 w 6004835"/>
              <a:gd name="connsiteY525" fmla="*/ 2490841 h 2733536"/>
              <a:gd name="connsiteX526" fmla="*/ 3864961 w 6004835"/>
              <a:gd name="connsiteY526" fmla="*/ 2472248 h 2733536"/>
              <a:gd name="connsiteX527" fmla="*/ 3879008 w 6004835"/>
              <a:gd name="connsiteY527" fmla="*/ 2466981 h 2733536"/>
              <a:gd name="connsiteX528" fmla="*/ 3766209 w 6004835"/>
              <a:gd name="connsiteY528" fmla="*/ 2486502 h 2733536"/>
              <a:gd name="connsiteX529" fmla="*/ 3707639 w 6004835"/>
              <a:gd name="connsiteY529" fmla="*/ 2501688 h 2733536"/>
              <a:gd name="connsiteX530" fmla="*/ 3649071 w 6004835"/>
              <a:gd name="connsiteY530" fmla="*/ 2514703 h 2733536"/>
              <a:gd name="connsiteX531" fmla="*/ 3577486 w 6004835"/>
              <a:gd name="connsiteY531" fmla="*/ 2532057 h 2733536"/>
              <a:gd name="connsiteX532" fmla="*/ 3544949 w 6004835"/>
              <a:gd name="connsiteY532" fmla="*/ 2536395 h 2733536"/>
              <a:gd name="connsiteX533" fmla="*/ 3492888 w 6004835"/>
              <a:gd name="connsiteY533" fmla="*/ 2545072 h 2733536"/>
              <a:gd name="connsiteX534" fmla="*/ 3351888 w 6004835"/>
              <a:gd name="connsiteY534" fmla="*/ 2558088 h 2733536"/>
              <a:gd name="connsiteX535" fmla="*/ 3256443 w 6004835"/>
              <a:gd name="connsiteY535" fmla="*/ 2566764 h 2733536"/>
              <a:gd name="connsiteX536" fmla="*/ 3239089 w 6004835"/>
              <a:gd name="connsiteY536" fmla="*/ 2566764 h 2733536"/>
              <a:gd name="connsiteX537" fmla="*/ 3100260 w 6004835"/>
              <a:gd name="connsiteY537" fmla="*/ 2577609 h 2733536"/>
              <a:gd name="connsiteX538" fmla="*/ 2983122 w 6004835"/>
              <a:gd name="connsiteY538" fmla="*/ 2573271 h 2733536"/>
              <a:gd name="connsiteX539" fmla="*/ 2822600 w 6004835"/>
              <a:gd name="connsiteY539" fmla="*/ 2573271 h 2733536"/>
              <a:gd name="connsiteX540" fmla="*/ 2805247 w 6004835"/>
              <a:gd name="connsiteY540" fmla="*/ 2571103 h 2733536"/>
              <a:gd name="connsiteX541" fmla="*/ 2738002 w 6004835"/>
              <a:gd name="connsiteY541" fmla="*/ 2542902 h 2733536"/>
              <a:gd name="connsiteX542" fmla="*/ 2701125 w 6004835"/>
              <a:gd name="connsiteY542" fmla="*/ 2566764 h 2733536"/>
              <a:gd name="connsiteX543" fmla="*/ 2701031 w 6004835"/>
              <a:gd name="connsiteY543" fmla="*/ 2566951 h 2733536"/>
              <a:gd name="connsiteX544" fmla="*/ 2731493 w 6004835"/>
              <a:gd name="connsiteY544" fmla="*/ 2547240 h 2733536"/>
              <a:gd name="connsiteX545" fmla="*/ 2798740 w 6004835"/>
              <a:gd name="connsiteY545" fmla="*/ 2575439 h 2733536"/>
              <a:gd name="connsiteX546" fmla="*/ 2694618 w 6004835"/>
              <a:gd name="connsiteY546" fmla="*/ 2571101 h 2733536"/>
              <a:gd name="connsiteX547" fmla="*/ 2695438 w 6004835"/>
              <a:gd name="connsiteY547" fmla="*/ 2570570 h 2733536"/>
              <a:gd name="connsiteX548" fmla="*/ 2627371 w 6004835"/>
              <a:gd name="connsiteY548" fmla="*/ 2560256 h 2733536"/>
              <a:gd name="connsiteX549" fmla="*/ 2547112 w 6004835"/>
              <a:gd name="connsiteY549" fmla="*/ 2542902 h 2733536"/>
              <a:gd name="connsiteX550" fmla="*/ 2477697 w 6004835"/>
              <a:gd name="connsiteY550" fmla="*/ 2527719 h 2733536"/>
              <a:gd name="connsiteX551" fmla="*/ 2414789 w 6004835"/>
              <a:gd name="connsiteY551" fmla="*/ 2516871 h 2733536"/>
              <a:gd name="connsiteX552" fmla="*/ 2356221 w 6004835"/>
              <a:gd name="connsiteY552" fmla="*/ 2506026 h 2733536"/>
              <a:gd name="connsiteX553" fmla="*/ 2119775 w 6004835"/>
              <a:gd name="connsiteY553" fmla="*/ 2445289 h 2733536"/>
              <a:gd name="connsiteX554" fmla="*/ 2000470 w 6004835"/>
              <a:gd name="connsiteY554" fmla="*/ 2410581 h 2733536"/>
              <a:gd name="connsiteX555" fmla="*/ 1965763 w 6004835"/>
              <a:gd name="connsiteY555" fmla="*/ 2380212 h 2733536"/>
              <a:gd name="connsiteX556" fmla="*/ 1885501 w 6004835"/>
              <a:gd name="connsiteY556" fmla="*/ 2365027 h 2733536"/>
              <a:gd name="connsiteX557" fmla="*/ 1766195 w 6004835"/>
              <a:gd name="connsiteY557" fmla="*/ 2304289 h 2733536"/>
              <a:gd name="connsiteX558" fmla="*/ 1731488 w 6004835"/>
              <a:gd name="connsiteY558" fmla="*/ 2306459 h 2733536"/>
              <a:gd name="connsiteX559" fmla="*/ 1607842 w 6004835"/>
              <a:gd name="connsiteY559" fmla="*/ 2243551 h 2733536"/>
              <a:gd name="connsiteX560" fmla="*/ 1586149 w 6004835"/>
              <a:gd name="connsiteY560" fmla="*/ 2204505 h 2733536"/>
              <a:gd name="connsiteX561" fmla="*/ 1590488 w 6004835"/>
              <a:gd name="connsiteY561" fmla="*/ 2202337 h 2733536"/>
              <a:gd name="connsiteX562" fmla="*/ 1666411 w 6004835"/>
              <a:gd name="connsiteY562" fmla="*/ 2243551 h 2733536"/>
              <a:gd name="connsiteX563" fmla="*/ 1742333 w 6004835"/>
              <a:gd name="connsiteY563" fmla="*/ 2284767 h 2733536"/>
              <a:gd name="connsiteX564" fmla="*/ 1764025 w 6004835"/>
              <a:gd name="connsiteY564" fmla="*/ 2271752 h 2733536"/>
              <a:gd name="connsiteX565" fmla="*/ 1675088 w 6004835"/>
              <a:gd name="connsiteY565" fmla="*/ 2213182 h 2733536"/>
              <a:gd name="connsiteX566" fmla="*/ 1601335 w 6004835"/>
              <a:gd name="connsiteY566" fmla="*/ 2180645 h 2733536"/>
              <a:gd name="connsiteX567" fmla="*/ 1499381 w 6004835"/>
              <a:gd name="connsiteY567" fmla="*/ 2122075 h 2733536"/>
              <a:gd name="connsiteX568" fmla="*/ 1412612 w 6004835"/>
              <a:gd name="connsiteY568" fmla="*/ 2065675 h 2733536"/>
              <a:gd name="connsiteX569" fmla="*/ 1275953 w 6004835"/>
              <a:gd name="connsiteY569" fmla="*/ 2007108 h 2733536"/>
              <a:gd name="connsiteX570" fmla="*/ 1223892 w 6004835"/>
              <a:gd name="connsiteY570" fmla="*/ 1963723 h 2733536"/>
              <a:gd name="connsiteX571" fmla="*/ 1234737 w 6004835"/>
              <a:gd name="connsiteY571" fmla="*/ 1959385 h 2733536"/>
              <a:gd name="connsiteX572" fmla="*/ 1286798 w 6004835"/>
              <a:gd name="connsiteY572" fmla="*/ 1974568 h 2733536"/>
              <a:gd name="connsiteX573" fmla="*/ 1178338 w 6004835"/>
              <a:gd name="connsiteY573" fmla="*/ 1861769 h 2733536"/>
              <a:gd name="connsiteX574" fmla="*/ 1117600 w 6004835"/>
              <a:gd name="connsiteY574" fmla="*/ 1811879 h 2733536"/>
              <a:gd name="connsiteX575" fmla="*/ 1061200 w 6004835"/>
              <a:gd name="connsiteY575" fmla="*/ 1761986 h 2733536"/>
              <a:gd name="connsiteX576" fmla="*/ 989617 w 6004835"/>
              <a:gd name="connsiteY576" fmla="*/ 1703418 h 2733536"/>
              <a:gd name="connsiteX577" fmla="*/ 885495 w 6004835"/>
              <a:gd name="connsiteY577" fmla="*/ 1588449 h 2733536"/>
              <a:gd name="connsiteX578" fmla="*/ 878351 w 6004835"/>
              <a:gd name="connsiteY578" fmla="*/ 1566121 h 2733536"/>
              <a:gd name="connsiteX579" fmla="*/ 857294 w 6004835"/>
              <a:gd name="connsiteY579" fmla="*/ 1545064 h 2733536"/>
              <a:gd name="connsiteX580" fmla="*/ 785711 w 6004835"/>
              <a:gd name="connsiteY580" fmla="*/ 1466973 h 2733536"/>
              <a:gd name="connsiteX581" fmla="*/ 777034 w 6004835"/>
              <a:gd name="connsiteY581" fmla="*/ 1427927 h 2733536"/>
              <a:gd name="connsiteX582" fmla="*/ 748834 w 6004835"/>
              <a:gd name="connsiteY582" fmla="*/ 1388881 h 2733536"/>
              <a:gd name="connsiteX583" fmla="*/ 745474 w 6004835"/>
              <a:gd name="connsiteY583" fmla="*/ 1383614 h 2733536"/>
              <a:gd name="connsiteX584" fmla="*/ 711956 w 6004835"/>
              <a:gd name="connsiteY584" fmla="*/ 1360680 h 2733536"/>
              <a:gd name="connsiteX585" fmla="*/ 646879 w 6004835"/>
              <a:gd name="connsiteY585" fmla="*/ 1267405 h 2733536"/>
              <a:gd name="connsiteX586" fmla="*/ 610004 w 6004835"/>
              <a:gd name="connsiteY586" fmla="*/ 1180637 h 2733536"/>
              <a:gd name="connsiteX587" fmla="*/ 605666 w 6004835"/>
              <a:gd name="connsiteY587" fmla="*/ 1180637 h 2733536"/>
              <a:gd name="connsiteX588" fmla="*/ 555775 w 6004835"/>
              <a:gd name="connsiteY588" fmla="*/ 1085191 h 2733536"/>
              <a:gd name="connsiteX589" fmla="*/ 508052 w 6004835"/>
              <a:gd name="connsiteY589" fmla="*/ 989746 h 2733536"/>
              <a:gd name="connsiteX590" fmla="*/ 458159 w 6004835"/>
              <a:gd name="connsiteY590" fmla="*/ 879117 h 2733536"/>
              <a:gd name="connsiteX591" fmla="*/ 412607 w 6004835"/>
              <a:gd name="connsiteY591" fmla="*/ 766318 h 2733536"/>
              <a:gd name="connsiteX592" fmla="*/ 458159 w 6004835"/>
              <a:gd name="connsiteY592" fmla="*/ 842240 h 2733536"/>
              <a:gd name="connsiteX593" fmla="*/ 503714 w 6004835"/>
              <a:gd name="connsiteY593" fmla="*/ 937685 h 2733536"/>
              <a:gd name="connsiteX594" fmla="*/ 518897 w 6004835"/>
              <a:gd name="connsiteY594" fmla="*/ 989746 h 2733536"/>
              <a:gd name="connsiteX595" fmla="*/ 525173 w 6004835"/>
              <a:gd name="connsiteY595" fmla="*/ 998949 h 2733536"/>
              <a:gd name="connsiteX596" fmla="*/ 517449 w 6004835"/>
              <a:gd name="connsiteY596" fmla="*/ 958787 h 2733536"/>
              <a:gd name="connsiteX597" fmla="*/ 497305 w 6004835"/>
              <a:gd name="connsiteY597" fmla="*/ 922228 h 2733536"/>
              <a:gd name="connsiteX598" fmla="*/ 464515 w 6004835"/>
              <a:gd name="connsiteY598" fmla="*/ 848496 h 2733536"/>
              <a:gd name="connsiteX599" fmla="*/ 425620 w 6004835"/>
              <a:gd name="connsiteY599" fmla="*/ 783670 h 2733536"/>
              <a:gd name="connsiteX600" fmla="*/ 377897 w 6004835"/>
              <a:gd name="connsiteY600" fmla="*/ 653517 h 2733536"/>
              <a:gd name="connsiteX601" fmla="*/ 337011 w 6004835"/>
              <a:gd name="connsiteY601" fmla="*/ 520096 h 2733536"/>
              <a:gd name="connsiteX602" fmla="*/ 323586 w 6004835"/>
              <a:gd name="connsiteY602" fmla="*/ 481203 h 2733536"/>
              <a:gd name="connsiteX603" fmla="*/ 265112 w 6004835"/>
              <a:gd name="connsiteY603" fmla="*/ 247798 h 2733536"/>
              <a:gd name="connsiteX604" fmla="*/ 239252 w 6004835"/>
              <a:gd name="connsiteY604" fmla="*/ 78358 h 2733536"/>
              <a:gd name="connsiteX605" fmla="*/ 239068 w 6004835"/>
              <a:gd name="connsiteY605" fmla="*/ 83015 h 2733536"/>
              <a:gd name="connsiteX606" fmla="*/ 241238 w 6004835"/>
              <a:gd name="connsiteY606" fmla="*/ 117723 h 2733536"/>
              <a:gd name="connsiteX607" fmla="*/ 252083 w 6004835"/>
              <a:gd name="connsiteY607" fmla="*/ 197985 h 2733536"/>
              <a:gd name="connsiteX608" fmla="*/ 265098 w 6004835"/>
              <a:gd name="connsiteY608" fmla="*/ 280415 h 2733536"/>
              <a:gd name="connsiteX609" fmla="*/ 243406 w 6004835"/>
              <a:gd name="connsiteY609" fmla="*/ 208830 h 2733536"/>
              <a:gd name="connsiteX610" fmla="*/ 228223 w 6004835"/>
              <a:gd name="connsiteY610" fmla="*/ 117723 h 2733536"/>
              <a:gd name="connsiteX611" fmla="*/ 210869 w 6004835"/>
              <a:gd name="connsiteY611" fmla="*/ 117723 h 2733536"/>
              <a:gd name="connsiteX612" fmla="*/ 200022 w 6004835"/>
              <a:gd name="connsiteY612" fmla="*/ 35293 h 2733536"/>
              <a:gd name="connsiteX613" fmla="*/ 189729 w 6004835"/>
              <a:gd name="connsiteY613" fmla="*/ 0 h 2733536"/>
              <a:gd name="connsiteX614" fmla="*/ 5795410 w 6004835"/>
              <a:gd name="connsiteY614" fmla="*/ 0 h 2733536"/>
              <a:gd name="connsiteX615" fmla="*/ 5800929 w 6004835"/>
              <a:gd name="connsiteY615" fmla="*/ 17939 h 2733536"/>
              <a:gd name="connsiteX616" fmla="*/ 5807654 w 6004835"/>
              <a:gd name="connsiteY616" fmla="*/ 17566 h 2733536"/>
              <a:gd name="connsiteX617" fmla="*/ 5803098 w 6004835"/>
              <a:gd name="connsiteY617" fmla="*/ 2753 h 2733536"/>
              <a:gd name="connsiteX618" fmla="*/ 5803442 w 6004835"/>
              <a:gd name="connsiteY618" fmla="*/ 0 h 2733536"/>
              <a:gd name="connsiteX619" fmla="*/ 5888010 w 6004835"/>
              <a:gd name="connsiteY619" fmla="*/ 0 h 2733536"/>
              <a:gd name="connsiteX620" fmla="*/ 5866775 w 6004835"/>
              <a:gd name="connsiteY620" fmla="*/ 88481 h 2733536"/>
              <a:gd name="connsiteX621" fmla="*/ 5866777 w 6004835"/>
              <a:gd name="connsiteY621" fmla="*/ 88481 h 2733536"/>
              <a:gd name="connsiteX622" fmla="*/ 5888012 w 6004835"/>
              <a:gd name="connsiteY622" fmla="*/ 0 h 2733536"/>
              <a:gd name="connsiteX623" fmla="*/ 5898025 w 6004835"/>
              <a:gd name="connsiteY623" fmla="*/ 0 h 2733536"/>
              <a:gd name="connsiteX624" fmla="*/ 5895561 w 6004835"/>
              <a:gd name="connsiteY624" fmla="*/ 48850 h 2733536"/>
              <a:gd name="connsiteX625" fmla="*/ 5894204 w 6004835"/>
              <a:gd name="connsiteY625" fmla="*/ 104708 h 2733536"/>
              <a:gd name="connsiteX626" fmla="*/ 5872512 w 6004835"/>
              <a:gd name="connsiteY626" fmla="*/ 171456 h 2733536"/>
              <a:gd name="connsiteX627" fmla="*/ 5872512 w 6004835"/>
              <a:gd name="connsiteY627" fmla="*/ 179080 h 2733536"/>
              <a:gd name="connsiteX628" fmla="*/ 5898543 w 6004835"/>
              <a:gd name="connsiteY628" fmla="*/ 104708 h 2733536"/>
              <a:gd name="connsiteX629" fmla="*/ 5900678 w 6004835"/>
              <a:gd name="connsiteY629" fmla="*/ 22345 h 2733536"/>
              <a:gd name="connsiteX630" fmla="*/ 5902188 w 6004835"/>
              <a:gd name="connsiteY630" fmla="*/ 0 h 2733536"/>
              <a:gd name="connsiteX631" fmla="*/ 5945314 w 6004835"/>
              <a:gd name="connsiteY631" fmla="*/ 0 h 2733536"/>
              <a:gd name="connsiteX632" fmla="*/ 5941927 w 6004835"/>
              <a:gd name="connsiteY632" fmla="*/ 28786 h 2733536"/>
              <a:gd name="connsiteX633" fmla="*/ 5932679 w 6004835"/>
              <a:gd name="connsiteY633" fmla="*/ 34953 h 2733536"/>
              <a:gd name="connsiteX634" fmla="*/ 5933250 w 6004835"/>
              <a:gd name="connsiteY634" fmla="*/ 37461 h 2733536"/>
              <a:gd name="connsiteX635" fmla="*/ 5942112 w 6004835"/>
              <a:gd name="connsiteY635" fmla="*/ 31553 h 2733536"/>
              <a:gd name="connsiteX636" fmla="*/ 5945824 w 6004835"/>
              <a:gd name="connsiteY636" fmla="*/ 0 h 2733536"/>
              <a:gd name="connsiteX637" fmla="*/ 5983702 w 6004835"/>
              <a:gd name="connsiteY637" fmla="*/ 0 h 2733536"/>
              <a:gd name="connsiteX638" fmla="*/ 5983141 w 6004835"/>
              <a:gd name="connsiteY638" fmla="*/ 9262 h 2733536"/>
              <a:gd name="connsiteX639" fmla="*/ 5972296 w 6004835"/>
              <a:gd name="connsiteY639" fmla="*/ 85186 h 2733536"/>
              <a:gd name="connsiteX640" fmla="*/ 5959281 w 6004835"/>
              <a:gd name="connsiteY640" fmla="*/ 165445 h 2733536"/>
              <a:gd name="connsiteX641" fmla="*/ 5944095 w 6004835"/>
              <a:gd name="connsiteY641" fmla="*/ 243537 h 2733536"/>
              <a:gd name="connsiteX642" fmla="*/ 5915896 w 6004835"/>
              <a:gd name="connsiteY642" fmla="*/ 408397 h 2733536"/>
              <a:gd name="connsiteX643" fmla="*/ 5889866 w 6004835"/>
              <a:gd name="connsiteY643" fmla="*/ 423583 h 2733536"/>
              <a:gd name="connsiteX644" fmla="*/ 5857326 w 6004835"/>
              <a:gd name="connsiteY644" fmla="*/ 519028 h 2733536"/>
              <a:gd name="connsiteX645" fmla="*/ 5848649 w 6004835"/>
              <a:gd name="connsiteY645" fmla="*/ 610135 h 2733536"/>
              <a:gd name="connsiteX646" fmla="*/ 5844311 w 6004835"/>
              <a:gd name="connsiteY646" fmla="*/ 623150 h 2733536"/>
              <a:gd name="connsiteX647" fmla="*/ 5807436 w 6004835"/>
              <a:gd name="connsiteY647" fmla="*/ 722934 h 2733536"/>
              <a:gd name="connsiteX648" fmla="*/ 5796588 w 6004835"/>
              <a:gd name="connsiteY648" fmla="*/ 731611 h 2733536"/>
              <a:gd name="connsiteX649" fmla="*/ 5751036 w 6004835"/>
              <a:gd name="connsiteY649" fmla="*/ 837901 h 2733536"/>
              <a:gd name="connsiteX650" fmla="*/ 5798759 w 6004835"/>
              <a:gd name="connsiteY650" fmla="*/ 731611 h 2733536"/>
              <a:gd name="connsiteX651" fmla="*/ 5809604 w 6004835"/>
              <a:gd name="connsiteY651" fmla="*/ 722934 h 2733536"/>
              <a:gd name="connsiteX652" fmla="*/ 5740189 w 6004835"/>
              <a:gd name="connsiteY652" fmla="*/ 920331 h 2733536"/>
              <a:gd name="connsiteX653" fmla="*/ 5703314 w 6004835"/>
              <a:gd name="connsiteY653" fmla="*/ 939855 h 2733536"/>
              <a:gd name="connsiteX654" fmla="*/ 5695666 w 6004835"/>
              <a:gd name="connsiteY654" fmla="*/ 955153 h 2733536"/>
              <a:gd name="connsiteX655" fmla="*/ 5696807 w 6004835"/>
              <a:gd name="connsiteY655" fmla="*/ 957207 h 2733536"/>
              <a:gd name="connsiteX656" fmla="*/ 5705484 w 6004835"/>
              <a:gd name="connsiteY656" fmla="*/ 939853 h 2733536"/>
              <a:gd name="connsiteX657" fmla="*/ 5742360 w 6004835"/>
              <a:gd name="connsiteY657" fmla="*/ 920331 h 2733536"/>
              <a:gd name="connsiteX658" fmla="*/ 5716329 w 6004835"/>
              <a:gd name="connsiteY658" fmla="*/ 994085 h 2733536"/>
              <a:gd name="connsiteX659" fmla="*/ 5668606 w 6004835"/>
              <a:gd name="connsiteY659" fmla="*/ 1080853 h 2733536"/>
              <a:gd name="connsiteX660" fmla="*/ 5644746 w 6004835"/>
              <a:gd name="connsiteY660" fmla="*/ 1124237 h 2733536"/>
              <a:gd name="connsiteX661" fmla="*/ 5618715 w 6004835"/>
              <a:gd name="connsiteY661" fmla="*/ 1167622 h 2733536"/>
              <a:gd name="connsiteX662" fmla="*/ 5599191 w 6004835"/>
              <a:gd name="connsiteY662" fmla="*/ 1200159 h 2733536"/>
              <a:gd name="connsiteX663" fmla="*/ 5570993 w 6004835"/>
              <a:gd name="connsiteY663" fmla="*/ 1263067 h 2733536"/>
              <a:gd name="connsiteX664" fmla="*/ 5540624 w 6004835"/>
              <a:gd name="connsiteY664" fmla="*/ 1323805 h 2733536"/>
              <a:gd name="connsiteX665" fmla="*/ 5492901 w 6004835"/>
              <a:gd name="connsiteY665" fmla="*/ 1388881 h 2733536"/>
              <a:gd name="connsiteX666" fmla="*/ 5445178 w 6004835"/>
              <a:gd name="connsiteY666" fmla="*/ 1449619 h 2733536"/>
              <a:gd name="connsiteX667" fmla="*/ 5447166 w 6004835"/>
              <a:gd name="connsiteY667" fmla="*/ 1445524 h 2733536"/>
              <a:gd name="connsiteX668" fmla="*/ 5393115 w 6004835"/>
              <a:gd name="connsiteY668" fmla="*/ 1519034 h 2733536"/>
              <a:gd name="connsiteX669" fmla="*/ 5275977 w 6004835"/>
              <a:gd name="connsiteY669" fmla="*/ 1647019 h 2733536"/>
              <a:gd name="connsiteX670" fmla="*/ 5252917 w 6004835"/>
              <a:gd name="connsiteY670" fmla="*/ 1682500 h 2733536"/>
              <a:gd name="connsiteX671" fmla="*/ 5275977 w 6004835"/>
              <a:gd name="connsiteY671" fmla="*/ 1649187 h 2733536"/>
              <a:gd name="connsiteX672" fmla="*/ 5393115 w 6004835"/>
              <a:gd name="connsiteY672" fmla="*/ 1521202 h 2733536"/>
              <a:gd name="connsiteX673" fmla="*/ 5304178 w 6004835"/>
              <a:gd name="connsiteY673" fmla="*/ 1655693 h 2733536"/>
              <a:gd name="connsiteX674" fmla="*/ 5258353 w 6004835"/>
              <a:gd name="connsiteY674" fmla="*/ 1703689 h 2733536"/>
              <a:gd name="connsiteX675" fmla="*/ 5221566 w 6004835"/>
              <a:gd name="connsiteY675" fmla="*/ 1730731 h 2733536"/>
              <a:gd name="connsiteX676" fmla="*/ 5219578 w 6004835"/>
              <a:gd name="connsiteY676" fmla="*/ 1733787 h 2733536"/>
              <a:gd name="connsiteX677" fmla="*/ 5196579 w 6004835"/>
              <a:gd name="connsiteY677" fmla="*/ 1751480 h 2733536"/>
              <a:gd name="connsiteX678" fmla="*/ 5195718 w 6004835"/>
              <a:gd name="connsiteY678" fmla="*/ 1757647 h 2733536"/>
              <a:gd name="connsiteX679" fmla="*/ 5093764 w 6004835"/>
              <a:gd name="connsiteY679" fmla="*/ 1861769 h 2733536"/>
              <a:gd name="connsiteX680" fmla="*/ 4985303 w 6004835"/>
              <a:gd name="connsiteY680" fmla="*/ 1961553 h 2733536"/>
              <a:gd name="connsiteX681" fmla="*/ 4980288 w 6004835"/>
              <a:gd name="connsiteY681" fmla="*/ 1965192 h 2733536"/>
              <a:gd name="connsiteX682" fmla="*/ 4944089 w 6004835"/>
              <a:gd name="connsiteY682" fmla="*/ 2011444 h 2733536"/>
              <a:gd name="connsiteX683" fmla="*/ 4857321 w 6004835"/>
              <a:gd name="connsiteY683" fmla="*/ 2076520 h 2733536"/>
              <a:gd name="connsiteX684" fmla="*/ 4776225 w 6004835"/>
              <a:gd name="connsiteY684" fmla="*/ 2137342 h 2733536"/>
              <a:gd name="connsiteX685" fmla="*/ 4775934 w 6004835"/>
              <a:gd name="connsiteY685" fmla="*/ 2137695 h 2733536"/>
              <a:gd name="connsiteX686" fmla="*/ 4857321 w 6004835"/>
              <a:gd name="connsiteY686" fmla="*/ 2078691 h 2733536"/>
              <a:gd name="connsiteX687" fmla="*/ 4944089 w 6004835"/>
              <a:gd name="connsiteY687" fmla="*/ 2013614 h 2733536"/>
              <a:gd name="connsiteX688" fmla="*/ 4872505 w 6004835"/>
              <a:gd name="connsiteY688" fmla="*/ 2085197 h 2733536"/>
              <a:gd name="connsiteX689" fmla="*/ 4814208 w 6004835"/>
              <a:gd name="connsiteY689" fmla="*/ 2123159 h 2733536"/>
              <a:gd name="connsiteX690" fmla="*/ 4773879 w 6004835"/>
              <a:gd name="connsiteY690" fmla="*/ 2140191 h 2733536"/>
              <a:gd name="connsiteX691" fmla="*/ 4772721 w 6004835"/>
              <a:gd name="connsiteY691" fmla="*/ 2141599 h 2733536"/>
              <a:gd name="connsiteX692" fmla="*/ 4729336 w 6004835"/>
              <a:gd name="connsiteY692" fmla="*/ 2169797 h 2733536"/>
              <a:gd name="connsiteX693" fmla="*/ 4712989 w 6004835"/>
              <a:gd name="connsiteY693" fmla="*/ 2177374 h 2733536"/>
              <a:gd name="connsiteX694" fmla="*/ 4671855 w 6004835"/>
              <a:gd name="connsiteY694" fmla="*/ 2210743 h 2733536"/>
              <a:gd name="connsiteX695" fmla="*/ 4631723 w 6004835"/>
              <a:gd name="connsiteY695" fmla="*/ 2239212 h 2733536"/>
              <a:gd name="connsiteX696" fmla="*/ 4570985 w 6004835"/>
              <a:gd name="connsiteY696" fmla="*/ 2278258 h 2733536"/>
              <a:gd name="connsiteX697" fmla="*/ 4551463 w 6004835"/>
              <a:gd name="connsiteY697" fmla="*/ 2280428 h 2733536"/>
              <a:gd name="connsiteX698" fmla="*/ 4529764 w 6004835"/>
              <a:gd name="connsiteY698" fmla="*/ 2290073 h 2733536"/>
              <a:gd name="connsiteX699" fmla="*/ 4526391 w 6004835"/>
              <a:gd name="connsiteY699" fmla="*/ 2292635 h 2733536"/>
              <a:gd name="connsiteX700" fmla="*/ 4553631 w 6004835"/>
              <a:gd name="connsiteY700" fmla="*/ 2282597 h 2733536"/>
              <a:gd name="connsiteX701" fmla="*/ 4573155 w 6004835"/>
              <a:gd name="connsiteY701" fmla="*/ 2280428 h 2733536"/>
              <a:gd name="connsiteX702" fmla="*/ 4495063 w 6004835"/>
              <a:gd name="connsiteY702" fmla="*/ 2338996 h 2733536"/>
              <a:gd name="connsiteX703" fmla="*/ 4445170 w 6004835"/>
              <a:gd name="connsiteY703" fmla="*/ 2365029 h 2733536"/>
              <a:gd name="connsiteX704" fmla="*/ 4395280 w 6004835"/>
              <a:gd name="connsiteY704" fmla="*/ 2388889 h 2733536"/>
              <a:gd name="connsiteX705" fmla="*/ 4360040 w 6004835"/>
              <a:gd name="connsiteY705" fmla="*/ 2394175 h 2733536"/>
              <a:gd name="connsiteX706" fmla="*/ 4354064 w 6004835"/>
              <a:gd name="connsiteY706" fmla="*/ 2397566 h 2733536"/>
              <a:gd name="connsiteX707" fmla="*/ 4189203 w 6004835"/>
              <a:gd name="connsiteY707" fmla="*/ 2469149 h 2733536"/>
              <a:gd name="connsiteX708" fmla="*/ 4180798 w 6004835"/>
              <a:gd name="connsiteY708" fmla="*/ 2471059 h 2733536"/>
              <a:gd name="connsiteX709" fmla="*/ 4130636 w 6004835"/>
              <a:gd name="connsiteY709" fmla="*/ 2503856 h 2733536"/>
              <a:gd name="connsiteX710" fmla="*/ 4158834 w 6004835"/>
              <a:gd name="connsiteY710" fmla="*/ 2512533 h 2733536"/>
              <a:gd name="connsiteX711" fmla="*/ 4054713 w 6004835"/>
              <a:gd name="connsiteY711" fmla="*/ 2558088 h 2733536"/>
              <a:gd name="connsiteX712" fmla="*/ 4063390 w 6004835"/>
              <a:gd name="connsiteY712" fmla="*/ 2527719 h 2733536"/>
              <a:gd name="connsiteX713" fmla="*/ 4028682 w 6004835"/>
              <a:gd name="connsiteY713" fmla="*/ 2540734 h 2733536"/>
              <a:gd name="connsiteX714" fmla="*/ 3996145 w 6004835"/>
              <a:gd name="connsiteY714" fmla="*/ 2551579 h 2733536"/>
              <a:gd name="connsiteX715" fmla="*/ 3928899 w 6004835"/>
              <a:gd name="connsiteY715" fmla="*/ 2573271 h 2733536"/>
              <a:gd name="connsiteX716" fmla="*/ 3919914 w 6004835"/>
              <a:gd name="connsiteY716" fmla="*/ 2562487 h 2733536"/>
              <a:gd name="connsiteX717" fmla="*/ 3887682 w 6004835"/>
              <a:gd name="connsiteY717" fmla="*/ 2568932 h 2733536"/>
              <a:gd name="connsiteX718" fmla="*/ 3848637 w 6004835"/>
              <a:gd name="connsiteY718" fmla="*/ 2577609 h 2733536"/>
              <a:gd name="connsiteX719" fmla="*/ 3768377 w 6004835"/>
              <a:gd name="connsiteY719" fmla="*/ 2597133 h 2733536"/>
              <a:gd name="connsiteX720" fmla="*/ 3765731 w 6004835"/>
              <a:gd name="connsiteY720" fmla="*/ 2598363 h 2733536"/>
              <a:gd name="connsiteX721" fmla="*/ 3842130 w 6004835"/>
              <a:gd name="connsiteY721" fmla="*/ 2579777 h 2733536"/>
              <a:gd name="connsiteX722" fmla="*/ 3881176 w 6004835"/>
              <a:gd name="connsiteY722" fmla="*/ 2571101 h 2733536"/>
              <a:gd name="connsiteX723" fmla="*/ 3913713 w 6004835"/>
              <a:gd name="connsiteY723" fmla="*/ 2564594 h 2733536"/>
              <a:gd name="connsiteX724" fmla="*/ 3926728 w 6004835"/>
              <a:gd name="connsiteY724" fmla="*/ 2575439 h 2733536"/>
              <a:gd name="connsiteX725" fmla="*/ 3993975 w 6004835"/>
              <a:gd name="connsiteY725" fmla="*/ 2553747 h 2733536"/>
              <a:gd name="connsiteX726" fmla="*/ 4026512 w 6004835"/>
              <a:gd name="connsiteY726" fmla="*/ 2542902 h 2733536"/>
              <a:gd name="connsiteX727" fmla="*/ 4061219 w 6004835"/>
              <a:gd name="connsiteY727" fmla="*/ 2529887 h 2733536"/>
              <a:gd name="connsiteX728" fmla="*/ 4052542 w 6004835"/>
              <a:gd name="connsiteY728" fmla="*/ 2560256 h 2733536"/>
              <a:gd name="connsiteX729" fmla="*/ 3961436 w 6004835"/>
              <a:gd name="connsiteY729" fmla="*/ 2603640 h 2733536"/>
              <a:gd name="connsiteX730" fmla="*/ 3956970 w 6004835"/>
              <a:gd name="connsiteY730" fmla="*/ 2602390 h 2733536"/>
              <a:gd name="connsiteX731" fmla="*/ 3894191 w 6004835"/>
              <a:gd name="connsiteY731" fmla="*/ 2627500 h 2733536"/>
              <a:gd name="connsiteX732" fmla="*/ 3842130 w 6004835"/>
              <a:gd name="connsiteY732" fmla="*/ 2642686 h 2733536"/>
              <a:gd name="connsiteX733" fmla="*/ 3764038 w 6004835"/>
              <a:gd name="connsiteY733" fmla="*/ 2662207 h 2733536"/>
              <a:gd name="connsiteX734" fmla="*/ 3731772 w 6004835"/>
              <a:gd name="connsiteY734" fmla="*/ 2659497 h 2733536"/>
              <a:gd name="connsiteX735" fmla="*/ 3664284 w 6004835"/>
              <a:gd name="connsiteY735" fmla="*/ 2672628 h 2733536"/>
              <a:gd name="connsiteX736" fmla="*/ 3662084 w 6004835"/>
              <a:gd name="connsiteY736" fmla="*/ 2677393 h 2733536"/>
              <a:gd name="connsiteX737" fmla="*/ 3482041 w 6004835"/>
              <a:gd name="connsiteY737" fmla="*/ 2712100 h 2733536"/>
              <a:gd name="connsiteX738" fmla="*/ 3440825 w 6004835"/>
              <a:gd name="connsiteY738" fmla="*/ 2701253 h 2733536"/>
              <a:gd name="connsiteX739" fmla="*/ 3406117 w 6004835"/>
              <a:gd name="connsiteY739" fmla="*/ 2701253 h 2733536"/>
              <a:gd name="connsiteX740" fmla="*/ 3345379 w 6004835"/>
              <a:gd name="connsiteY740" fmla="*/ 2720777 h 2733536"/>
              <a:gd name="connsiteX741" fmla="*/ 3291150 w 6004835"/>
              <a:gd name="connsiteY741" fmla="*/ 2725116 h 2733536"/>
              <a:gd name="connsiteX742" fmla="*/ 3236919 w 6004835"/>
              <a:gd name="connsiteY742" fmla="*/ 2727283 h 2733536"/>
              <a:gd name="connsiteX743" fmla="*/ 3231027 w 6004835"/>
              <a:gd name="connsiteY743" fmla="*/ 2724760 h 27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Lst>
            <a:rect l="l" t="t" r="r" b="b"/>
            <a:pathLst>
              <a:path w="6004835" h="2733536">
                <a:moveTo>
                  <a:pt x="5889866" y="308613"/>
                </a:moveTo>
                <a:cubicBezTo>
                  <a:pt x="5894204" y="304275"/>
                  <a:pt x="5898543" y="299937"/>
                  <a:pt x="5902881" y="299937"/>
                </a:cubicBezTo>
                <a:lnTo>
                  <a:pt x="5903209" y="298272"/>
                </a:lnTo>
                <a:lnTo>
                  <a:pt x="5894204" y="304275"/>
                </a:lnTo>
                <a:cubicBezTo>
                  <a:pt x="5885527" y="299937"/>
                  <a:pt x="5879021" y="291260"/>
                  <a:pt x="5872512" y="284751"/>
                </a:cubicBezTo>
                <a:lnTo>
                  <a:pt x="5864801" y="275498"/>
                </a:lnTo>
                <a:lnTo>
                  <a:pt x="5864022" y="279335"/>
                </a:lnTo>
                <a:lnTo>
                  <a:pt x="5870342" y="286921"/>
                </a:lnTo>
                <a:cubicBezTo>
                  <a:pt x="5876850" y="293430"/>
                  <a:pt x="5883357" y="302107"/>
                  <a:pt x="5889866" y="308613"/>
                </a:cubicBezTo>
                <a:close/>
                <a:moveTo>
                  <a:pt x="5848652" y="620980"/>
                </a:moveTo>
                <a:cubicBezTo>
                  <a:pt x="5848652" y="618810"/>
                  <a:pt x="5850820" y="610133"/>
                  <a:pt x="5852991" y="607965"/>
                </a:cubicBezTo>
                <a:cubicBezTo>
                  <a:pt x="5855158" y="573257"/>
                  <a:pt x="5846481" y="566751"/>
                  <a:pt x="5861668" y="516858"/>
                </a:cubicBezTo>
                <a:cubicBezTo>
                  <a:pt x="5872512" y="486489"/>
                  <a:pt x="5885527" y="453952"/>
                  <a:pt x="5894204" y="421412"/>
                </a:cubicBezTo>
                <a:lnTo>
                  <a:pt x="5920235" y="406229"/>
                </a:lnTo>
                <a:lnTo>
                  <a:pt x="5920235" y="406227"/>
                </a:lnTo>
                <a:cubicBezTo>
                  <a:pt x="5939759" y="319458"/>
                  <a:pt x="5933250" y="299937"/>
                  <a:pt x="5948436" y="241367"/>
                </a:cubicBezTo>
                <a:cubicBezTo>
                  <a:pt x="5952774" y="215336"/>
                  <a:pt x="5959281" y="189306"/>
                  <a:pt x="5963619" y="163275"/>
                </a:cubicBezTo>
                <a:cubicBezTo>
                  <a:pt x="5967958" y="137245"/>
                  <a:pt x="5972296" y="109046"/>
                  <a:pt x="5976634" y="83015"/>
                </a:cubicBezTo>
                <a:cubicBezTo>
                  <a:pt x="5980973" y="56985"/>
                  <a:pt x="5983143" y="30954"/>
                  <a:pt x="5987481" y="7092"/>
                </a:cubicBezTo>
                <a:lnTo>
                  <a:pt x="5987911" y="0"/>
                </a:lnTo>
                <a:lnTo>
                  <a:pt x="6004835" y="0"/>
                </a:lnTo>
                <a:lnTo>
                  <a:pt x="6004835" y="18481"/>
                </a:lnTo>
                <a:cubicBezTo>
                  <a:pt x="6003750" y="36377"/>
                  <a:pt x="6001581" y="55900"/>
                  <a:pt x="5998327" y="80845"/>
                </a:cubicBezTo>
                <a:cubicBezTo>
                  <a:pt x="6000497" y="93860"/>
                  <a:pt x="5996158" y="115552"/>
                  <a:pt x="5991820" y="145921"/>
                </a:cubicBezTo>
                <a:cubicBezTo>
                  <a:pt x="5985311" y="174122"/>
                  <a:pt x="5978805" y="208830"/>
                  <a:pt x="5972296" y="241367"/>
                </a:cubicBezTo>
                <a:cubicBezTo>
                  <a:pt x="5970128" y="267397"/>
                  <a:pt x="5970128" y="295598"/>
                  <a:pt x="5965789" y="321629"/>
                </a:cubicBezTo>
                <a:cubicBezTo>
                  <a:pt x="5950604" y="369351"/>
                  <a:pt x="5948436" y="408397"/>
                  <a:pt x="5933250" y="469135"/>
                </a:cubicBezTo>
                <a:cubicBezTo>
                  <a:pt x="5922405" y="512519"/>
                  <a:pt x="5913728" y="555904"/>
                  <a:pt x="5902881" y="597118"/>
                </a:cubicBezTo>
                <a:cubicBezTo>
                  <a:pt x="5876850" y="623148"/>
                  <a:pt x="5879021" y="584102"/>
                  <a:pt x="5848652" y="620980"/>
                </a:cubicBezTo>
                <a:close/>
                <a:moveTo>
                  <a:pt x="239070" y="761980"/>
                </a:moveTo>
                <a:cubicBezTo>
                  <a:pt x="230393" y="759810"/>
                  <a:pt x="219546" y="738117"/>
                  <a:pt x="206531" y="712087"/>
                </a:cubicBezTo>
                <a:cubicBezTo>
                  <a:pt x="193515" y="686056"/>
                  <a:pt x="182670" y="655687"/>
                  <a:pt x="171823" y="633995"/>
                </a:cubicBezTo>
                <a:cubicBezTo>
                  <a:pt x="160978" y="605797"/>
                  <a:pt x="180500" y="683888"/>
                  <a:pt x="169655" y="655687"/>
                </a:cubicBezTo>
                <a:lnTo>
                  <a:pt x="150782" y="597186"/>
                </a:lnTo>
                <a:lnTo>
                  <a:pt x="137116" y="599288"/>
                </a:lnTo>
                <a:cubicBezTo>
                  <a:pt x="130607" y="581934"/>
                  <a:pt x="126269" y="564580"/>
                  <a:pt x="121930" y="549397"/>
                </a:cubicBezTo>
                <a:cubicBezTo>
                  <a:pt x="98070" y="525535"/>
                  <a:pt x="80716" y="475644"/>
                  <a:pt x="69869" y="430089"/>
                </a:cubicBezTo>
                <a:cubicBezTo>
                  <a:pt x="59024" y="384537"/>
                  <a:pt x="50347" y="341153"/>
                  <a:pt x="37332" y="323799"/>
                </a:cubicBezTo>
                <a:cubicBezTo>
                  <a:pt x="26485" y="284753"/>
                  <a:pt x="26485" y="243537"/>
                  <a:pt x="35162" y="234860"/>
                </a:cubicBezTo>
                <a:cubicBezTo>
                  <a:pt x="30823" y="200153"/>
                  <a:pt x="24317" y="165445"/>
                  <a:pt x="19978" y="130738"/>
                </a:cubicBezTo>
                <a:cubicBezTo>
                  <a:pt x="15640" y="96031"/>
                  <a:pt x="13469" y="61323"/>
                  <a:pt x="9131" y="26616"/>
                </a:cubicBezTo>
                <a:lnTo>
                  <a:pt x="0" y="0"/>
                </a:lnTo>
                <a:lnTo>
                  <a:pt x="34839" y="0"/>
                </a:lnTo>
                <a:lnTo>
                  <a:pt x="61192" y="115555"/>
                </a:lnTo>
                <a:cubicBezTo>
                  <a:pt x="63362" y="143753"/>
                  <a:pt x="69869" y="169784"/>
                  <a:pt x="76378" y="217507"/>
                </a:cubicBezTo>
                <a:cubicBezTo>
                  <a:pt x="87223" y="254384"/>
                  <a:pt x="98070" y="289092"/>
                  <a:pt x="108915" y="321629"/>
                </a:cubicBezTo>
                <a:cubicBezTo>
                  <a:pt x="113795" y="383451"/>
                  <a:pt x="146740" y="481879"/>
                  <a:pt x="160163" y="545532"/>
                </a:cubicBezTo>
                <a:lnTo>
                  <a:pt x="164636" y="588443"/>
                </a:lnTo>
                <a:lnTo>
                  <a:pt x="173993" y="588443"/>
                </a:lnTo>
                <a:cubicBezTo>
                  <a:pt x="197854" y="649181"/>
                  <a:pt x="213039" y="681718"/>
                  <a:pt x="221716" y="703410"/>
                </a:cubicBezTo>
                <a:cubicBezTo>
                  <a:pt x="232561" y="725102"/>
                  <a:pt x="236899" y="740288"/>
                  <a:pt x="239070" y="761980"/>
                </a:cubicBezTo>
                <a:close/>
                <a:moveTo>
                  <a:pt x="5524471" y="900866"/>
                </a:moveTo>
                <a:lnTo>
                  <a:pt x="5577500" y="807532"/>
                </a:lnTo>
                <a:lnTo>
                  <a:pt x="5578092" y="805972"/>
                </a:lnTo>
                <a:lnTo>
                  <a:pt x="5525438" y="898639"/>
                </a:lnTo>
                <a:close/>
                <a:moveTo>
                  <a:pt x="5544962" y="1319466"/>
                </a:moveTo>
                <a:lnTo>
                  <a:pt x="5575331" y="1258728"/>
                </a:lnTo>
                <a:cubicBezTo>
                  <a:pt x="5581838" y="1239207"/>
                  <a:pt x="5592685" y="1219683"/>
                  <a:pt x="5601362" y="1197991"/>
                </a:cubicBezTo>
                <a:cubicBezTo>
                  <a:pt x="5610038" y="1184975"/>
                  <a:pt x="5614377" y="1176298"/>
                  <a:pt x="5620883" y="1165453"/>
                </a:cubicBezTo>
                <a:cubicBezTo>
                  <a:pt x="5629560" y="1150268"/>
                  <a:pt x="5638237" y="1137253"/>
                  <a:pt x="5646914" y="1122069"/>
                </a:cubicBezTo>
                <a:cubicBezTo>
                  <a:pt x="5655591" y="1106884"/>
                  <a:pt x="5662099" y="1093868"/>
                  <a:pt x="5670776" y="1078685"/>
                </a:cubicBezTo>
                <a:cubicBezTo>
                  <a:pt x="5685960" y="1050484"/>
                  <a:pt x="5703314" y="1022285"/>
                  <a:pt x="5718499" y="991917"/>
                </a:cubicBezTo>
                <a:cubicBezTo>
                  <a:pt x="5711990" y="1020115"/>
                  <a:pt x="5703314" y="1046146"/>
                  <a:pt x="5690298" y="1076515"/>
                </a:cubicBezTo>
                <a:cubicBezTo>
                  <a:pt x="5677283" y="1104716"/>
                  <a:pt x="5662099" y="1135084"/>
                  <a:pt x="5640407" y="1167622"/>
                </a:cubicBezTo>
                <a:cubicBezTo>
                  <a:pt x="5623054" y="1202329"/>
                  <a:pt x="5605700" y="1234868"/>
                  <a:pt x="5590514" y="1260899"/>
                </a:cubicBezTo>
                <a:cubicBezTo>
                  <a:pt x="5573161" y="1286929"/>
                  <a:pt x="5557978" y="1306451"/>
                  <a:pt x="5544962" y="1319466"/>
                </a:cubicBezTo>
                <a:close/>
                <a:moveTo>
                  <a:pt x="5491969" y="1350769"/>
                </a:moveTo>
                <a:lnTo>
                  <a:pt x="5516761" y="1293436"/>
                </a:lnTo>
                <a:lnTo>
                  <a:pt x="5515661" y="1293907"/>
                </a:lnTo>
                <a:close/>
                <a:moveTo>
                  <a:pt x="5194333" y="1461874"/>
                </a:moveTo>
                <a:lnTo>
                  <a:pt x="5200056" y="1458296"/>
                </a:lnTo>
                <a:cubicBezTo>
                  <a:pt x="5217410" y="1434436"/>
                  <a:pt x="5234764" y="1410573"/>
                  <a:pt x="5252117" y="1386713"/>
                </a:cubicBezTo>
                <a:cubicBezTo>
                  <a:pt x="5271641" y="1356344"/>
                  <a:pt x="5291163" y="1328143"/>
                  <a:pt x="5310687" y="1297774"/>
                </a:cubicBezTo>
                <a:cubicBezTo>
                  <a:pt x="5334547" y="1269576"/>
                  <a:pt x="5356239" y="1239207"/>
                  <a:pt x="5377932" y="1208838"/>
                </a:cubicBezTo>
                <a:cubicBezTo>
                  <a:pt x="5386608" y="1193652"/>
                  <a:pt x="5397456" y="1178469"/>
                  <a:pt x="5406132" y="1161115"/>
                </a:cubicBezTo>
                <a:cubicBezTo>
                  <a:pt x="5414809" y="1143761"/>
                  <a:pt x="5425654" y="1126408"/>
                  <a:pt x="5434331" y="1109054"/>
                </a:cubicBezTo>
                <a:lnTo>
                  <a:pt x="5442366" y="1096242"/>
                </a:lnTo>
                <a:lnTo>
                  <a:pt x="5485295" y="1034233"/>
                </a:lnTo>
                <a:lnTo>
                  <a:pt x="5492901" y="1024454"/>
                </a:lnTo>
                <a:lnTo>
                  <a:pt x="5493987" y="1021677"/>
                </a:lnTo>
                <a:lnTo>
                  <a:pt x="5485295" y="1034233"/>
                </a:lnTo>
                <a:lnTo>
                  <a:pt x="5464430" y="1061060"/>
                </a:lnTo>
                <a:lnTo>
                  <a:pt x="5442366" y="1096242"/>
                </a:lnTo>
                <a:lnTo>
                  <a:pt x="5436501" y="1104713"/>
                </a:lnTo>
                <a:cubicBezTo>
                  <a:pt x="5425654" y="1122067"/>
                  <a:pt x="5416977" y="1139421"/>
                  <a:pt x="5408301" y="1156774"/>
                </a:cubicBezTo>
                <a:cubicBezTo>
                  <a:pt x="5397456" y="1174128"/>
                  <a:pt x="5388779" y="1189314"/>
                  <a:pt x="5380102" y="1204497"/>
                </a:cubicBezTo>
                <a:cubicBezTo>
                  <a:pt x="5358410" y="1234866"/>
                  <a:pt x="5336718" y="1265235"/>
                  <a:pt x="5312856" y="1293436"/>
                </a:cubicBezTo>
                <a:cubicBezTo>
                  <a:pt x="5293334" y="1323805"/>
                  <a:pt x="5275980" y="1352003"/>
                  <a:pt x="5254288" y="1382372"/>
                </a:cubicBezTo>
                <a:cubicBezTo>
                  <a:pt x="5236934" y="1406235"/>
                  <a:pt x="5219580" y="1430095"/>
                  <a:pt x="5202227" y="1453958"/>
                </a:cubicBezTo>
                <a:lnTo>
                  <a:pt x="5197886" y="1456611"/>
                </a:lnTo>
                <a:close/>
                <a:moveTo>
                  <a:pt x="1063152" y="1693288"/>
                </a:moveTo>
                <a:lnTo>
                  <a:pt x="1063368" y="1692571"/>
                </a:lnTo>
                <a:lnTo>
                  <a:pt x="1058857" y="1688057"/>
                </a:lnTo>
                <a:close/>
                <a:moveTo>
                  <a:pt x="4881181" y="1831400"/>
                </a:moveTo>
                <a:lnTo>
                  <a:pt x="4883666" y="1830829"/>
                </a:lnTo>
                <a:lnTo>
                  <a:pt x="4922398" y="1788016"/>
                </a:lnTo>
                <a:cubicBezTo>
                  <a:pt x="4931074" y="1777171"/>
                  <a:pt x="4939751" y="1766324"/>
                  <a:pt x="4957104" y="1748970"/>
                </a:cubicBezTo>
                <a:cubicBezTo>
                  <a:pt x="4959817" y="1741922"/>
                  <a:pt x="4960225" y="1738125"/>
                  <a:pt x="4958733" y="1736905"/>
                </a:cubicBezTo>
                <a:lnTo>
                  <a:pt x="4958540" y="1736973"/>
                </a:lnTo>
                <a:lnTo>
                  <a:pt x="4957104" y="1746802"/>
                </a:lnTo>
                <a:cubicBezTo>
                  <a:pt x="4939751" y="1764156"/>
                  <a:pt x="4933242" y="1775001"/>
                  <a:pt x="4922398" y="1785848"/>
                </a:cubicBezTo>
                <a:cubicBezTo>
                  <a:pt x="4913720" y="1796693"/>
                  <a:pt x="4902873" y="1809708"/>
                  <a:pt x="4881181" y="1831400"/>
                </a:cubicBezTo>
                <a:close/>
                <a:moveTo>
                  <a:pt x="928761" y="1833430"/>
                </a:moveTo>
                <a:lnTo>
                  <a:pt x="863801" y="1755477"/>
                </a:lnTo>
                <a:lnTo>
                  <a:pt x="846834" y="1736969"/>
                </a:lnTo>
                <a:close/>
                <a:moveTo>
                  <a:pt x="4790074" y="1857431"/>
                </a:moveTo>
                <a:lnTo>
                  <a:pt x="4798856" y="1851810"/>
                </a:lnTo>
                <a:lnTo>
                  <a:pt x="4805146" y="1846231"/>
                </a:lnTo>
                <a:lnTo>
                  <a:pt x="4792338" y="1855078"/>
                </a:lnTo>
                <a:close/>
                <a:moveTo>
                  <a:pt x="4760985" y="1880234"/>
                </a:moveTo>
                <a:lnTo>
                  <a:pt x="4761875" y="1879123"/>
                </a:lnTo>
                <a:lnTo>
                  <a:pt x="4758282" y="1878611"/>
                </a:lnTo>
                <a:lnTo>
                  <a:pt x="4757537" y="1879123"/>
                </a:lnTo>
                <a:lnTo>
                  <a:pt x="4757537" y="1879743"/>
                </a:lnTo>
                <a:close/>
                <a:moveTo>
                  <a:pt x="1035001" y="1943735"/>
                </a:moveTo>
                <a:lnTo>
                  <a:pt x="1023953" y="1935238"/>
                </a:lnTo>
                <a:lnTo>
                  <a:pt x="1032188" y="1942302"/>
                </a:lnTo>
                <a:close/>
                <a:moveTo>
                  <a:pt x="4766902" y="1960050"/>
                </a:moveTo>
                <a:lnTo>
                  <a:pt x="4774891" y="1959385"/>
                </a:lnTo>
                <a:lnTo>
                  <a:pt x="4831290" y="1918169"/>
                </a:lnTo>
                <a:lnTo>
                  <a:pt x="4885522" y="1874785"/>
                </a:lnTo>
                <a:cubicBezTo>
                  <a:pt x="4907214" y="1859601"/>
                  <a:pt x="4931074" y="1844416"/>
                  <a:pt x="4952766" y="1827062"/>
                </a:cubicBezTo>
                <a:cubicBezTo>
                  <a:pt x="4970120" y="1809708"/>
                  <a:pt x="4989644" y="1790187"/>
                  <a:pt x="5015674" y="1761986"/>
                </a:cubicBezTo>
                <a:cubicBezTo>
                  <a:pt x="5015674" y="1759818"/>
                  <a:pt x="5015674" y="1757647"/>
                  <a:pt x="5013504" y="1753309"/>
                </a:cubicBezTo>
                <a:cubicBezTo>
                  <a:pt x="5035196" y="1731617"/>
                  <a:pt x="5054720" y="1709925"/>
                  <a:pt x="5074242" y="1686064"/>
                </a:cubicBezTo>
                <a:cubicBezTo>
                  <a:pt x="5085089" y="1677387"/>
                  <a:pt x="5098105" y="1666540"/>
                  <a:pt x="5111120" y="1655695"/>
                </a:cubicBezTo>
                <a:cubicBezTo>
                  <a:pt x="5117627" y="1647019"/>
                  <a:pt x="5126303" y="1636171"/>
                  <a:pt x="5134980" y="1625326"/>
                </a:cubicBezTo>
                <a:cubicBezTo>
                  <a:pt x="5141489" y="1614479"/>
                  <a:pt x="5150165" y="1603634"/>
                  <a:pt x="5156672" y="1594957"/>
                </a:cubicBezTo>
                <a:cubicBezTo>
                  <a:pt x="5178364" y="1571095"/>
                  <a:pt x="5197888" y="1545064"/>
                  <a:pt x="5219580" y="1521204"/>
                </a:cubicBezTo>
                <a:cubicBezTo>
                  <a:pt x="5239102" y="1497342"/>
                  <a:pt x="5258626" y="1471311"/>
                  <a:pt x="5278148" y="1445281"/>
                </a:cubicBezTo>
                <a:cubicBezTo>
                  <a:pt x="5302010" y="1404067"/>
                  <a:pt x="5334547" y="1356344"/>
                  <a:pt x="5367087" y="1310790"/>
                </a:cubicBezTo>
                <a:cubicBezTo>
                  <a:pt x="5399624" y="1263067"/>
                  <a:pt x="5429993" y="1215344"/>
                  <a:pt x="5447346" y="1174130"/>
                </a:cubicBezTo>
                <a:cubicBezTo>
                  <a:pt x="5469039" y="1137253"/>
                  <a:pt x="5495069" y="1111222"/>
                  <a:pt x="5510255" y="1072176"/>
                </a:cubicBezTo>
                <a:cubicBezTo>
                  <a:pt x="5529776" y="1039639"/>
                  <a:pt x="5549301" y="1000593"/>
                  <a:pt x="5568822" y="968054"/>
                </a:cubicBezTo>
                <a:cubicBezTo>
                  <a:pt x="5577500" y="955039"/>
                  <a:pt x="5584008" y="942023"/>
                  <a:pt x="5590514" y="929008"/>
                </a:cubicBezTo>
                <a:cubicBezTo>
                  <a:pt x="5597024" y="915993"/>
                  <a:pt x="5601362" y="902978"/>
                  <a:pt x="5607868" y="892133"/>
                </a:cubicBezTo>
                <a:cubicBezTo>
                  <a:pt x="5618715" y="868270"/>
                  <a:pt x="5627393" y="844410"/>
                  <a:pt x="5636069" y="822718"/>
                </a:cubicBezTo>
                <a:cubicBezTo>
                  <a:pt x="5653423" y="777163"/>
                  <a:pt x="5668606" y="733779"/>
                  <a:pt x="5696807" y="690395"/>
                </a:cubicBezTo>
                <a:cubicBezTo>
                  <a:pt x="5716329" y="655687"/>
                  <a:pt x="5711990" y="629657"/>
                  <a:pt x="5720667" y="601458"/>
                </a:cubicBezTo>
                <a:cubicBezTo>
                  <a:pt x="5744530" y="542888"/>
                  <a:pt x="5759713" y="484321"/>
                  <a:pt x="5779237" y="423583"/>
                </a:cubicBezTo>
                <a:cubicBezTo>
                  <a:pt x="5770560" y="406229"/>
                  <a:pt x="5800929" y="336814"/>
                  <a:pt x="5805267" y="284753"/>
                </a:cubicBezTo>
                <a:cubicBezTo>
                  <a:pt x="5818283" y="230522"/>
                  <a:pt x="5829128" y="174122"/>
                  <a:pt x="5839975" y="117723"/>
                </a:cubicBezTo>
                <a:lnTo>
                  <a:pt x="5847800" y="88383"/>
                </a:lnTo>
                <a:lnTo>
                  <a:pt x="5842143" y="87354"/>
                </a:lnTo>
                <a:cubicBezTo>
                  <a:pt x="5844311" y="70000"/>
                  <a:pt x="5844311" y="54817"/>
                  <a:pt x="5844311" y="33125"/>
                </a:cubicBezTo>
                <a:lnTo>
                  <a:pt x="5845466" y="29082"/>
                </a:lnTo>
                <a:lnTo>
                  <a:pt x="5843951" y="29167"/>
                </a:lnTo>
                <a:lnTo>
                  <a:pt x="5841207" y="29319"/>
                </a:lnTo>
                <a:lnTo>
                  <a:pt x="5842143" y="39631"/>
                </a:lnTo>
                <a:cubicBezTo>
                  <a:pt x="5842143" y="59155"/>
                  <a:pt x="5842143" y="74339"/>
                  <a:pt x="5839975" y="93863"/>
                </a:cubicBezTo>
                <a:cubicBezTo>
                  <a:pt x="5837805" y="104708"/>
                  <a:pt x="5835636" y="113384"/>
                  <a:pt x="5831299" y="126400"/>
                </a:cubicBezTo>
                <a:cubicBezTo>
                  <a:pt x="5813944" y="154601"/>
                  <a:pt x="5796591" y="182799"/>
                  <a:pt x="5779237" y="208830"/>
                </a:cubicBezTo>
                <a:cubicBezTo>
                  <a:pt x="5774899" y="234860"/>
                  <a:pt x="5772729" y="256552"/>
                  <a:pt x="5766222" y="280415"/>
                </a:cubicBezTo>
                <a:lnTo>
                  <a:pt x="5753207" y="304275"/>
                </a:lnTo>
                <a:cubicBezTo>
                  <a:pt x="5746698" y="338982"/>
                  <a:pt x="5740191" y="371522"/>
                  <a:pt x="5731514" y="408397"/>
                </a:cubicBezTo>
                <a:cubicBezTo>
                  <a:pt x="5722837" y="436598"/>
                  <a:pt x="5716329" y="462629"/>
                  <a:pt x="5707652" y="490827"/>
                </a:cubicBezTo>
                <a:cubicBezTo>
                  <a:pt x="5698975" y="519028"/>
                  <a:pt x="5692468" y="545059"/>
                  <a:pt x="5681621" y="571089"/>
                </a:cubicBezTo>
                <a:cubicBezTo>
                  <a:pt x="5677283" y="592781"/>
                  <a:pt x="5672944" y="612303"/>
                  <a:pt x="5666438" y="633995"/>
                </a:cubicBezTo>
                <a:cubicBezTo>
                  <a:pt x="5662099" y="655687"/>
                  <a:pt x="5657761" y="677380"/>
                  <a:pt x="5649084" y="699072"/>
                </a:cubicBezTo>
                <a:lnTo>
                  <a:pt x="5662924" y="677546"/>
                </a:lnTo>
                <a:lnTo>
                  <a:pt x="5675115" y="631825"/>
                </a:lnTo>
                <a:cubicBezTo>
                  <a:pt x="5677283" y="607965"/>
                  <a:pt x="5681621" y="588441"/>
                  <a:pt x="5685960" y="566749"/>
                </a:cubicBezTo>
                <a:cubicBezTo>
                  <a:pt x="5694637" y="540718"/>
                  <a:pt x="5703314" y="512519"/>
                  <a:pt x="5711990" y="486489"/>
                </a:cubicBezTo>
                <a:cubicBezTo>
                  <a:pt x="5720667" y="458288"/>
                  <a:pt x="5727176" y="432257"/>
                  <a:pt x="5735853" y="404059"/>
                </a:cubicBezTo>
                <a:cubicBezTo>
                  <a:pt x="5744530" y="369351"/>
                  <a:pt x="5748868" y="336812"/>
                  <a:pt x="5757545" y="299937"/>
                </a:cubicBezTo>
                <a:lnTo>
                  <a:pt x="5770560" y="276074"/>
                </a:lnTo>
                <a:cubicBezTo>
                  <a:pt x="5777067" y="252214"/>
                  <a:pt x="5779237" y="230522"/>
                  <a:pt x="5783576" y="204491"/>
                </a:cubicBezTo>
                <a:cubicBezTo>
                  <a:pt x="5800929" y="176290"/>
                  <a:pt x="5818283" y="150260"/>
                  <a:pt x="5835636" y="122061"/>
                </a:cubicBezTo>
                <a:cubicBezTo>
                  <a:pt x="5824789" y="178461"/>
                  <a:pt x="5813944" y="232690"/>
                  <a:pt x="5800929" y="289089"/>
                </a:cubicBezTo>
                <a:cubicBezTo>
                  <a:pt x="5796591" y="341151"/>
                  <a:pt x="5766222" y="412736"/>
                  <a:pt x="5774899" y="427919"/>
                </a:cubicBezTo>
                <a:cubicBezTo>
                  <a:pt x="5755374" y="488657"/>
                  <a:pt x="5738021" y="547227"/>
                  <a:pt x="5716329" y="605794"/>
                </a:cubicBezTo>
                <a:lnTo>
                  <a:pt x="5704744" y="623818"/>
                </a:lnTo>
                <a:lnTo>
                  <a:pt x="5699791" y="650807"/>
                </a:lnTo>
                <a:cubicBezTo>
                  <a:pt x="5697349" y="664909"/>
                  <a:pt x="5693552" y="679550"/>
                  <a:pt x="5683792" y="696904"/>
                </a:cubicBezTo>
                <a:cubicBezTo>
                  <a:pt x="5653423" y="740288"/>
                  <a:pt x="5638237" y="783672"/>
                  <a:pt x="5623054" y="829224"/>
                </a:cubicBezTo>
                <a:cubicBezTo>
                  <a:pt x="5614377" y="850916"/>
                  <a:pt x="5605700" y="874779"/>
                  <a:pt x="5594853" y="898639"/>
                </a:cubicBezTo>
                <a:cubicBezTo>
                  <a:pt x="5590514" y="911654"/>
                  <a:pt x="5584008" y="922502"/>
                  <a:pt x="5577500" y="935517"/>
                </a:cubicBezTo>
                <a:cubicBezTo>
                  <a:pt x="5570993" y="948532"/>
                  <a:pt x="5564484" y="961547"/>
                  <a:pt x="5555807" y="974563"/>
                </a:cubicBezTo>
                <a:cubicBezTo>
                  <a:pt x="5536285" y="1009270"/>
                  <a:pt x="5516761" y="1046146"/>
                  <a:pt x="5497239" y="1078685"/>
                </a:cubicBezTo>
                <a:cubicBezTo>
                  <a:pt x="5482054" y="1117731"/>
                  <a:pt x="5456023" y="1143761"/>
                  <a:pt x="5434331" y="1180637"/>
                </a:cubicBezTo>
                <a:cubicBezTo>
                  <a:pt x="5416977" y="1221853"/>
                  <a:pt x="5386608" y="1271744"/>
                  <a:pt x="5354071" y="1317298"/>
                </a:cubicBezTo>
                <a:cubicBezTo>
                  <a:pt x="5321533" y="1362851"/>
                  <a:pt x="5288995" y="1410573"/>
                  <a:pt x="5265133" y="1451789"/>
                </a:cubicBezTo>
                <a:cubicBezTo>
                  <a:pt x="5245611" y="1477820"/>
                  <a:pt x="5226087" y="1503851"/>
                  <a:pt x="5206565" y="1527711"/>
                </a:cubicBezTo>
                <a:cubicBezTo>
                  <a:pt x="5184873" y="1551573"/>
                  <a:pt x="5165349" y="1575433"/>
                  <a:pt x="5143657" y="1601464"/>
                </a:cubicBezTo>
                <a:cubicBezTo>
                  <a:pt x="5137151" y="1612311"/>
                  <a:pt x="5128474" y="1620988"/>
                  <a:pt x="5121965" y="1631833"/>
                </a:cubicBezTo>
                <a:cubicBezTo>
                  <a:pt x="5113288" y="1642680"/>
                  <a:pt x="5106781" y="1651357"/>
                  <a:pt x="5098105" y="1662202"/>
                </a:cubicBezTo>
                <a:cubicBezTo>
                  <a:pt x="5085089" y="1673049"/>
                  <a:pt x="5072074" y="1683894"/>
                  <a:pt x="5061227" y="1692571"/>
                </a:cubicBezTo>
                <a:lnTo>
                  <a:pt x="5000915" y="1759348"/>
                </a:lnTo>
                <a:lnTo>
                  <a:pt x="5002657" y="1766324"/>
                </a:lnTo>
                <a:cubicBezTo>
                  <a:pt x="4976626" y="1794525"/>
                  <a:pt x="4959273" y="1814047"/>
                  <a:pt x="4939751" y="1831400"/>
                </a:cubicBezTo>
                <a:cubicBezTo>
                  <a:pt x="4918059" y="1846586"/>
                  <a:pt x="4894196" y="1861769"/>
                  <a:pt x="4872505" y="1879123"/>
                </a:cubicBezTo>
                <a:lnTo>
                  <a:pt x="4818275" y="1922507"/>
                </a:lnTo>
                <a:close/>
                <a:moveTo>
                  <a:pt x="1583173" y="2117115"/>
                </a:moveTo>
                <a:lnTo>
                  <a:pt x="1583979" y="2113398"/>
                </a:lnTo>
                <a:lnTo>
                  <a:pt x="1575826" y="2107629"/>
                </a:lnTo>
                <a:lnTo>
                  <a:pt x="1575847" y="2108247"/>
                </a:lnTo>
                <a:close/>
                <a:moveTo>
                  <a:pt x="1217383" y="2132920"/>
                </a:moveTo>
                <a:cubicBezTo>
                  <a:pt x="1204368" y="2124243"/>
                  <a:pt x="1191353" y="2115566"/>
                  <a:pt x="1178338" y="2106889"/>
                </a:cubicBezTo>
                <a:cubicBezTo>
                  <a:pt x="1165322" y="2098212"/>
                  <a:pt x="1154477" y="2087367"/>
                  <a:pt x="1141462" y="2078691"/>
                </a:cubicBezTo>
                <a:cubicBezTo>
                  <a:pt x="1111093" y="2052660"/>
                  <a:pt x="1078554" y="2028798"/>
                  <a:pt x="1050355" y="2002767"/>
                </a:cubicBezTo>
                <a:cubicBezTo>
                  <a:pt x="1022154" y="1976736"/>
                  <a:pt x="993956" y="1950706"/>
                  <a:pt x="965755" y="1926846"/>
                </a:cubicBezTo>
                <a:cubicBezTo>
                  <a:pt x="937556" y="1900815"/>
                  <a:pt x="913694" y="1874785"/>
                  <a:pt x="887663" y="1850922"/>
                </a:cubicBezTo>
                <a:cubicBezTo>
                  <a:pt x="874648" y="1837907"/>
                  <a:pt x="861633" y="1824892"/>
                  <a:pt x="850788" y="1814047"/>
                </a:cubicBezTo>
                <a:cubicBezTo>
                  <a:pt x="839940" y="1801031"/>
                  <a:pt x="826925" y="1788016"/>
                  <a:pt x="816080" y="1775001"/>
                </a:cubicBezTo>
                <a:cubicBezTo>
                  <a:pt x="818248" y="1770662"/>
                  <a:pt x="839940" y="1783678"/>
                  <a:pt x="829096" y="1757647"/>
                </a:cubicBezTo>
                <a:cubicBezTo>
                  <a:pt x="844279" y="1770662"/>
                  <a:pt x="859465" y="1783678"/>
                  <a:pt x="872480" y="1796693"/>
                </a:cubicBezTo>
                <a:cubicBezTo>
                  <a:pt x="889833" y="1809708"/>
                  <a:pt x="905017" y="1822724"/>
                  <a:pt x="920202" y="1833568"/>
                </a:cubicBezTo>
                <a:cubicBezTo>
                  <a:pt x="939724" y="1855261"/>
                  <a:pt x="959248" y="1874785"/>
                  <a:pt x="978770" y="1896477"/>
                </a:cubicBezTo>
                <a:lnTo>
                  <a:pt x="983748" y="1900747"/>
                </a:lnTo>
                <a:lnTo>
                  <a:pt x="920202" y="1833568"/>
                </a:lnTo>
                <a:cubicBezTo>
                  <a:pt x="905017" y="1820553"/>
                  <a:pt x="889833" y="1809708"/>
                  <a:pt x="874648" y="1796693"/>
                </a:cubicBezTo>
                <a:cubicBezTo>
                  <a:pt x="859465" y="1783678"/>
                  <a:pt x="846449" y="1770662"/>
                  <a:pt x="831264" y="1757647"/>
                </a:cubicBezTo>
                <a:cubicBezTo>
                  <a:pt x="816080" y="1738123"/>
                  <a:pt x="798727" y="1718601"/>
                  <a:pt x="783541" y="1699077"/>
                </a:cubicBezTo>
                <a:cubicBezTo>
                  <a:pt x="768358" y="1679556"/>
                  <a:pt x="753172" y="1657863"/>
                  <a:pt x="737989" y="1638339"/>
                </a:cubicBezTo>
                <a:cubicBezTo>
                  <a:pt x="744495" y="1631833"/>
                  <a:pt x="766187" y="1642678"/>
                  <a:pt x="794388" y="1675217"/>
                </a:cubicBezTo>
                <a:lnTo>
                  <a:pt x="797157" y="1678478"/>
                </a:lnTo>
                <a:lnTo>
                  <a:pt x="822858" y="1684165"/>
                </a:lnTo>
                <a:cubicBezTo>
                  <a:pt x="836144" y="1693113"/>
                  <a:pt x="854040" y="1709925"/>
                  <a:pt x="881154" y="1738123"/>
                </a:cubicBezTo>
                <a:cubicBezTo>
                  <a:pt x="909355" y="1761986"/>
                  <a:pt x="939724" y="1783678"/>
                  <a:pt x="961416" y="1803200"/>
                </a:cubicBezTo>
                <a:cubicBezTo>
                  <a:pt x="983108" y="1822724"/>
                  <a:pt x="996124" y="1840077"/>
                  <a:pt x="996124" y="1850922"/>
                </a:cubicBezTo>
                <a:cubicBezTo>
                  <a:pt x="1002630" y="1859599"/>
                  <a:pt x="1006969" y="1866108"/>
                  <a:pt x="1015645" y="1874785"/>
                </a:cubicBezTo>
                <a:cubicBezTo>
                  <a:pt x="1043846" y="1898645"/>
                  <a:pt x="1067707" y="1920337"/>
                  <a:pt x="1098076" y="1944199"/>
                </a:cubicBezTo>
                <a:cubicBezTo>
                  <a:pt x="1091569" y="1952876"/>
                  <a:pt x="1080722" y="1957215"/>
                  <a:pt x="1074215" y="1963721"/>
                </a:cubicBezTo>
                <a:lnTo>
                  <a:pt x="997449" y="1878424"/>
                </a:lnTo>
                <a:lnTo>
                  <a:pt x="993956" y="1879123"/>
                </a:lnTo>
                <a:lnTo>
                  <a:pt x="1066602" y="1959841"/>
                </a:lnTo>
                <a:lnTo>
                  <a:pt x="1074215" y="1963721"/>
                </a:lnTo>
                <a:cubicBezTo>
                  <a:pt x="1080724" y="1957215"/>
                  <a:pt x="1089401" y="1950706"/>
                  <a:pt x="1098078" y="1944199"/>
                </a:cubicBezTo>
                <a:cubicBezTo>
                  <a:pt x="1163154" y="2000599"/>
                  <a:pt x="1232569" y="2056998"/>
                  <a:pt x="1304152" y="2106889"/>
                </a:cubicBezTo>
                <a:cubicBezTo>
                  <a:pt x="1291137" y="2111228"/>
                  <a:pt x="1280292" y="2115566"/>
                  <a:pt x="1262938" y="2119904"/>
                </a:cubicBezTo>
                <a:cubicBezTo>
                  <a:pt x="1269444" y="2124243"/>
                  <a:pt x="1271615" y="2126413"/>
                  <a:pt x="1278121" y="2130752"/>
                </a:cubicBezTo>
                <a:cubicBezTo>
                  <a:pt x="1256429" y="2130752"/>
                  <a:pt x="1239076" y="2132920"/>
                  <a:pt x="1217383" y="2132920"/>
                </a:cubicBezTo>
                <a:close/>
                <a:moveTo>
                  <a:pt x="1495043" y="2280428"/>
                </a:moveTo>
                <a:cubicBezTo>
                  <a:pt x="1469012" y="2267413"/>
                  <a:pt x="1445150" y="2256566"/>
                  <a:pt x="1425628" y="2243551"/>
                </a:cubicBezTo>
                <a:cubicBezTo>
                  <a:pt x="1406104" y="2232706"/>
                  <a:pt x="1388750" y="2221859"/>
                  <a:pt x="1373567" y="2211014"/>
                </a:cubicBezTo>
                <a:cubicBezTo>
                  <a:pt x="1345366" y="2191490"/>
                  <a:pt x="1328012" y="2176306"/>
                  <a:pt x="1317167" y="2163291"/>
                </a:cubicBezTo>
                <a:cubicBezTo>
                  <a:pt x="1388750" y="2193660"/>
                  <a:pt x="1425628" y="2221859"/>
                  <a:pt x="1464674" y="2245721"/>
                </a:cubicBezTo>
                <a:cubicBezTo>
                  <a:pt x="1473350" y="2256566"/>
                  <a:pt x="1501549" y="2278258"/>
                  <a:pt x="1495043" y="2280428"/>
                </a:cubicBezTo>
                <a:close/>
                <a:moveTo>
                  <a:pt x="1861641" y="2380212"/>
                </a:moveTo>
                <a:cubicBezTo>
                  <a:pt x="1816086" y="2358520"/>
                  <a:pt x="1768363" y="2334658"/>
                  <a:pt x="1722811" y="2312965"/>
                </a:cubicBezTo>
                <a:cubicBezTo>
                  <a:pt x="1735826" y="2312965"/>
                  <a:pt x="1744503" y="2312965"/>
                  <a:pt x="1757518" y="2310797"/>
                </a:cubicBezTo>
                <a:cubicBezTo>
                  <a:pt x="1798732" y="2332490"/>
                  <a:pt x="1833440" y="2352011"/>
                  <a:pt x="1876824" y="2371535"/>
                </a:cubicBezTo>
                <a:cubicBezTo>
                  <a:pt x="1872485" y="2373703"/>
                  <a:pt x="1868147" y="2375874"/>
                  <a:pt x="1861641" y="2380212"/>
                </a:cubicBezTo>
                <a:close/>
                <a:moveTo>
                  <a:pt x="3611567" y="2391251"/>
                </a:moveTo>
                <a:lnTo>
                  <a:pt x="3772715" y="2360688"/>
                </a:lnTo>
                <a:cubicBezTo>
                  <a:pt x="3783560" y="2358518"/>
                  <a:pt x="3792237" y="2356350"/>
                  <a:pt x="3803084" y="2354179"/>
                </a:cubicBezTo>
                <a:cubicBezTo>
                  <a:pt x="3826944" y="2334658"/>
                  <a:pt x="3874667" y="2323810"/>
                  <a:pt x="3900697" y="2319472"/>
                </a:cubicBezTo>
                <a:cubicBezTo>
                  <a:pt x="3922390" y="2312965"/>
                  <a:pt x="3944082" y="2306457"/>
                  <a:pt x="3961435" y="2299950"/>
                </a:cubicBezTo>
                <a:cubicBezTo>
                  <a:pt x="3987466" y="2276088"/>
                  <a:pt x="4037359" y="2263072"/>
                  <a:pt x="4059051" y="2250057"/>
                </a:cubicBezTo>
                <a:cubicBezTo>
                  <a:pt x="4095926" y="2237042"/>
                  <a:pt x="4132804" y="2224027"/>
                  <a:pt x="4169679" y="2211011"/>
                </a:cubicBezTo>
                <a:lnTo>
                  <a:pt x="4240558" y="2183216"/>
                </a:lnTo>
                <a:lnTo>
                  <a:pt x="4271633" y="2165459"/>
                </a:lnTo>
                <a:lnTo>
                  <a:pt x="4299830" y="2156784"/>
                </a:lnTo>
                <a:lnTo>
                  <a:pt x="4338878" y="2135090"/>
                </a:lnTo>
                <a:lnTo>
                  <a:pt x="4349137" y="2127960"/>
                </a:lnTo>
                <a:lnTo>
                  <a:pt x="4375756" y="2102553"/>
                </a:lnTo>
                <a:cubicBezTo>
                  <a:pt x="4393110" y="2091706"/>
                  <a:pt x="4414801" y="2078691"/>
                  <a:pt x="4434323" y="2067846"/>
                </a:cubicBezTo>
                <a:lnTo>
                  <a:pt x="4500956" y="2035183"/>
                </a:lnTo>
                <a:lnTo>
                  <a:pt x="4525430" y="2020121"/>
                </a:lnTo>
                <a:cubicBezTo>
                  <a:pt x="4553631" y="2002767"/>
                  <a:pt x="4581830" y="1983245"/>
                  <a:pt x="4610031" y="1963721"/>
                </a:cubicBezTo>
                <a:cubicBezTo>
                  <a:pt x="4616537" y="1950706"/>
                  <a:pt x="4631723" y="1939861"/>
                  <a:pt x="4646906" y="1929014"/>
                </a:cubicBezTo>
                <a:cubicBezTo>
                  <a:pt x="4662092" y="1918169"/>
                  <a:pt x="4677275" y="1907322"/>
                  <a:pt x="4688122" y="1902983"/>
                </a:cubicBezTo>
                <a:cubicBezTo>
                  <a:pt x="4722830" y="1876953"/>
                  <a:pt x="4759705" y="1850922"/>
                  <a:pt x="4794412" y="1822724"/>
                </a:cubicBezTo>
                <a:cubicBezTo>
                  <a:pt x="4807428" y="1792355"/>
                  <a:pt x="4848644" y="1766324"/>
                  <a:pt x="4870336" y="1751138"/>
                </a:cubicBezTo>
                <a:cubicBezTo>
                  <a:pt x="4898535" y="1727278"/>
                  <a:pt x="4926735" y="1703416"/>
                  <a:pt x="4954934" y="1679556"/>
                </a:cubicBezTo>
                <a:cubicBezTo>
                  <a:pt x="5046041" y="1588449"/>
                  <a:pt x="5147995" y="1477818"/>
                  <a:pt x="5210901" y="1391049"/>
                </a:cubicBezTo>
                <a:lnTo>
                  <a:pt x="5246128" y="1331165"/>
                </a:lnTo>
                <a:lnTo>
                  <a:pt x="5247779" y="1325973"/>
                </a:lnTo>
                <a:cubicBezTo>
                  <a:pt x="5265133" y="1299942"/>
                  <a:pt x="5286825" y="1269573"/>
                  <a:pt x="5304178" y="1239204"/>
                </a:cubicBezTo>
                <a:cubicBezTo>
                  <a:pt x="5310687" y="1230528"/>
                  <a:pt x="5315026" y="1221851"/>
                  <a:pt x="5321533" y="1213174"/>
                </a:cubicBezTo>
                <a:lnTo>
                  <a:pt x="5344607" y="1181170"/>
                </a:lnTo>
                <a:lnTo>
                  <a:pt x="5351902" y="1167622"/>
                </a:lnTo>
                <a:cubicBezTo>
                  <a:pt x="5371423" y="1139421"/>
                  <a:pt x="5386608" y="1111222"/>
                  <a:pt x="5397453" y="1089530"/>
                </a:cubicBezTo>
                <a:cubicBezTo>
                  <a:pt x="5432161" y="1028792"/>
                  <a:pt x="5458192" y="968054"/>
                  <a:pt x="5486392" y="905146"/>
                </a:cubicBezTo>
                <a:cubicBezTo>
                  <a:pt x="5512423" y="842240"/>
                  <a:pt x="5540621" y="779331"/>
                  <a:pt x="5573161" y="707748"/>
                </a:cubicBezTo>
                <a:cubicBezTo>
                  <a:pt x="5576415" y="688227"/>
                  <a:pt x="5589430" y="655145"/>
                  <a:pt x="5598649" y="627486"/>
                </a:cubicBezTo>
                <a:lnTo>
                  <a:pt x="5606968" y="596090"/>
                </a:lnTo>
                <a:lnTo>
                  <a:pt x="5543685" y="768994"/>
                </a:lnTo>
                <a:cubicBezTo>
                  <a:pt x="5504169" y="862422"/>
                  <a:pt x="5459683" y="953235"/>
                  <a:pt x="5410562" y="1041106"/>
                </a:cubicBezTo>
                <a:lnTo>
                  <a:pt x="5391072" y="1071921"/>
                </a:lnTo>
                <a:lnTo>
                  <a:pt x="5390947" y="1072176"/>
                </a:lnTo>
                <a:cubicBezTo>
                  <a:pt x="5382270" y="1093868"/>
                  <a:pt x="5364916" y="1122069"/>
                  <a:pt x="5345392" y="1150268"/>
                </a:cubicBezTo>
                <a:cubicBezTo>
                  <a:pt x="5325870" y="1178469"/>
                  <a:pt x="5308517" y="1208838"/>
                  <a:pt x="5299840" y="1234868"/>
                </a:cubicBezTo>
                <a:cubicBezTo>
                  <a:pt x="5284654" y="1254390"/>
                  <a:pt x="5265133" y="1276082"/>
                  <a:pt x="5247779" y="1299945"/>
                </a:cubicBezTo>
                <a:cubicBezTo>
                  <a:pt x="5230425" y="1323805"/>
                  <a:pt x="5215240" y="1349835"/>
                  <a:pt x="5204395" y="1373698"/>
                </a:cubicBezTo>
                <a:cubicBezTo>
                  <a:pt x="5141486" y="1460466"/>
                  <a:pt x="5039535" y="1571095"/>
                  <a:pt x="4948428" y="1662202"/>
                </a:cubicBezTo>
                <a:cubicBezTo>
                  <a:pt x="4920227" y="1686064"/>
                  <a:pt x="4892029" y="1709925"/>
                  <a:pt x="4863827" y="1733787"/>
                </a:cubicBezTo>
                <a:lnTo>
                  <a:pt x="4855711" y="1739959"/>
                </a:lnTo>
                <a:lnTo>
                  <a:pt x="4852211" y="1743502"/>
                </a:lnTo>
                <a:lnTo>
                  <a:pt x="4816833" y="1772341"/>
                </a:lnTo>
                <a:lnTo>
                  <a:pt x="4787906" y="1805370"/>
                </a:lnTo>
                <a:cubicBezTo>
                  <a:pt x="4753198" y="1833571"/>
                  <a:pt x="4718491" y="1859601"/>
                  <a:pt x="4681613" y="1885632"/>
                </a:cubicBezTo>
                <a:lnTo>
                  <a:pt x="4664959" y="1896153"/>
                </a:lnTo>
                <a:lnTo>
                  <a:pt x="4619721" y="1933031"/>
                </a:lnTo>
                <a:lnTo>
                  <a:pt x="4613189" y="1937274"/>
                </a:lnTo>
                <a:lnTo>
                  <a:pt x="4603522" y="1946370"/>
                </a:lnTo>
                <a:cubicBezTo>
                  <a:pt x="4575323" y="1965892"/>
                  <a:pt x="4547122" y="1985416"/>
                  <a:pt x="4518924" y="2002769"/>
                </a:cubicBezTo>
                <a:cubicBezTo>
                  <a:pt x="4490723" y="2020123"/>
                  <a:pt x="4462525" y="2037477"/>
                  <a:pt x="4434323" y="2054830"/>
                </a:cubicBezTo>
                <a:lnTo>
                  <a:pt x="4424640" y="2059738"/>
                </a:lnTo>
                <a:lnTo>
                  <a:pt x="4367359" y="2096944"/>
                </a:lnTo>
                <a:lnTo>
                  <a:pt x="4349602" y="2105901"/>
                </a:lnTo>
                <a:lnTo>
                  <a:pt x="4332371" y="2117736"/>
                </a:lnTo>
                <a:cubicBezTo>
                  <a:pt x="4315018" y="2128584"/>
                  <a:pt x="4295494" y="2139429"/>
                  <a:pt x="4273802" y="2150276"/>
                </a:cubicBezTo>
                <a:lnTo>
                  <a:pt x="4219078" y="2171738"/>
                </a:lnTo>
                <a:lnTo>
                  <a:pt x="4097113" y="2233257"/>
                </a:lnTo>
                <a:cubicBezTo>
                  <a:pt x="4004268" y="2273872"/>
                  <a:pt x="3908778" y="2309558"/>
                  <a:pt x="3810966" y="2339980"/>
                </a:cubicBezTo>
                <a:close/>
                <a:moveTo>
                  <a:pt x="3434318" y="2432271"/>
                </a:moveTo>
                <a:cubicBezTo>
                  <a:pt x="3458180" y="2431187"/>
                  <a:pt x="3476076" y="2426849"/>
                  <a:pt x="3489904" y="2421968"/>
                </a:cubicBezTo>
                <a:lnTo>
                  <a:pt x="3508260" y="2413988"/>
                </a:lnTo>
                <a:lnTo>
                  <a:pt x="3395689" y="2431169"/>
                </a:lnTo>
                <a:close/>
                <a:moveTo>
                  <a:pt x="3115443" y="2471317"/>
                </a:moveTo>
                <a:cubicBezTo>
                  <a:pt x="3119781" y="2469149"/>
                  <a:pt x="3126290" y="2469149"/>
                  <a:pt x="3134967" y="2466978"/>
                </a:cubicBezTo>
                <a:cubicBezTo>
                  <a:pt x="3180519" y="2460472"/>
                  <a:pt x="3223903" y="2456133"/>
                  <a:pt x="3269458" y="2451795"/>
                </a:cubicBezTo>
                <a:cubicBezTo>
                  <a:pt x="3274338" y="2450711"/>
                  <a:pt x="3282339" y="2449219"/>
                  <a:pt x="3291589" y="2447491"/>
                </a:cubicBezTo>
                <a:lnTo>
                  <a:pt x="3302325" y="2445418"/>
                </a:lnTo>
                <a:lnTo>
                  <a:pt x="3269182" y="2450476"/>
                </a:lnTo>
                <a:lnTo>
                  <a:pt x="3039972" y="2462050"/>
                </a:lnTo>
                <a:close/>
                <a:moveTo>
                  <a:pt x="3566117" y="2502995"/>
                </a:moveTo>
                <a:lnTo>
                  <a:pt x="3744787" y="2463184"/>
                </a:lnTo>
                <a:lnTo>
                  <a:pt x="3919185" y="2408971"/>
                </a:lnTo>
                <a:close/>
                <a:moveTo>
                  <a:pt x="3719971" y="2526104"/>
                </a:moveTo>
                <a:lnTo>
                  <a:pt x="3722825" y="2525548"/>
                </a:lnTo>
                <a:lnTo>
                  <a:pt x="3725537" y="2524533"/>
                </a:lnTo>
                <a:close/>
                <a:moveTo>
                  <a:pt x="3245598" y="2558088"/>
                </a:moveTo>
                <a:lnTo>
                  <a:pt x="3337099" y="2535211"/>
                </a:lnTo>
                <a:lnTo>
                  <a:pt x="3338873" y="2529887"/>
                </a:lnTo>
                <a:cubicBezTo>
                  <a:pt x="3356227" y="2519042"/>
                  <a:pt x="3399611" y="2508195"/>
                  <a:pt x="3510242" y="2501688"/>
                </a:cubicBezTo>
                <a:cubicBezTo>
                  <a:pt x="3555794" y="2493011"/>
                  <a:pt x="3594840" y="2482164"/>
                  <a:pt x="3631717" y="2471319"/>
                </a:cubicBezTo>
                <a:cubicBezTo>
                  <a:pt x="3666425" y="2460472"/>
                  <a:pt x="3698962" y="2453965"/>
                  <a:pt x="3729331" y="2443118"/>
                </a:cubicBezTo>
                <a:cubicBezTo>
                  <a:pt x="3759700" y="2434441"/>
                  <a:pt x="3787901" y="2425764"/>
                  <a:pt x="3818270" y="2414920"/>
                </a:cubicBezTo>
                <a:cubicBezTo>
                  <a:pt x="3848639" y="2406243"/>
                  <a:pt x="3879008" y="2395396"/>
                  <a:pt x="3915883" y="2384551"/>
                </a:cubicBezTo>
                <a:cubicBezTo>
                  <a:pt x="3941914" y="2380212"/>
                  <a:pt x="3967944" y="2378042"/>
                  <a:pt x="3991807" y="2371535"/>
                </a:cubicBezTo>
                <a:lnTo>
                  <a:pt x="3940410" y="2402373"/>
                </a:lnTo>
                <a:lnTo>
                  <a:pt x="3941914" y="2401904"/>
                </a:lnTo>
                <a:cubicBezTo>
                  <a:pt x="3959267" y="2391057"/>
                  <a:pt x="3980959" y="2378042"/>
                  <a:pt x="3996145" y="2369365"/>
                </a:cubicBezTo>
                <a:cubicBezTo>
                  <a:pt x="4006990" y="2365027"/>
                  <a:pt x="4015667" y="2362858"/>
                  <a:pt x="4026514" y="2358520"/>
                </a:cubicBezTo>
                <a:lnTo>
                  <a:pt x="4028536" y="2357960"/>
                </a:lnTo>
                <a:lnTo>
                  <a:pt x="4041697" y="2343334"/>
                </a:lnTo>
                <a:cubicBezTo>
                  <a:pt x="4065560" y="2334658"/>
                  <a:pt x="4089420" y="2325981"/>
                  <a:pt x="4113282" y="2317304"/>
                </a:cubicBezTo>
                <a:cubicBezTo>
                  <a:pt x="4137142" y="2306459"/>
                  <a:pt x="4161005" y="2297782"/>
                  <a:pt x="4182697" y="2289105"/>
                </a:cubicBezTo>
                <a:cubicBezTo>
                  <a:pt x="4184865" y="2280428"/>
                  <a:pt x="4206558" y="2271752"/>
                  <a:pt x="4230420" y="2260904"/>
                </a:cubicBezTo>
                <a:cubicBezTo>
                  <a:pt x="4254280" y="2250059"/>
                  <a:pt x="4280310" y="2239212"/>
                  <a:pt x="4293326" y="2228367"/>
                </a:cubicBezTo>
                <a:cubicBezTo>
                  <a:pt x="4310679" y="2221859"/>
                  <a:pt x="4328033" y="2215352"/>
                  <a:pt x="4345387" y="2206675"/>
                </a:cubicBezTo>
                <a:lnTo>
                  <a:pt x="4381087" y="2191155"/>
                </a:lnTo>
                <a:lnTo>
                  <a:pt x="4399618" y="2178474"/>
                </a:lnTo>
                <a:cubicBezTo>
                  <a:pt x="4429987" y="2158953"/>
                  <a:pt x="4462525" y="2141599"/>
                  <a:pt x="4490725" y="2124245"/>
                </a:cubicBezTo>
                <a:cubicBezTo>
                  <a:pt x="4525432" y="2111230"/>
                  <a:pt x="4570985" y="2085199"/>
                  <a:pt x="4618708" y="2054830"/>
                </a:cubicBezTo>
                <a:lnTo>
                  <a:pt x="4743722" y="1965236"/>
                </a:lnTo>
                <a:lnTo>
                  <a:pt x="4735845" y="1965892"/>
                </a:lnTo>
                <a:cubicBezTo>
                  <a:pt x="4698967" y="1996261"/>
                  <a:pt x="4651244" y="2028800"/>
                  <a:pt x="4605692" y="2059169"/>
                </a:cubicBezTo>
                <a:cubicBezTo>
                  <a:pt x="4560137" y="2089538"/>
                  <a:pt x="4512415" y="2113398"/>
                  <a:pt x="4477707" y="2128584"/>
                </a:cubicBezTo>
                <a:cubicBezTo>
                  <a:pt x="4449509" y="2145937"/>
                  <a:pt x="4419140" y="2163291"/>
                  <a:pt x="4386601" y="2182813"/>
                </a:cubicBezTo>
                <a:cubicBezTo>
                  <a:pt x="4369247" y="2189322"/>
                  <a:pt x="4354064" y="2197998"/>
                  <a:pt x="4336710" y="2204505"/>
                </a:cubicBezTo>
                <a:cubicBezTo>
                  <a:pt x="4319356" y="2211014"/>
                  <a:pt x="4302002" y="2217520"/>
                  <a:pt x="4284649" y="2226197"/>
                </a:cubicBezTo>
                <a:cubicBezTo>
                  <a:pt x="4271633" y="2237044"/>
                  <a:pt x="4245603" y="2247889"/>
                  <a:pt x="4221740" y="2258736"/>
                </a:cubicBezTo>
                <a:cubicBezTo>
                  <a:pt x="4197881" y="2269581"/>
                  <a:pt x="4176188" y="2278258"/>
                  <a:pt x="4174018" y="2286935"/>
                </a:cubicBezTo>
                <a:cubicBezTo>
                  <a:pt x="4152326" y="2295612"/>
                  <a:pt x="4128465" y="2306459"/>
                  <a:pt x="4104603" y="2315136"/>
                </a:cubicBezTo>
                <a:cubicBezTo>
                  <a:pt x="4080743" y="2325981"/>
                  <a:pt x="4056881" y="2332490"/>
                  <a:pt x="4033020" y="2341166"/>
                </a:cubicBezTo>
                <a:cubicBezTo>
                  <a:pt x="4028682" y="2345505"/>
                  <a:pt x="4020005" y="2354182"/>
                  <a:pt x="4013496" y="2360688"/>
                </a:cubicBezTo>
                <a:cubicBezTo>
                  <a:pt x="4002651" y="2365027"/>
                  <a:pt x="3993975" y="2367197"/>
                  <a:pt x="3983127" y="2371535"/>
                </a:cubicBezTo>
                <a:cubicBezTo>
                  <a:pt x="3957097" y="2378042"/>
                  <a:pt x="3931066" y="2380212"/>
                  <a:pt x="3907206" y="2384551"/>
                </a:cubicBezTo>
                <a:cubicBezTo>
                  <a:pt x="3872499" y="2395396"/>
                  <a:pt x="3839959" y="2406243"/>
                  <a:pt x="3809590" y="2414920"/>
                </a:cubicBezTo>
                <a:cubicBezTo>
                  <a:pt x="3779222" y="2423596"/>
                  <a:pt x="3748853" y="2432273"/>
                  <a:pt x="3720654" y="2443118"/>
                </a:cubicBezTo>
                <a:cubicBezTo>
                  <a:pt x="3690285" y="2453965"/>
                  <a:pt x="3657746" y="2460472"/>
                  <a:pt x="3623038" y="2471319"/>
                </a:cubicBezTo>
                <a:cubicBezTo>
                  <a:pt x="3588331" y="2482164"/>
                  <a:pt x="3549285" y="2493011"/>
                  <a:pt x="3501563" y="2501688"/>
                </a:cubicBezTo>
                <a:cubicBezTo>
                  <a:pt x="3388764" y="2508195"/>
                  <a:pt x="3347550" y="2521210"/>
                  <a:pt x="3330196" y="2529887"/>
                </a:cubicBezTo>
                <a:cubicBezTo>
                  <a:pt x="3328026" y="2532057"/>
                  <a:pt x="3328026" y="2534225"/>
                  <a:pt x="3325858" y="2536395"/>
                </a:cubicBezTo>
                <a:lnTo>
                  <a:pt x="3243464" y="2556994"/>
                </a:lnTo>
                <a:close/>
                <a:moveTo>
                  <a:pt x="2174005" y="2581948"/>
                </a:moveTo>
                <a:cubicBezTo>
                  <a:pt x="2163160" y="2579777"/>
                  <a:pt x="2150145" y="2577609"/>
                  <a:pt x="2139297" y="2575439"/>
                </a:cubicBezTo>
                <a:cubicBezTo>
                  <a:pt x="2098084" y="2562424"/>
                  <a:pt x="2056867" y="2545070"/>
                  <a:pt x="2015653" y="2529887"/>
                </a:cubicBezTo>
                <a:lnTo>
                  <a:pt x="1954915" y="2506024"/>
                </a:lnTo>
                <a:cubicBezTo>
                  <a:pt x="1935391" y="2497347"/>
                  <a:pt x="1913699" y="2488671"/>
                  <a:pt x="1894178" y="2479994"/>
                </a:cubicBezTo>
                <a:cubicBezTo>
                  <a:pt x="1865977" y="2471317"/>
                  <a:pt x="1839946" y="2460472"/>
                  <a:pt x="1813916" y="2451795"/>
                </a:cubicBezTo>
                <a:cubicBezTo>
                  <a:pt x="1790055" y="2440948"/>
                  <a:pt x="1766193" y="2432271"/>
                  <a:pt x="1744501" y="2421426"/>
                </a:cubicBezTo>
                <a:cubicBezTo>
                  <a:pt x="1722809" y="2412749"/>
                  <a:pt x="1705455" y="2401902"/>
                  <a:pt x="1690272" y="2393225"/>
                </a:cubicBezTo>
                <a:cubicBezTo>
                  <a:pt x="1675086" y="2382380"/>
                  <a:pt x="1664241" y="2373703"/>
                  <a:pt x="1655564" y="2365027"/>
                </a:cubicBezTo>
                <a:cubicBezTo>
                  <a:pt x="1770531" y="2406240"/>
                  <a:pt x="1844285" y="2443118"/>
                  <a:pt x="1905022" y="2471317"/>
                </a:cubicBezTo>
                <a:cubicBezTo>
                  <a:pt x="1933223" y="2482164"/>
                  <a:pt x="1963592" y="2490841"/>
                  <a:pt x="1993961" y="2499518"/>
                </a:cubicBezTo>
                <a:cubicBezTo>
                  <a:pt x="2017822" y="2508195"/>
                  <a:pt x="2039514" y="2514701"/>
                  <a:pt x="2061206" y="2523378"/>
                </a:cubicBezTo>
                <a:cubicBezTo>
                  <a:pt x="2082898" y="2532055"/>
                  <a:pt x="2104590" y="2538564"/>
                  <a:pt x="2128453" y="2545070"/>
                </a:cubicBezTo>
                <a:cubicBezTo>
                  <a:pt x="2150145" y="2553747"/>
                  <a:pt x="2169666" y="2562424"/>
                  <a:pt x="2187020" y="2571101"/>
                </a:cubicBezTo>
                <a:cubicBezTo>
                  <a:pt x="2182682" y="2573271"/>
                  <a:pt x="2178343" y="2577609"/>
                  <a:pt x="2174005" y="2581948"/>
                </a:cubicBezTo>
                <a:close/>
                <a:moveTo>
                  <a:pt x="3260781" y="2586286"/>
                </a:moveTo>
                <a:cubicBezTo>
                  <a:pt x="3260781" y="2579777"/>
                  <a:pt x="3256443" y="2575439"/>
                  <a:pt x="3254275" y="2568932"/>
                </a:cubicBezTo>
                <a:cubicBezTo>
                  <a:pt x="3284644" y="2568932"/>
                  <a:pt x="3312842" y="2564594"/>
                  <a:pt x="3349720" y="2560256"/>
                </a:cubicBezTo>
                <a:cubicBezTo>
                  <a:pt x="3384427" y="2555917"/>
                  <a:pt x="3427812" y="2553747"/>
                  <a:pt x="3488550" y="2547240"/>
                </a:cubicBezTo>
                <a:cubicBezTo>
                  <a:pt x="3453842" y="2555917"/>
                  <a:pt x="3429980" y="2564594"/>
                  <a:pt x="3397443" y="2568932"/>
                </a:cubicBezTo>
                <a:cubicBezTo>
                  <a:pt x="3364903" y="2573271"/>
                  <a:pt x="3325858" y="2579777"/>
                  <a:pt x="3260781" y="2586286"/>
                </a:cubicBezTo>
                <a:close/>
                <a:moveTo>
                  <a:pt x="3076397" y="2696917"/>
                </a:moveTo>
                <a:cubicBezTo>
                  <a:pt x="3056875" y="2696917"/>
                  <a:pt x="3043860" y="2696917"/>
                  <a:pt x="3024336" y="2696917"/>
                </a:cubicBezTo>
                <a:cubicBezTo>
                  <a:pt x="3002644" y="2694747"/>
                  <a:pt x="2978784" y="2694747"/>
                  <a:pt x="2957092" y="2692578"/>
                </a:cubicBezTo>
                <a:cubicBezTo>
                  <a:pt x="2907199" y="2690408"/>
                  <a:pt x="2859476" y="2690408"/>
                  <a:pt x="2811753" y="2688240"/>
                </a:cubicBezTo>
                <a:cubicBezTo>
                  <a:pt x="2777046" y="2686069"/>
                  <a:pt x="2740170" y="2683901"/>
                  <a:pt x="2703293" y="2679563"/>
                </a:cubicBezTo>
                <a:cubicBezTo>
                  <a:pt x="2672924" y="2677393"/>
                  <a:pt x="2640387" y="2670887"/>
                  <a:pt x="2607847" y="2666548"/>
                </a:cubicBezTo>
                <a:cubicBezTo>
                  <a:pt x="2575310" y="2662210"/>
                  <a:pt x="2544941" y="2657871"/>
                  <a:pt x="2512402" y="2651363"/>
                </a:cubicBezTo>
                <a:cubicBezTo>
                  <a:pt x="2464679" y="2642686"/>
                  <a:pt x="2412618" y="2638347"/>
                  <a:pt x="2367066" y="2629670"/>
                </a:cubicBezTo>
                <a:cubicBezTo>
                  <a:pt x="2321511" y="2618825"/>
                  <a:pt x="2280297" y="2607978"/>
                  <a:pt x="2254267" y="2592795"/>
                </a:cubicBezTo>
                <a:lnTo>
                  <a:pt x="2255572" y="2591848"/>
                </a:lnTo>
                <a:lnTo>
                  <a:pt x="2189190" y="2571103"/>
                </a:lnTo>
                <a:cubicBezTo>
                  <a:pt x="2171837" y="2562424"/>
                  <a:pt x="2152313" y="2553749"/>
                  <a:pt x="2130621" y="2545072"/>
                </a:cubicBezTo>
                <a:cubicBezTo>
                  <a:pt x="2106760" y="2538564"/>
                  <a:pt x="2085068" y="2532057"/>
                  <a:pt x="2063376" y="2523380"/>
                </a:cubicBezTo>
                <a:cubicBezTo>
                  <a:pt x="2039514" y="2514703"/>
                  <a:pt x="2017822" y="2508195"/>
                  <a:pt x="1993961" y="2499518"/>
                </a:cubicBezTo>
                <a:cubicBezTo>
                  <a:pt x="1996132" y="2490841"/>
                  <a:pt x="2005351" y="2488673"/>
                  <a:pt x="2025414" y="2491925"/>
                </a:cubicBezTo>
                <a:cubicBezTo>
                  <a:pt x="2045480" y="2495179"/>
                  <a:pt x="2076391" y="2503856"/>
                  <a:pt x="2121944" y="2516871"/>
                </a:cubicBezTo>
                <a:cubicBezTo>
                  <a:pt x="2134959" y="2519039"/>
                  <a:pt x="2150145" y="2519039"/>
                  <a:pt x="2163160" y="2519039"/>
                </a:cubicBezTo>
                <a:cubicBezTo>
                  <a:pt x="2202206" y="2538564"/>
                  <a:pt x="2239081" y="2558088"/>
                  <a:pt x="2278127" y="2575441"/>
                </a:cubicBezTo>
                <a:cubicBezTo>
                  <a:pt x="2293313" y="2577609"/>
                  <a:pt x="2312834" y="2581948"/>
                  <a:pt x="2330188" y="2586286"/>
                </a:cubicBezTo>
                <a:lnTo>
                  <a:pt x="2333445" y="2587372"/>
                </a:lnTo>
                <a:lnTo>
                  <a:pt x="2345374" y="2575441"/>
                </a:lnTo>
                <a:cubicBezTo>
                  <a:pt x="2360557" y="2579780"/>
                  <a:pt x="2375743" y="2584118"/>
                  <a:pt x="2390926" y="2588457"/>
                </a:cubicBezTo>
                <a:cubicBezTo>
                  <a:pt x="2406112" y="2592795"/>
                  <a:pt x="2421295" y="2594963"/>
                  <a:pt x="2436481" y="2599301"/>
                </a:cubicBezTo>
                <a:lnTo>
                  <a:pt x="2526239" y="2620176"/>
                </a:lnTo>
                <a:lnTo>
                  <a:pt x="2527588" y="2618825"/>
                </a:lnTo>
                <a:cubicBezTo>
                  <a:pt x="2560125" y="2623164"/>
                  <a:pt x="2597002" y="2629670"/>
                  <a:pt x="2631710" y="2636179"/>
                </a:cubicBezTo>
                <a:cubicBezTo>
                  <a:pt x="2646893" y="2638347"/>
                  <a:pt x="2664247" y="2640518"/>
                  <a:pt x="2681600" y="2644856"/>
                </a:cubicBezTo>
                <a:cubicBezTo>
                  <a:pt x="2698954" y="2647024"/>
                  <a:pt x="2716308" y="2649194"/>
                  <a:pt x="2731493" y="2649194"/>
                </a:cubicBezTo>
                <a:cubicBezTo>
                  <a:pt x="2761862" y="2649194"/>
                  <a:pt x="2794399" y="2651363"/>
                  <a:pt x="2833445" y="2653533"/>
                </a:cubicBezTo>
                <a:cubicBezTo>
                  <a:pt x="2872491" y="2653533"/>
                  <a:pt x="2918046" y="2655701"/>
                  <a:pt x="2972275" y="2651363"/>
                </a:cubicBezTo>
                <a:lnTo>
                  <a:pt x="2978301" y="2651363"/>
                </a:lnTo>
                <a:lnTo>
                  <a:pt x="2991799" y="2643770"/>
                </a:lnTo>
                <a:cubicBezTo>
                  <a:pt x="3001018" y="2640518"/>
                  <a:pt x="3012407" y="2637263"/>
                  <a:pt x="3022168" y="2634009"/>
                </a:cubicBezTo>
                <a:cubicBezTo>
                  <a:pt x="3033015" y="2634009"/>
                  <a:pt x="3043860" y="2633467"/>
                  <a:pt x="3053079" y="2633467"/>
                </a:cubicBezTo>
                <a:cubicBezTo>
                  <a:pt x="3062298" y="2633467"/>
                  <a:pt x="3069891" y="2634009"/>
                  <a:pt x="3074229" y="2636177"/>
                </a:cubicBezTo>
                <a:lnTo>
                  <a:pt x="3079922" y="2651363"/>
                </a:lnTo>
                <a:lnTo>
                  <a:pt x="3128458" y="2651363"/>
                </a:lnTo>
                <a:cubicBezTo>
                  <a:pt x="3124120" y="2657871"/>
                  <a:pt x="3117613" y="2666548"/>
                  <a:pt x="3113275" y="2673055"/>
                </a:cubicBezTo>
                <a:cubicBezTo>
                  <a:pt x="3111104" y="2675225"/>
                  <a:pt x="3108936" y="2677393"/>
                  <a:pt x="3104598" y="2683901"/>
                </a:cubicBezTo>
                <a:cubicBezTo>
                  <a:pt x="3098089" y="2688240"/>
                  <a:pt x="3087244" y="2692578"/>
                  <a:pt x="3076397" y="2696917"/>
                </a:cubicBezTo>
                <a:close/>
                <a:moveTo>
                  <a:pt x="3227761" y="2717163"/>
                </a:moveTo>
                <a:lnTo>
                  <a:pt x="3254252" y="2701267"/>
                </a:lnTo>
                <a:lnTo>
                  <a:pt x="3226074" y="2716438"/>
                </a:lnTo>
                <a:close/>
                <a:moveTo>
                  <a:pt x="3181606" y="2733521"/>
                </a:moveTo>
                <a:cubicBezTo>
                  <a:pt x="3163710" y="2733792"/>
                  <a:pt x="3145814" y="2730538"/>
                  <a:pt x="3121952" y="2722945"/>
                </a:cubicBezTo>
                <a:cubicBezTo>
                  <a:pt x="3121952" y="2722945"/>
                  <a:pt x="3124122" y="2720777"/>
                  <a:pt x="3124122" y="2720777"/>
                </a:cubicBezTo>
                <a:cubicBezTo>
                  <a:pt x="3128460" y="2716438"/>
                  <a:pt x="3130628" y="2712100"/>
                  <a:pt x="3134967" y="2705591"/>
                </a:cubicBezTo>
                <a:cubicBezTo>
                  <a:pt x="3117613" y="2703423"/>
                  <a:pt x="3100260" y="2701253"/>
                  <a:pt x="3085076" y="2699085"/>
                </a:cubicBezTo>
                <a:cubicBezTo>
                  <a:pt x="3091583" y="2694747"/>
                  <a:pt x="3102430" y="2690408"/>
                  <a:pt x="3108936" y="2686069"/>
                </a:cubicBezTo>
                <a:cubicBezTo>
                  <a:pt x="3132799" y="2686069"/>
                  <a:pt x="3156659" y="2686069"/>
                  <a:pt x="3180522" y="2683899"/>
                </a:cubicBezTo>
                <a:cubicBezTo>
                  <a:pt x="3204382" y="2681731"/>
                  <a:pt x="3226074" y="2681731"/>
                  <a:pt x="3249936" y="2681731"/>
                </a:cubicBezTo>
                <a:lnTo>
                  <a:pt x="3349718" y="2683899"/>
                </a:lnTo>
                <a:lnTo>
                  <a:pt x="3419133" y="2677393"/>
                </a:lnTo>
                <a:cubicBezTo>
                  <a:pt x="3464687" y="2668716"/>
                  <a:pt x="3508071" y="2657869"/>
                  <a:pt x="3549285" y="2649192"/>
                </a:cubicBezTo>
                <a:cubicBezTo>
                  <a:pt x="3586163" y="2638347"/>
                  <a:pt x="3612194" y="2634009"/>
                  <a:pt x="3636054" y="2629670"/>
                </a:cubicBezTo>
                <a:cubicBezTo>
                  <a:pt x="3659916" y="2627500"/>
                  <a:pt x="3681608" y="2627500"/>
                  <a:pt x="3701130" y="2627500"/>
                </a:cubicBezTo>
                <a:lnTo>
                  <a:pt x="3705658" y="2625398"/>
                </a:lnTo>
                <a:lnTo>
                  <a:pt x="3642563" y="2627502"/>
                </a:lnTo>
                <a:cubicBezTo>
                  <a:pt x="3618700" y="2629670"/>
                  <a:pt x="3590501" y="2636179"/>
                  <a:pt x="3555794" y="2647024"/>
                </a:cubicBezTo>
                <a:cubicBezTo>
                  <a:pt x="3514578" y="2655701"/>
                  <a:pt x="3471194" y="2666548"/>
                  <a:pt x="3425641" y="2675225"/>
                </a:cubicBezTo>
                <a:cubicBezTo>
                  <a:pt x="3403949" y="2677393"/>
                  <a:pt x="3382257" y="2679563"/>
                  <a:pt x="3356227" y="2681731"/>
                </a:cubicBezTo>
                <a:cubicBezTo>
                  <a:pt x="3325858" y="2681731"/>
                  <a:pt x="3291150" y="2681731"/>
                  <a:pt x="3256443" y="2679563"/>
                </a:cubicBezTo>
                <a:cubicBezTo>
                  <a:pt x="3234751" y="2679563"/>
                  <a:pt x="3210888" y="2681731"/>
                  <a:pt x="3187028" y="2681731"/>
                </a:cubicBezTo>
                <a:cubicBezTo>
                  <a:pt x="3163166" y="2683901"/>
                  <a:pt x="3139305" y="2683901"/>
                  <a:pt x="3115443" y="2683901"/>
                </a:cubicBezTo>
                <a:cubicBezTo>
                  <a:pt x="3113275" y="2679563"/>
                  <a:pt x="3115443" y="2677393"/>
                  <a:pt x="3117613" y="2675225"/>
                </a:cubicBezTo>
                <a:cubicBezTo>
                  <a:pt x="3121952" y="2668716"/>
                  <a:pt x="3128458" y="2662210"/>
                  <a:pt x="3132797" y="2653533"/>
                </a:cubicBezTo>
                <a:cubicBezTo>
                  <a:pt x="3345379" y="2644856"/>
                  <a:pt x="3586163" y="2603640"/>
                  <a:pt x="3800914" y="2542902"/>
                </a:cubicBezTo>
                <a:cubicBezTo>
                  <a:pt x="3959268" y="2497350"/>
                  <a:pt x="4108941" y="2443118"/>
                  <a:pt x="4254280" y="2371535"/>
                </a:cubicBezTo>
                <a:cubicBezTo>
                  <a:pt x="4288987" y="2352011"/>
                  <a:pt x="4330201" y="2330319"/>
                  <a:pt x="4373586" y="2308627"/>
                </a:cubicBezTo>
                <a:cubicBezTo>
                  <a:pt x="4395277" y="2297782"/>
                  <a:pt x="4419140" y="2286935"/>
                  <a:pt x="4440832" y="2273920"/>
                </a:cubicBezTo>
                <a:cubicBezTo>
                  <a:pt x="4462525" y="2260904"/>
                  <a:pt x="4486384" y="2250059"/>
                  <a:pt x="4510247" y="2237044"/>
                </a:cubicBezTo>
                <a:cubicBezTo>
                  <a:pt x="4555799" y="2211014"/>
                  <a:pt x="4599183" y="2184983"/>
                  <a:pt x="4640399" y="2158953"/>
                </a:cubicBezTo>
                <a:cubicBezTo>
                  <a:pt x="4681613" y="2130752"/>
                  <a:pt x="4716321" y="2104721"/>
                  <a:pt x="4744522" y="2078691"/>
                </a:cubicBezTo>
                <a:cubicBezTo>
                  <a:pt x="4809598" y="2030968"/>
                  <a:pt x="4874674" y="1983245"/>
                  <a:pt x="4939751" y="1926846"/>
                </a:cubicBezTo>
                <a:cubicBezTo>
                  <a:pt x="4957104" y="1911662"/>
                  <a:pt x="4976626" y="1898647"/>
                  <a:pt x="4993980" y="1883461"/>
                </a:cubicBezTo>
                <a:cubicBezTo>
                  <a:pt x="5011334" y="1868278"/>
                  <a:pt x="5028688" y="1853093"/>
                  <a:pt x="5046041" y="1837909"/>
                </a:cubicBezTo>
                <a:cubicBezTo>
                  <a:pt x="5074242" y="1814047"/>
                  <a:pt x="5098102" y="1792355"/>
                  <a:pt x="5124133" y="1766324"/>
                </a:cubicBezTo>
                <a:cubicBezTo>
                  <a:pt x="5134980" y="1746802"/>
                  <a:pt x="5147995" y="1729449"/>
                  <a:pt x="5156672" y="1712095"/>
                </a:cubicBezTo>
                <a:lnTo>
                  <a:pt x="5203411" y="1669250"/>
                </a:lnTo>
                <a:lnTo>
                  <a:pt x="5203787" y="1666559"/>
                </a:lnTo>
                <a:lnTo>
                  <a:pt x="5158842" y="1707756"/>
                </a:lnTo>
                <a:cubicBezTo>
                  <a:pt x="5150165" y="1725110"/>
                  <a:pt x="5137151" y="1742464"/>
                  <a:pt x="5126303" y="1761986"/>
                </a:cubicBezTo>
                <a:cubicBezTo>
                  <a:pt x="5100272" y="1788016"/>
                  <a:pt x="5076412" y="1809708"/>
                  <a:pt x="5048212" y="1833571"/>
                </a:cubicBezTo>
                <a:cubicBezTo>
                  <a:pt x="5030858" y="1848754"/>
                  <a:pt x="5013504" y="1863940"/>
                  <a:pt x="4996150" y="1879123"/>
                </a:cubicBezTo>
                <a:cubicBezTo>
                  <a:pt x="4978797" y="1894309"/>
                  <a:pt x="4961443" y="1907324"/>
                  <a:pt x="4941922" y="1922507"/>
                </a:cubicBezTo>
                <a:cubicBezTo>
                  <a:pt x="4876845" y="1976739"/>
                  <a:pt x="4813937" y="2026629"/>
                  <a:pt x="4746692" y="2074352"/>
                </a:cubicBezTo>
                <a:cubicBezTo>
                  <a:pt x="4718491" y="2100383"/>
                  <a:pt x="4681616" y="2128584"/>
                  <a:pt x="4642570" y="2154614"/>
                </a:cubicBezTo>
                <a:cubicBezTo>
                  <a:pt x="4601354" y="2180645"/>
                  <a:pt x="4557970" y="2208843"/>
                  <a:pt x="4512418" y="2232706"/>
                </a:cubicBezTo>
                <a:cubicBezTo>
                  <a:pt x="4488555" y="2245721"/>
                  <a:pt x="4466863" y="2256566"/>
                  <a:pt x="4443003" y="2269581"/>
                </a:cubicBezTo>
                <a:cubicBezTo>
                  <a:pt x="4421310" y="2282597"/>
                  <a:pt x="4397448" y="2293444"/>
                  <a:pt x="4375756" y="2304289"/>
                </a:cubicBezTo>
                <a:cubicBezTo>
                  <a:pt x="4332371" y="2325981"/>
                  <a:pt x="4291157" y="2347673"/>
                  <a:pt x="4256451" y="2367197"/>
                </a:cubicBezTo>
                <a:cubicBezTo>
                  <a:pt x="4111112" y="2436612"/>
                  <a:pt x="3961438" y="2490841"/>
                  <a:pt x="3803084" y="2538564"/>
                </a:cubicBezTo>
                <a:cubicBezTo>
                  <a:pt x="3588333" y="2599301"/>
                  <a:pt x="3347550" y="2640518"/>
                  <a:pt x="3134967" y="2649194"/>
                </a:cubicBezTo>
                <a:cubicBezTo>
                  <a:pt x="3117613" y="2649194"/>
                  <a:pt x="3098091" y="2649194"/>
                  <a:pt x="3085076" y="2649194"/>
                </a:cubicBezTo>
                <a:cubicBezTo>
                  <a:pt x="3082906" y="2642686"/>
                  <a:pt x="3078567" y="2638347"/>
                  <a:pt x="3078567" y="2631841"/>
                </a:cubicBezTo>
                <a:cubicBezTo>
                  <a:pt x="3069891" y="2627502"/>
                  <a:pt x="3048198" y="2629670"/>
                  <a:pt x="3026506" y="2629670"/>
                </a:cubicBezTo>
                <a:cubicBezTo>
                  <a:pt x="3006985" y="2636179"/>
                  <a:pt x="2980954" y="2642686"/>
                  <a:pt x="2978784" y="2649194"/>
                </a:cubicBezTo>
                <a:cubicBezTo>
                  <a:pt x="2924554" y="2651363"/>
                  <a:pt x="2881170" y="2651363"/>
                  <a:pt x="2839954" y="2651363"/>
                </a:cubicBezTo>
                <a:cubicBezTo>
                  <a:pt x="2800908" y="2649194"/>
                  <a:pt x="2768371" y="2647024"/>
                  <a:pt x="2738002" y="2647024"/>
                </a:cubicBezTo>
                <a:cubicBezTo>
                  <a:pt x="2720649" y="2644856"/>
                  <a:pt x="2705463" y="2642686"/>
                  <a:pt x="2688109" y="2642686"/>
                </a:cubicBezTo>
                <a:cubicBezTo>
                  <a:pt x="2670756" y="2640518"/>
                  <a:pt x="2653402" y="2638347"/>
                  <a:pt x="2638218" y="2634009"/>
                </a:cubicBezTo>
                <a:lnTo>
                  <a:pt x="2668273" y="2601952"/>
                </a:lnTo>
                <a:lnTo>
                  <a:pt x="2662079" y="2603640"/>
                </a:lnTo>
                <a:lnTo>
                  <a:pt x="2550104" y="2582904"/>
                </a:lnTo>
                <a:lnTo>
                  <a:pt x="2544941" y="2584118"/>
                </a:lnTo>
                <a:cubicBezTo>
                  <a:pt x="2460343" y="2571103"/>
                  <a:pt x="2390928" y="2558088"/>
                  <a:pt x="2330190" y="2545072"/>
                </a:cubicBezTo>
                <a:cubicBezTo>
                  <a:pt x="2299821" y="2538564"/>
                  <a:pt x="2271621" y="2532057"/>
                  <a:pt x="2245590" y="2527719"/>
                </a:cubicBezTo>
                <a:cubicBezTo>
                  <a:pt x="2219559" y="2521210"/>
                  <a:pt x="2195699" y="2516871"/>
                  <a:pt x="2171837" y="2514703"/>
                </a:cubicBezTo>
                <a:cubicBezTo>
                  <a:pt x="2143638" y="2501688"/>
                  <a:pt x="2113269" y="2488673"/>
                  <a:pt x="2082900" y="2473487"/>
                </a:cubicBezTo>
                <a:cubicBezTo>
                  <a:pt x="2052531" y="2462642"/>
                  <a:pt x="2019992" y="2449627"/>
                  <a:pt x="1972269" y="2432273"/>
                </a:cubicBezTo>
                <a:cubicBezTo>
                  <a:pt x="1933223" y="2417088"/>
                  <a:pt x="1894178" y="2401904"/>
                  <a:pt x="1857302" y="2386719"/>
                </a:cubicBezTo>
                <a:cubicBezTo>
                  <a:pt x="1868147" y="2375874"/>
                  <a:pt x="1872485" y="2373703"/>
                  <a:pt x="1876824" y="2371535"/>
                </a:cubicBezTo>
                <a:cubicBezTo>
                  <a:pt x="1905025" y="2378042"/>
                  <a:pt x="1931055" y="2382380"/>
                  <a:pt x="1957086" y="2386719"/>
                </a:cubicBezTo>
                <a:cubicBezTo>
                  <a:pt x="1970101" y="2397566"/>
                  <a:pt x="1980946" y="2406243"/>
                  <a:pt x="1991793" y="2417088"/>
                </a:cubicBezTo>
                <a:cubicBezTo>
                  <a:pt x="2022162" y="2423596"/>
                  <a:pt x="2054699" y="2436612"/>
                  <a:pt x="2111099" y="2451795"/>
                </a:cubicBezTo>
                <a:cubicBezTo>
                  <a:pt x="2197867" y="2484334"/>
                  <a:pt x="2269452" y="2499518"/>
                  <a:pt x="2347544" y="2512533"/>
                </a:cubicBezTo>
                <a:cubicBezTo>
                  <a:pt x="2367066" y="2516871"/>
                  <a:pt x="2386590" y="2519042"/>
                  <a:pt x="2406112" y="2523380"/>
                </a:cubicBezTo>
                <a:cubicBezTo>
                  <a:pt x="2425636" y="2525548"/>
                  <a:pt x="2447328" y="2529887"/>
                  <a:pt x="2469020" y="2534225"/>
                </a:cubicBezTo>
                <a:cubicBezTo>
                  <a:pt x="2490712" y="2538564"/>
                  <a:pt x="2514572" y="2542902"/>
                  <a:pt x="2538435" y="2549411"/>
                </a:cubicBezTo>
                <a:lnTo>
                  <a:pt x="2614930" y="2565951"/>
                </a:lnTo>
                <a:lnTo>
                  <a:pt x="2620863" y="2564594"/>
                </a:lnTo>
                <a:cubicBezTo>
                  <a:pt x="2644725" y="2568932"/>
                  <a:pt x="2666417" y="2571103"/>
                  <a:pt x="2692448" y="2575441"/>
                </a:cubicBezTo>
                <a:cubicBezTo>
                  <a:pt x="2694616" y="2573271"/>
                  <a:pt x="2694616" y="2573271"/>
                  <a:pt x="2694616" y="2571103"/>
                </a:cubicBezTo>
                <a:cubicBezTo>
                  <a:pt x="2729323" y="2573271"/>
                  <a:pt x="2766201" y="2573271"/>
                  <a:pt x="2798738" y="2575441"/>
                </a:cubicBezTo>
                <a:cubicBezTo>
                  <a:pt x="2805247" y="2575441"/>
                  <a:pt x="2813924" y="2577609"/>
                  <a:pt x="2816092" y="2577609"/>
                </a:cubicBezTo>
                <a:cubicBezTo>
                  <a:pt x="2872491" y="2579780"/>
                  <a:pt x="2924552" y="2577609"/>
                  <a:pt x="2976613" y="2577609"/>
                </a:cubicBezTo>
                <a:cubicBezTo>
                  <a:pt x="3017829" y="2579780"/>
                  <a:pt x="3056875" y="2579780"/>
                  <a:pt x="3093751" y="2581948"/>
                </a:cubicBezTo>
                <a:cubicBezTo>
                  <a:pt x="3141473" y="2579780"/>
                  <a:pt x="3189196" y="2573271"/>
                  <a:pt x="3232580" y="2571103"/>
                </a:cubicBezTo>
                <a:cubicBezTo>
                  <a:pt x="3239089" y="2571103"/>
                  <a:pt x="3247766" y="2571103"/>
                  <a:pt x="3249934" y="2571103"/>
                </a:cubicBezTo>
                <a:cubicBezTo>
                  <a:pt x="3252104" y="2577609"/>
                  <a:pt x="3256443" y="2581948"/>
                  <a:pt x="3256443" y="2588457"/>
                </a:cubicBezTo>
                <a:cubicBezTo>
                  <a:pt x="3321519" y="2584118"/>
                  <a:pt x="3360565" y="2577609"/>
                  <a:pt x="3393102" y="2571103"/>
                </a:cubicBezTo>
                <a:cubicBezTo>
                  <a:pt x="3425641" y="2566764"/>
                  <a:pt x="3449502" y="2560256"/>
                  <a:pt x="3484209" y="2549411"/>
                </a:cubicBezTo>
                <a:cubicBezTo>
                  <a:pt x="3501563" y="2547240"/>
                  <a:pt x="3518916" y="2545072"/>
                  <a:pt x="3536270" y="2540734"/>
                </a:cubicBezTo>
                <a:cubicBezTo>
                  <a:pt x="3547117" y="2538564"/>
                  <a:pt x="3557962" y="2538564"/>
                  <a:pt x="3568809" y="2536395"/>
                </a:cubicBezTo>
                <a:cubicBezTo>
                  <a:pt x="3594840" y="2529887"/>
                  <a:pt x="3616532" y="2525548"/>
                  <a:pt x="3640392" y="2519042"/>
                </a:cubicBezTo>
                <a:cubicBezTo>
                  <a:pt x="3659916" y="2514703"/>
                  <a:pt x="3679438" y="2510365"/>
                  <a:pt x="3698962" y="2506026"/>
                </a:cubicBezTo>
                <a:cubicBezTo>
                  <a:pt x="3718484" y="2501688"/>
                  <a:pt x="3738008" y="2495179"/>
                  <a:pt x="3757530" y="2490841"/>
                </a:cubicBezTo>
                <a:lnTo>
                  <a:pt x="3864961" y="2472248"/>
                </a:lnTo>
                <a:lnTo>
                  <a:pt x="3879008" y="2466981"/>
                </a:lnTo>
                <a:cubicBezTo>
                  <a:pt x="3842130" y="2473487"/>
                  <a:pt x="3803084" y="2479996"/>
                  <a:pt x="3766209" y="2486502"/>
                </a:cubicBezTo>
                <a:cubicBezTo>
                  <a:pt x="3746685" y="2490841"/>
                  <a:pt x="3727163" y="2497350"/>
                  <a:pt x="3707639" y="2501688"/>
                </a:cubicBezTo>
                <a:cubicBezTo>
                  <a:pt x="3688117" y="2506026"/>
                  <a:pt x="3668593" y="2510365"/>
                  <a:pt x="3649071" y="2514703"/>
                </a:cubicBezTo>
                <a:cubicBezTo>
                  <a:pt x="3623041" y="2521210"/>
                  <a:pt x="3603517" y="2525548"/>
                  <a:pt x="3577486" y="2532057"/>
                </a:cubicBezTo>
                <a:cubicBezTo>
                  <a:pt x="3566641" y="2534225"/>
                  <a:pt x="3555794" y="2534225"/>
                  <a:pt x="3544949" y="2536395"/>
                </a:cubicBezTo>
                <a:cubicBezTo>
                  <a:pt x="3527595" y="2538564"/>
                  <a:pt x="3510242" y="2540734"/>
                  <a:pt x="3492888" y="2545072"/>
                </a:cubicBezTo>
                <a:cubicBezTo>
                  <a:pt x="3432150" y="2551579"/>
                  <a:pt x="3388766" y="2553749"/>
                  <a:pt x="3351888" y="2558088"/>
                </a:cubicBezTo>
                <a:cubicBezTo>
                  <a:pt x="3317181" y="2562426"/>
                  <a:pt x="3288982" y="2566764"/>
                  <a:pt x="3256443" y="2566764"/>
                </a:cubicBezTo>
                <a:cubicBezTo>
                  <a:pt x="3252104" y="2566764"/>
                  <a:pt x="3245598" y="2566764"/>
                  <a:pt x="3239089" y="2566764"/>
                </a:cubicBezTo>
                <a:cubicBezTo>
                  <a:pt x="3195705" y="2571103"/>
                  <a:pt x="3147982" y="2577609"/>
                  <a:pt x="3100260" y="2577609"/>
                </a:cubicBezTo>
                <a:cubicBezTo>
                  <a:pt x="3063384" y="2575441"/>
                  <a:pt x="3024338" y="2575441"/>
                  <a:pt x="2983122" y="2573271"/>
                </a:cubicBezTo>
                <a:cubicBezTo>
                  <a:pt x="2931061" y="2573271"/>
                  <a:pt x="2879000" y="2575441"/>
                  <a:pt x="2822600" y="2573271"/>
                </a:cubicBezTo>
                <a:cubicBezTo>
                  <a:pt x="2818262" y="2573271"/>
                  <a:pt x="2811755" y="2571103"/>
                  <a:pt x="2805247" y="2571103"/>
                </a:cubicBezTo>
                <a:cubicBezTo>
                  <a:pt x="2781386" y="2562426"/>
                  <a:pt x="2764033" y="2553749"/>
                  <a:pt x="2738002" y="2542902"/>
                </a:cubicBezTo>
                <a:cubicBezTo>
                  <a:pt x="2727155" y="2551579"/>
                  <a:pt x="2711972" y="2558088"/>
                  <a:pt x="2701125" y="2566764"/>
                </a:cubicBezTo>
                <a:lnTo>
                  <a:pt x="2701031" y="2566951"/>
                </a:lnTo>
                <a:lnTo>
                  <a:pt x="2731493" y="2547240"/>
                </a:lnTo>
                <a:cubicBezTo>
                  <a:pt x="2757524" y="2558085"/>
                  <a:pt x="2777048" y="2566762"/>
                  <a:pt x="2798740" y="2575439"/>
                </a:cubicBezTo>
                <a:cubicBezTo>
                  <a:pt x="2764033" y="2575439"/>
                  <a:pt x="2727155" y="2573271"/>
                  <a:pt x="2694618" y="2571101"/>
                </a:cubicBezTo>
                <a:lnTo>
                  <a:pt x="2695438" y="2570570"/>
                </a:lnTo>
                <a:lnTo>
                  <a:pt x="2627371" y="2560256"/>
                </a:lnTo>
                <a:cubicBezTo>
                  <a:pt x="2599173" y="2553749"/>
                  <a:pt x="2573142" y="2549411"/>
                  <a:pt x="2547112" y="2542902"/>
                </a:cubicBezTo>
                <a:cubicBezTo>
                  <a:pt x="2523249" y="2536395"/>
                  <a:pt x="2499389" y="2532057"/>
                  <a:pt x="2477697" y="2527719"/>
                </a:cubicBezTo>
                <a:cubicBezTo>
                  <a:pt x="2456005" y="2523380"/>
                  <a:pt x="2434313" y="2521210"/>
                  <a:pt x="2414789" y="2516871"/>
                </a:cubicBezTo>
                <a:cubicBezTo>
                  <a:pt x="2395267" y="2512533"/>
                  <a:pt x="2375743" y="2510365"/>
                  <a:pt x="2356221" y="2506026"/>
                </a:cubicBezTo>
                <a:cubicBezTo>
                  <a:pt x="2278129" y="2493011"/>
                  <a:pt x="2206544" y="2477826"/>
                  <a:pt x="2119775" y="2445289"/>
                </a:cubicBezTo>
                <a:cubicBezTo>
                  <a:pt x="2063376" y="2432273"/>
                  <a:pt x="2030839" y="2419258"/>
                  <a:pt x="2000470" y="2410581"/>
                </a:cubicBezTo>
                <a:cubicBezTo>
                  <a:pt x="1987455" y="2401904"/>
                  <a:pt x="1976608" y="2391057"/>
                  <a:pt x="1965763" y="2380212"/>
                </a:cubicBezTo>
                <a:cubicBezTo>
                  <a:pt x="1939732" y="2375874"/>
                  <a:pt x="1913702" y="2371535"/>
                  <a:pt x="1885501" y="2365027"/>
                </a:cubicBezTo>
                <a:cubicBezTo>
                  <a:pt x="1844287" y="2345505"/>
                  <a:pt x="1807409" y="2325981"/>
                  <a:pt x="1766195" y="2304289"/>
                </a:cubicBezTo>
                <a:cubicBezTo>
                  <a:pt x="1753180" y="2304289"/>
                  <a:pt x="1744503" y="2306459"/>
                  <a:pt x="1731488" y="2306459"/>
                </a:cubicBezTo>
                <a:cubicBezTo>
                  <a:pt x="1688104" y="2284767"/>
                  <a:pt x="1649058" y="2265243"/>
                  <a:pt x="1607842" y="2243551"/>
                </a:cubicBezTo>
                <a:cubicBezTo>
                  <a:pt x="1601335" y="2230535"/>
                  <a:pt x="1592658" y="2217520"/>
                  <a:pt x="1586149" y="2204505"/>
                </a:cubicBezTo>
                <a:cubicBezTo>
                  <a:pt x="1586149" y="2204505"/>
                  <a:pt x="1588320" y="2204505"/>
                  <a:pt x="1590488" y="2202337"/>
                </a:cubicBezTo>
                <a:cubicBezTo>
                  <a:pt x="1614350" y="2217520"/>
                  <a:pt x="1640381" y="2230535"/>
                  <a:pt x="1666411" y="2243551"/>
                </a:cubicBezTo>
                <a:cubicBezTo>
                  <a:pt x="1692442" y="2256566"/>
                  <a:pt x="1716302" y="2269581"/>
                  <a:pt x="1742333" y="2284767"/>
                </a:cubicBezTo>
                <a:cubicBezTo>
                  <a:pt x="1751010" y="2280428"/>
                  <a:pt x="1757518" y="2276090"/>
                  <a:pt x="1764025" y="2271752"/>
                </a:cubicBezTo>
                <a:cubicBezTo>
                  <a:pt x="1722811" y="2252228"/>
                  <a:pt x="1696780" y="2230535"/>
                  <a:pt x="1675088" y="2213182"/>
                </a:cubicBezTo>
                <a:cubicBezTo>
                  <a:pt x="1653396" y="2195828"/>
                  <a:pt x="1631704" y="2184983"/>
                  <a:pt x="1601335" y="2180645"/>
                </a:cubicBezTo>
                <a:cubicBezTo>
                  <a:pt x="1540597" y="2137260"/>
                  <a:pt x="1521073" y="2137260"/>
                  <a:pt x="1499381" y="2122075"/>
                </a:cubicBezTo>
                <a:cubicBezTo>
                  <a:pt x="1469012" y="2102553"/>
                  <a:pt x="1440813" y="2085199"/>
                  <a:pt x="1412612" y="2065675"/>
                </a:cubicBezTo>
                <a:cubicBezTo>
                  <a:pt x="1343198" y="2026629"/>
                  <a:pt x="1362722" y="2067846"/>
                  <a:pt x="1275953" y="2007108"/>
                </a:cubicBezTo>
                <a:cubicBezTo>
                  <a:pt x="1258600" y="1994092"/>
                  <a:pt x="1243414" y="1981077"/>
                  <a:pt x="1223892" y="1963723"/>
                </a:cubicBezTo>
                <a:cubicBezTo>
                  <a:pt x="1228231" y="1963723"/>
                  <a:pt x="1232569" y="1961553"/>
                  <a:pt x="1234737" y="1959385"/>
                </a:cubicBezTo>
                <a:cubicBezTo>
                  <a:pt x="1254261" y="1965892"/>
                  <a:pt x="1269444" y="1970230"/>
                  <a:pt x="1286798" y="1974568"/>
                </a:cubicBezTo>
                <a:cubicBezTo>
                  <a:pt x="1249923" y="1933355"/>
                  <a:pt x="1243414" y="1916001"/>
                  <a:pt x="1178338" y="1861769"/>
                </a:cubicBezTo>
                <a:cubicBezTo>
                  <a:pt x="1156645" y="1844416"/>
                  <a:pt x="1137124" y="1827062"/>
                  <a:pt x="1117600" y="1811879"/>
                </a:cubicBezTo>
                <a:cubicBezTo>
                  <a:pt x="1098078" y="1794525"/>
                  <a:pt x="1078554" y="1779339"/>
                  <a:pt x="1061200" y="1761986"/>
                </a:cubicBezTo>
                <a:cubicBezTo>
                  <a:pt x="1048185" y="1748970"/>
                  <a:pt x="1013477" y="1735955"/>
                  <a:pt x="989617" y="1703418"/>
                </a:cubicBezTo>
                <a:cubicBezTo>
                  <a:pt x="952739" y="1664372"/>
                  <a:pt x="922371" y="1627494"/>
                  <a:pt x="885495" y="1588449"/>
                </a:cubicBezTo>
                <a:lnTo>
                  <a:pt x="878351" y="1566121"/>
                </a:lnTo>
                <a:lnTo>
                  <a:pt x="857294" y="1545064"/>
                </a:lnTo>
                <a:cubicBezTo>
                  <a:pt x="833434" y="1521204"/>
                  <a:pt x="809571" y="1495174"/>
                  <a:pt x="785711" y="1466973"/>
                </a:cubicBezTo>
                <a:cubicBezTo>
                  <a:pt x="781373" y="1451789"/>
                  <a:pt x="748834" y="1410573"/>
                  <a:pt x="777034" y="1427927"/>
                </a:cubicBezTo>
                <a:cubicBezTo>
                  <a:pt x="766187" y="1414912"/>
                  <a:pt x="757510" y="1399728"/>
                  <a:pt x="748834" y="1388881"/>
                </a:cubicBezTo>
                <a:lnTo>
                  <a:pt x="745474" y="1383614"/>
                </a:lnTo>
                <a:lnTo>
                  <a:pt x="711956" y="1360680"/>
                </a:lnTo>
                <a:cubicBezTo>
                  <a:pt x="685925" y="1330311"/>
                  <a:pt x="664233" y="1297774"/>
                  <a:pt x="646879" y="1267405"/>
                </a:cubicBezTo>
                <a:cubicBezTo>
                  <a:pt x="629526" y="1234866"/>
                  <a:pt x="616510" y="1204497"/>
                  <a:pt x="610004" y="1180637"/>
                </a:cubicBezTo>
                <a:lnTo>
                  <a:pt x="605666" y="1180637"/>
                </a:lnTo>
                <a:cubicBezTo>
                  <a:pt x="588312" y="1150268"/>
                  <a:pt x="570958" y="1117731"/>
                  <a:pt x="555775" y="1085191"/>
                </a:cubicBezTo>
                <a:cubicBezTo>
                  <a:pt x="540589" y="1052654"/>
                  <a:pt x="523235" y="1022285"/>
                  <a:pt x="508052" y="989746"/>
                </a:cubicBezTo>
                <a:cubicBezTo>
                  <a:pt x="490698" y="952871"/>
                  <a:pt x="473345" y="915993"/>
                  <a:pt x="458159" y="879117"/>
                </a:cubicBezTo>
                <a:cubicBezTo>
                  <a:pt x="442976" y="842240"/>
                  <a:pt x="427790" y="803194"/>
                  <a:pt x="412607" y="766318"/>
                </a:cubicBezTo>
                <a:cubicBezTo>
                  <a:pt x="429960" y="790179"/>
                  <a:pt x="445144" y="814041"/>
                  <a:pt x="458159" y="842240"/>
                </a:cubicBezTo>
                <a:cubicBezTo>
                  <a:pt x="471174" y="870441"/>
                  <a:pt x="484190" y="900809"/>
                  <a:pt x="503714" y="937685"/>
                </a:cubicBezTo>
                <a:cubicBezTo>
                  <a:pt x="512391" y="950700"/>
                  <a:pt x="514559" y="972392"/>
                  <a:pt x="518897" y="989746"/>
                </a:cubicBezTo>
                <a:lnTo>
                  <a:pt x="525173" y="998949"/>
                </a:lnTo>
                <a:lnTo>
                  <a:pt x="517449" y="958787"/>
                </a:lnTo>
                <a:lnTo>
                  <a:pt x="497305" y="922228"/>
                </a:lnTo>
                <a:lnTo>
                  <a:pt x="464515" y="848496"/>
                </a:lnTo>
                <a:lnTo>
                  <a:pt x="425620" y="783670"/>
                </a:lnTo>
                <a:cubicBezTo>
                  <a:pt x="410436" y="740286"/>
                  <a:pt x="393083" y="696901"/>
                  <a:pt x="377897" y="653517"/>
                </a:cubicBezTo>
                <a:lnTo>
                  <a:pt x="337011" y="520096"/>
                </a:lnTo>
                <a:lnTo>
                  <a:pt x="323586" y="481203"/>
                </a:lnTo>
                <a:cubicBezTo>
                  <a:pt x="300837" y="404731"/>
                  <a:pt x="281295" y="326876"/>
                  <a:pt x="265112" y="247798"/>
                </a:cubicBezTo>
                <a:lnTo>
                  <a:pt x="239252" y="78358"/>
                </a:lnTo>
                <a:lnTo>
                  <a:pt x="239068" y="83015"/>
                </a:lnTo>
                <a:cubicBezTo>
                  <a:pt x="239068" y="93863"/>
                  <a:pt x="239068" y="102539"/>
                  <a:pt x="241238" y="117723"/>
                </a:cubicBezTo>
                <a:cubicBezTo>
                  <a:pt x="245576" y="143753"/>
                  <a:pt x="249915" y="169784"/>
                  <a:pt x="252083" y="197985"/>
                </a:cubicBezTo>
                <a:cubicBezTo>
                  <a:pt x="256421" y="226183"/>
                  <a:pt x="260760" y="254384"/>
                  <a:pt x="265098" y="280415"/>
                </a:cubicBezTo>
                <a:cubicBezTo>
                  <a:pt x="254253" y="260891"/>
                  <a:pt x="249915" y="234860"/>
                  <a:pt x="243406" y="208830"/>
                </a:cubicBezTo>
                <a:cubicBezTo>
                  <a:pt x="239068" y="180631"/>
                  <a:pt x="234729" y="150262"/>
                  <a:pt x="228223" y="117723"/>
                </a:cubicBezTo>
                <a:cubicBezTo>
                  <a:pt x="217375" y="117723"/>
                  <a:pt x="215207" y="117723"/>
                  <a:pt x="210869" y="117723"/>
                </a:cubicBezTo>
                <a:cubicBezTo>
                  <a:pt x="208699" y="93863"/>
                  <a:pt x="206530" y="72170"/>
                  <a:pt x="200022" y="35293"/>
                </a:cubicBezTo>
                <a:lnTo>
                  <a:pt x="189729" y="0"/>
                </a:lnTo>
                <a:lnTo>
                  <a:pt x="5795410" y="0"/>
                </a:lnTo>
                <a:lnTo>
                  <a:pt x="5800929" y="17939"/>
                </a:lnTo>
                <a:lnTo>
                  <a:pt x="5807654" y="17566"/>
                </a:lnTo>
                <a:lnTo>
                  <a:pt x="5803098" y="2753"/>
                </a:lnTo>
                <a:lnTo>
                  <a:pt x="5803442" y="0"/>
                </a:lnTo>
                <a:lnTo>
                  <a:pt x="5888010" y="0"/>
                </a:lnTo>
                <a:lnTo>
                  <a:pt x="5866775" y="88481"/>
                </a:lnTo>
                <a:lnTo>
                  <a:pt x="5866777" y="88481"/>
                </a:lnTo>
                <a:lnTo>
                  <a:pt x="5888012" y="0"/>
                </a:lnTo>
                <a:lnTo>
                  <a:pt x="5898025" y="0"/>
                </a:lnTo>
                <a:lnTo>
                  <a:pt x="5895561" y="48850"/>
                </a:lnTo>
                <a:cubicBezTo>
                  <a:pt x="5895291" y="65662"/>
                  <a:pt x="5895291" y="81931"/>
                  <a:pt x="5894204" y="104708"/>
                </a:cubicBezTo>
                <a:lnTo>
                  <a:pt x="5872512" y="171456"/>
                </a:lnTo>
                <a:lnTo>
                  <a:pt x="5872512" y="179080"/>
                </a:lnTo>
                <a:lnTo>
                  <a:pt x="5898543" y="104708"/>
                </a:lnTo>
                <a:cubicBezTo>
                  <a:pt x="5900170" y="70541"/>
                  <a:pt x="5899356" y="51019"/>
                  <a:pt x="5900678" y="22345"/>
                </a:cubicBezTo>
                <a:lnTo>
                  <a:pt x="5902188" y="0"/>
                </a:lnTo>
                <a:lnTo>
                  <a:pt x="5945314" y="0"/>
                </a:lnTo>
                <a:lnTo>
                  <a:pt x="5941927" y="28786"/>
                </a:lnTo>
                <a:lnTo>
                  <a:pt x="5932679" y="34953"/>
                </a:lnTo>
                <a:lnTo>
                  <a:pt x="5933250" y="37461"/>
                </a:lnTo>
                <a:lnTo>
                  <a:pt x="5942112" y="31553"/>
                </a:lnTo>
                <a:lnTo>
                  <a:pt x="5945824" y="0"/>
                </a:lnTo>
                <a:lnTo>
                  <a:pt x="5983702" y="0"/>
                </a:lnTo>
                <a:lnTo>
                  <a:pt x="5983141" y="9262"/>
                </a:lnTo>
                <a:cubicBezTo>
                  <a:pt x="5978802" y="33125"/>
                  <a:pt x="5976634" y="59155"/>
                  <a:pt x="5972296" y="85186"/>
                </a:cubicBezTo>
                <a:cubicBezTo>
                  <a:pt x="5967958" y="111216"/>
                  <a:pt x="5965787" y="137247"/>
                  <a:pt x="5959281" y="165445"/>
                </a:cubicBezTo>
                <a:cubicBezTo>
                  <a:pt x="5954942" y="191476"/>
                  <a:pt x="5948434" y="217507"/>
                  <a:pt x="5944095" y="243537"/>
                </a:cubicBezTo>
                <a:cubicBezTo>
                  <a:pt x="5928912" y="302107"/>
                  <a:pt x="5933250" y="321629"/>
                  <a:pt x="5915896" y="408397"/>
                </a:cubicBezTo>
                <a:cubicBezTo>
                  <a:pt x="5907219" y="412736"/>
                  <a:pt x="5898543" y="417074"/>
                  <a:pt x="5889866" y="423583"/>
                </a:cubicBezTo>
                <a:cubicBezTo>
                  <a:pt x="5881189" y="453952"/>
                  <a:pt x="5868174" y="488659"/>
                  <a:pt x="5857326" y="519028"/>
                </a:cubicBezTo>
                <a:cubicBezTo>
                  <a:pt x="5842143" y="568919"/>
                  <a:pt x="5852988" y="575428"/>
                  <a:pt x="5848649" y="610135"/>
                </a:cubicBezTo>
                <a:cubicBezTo>
                  <a:pt x="5846481" y="614473"/>
                  <a:pt x="5844311" y="620980"/>
                  <a:pt x="5844311" y="623150"/>
                </a:cubicBezTo>
                <a:cubicBezTo>
                  <a:pt x="5831296" y="657858"/>
                  <a:pt x="5818280" y="692565"/>
                  <a:pt x="5807436" y="722934"/>
                </a:cubicBezTo>
                <a:cubicBezTo>
                  <a:pt x="5803098" y="727273"/>
                  <a:pt x="5800927" y="729441"/>
                  <a:pt x="5796588" y="731611"/>
                </a:cubicBezTo>
                <a:cubicBezTo>
                  <a:pt x="5781406" y="766318"/>
                  <a:pt x="5766219" y="803194"/>
                  <a:pt x="5751036" y="837901"/>
                </a:cubicBezTo>
                <a:cubicBezTo>
                  <a:pt x="5768390" y="803194"/>
                  <a:pt x="5783573" y="766318"/>
                  <a:pt x="5798759" y="731611"/>
                </a:cubicBezTo>
                <a:cubicBezTo>
                  <a:pt x="5803098" y="727273"/>
                  <a:pt x="5805265" y="727273"/>
                  <a:pt x="5809604" y="722934"/>
                </a:cubicBezTo>
                <a:cubicBezTo>
                  <a:pt x="5792250" y="816209"/>
                  <a:pt x="5764052" y="874779"/>
                  <a:pt x="5740189" y="920331"/>
                </a:cubicBezTo>
                <a:cubicBezTo>
                  <a:pt x="5727174" y="929008"/>
                  <a:pt x="5714159" y="935517"/>
                  <a:pt x="5703314" y="939855"/>
                </a:cubicBezTo>
                <a:lnTo>
                  <a:pt x="5695666" y="955153"/>
                </a:lnTo>
                <a:lnTo>
                  <a:pt x="5696807" y="957207"/>
                </a:lnTo>
                <a:cubicBezTo>
                  <a:pt x="5698975" y="952868"/>
                  <a:pt x="5701145" y="946362"/>
                  <a:pt x="5705484" y="939853"/>
                </a:cubicBezTo>
                <a:cubicBezTo>
                  <a:pt x="5716329" y="935515"/>
                  <a:pt x="5729344" y="929008"/>
                  <a:pt x="5742360" y="920331"/>
                </a:cubicBezTo>
                <a:cubicBezTo>
                  <a:pt x="5744530" y="944191"/>
                  <a:pt x="5727176" y="974560"/>
                  <a:pt x="5716329" y="994085"/>
                </a:cubicBezTo>
                <a:cubicBezTo>
                  <a:pt x="5701145" y="1024454"/>
                  <a:pt x="5683792" y="1052652"/>
                  <a:pt x="5668606" y="1080853"/>
                </a:cubicBezTo>
                <a:cubicBezTo>
                  <a:pt x="5659929" y="1096036"/>
                  <a:pt x="5653423" y="1109052"/>
                  <a:pt x="5644746" y="1124237"/>
                </a:cubicBezTo>
                <a:cubicBezTo>
                  <a:pt x="5636069" y="1139421"/>
                  <a:pt x="5627393" y="1152436"/>
                  <a:pt x="5618715" y="1167622"/>
                </a:cubicBezTo>
                <a:cubicBezTo>
                  <a:pt x="5612206" y="1176298"/>
                  <a:pt x="5607868" y="1187143"/>
                  <a:pt x="5599191" y="1200159"/>
                </a:cubicBezTo>
                <a:cubicBezTo>
                  <a:pt x="5590514" y="1221851"/>
                  <a:pt x="5581838" y="1241375"/>
                  <a:pt x="5570993" y="1263067"/>
                </a:cubicBezTo>
                <a:lnTo>
                  <a:pt x="5540624" y="1323805"/>
                </a:lnTo>
                <a:cubicBezTo>
                  <a:pt x="5525438" y="1345497"/>
                  <a:pt x="5510255" y="1369357"/>
                  <a:pt x="5492901" y="1388881"/>
                </a:cubicBezTo>
                <a:cubicBezTo>
                  <a:pt x="5477715" y="1408403"/>
                  <a:pt x="5460362" y="1430095"/>
                  <a:pt x="5445178" y="1449619"/>
                </a:cubicBezTo>
                <a:lnTo>
                  <a:pt x="5447166" y="1445524"/>
                </a:lnTo>
                <a:lnTo>
                  <a:pt x="5393115" y="1519034"/>
                </a:lnTo>
                <a:cubicBezTo>
                  <a:pt x="5380100" y="1506019"/>
                  <a:pt x="5308517" y="1607973"/>
                  <a:pt x="5275977" y="1647019"/>
                </a:cubicBezTo>
                <a:lnTo>
                  <a:pt x="5252917" y="1682500"/>
                </a:lnTo>
                <a:lnTo>
                  <a:pt x="5275977" y="1649187"/>
                </a:lnTo>
                <a:cubicBezTo>
                  <a:pt x="5308517" y="1612309"/>
                  <a:pt x="5380100" y="1510357"/>
                  <a:pt x="5393115" y="1521202"/>
                </a:cubicBezTo>
                <a:cubicBezTo>
                  <a:pt x="5386608" y="1566757"/>
                  <a:pt x="5323700" y="1625324"/>
                  <a:pt x="5304178" y="1655693"/>
                </a:cubicBezTo>
                <a:cubicBezTo>
                  <a:pt x="5286825" y="1676301"/>
                  <a:pt x="5272183" y="1691487"/>
                  <a:pt x="5258353" y="1703689"/>
                </a:cubicBezTo>
                <a:lnTo>
                  <a:pt x="5221566" y="1730731"/>
                </a:lnTo>
                <a:lnTo>
                  <a:pt x="5219578" y="1733787"/>
                </a:lnTo>
                <a:lnTo>
                  <a:pt x="5196579" y="1751480"/>
                </a:lnTo>
                <a:lnTo>
                  <a:pt x="5195718" y="1757647"/>
                </a:lnTo>
                <a:cubicBezTo>
                  <a:pt x="5163178" y="1792355"/>
                  <a:pt x="5130641" y="1829232"/>
                  <a:pt x="5093764" y="1861769"/>
                </a:cubicBezTo>
                <a:cubicBezTo>
                  <a:pt x="5059056" y="1896477"/>
                  <a:pt x="5024349" y="1931184"/>
                  <a:pt x="4985303" y="1961553"/>
                </a:cubicBezTo>
                <a:lnTo>
                  <a:pt x="4980288" y="1965192"/>
                </a:lnTo>
                <a:lnTo>
                  <a:pt x="4944089" y="2011444"/>
                </a:lnTo>
                <a:cubicBezTo>
                  <a:pt x="4918059" y="2035306"/>
                  <a:pt x="4887690" y="2054828"/>
                  <a:pt x="4857321" y="2076520"/>
                </a:cubicBezTo>
                <a:lnTo>
                  <a:pt x="4776225" y="2137342"/>
                </a:lnTo>
                <a:lnTo>
                  <a:pt x="4775934" y="2137695"/>
                </a:lnTo>
                <a:lnTo>
                  <a:pt x="4857321" y="2078691"/>
                </a:lnTo>
                <a:cubicBezTo>
                  <a:pt x="4885519" y="2056998"/>
                  <a:pt x="4915888" y="2035306"/>
                  <a:pt x="4944089" y="2013614"/>
                </a:cubicBezTo>
                <a:cubicBezTo>
                  <a:pt x="4926735" y="2043983"/>
                  <a:pt x="4902873" y="2063505"/>
                  <a:pt x="4872505" y="2085197"/>
                </a:cubicBezTo>
                <a:cubicBezTo>
                  <a:pt x="4847560" y="2107976"/>
                  <a:pt x="4829664" y="2117194"/>
                  <a:pt x="4814208" y="2123159"/>
                </a:cubicBezTo>
                <a:lnTo>
                  <a:pt x="4773879" y="2140191"/>
                </a:lnTo>
                <a:lnTo>
                  <a:pt x="4772721" y="2141599"/>
                </a:lnTo>
                <a:cubicBezTo>
                  <a:pt x="4757537" y="2152444"/>
                  <a:pt x="4744522" y="2161121"/>
                  <a:pt x="4729336" y="2169797"/>
                </a:cubicBezTo>
                <a:lnTo>
                  <a:pt x="4712989" y="2177374"/>
                </a:lnTo>
                <a:lnTo>
                  <a:pt x="4671855" y="2210743"/>
                </a:lnTo>
                <a:cubicBezTo>
                  <a:pt x="4656669" y="2222403"/>
                  <a:pt x="4643654" y="2231622"/>
                  <a:pt x="4631723" y="2239212"/>
                </a:cubicBezTo>
                <a:cubicBezTo>
                  <a:pt x="4610031" y="2256566"/>
                  <a:pt x="4592677" y="2267413"/>
                  <a:pt x="4570985" y="2278258"/>
                </a:cubicBezTo>
                <a:cubicBezTo>
                  <a:pt x="4575323" y="2271752"/>
                  <a:pt x="4564478" y="2276090"/>
                  <a:pt x="4551463" y="2280428"/>
                </a:cubicBezTo>
                <a:lnTo>
                  <a:pt x="4529764" y="2290073"/>
                </a:lnTo>
                <a:lnTo>
                  <a:pt x="4526391" y="2292635"/>
                </a:lnTo>
                <a:lnTo>
                  <a:pt x="4553631" y="2282597"/>
                </a:lnTo>
                <a:cubicBezTo>
                  <a:pt x="4566646" y="2278258"/>
                  <a:pt x="4575323" y="2273920"/>
                  <a:pt x="4573155" y="2280428"/>
                </a:cubicBezTo>
                <a:cubicBezTo>
                  <a:pt x="4557970" y="2302121"/>
                  <a:pt x="4527600" y="2321642"/>
                  <a:pt x="4495063" y="2338996"/>
                </a:cubicBezTo>
                <a:cubicBezTo>
                  <a:pt x="4477710" y="2347673"/>
                  <a:pt x="4462525" y="2356350"/>
                  <a:pt x="4445170" y="2365029"/>
                </a:cubicBezTo>
                <a:cubicBezTo>
                  <a:pt x="4427817" y="2373703"/>
                  <a:pt x="4410463" y="2380212"/>
                  <a:pt x="4395280" y="2388889"/>
                </a:cubicBezTo>
                <a:lnTo>
                  <a:pt x="4360040" y="2394175"/>
                </a:lnTo>
                <a:lnTo>
                  <a:pt x="4354064" y="2397566"/>
                </a:lnTo>
                <a:cubicBezTo>
                  <a:pt x="4299832" y="2423596"/>
                  <a:pt x="4245603" y="2445289"/>
                  <a:pt x="4189203" y="2469149"/>
                </a:cubicBezTo>
                <a:lnTo>
                  <a:pt x="4180798" y="2471059"/>
                </a:lnTo>
                <a:lnTo>
                  <a:pt x="4130636" y="2503856"/>
                </a:lnTo>
                <a:cubicBezTo>
                  <a:pt x="4143651" y="2506026"/>
                  <a:pt x="4150157" y="2508195"/>
                  <a:pt x="4158834" y="2512533"/>
                </a:cubicBezTo>
                <a:cubicBezTo>
                  <a:pt x="4119788" y="2547240"/>
                  <a:pt x="4067728" y="2553749"/>
                  <a:pt x="4054713" y="2558088"/>
                </a:cubicBezTo>
                <a:cubicBezTo>
                  <a:pt x="4056883" y="2549411"/>
                  <a:pt x="4061222" y="2538564"/>
                  <a:pt x="4063390" y="2527719"/>
                </a:cubicBezTo>
                <a:cubicBezTo>
                  <a:pt x="4052545" y="2532057"/>
                  <a:pt x="4041698" y="2536395"/>
                  <a:pt x="4028682" y="2540734"/>
                </a:cubicBezTo>
                <a:cubicBezTo>
                  <a:pt x="4017837" y="2545072"/>
                  <a:pt x="4006990" y="2547240"/>
                  <a:pt x="3996145" y="2551579"/>
                </a:cubicBezTo>
                <a:cubicBezTo>
                  <a:pt x="3974453" y="2558088"/>
                  <a:pt x="3950591" y="2564594"/>
                  <a:pt x="3928899" y="2573271"/>
                </a:cubicBezTo>
                <a:lnTo>
                  <a:pt x="3919914" y="2562487"/>
                </a:lnTo>
                <a:lnTo>
                  <a:pt x="3887682" y="2568932"/>
                </a:lnTo>
                <a:cubicBezTo>
                  <a:pt x="3874667" y="2571103"/>
                  <a:pt x="3861652" y="2575441"/>
                  <a:pt x="3848637" y="2577609"/>
                </a:cubicBezTo>
                <a:cubicBezTo>
                  <a:pt x="3822606" y="2584118"/>
                  <a:pt x="3794407" y="2592795"/>
                  <a:pt x="3768377" y="2597133"/>
                </a:cubicBezTo>
                <a:lnTo>
                  <a:pt x="3765731" y="2598363"/>
                </a:lnTo>
                <a:lnTo>
                  <a:pt x="3842130" y="2579777"/>
                </a:lnTo>
                <a:cubicBezTo>
                  <a:pt x="3855145" y="2575439"/>
                  <a:pt x="3868161" y="2573271"/>
                  <a:pt x="3881176" y="2571101"/>
                </a:cubicBezTo>
                <a:cubicBezTo>
                  <a:pt x="3894191" y="2568932"/>
                  <a:pt x="3905036" y="2564594"/>
                  <a:pt x="3913713" y="2564594"/>
                </a:cubicBezTo>
                <a:cubicBezTo>
                  <a:pt x="3915883" y="2568932"/>
                  <a:pt x="3920222" y="2573271"/>
                  <a:pt x="3926728" y="2575439"/>
                </a:cubicBezTo>
                <a:cubicBezTo>
                  <a:pt x="3950591" y="2568932"/>
                  <a:pt x="3972283" y="2562424"/>
                  <a:pt x="3993975" y="2553747"/>
                </a:cubicBezTo>
                <a:cubicBezTo>
                  <a:pt x="4004820" y="2549408"/>
                  <a:pt x="4015667" y="2547240"/>
                  <a:pt x="4026512" y="2542902"/>
                </a:cubicBezTo>
                <a:cubicBezTo>
                  <a:pt x="4037359" y="2538564"/>
                  <a:pt x="4048204" y="2534225"/>
                  <a:pt x="4061219" y="2529887"/>
                </a:cubicBezTo>
                <a:cubicBezTo>
                  <a:pt x="4059051" y="2538564"/>
                  <a:pt x="4054713" y="2549408"/>
                  <a:pt x="4052542" y="2560256"/>
                </a:cubicBezTo>
                <a:cubicBezTo>
                  <a:pt x="4022174" y="2575439"/>
                  <a:pt x="3991805" y="2588454"/>
                  <a:pt x="3961436" y="2603640"/>
                </a:cubicBezTo>
                <a:lnTo>
                  <a:pt x="3956970" y="2602390"/>
                </a:lnTo>
                <a:lnTo>
                  <a:pt x="3894191" y="2627500"/>
                </a:lnTo>
                <a:cubicBezTo>
                  <a:pt x="3874669" y="2634009"/>
                  <a:pt x="3857316" y="2638347"/>
                  <a:pt x="3842130" y="2642686"/>
                </a:cubicBezTo>
                <a:cubicBezTo>
                  <a:pt x="3809593" y="2651363"/>
                  <a:pt x="3785731" y="2655701"/>
                  <a:pt x="3764038" y="2662207"/>
                </a:cubicBezTo>
                <a:cubicBezTo>
                  <a:pt x="3765125" y="2656785"/>
                  <a:pt x="3751567" y="2656785"/>
                  <a:pt x="3731772" y="2659497"/>
                </a:cubicBezTo>
                <a:lnTo>
                  <a:pt x="3664284" y="2672628"/>
                </a:lnTo>
                <a:lnTo>
                  <a:pt x="3662084" y="2677393"/>
                </a:lnTo>
                <a:cubicBezTo>
                  <a:pt x="3605685" y="2690408"/>
                  <a:pt x="3542779" y="2701253"/>
                  <a:pt x="3482041" y="2712100"/>
                </a:cubicBezTo>
                <a:cubicBezTo>
                  <a:pt x="3462517" y="2709930"/>
                  <a:pt x="3464687" y="2705591"/>
                  <a:pt x="3440825" y="2701253"/>
                </a:cubicBezTo>
                <a:cubicBezTo>
                  <a:pt x="3429980" y="2701253"/>
                  <a:pt x="3419133" y="2701253"/>
                  <a:pt x="3406117" y="2701253"/>
                </a:cubicBezTo>
                <a:cubicBezTo>
                  <a:pt x="3388764" y="2707762"/>
                  <a:pt x="3367071" y="2714269"/>
                  <a:pt x="3345379" y="2720777"/>
                </a:cubicBezTo>
                <a:cubicBezTo>
                  <a:pt x="3325858" y="2722945"/>
                  <a:pt x="3308504" y="2725116"/>
                  <a:pt x="3291150" y="2725116"/>
                </a:cubicBezTo>
                <a:cubicBezTo>
                  <a:pt x="3273796" y="2725116"/>
                  <a:pt x="3256443" y="2727283"/>
                  <a:pt x="3236919" y="2727283"/>
                </a:cubicBezTo>
                <a:lnTo>
                  <a:pt x="3231027" y="272476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pPr lvl="0"/>
            <a:endParaRPr lang="en-US" noProof="0"/>
          </a:p>
        </p:txBody>
      </p:sp>
      <p:sp>
        <p:nvSpPr>
          <p:cNvPr id="13" name="Freeform: Shape 12">
            <a:extLst>
              <a:ext uri="{FF2B5EF4-FFF2-40B4-BE49-F238E27FC236}">
                <a16:creationId xmlns:a16="http://schemas.microsoft.com/office/drawing/2014/main" id="{7872B576-0982-4868-A9E3-43064BCA3090}"/>
              </a:ext>
            </a:extLst>
          </p:cNvPr>
          <p:cNvSpPr/>
          <p:nvPr userDrawn="1"/>
        </p:nvSpPr>
        <p:spPr>
          <a:xfrm rot="20700000" flipH="1">
            <a:off x="-643117"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solidFill>
            <a:schemeClr val="bg1">
              <a:alpha val="46000"/>
            </a:schemeClr>
          </a:solidFill>
          <a:ln w="9525" cap="flat">
            <a:noFill/>
            <a:prstDash val="solid"/>
            <a:miter/>
          </a:ln>
        </p:spPr>
        <p:txBody>
          <a:bodyPr wrap="square" rtlCol="0" anchor="ctr">
            <a:noAutofit/>
          </a:bodyPr>
          <a:lstStyle/>
          <a:p>
            <a:pPr lvl="0"/>
            <a:endParaRPr lang="en-US" noProof="0"/>
          </a:p>
        </p:txBody>
      </p:sp>
      <p:sp>
        <p:nvSpPr>
          <p:cNvPr id="3" name="Picture Placeholder 2" descr="Image Placeholder">
            <a:extLst>
              <a:ext uri="{FF2B5EF4-FFF2-40B4-BE49-F238E27FC236}">
                <a16:creationId xmlns:a16="http://schemas.microsoft.com/office/drawing/2014/main" id="{6E51F880-E841-47CE-8E64-B0D1C6EF00F8}"/>
              </a:ext>
            </a:extLst>
          </p:cNvPr>
          <p:cNvSpPr>
            <a:spLocks noGrp="1"/>
          </p:cNvSpPr>
          <p:nvPr>
            <p:ph type="pic" idx="1" hasCustomPrompt="1"/>
          </p:nvPr>
        </p:nvSpPr>
        <p:spPr>
          <a:xfrm>
            <a:off x="5181291" y="359999"/>
            <a:ext cx="6579708" cy="5764938"/>
          </a:xfrm>
          <a:solidFill>
            <a:schemeClr val="bg1">
              <a:lumMod val="95000"/>
            </a:schemeClr>
          </a:solidFill>
        </p:spPr>
        <p:txBody>
          <a:bodyPr anchor="ctr"/>
          <a:lstStyle>
            <a:lvl1pPr marL="0" indent="0" algn="ctr">
              <a:buNone/>
              <a:defRPr sz="1200" i="1">
                <a:latin typeface="+mn-lt"/>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Insert or Drag &amp; Drop your Photo</a:t>
            </a:r>
          </a:p>
        </p:txBody>
      </p:sp>
      <p:sp>
        <p:nvSpPr>
          <p:cNvPr id="2" name="Title 1">
            <a:extLst>
              <a:ext uri="{FF2B5EF4-FFF2-40B4-BE49-F238E27FC236}">
                <a16:creationId xmlns:a16="http://schemas.microsoft.com/office/drawing/2014/main" id="{82207D3A-6D77-4068-8652-5FE1DE2DBC22}"/>
              </a:ext>
            </a:extLst>
          </p:cNvPr>
          <p:cNvSpPr>
            <a:spLocks noGrp="1"/>
          </p:cNvSpPr>
          <p:nvPr>
            <p:ph type="title"/>
          </p:nvPr>
        </p:nvSpPr>
        <p:spPr>
          <a:xfrm>
            <a:off x="360000" y="359998"/>
            <a:ext cx="4186799" cy="3400228"/>
          </a:xfrm>
        </p:spPr>
        <p:txBody>
          <a:bodyPr anchor="b"/>
          <a:lstStyle>
            <a:lvl1pPr>
              <a:defRPr sz="3200"/>
            </a:lvl1pPr>
          </a:lstStyle>
          <a:p>
            <a:r>
              <a:rPr lang="en-US" noProof="0"/>
              <a:t>Click to edit Master title style</a:t>
            </a:r>
          </a:p>
        </p:txBody>
      </p:sp>
      <p:sp>
        <p:nvSpPr>
          <p:cNvPr id="11" name="Text Placeholder 3">
            <a:extLst>
              <a:ext uri="{FF2B5EF4-FFF2-40B4-BE49-F238E27FC236}">
                <a16:creationId xmlns:a16="http://schemas.microsoft.com/office/drawing/2014/main" id="{917DEB87-DE66-4311-84F4-4A1AE244A9D6}"/>
              </a:ext>
            </a:extLst>
          </p:cNvPr>
          <p:cNvSpPr>
            <a:spLocks noGrp="1"/>
          </p:cNvSpPr>
          <p:nvPr>
            <p:ph type="body" sz="half" idx="13" hasCustomPrompt="1"/>
          </p:nvPr>
        </p:nvSpPr>
        <p:spPr>
          <a:xfrm>
            <a:off x="359999" y="3960000"/>
            <a:ext cx="4186799" cy="2164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4" name="Footer Placeholder 3">
            <a:extLst>
              <a:ext uri="{FF2B5EF4-FFF2-40B4-BE49-F238E27FC236}">
                <a16:creationId xmlns:a16="http://schemas.microsoft.com/office/drawing/2014/main" id="{BEF37FB2-C8E4-48B7-AD0B-D7D416D5BA06}"/>
              </a:ext>
            </a:extLst>
          </p:cNvPr>
          <p:cNvSpPr>
            <a:spLocks noGrp="1"/>
          </p:cNvSpPr>
          <p:nvPr>
            <p:ph type="ftr" sz="quarter" idx="14"/>
          </p:nvPr>
        </p:nvSpPr>
        <p:spPr/>
        <p:txBody>
          <a:bodyPr/>
          <a:lstStyle/>
          <a:p>
            <a:endParaRPr lang="en-US" noProof="0"/>
          </a:p>
        </p:txBody>
      </p:sp>
      <p:sp>
        <p:nvSpPr>
          <p:cNvPr id="5" name="Slide Number Placeholder 4">
            <a:extLst>
              <a:ext uri="{FF2B5EF4-FFF2-40B4-BE49-F238E27FC236}">
                <a16:creationId xmlns:a16="http://schemas.microsoft.com/office/drawing/2014/main" id="{15922EC6-D3E6-47C7-AA58-7987C644DB64}"/>
              </a:ext>
            </a:extLst>
          </p:cNvPr>
          <p:cNvSpPr>
            <a:spLocks noGrp="1"/>
          </p:cNvSpPr>
          <p:nvPr>
            <p:ph type="sldNum" sz="quarter" idx="15"/>
          </p:nvPr>
        </p:nvSpPr>
        <p:spPr/>
        <p:txBody>
          <a:bodyPr/>
          <a:lstStyle/>
          <a:p>
            <a:pPr algn="ctr"/>
            <a:fld id="{B67B645E-C5E5-4727-B977-D372A0AA71D9}" type="slidenum">
              <a:rPr lang="en-US" noProof="0" smtClean="0"/>
              <a:pPr algn="ctr"/>
              <a:t>‹#›</a:t>
            </a:fld>
            <a:endParaRPr lang="en-US" noProof="0"/>
          </a:p>
        </p:txBody>
      </p:sp>
    </p:spTree>
    <p:extLst>
      <p:ext uri="{BB962C8B-B14F-4D97-AF65-F5344CB8AC3E}">
        <p14:creationId xmlns:p14="http://schemas.microsoft.com/office/powerpoint/2010/main" val="3304610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AAD347D-5ACD-4C99-B74B-A9C85AD731AF}" type="datetimeFigureOut">
              <a:rPr lang="en-US" smtClean="0"/>
              <a:t>12/14/2023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57262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12/14/2023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24987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12/14/2023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3937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4509A250-FF31-4206-8172-F9D3106AACB1}" type="datetimeFigureOut">
              <a:rPr lang="en-US" smtClean="0"/>
              <a:t>12/14/2023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323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4509A250-FF31-4206-8172-F9D3106AACB1}" type="datetimeFigureOut">
              <a:rPr lang="en-US" smtClean="0"/>
              <a:t>12/14/2023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91048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8DCD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4AAD347D-5ACD-4C99-B74B-A9C85AD731AF}" type="datetimeFigureOut">
              <a:rPr lang="en-US" smtClean="0"/>
              <a:t>12/14/2023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11808953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12/14/2023</a:t>
            </a:fld>
            <a:endParaRPr lang="en-US" dirty="0"/>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11921196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9200" cy="432000"/>
          </a:xfrm>
          <a:prstGeom prst="rect">
            <a:avLst/>
          </a:prstGeom>
        </p:spPr>
        <p:txBody>
          <a:bodyPr vert="horz" lIns="0" tIns="0" rIns="0" bIns="0" rtlCol="0" anchor="ctr">
            <a:no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29200"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endParaRPr lang="en-US" noProof="0"/>
          </a:p>
        </p:txBody>
      </p:sp>
      <p:pic>
        <p:nvPicPr>
          <p:cNvPr id="12" name="Picture 11">
            <a:extLst>
              <a:ext uri="{FF2B5EF4-FFF2-40B4-BE49-F238E27FC236}">
                <a16:creationId xmlns:a16="http://schemas.microsoft.com/office/drawing/2014/main" id="{0B6E215A-5CBB-4D87-AC07-D4489F92376D}"/>
              </a:ext>
            </a:extLst>
          </p:cNvPr>
          <p:cNvPicPr>
            <a:picLocks noChangeAspect="1"/>
          </p:cNvPicPr>
          <p:nvPr userDrawn="1"/>
        </p:nvPicPr>
        <p:blipFill>
          <a:blip r:embed="rId2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0755241" y="6359430"/>
            <a:ext cx="881183" cy="339985"/>
          </a:xfrm>
          <a:prstGeom prst="rect">
            <a:avLst/>
          </a:prstGeom>
        </p:spPr>
      </p:pic>
      <p:sp>
        <p:nvSpPr>
          <p:cNvPr id="4" name="Slide Number Placeholder 3">
            <a:extLst>
              <a:ext uri="{FF2B5EF4-FFF2-40B4-BE49-F238E27FC236}">
                <a16:creationId xmlns:a16="http://schemas.microsoft.com/office/drawing/2014/main" id="{215F7E44-8ABB-4ABE-998C-AFEFE7AA0503}"/>
              </a:ext>
            </a:extLst>
          </p:cNvPr>
          <p:cNvSpPr>
            <a:spLocks noGrp="1"/>
          </p:cNvSpPr>
          <p:nvPr>
            <p:ph type="sldNum" sz="quarter" idx="4"/>
          </p:nvPr>
        </p:nvSpPr>
        <p:spPr>
          <a:xfrm>
            <a:off x="11728948" y="6385422"/>
            <a:ext cx="288000" cy="288000"/>
          </a:xfrm>
          <a:prstGeom prst="ellipse">
            <a:avLst/>
          </a:prstGeom>
          <a:solidFill>
            <a:schemeClr val="tx1">
              <a:lumMod val="65000"/>
              <a:lumOff val="35000"/>
            </a:schemeClr>
          </a:solidFill>
        </p:spPr>
        <p:txBody>
          <a:bodyPr lIns="0" tIns="0" rIns="0" bIns="0" anchor="ctr"/>
          <a:lstStyle>
            <a:lvl1pPr algn="ctr">
              <a:defRPr lang="en-ZA" sz="1000" b="1" smtClean="0">
                <a:solidFill>
                  <a:schemeClr val="bg1"/>
                </a:solidFill>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368258051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Lst>
  <p:hf hdr="0" ftr="0"/>
  <p:txStyles>
    <p:titleStyle>
      <a:lvl1pPr algn="l" defTabSz="914400" rtl="0" eaLnBrk="1" latinLnBrk="0" hangingPunct="1">
        <a:lnSpc>
          <a:spcPct val="90000"/>
        </a:lnSpc>
        <a:spcBef>
          <a:spcPct val="0"/>
        </a:spcBef>
        <a:buNone/>
        <a:defRPr lang="en-ZA" sz="3200" b="1" kern="1200" spc="-150" dirty="0">
          <a:solidFill>
            <a:schemeClr val="tx1">
              <a:lumMod val="85000"/>
              <a:lumOff val="1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46.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sv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3" Type="http://schemas.openxmlformats.org/officeDocument/2006/relationships/hyperlink" Target="mailto:info@colliernesa.com" TargetMode="External"/><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9.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45.jpe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notesSlide" Target="../notesSlides/notesSlide22.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https://www.youtube.com/embed/nTHX2J68Ae0?feature=oembed" TargetMode="Externa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hyperlink" Target="https://www.youtube.com/watch?v=nTHX2J68Ae0" TargetMode="External"/><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486302" y="812974"/>
            <a:ext cx="3553372" cy="938609"/>
          </a:xfrm>
        </p:spPr>
        <p:txBody>
          <a:bodyPr vert="horz" lIns="91440" tIns="45720" rIns="91440" bIns="45720" rtlCol="0" anchor="t">
            <a:normAutofit fontScale="90000"/>
          </a:bodyPr>
          <a:lstStyle/>
          <a:p>
            <a:r>
              <a:rPr lang="en-US" sz="4000" kern="1200" dirty="0">
                <a:solidFill>
                  <a:srgbClr val="FFFFFF"/>
                </a:solidFill>
                <a:latin typeface="+mj-lt"/>
                <a:ea typeface="+mj-ea"/>
                <a:cs typeface="+mj-cs"/>
              </a:rPr>
              <a:t>PUBLIC UTILITIES IN  YOUR COMMUNITY</a:t>
            </a:r>
          </a:p>
        </p:txBody>
      </p:sp>
      <p:sp>
        <p:nvSpPr>
          <p:cNvPr id="6" name="TextBox 5">
            <a:extLst>
              <a:ext uri="{FF2B5EF4-FFF2-40B4-BE49-F238E27FC236}">
                <a16:creationId xmlns:a16="http://schemas.microsoft.com/office/drawing/2014/main" id="{7AC45604-AB31-4926-96AA-6C4AF9735847}"/>
              </a:ext>
            </a:extLst>
          </p:cNvPr>
          <p:cNvSpPr txBox="1"/>
          <p:nvPr/>
        </p:nvSpPr>
        <p:spPr>
          <a:xfrm>
            <a:off x="565105" y="5891650"/>
            <a:ext cx="3291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colliercountyfl.gov/</a:t>
            </a:r>
            <a:r>
              <a:rPr lang="en-US" dirty="0" err="1">
                <a:solidFill>
                  <a:srgbClr val="FFFF00"/>
                </a:solidFill>
                <a:latin typeface="Calibri"/>
              </a:rPr>
              <a:t>publicutilities</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11" name="Graphic 10" descr="Water with solid fill">
            <a:extLst>
              <a:ext uri="{FF2B5EF4-FFF2-40B4-BE49-F238E27FC236}">
                <a16:creationId xmlns:a16="http://schemas.microsoft.com/office/drawing/2014/main" id="{34755368-21F2-48C4-96C8-389B594A4BC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11361" y="2068260"/>
            <a:ext cx="384121" cy="384121"/>
          </a:xfrm>
          <a:prstGeom prst="rect">
            <a:avLst/>
          </a:prstGeom>
        </p:spPr>
      </p:pic>
      <p:pic>
        <p:nvPicPr>
          <p:cNvPr id="26" name="Graphic 25" descr="Garbage outline">
            <a:extLst>
              <a:ext uri="{FF2B5EF4-FFF2-40B4-BE49-F238E27FC236}">
                <a16:creationId xmlns:a16="http://schemas.microsoft.com/office/drawing/2014/main" id="{D05C915C-E241-4D04-BF0D-D8A8331E90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53633" y="2906699"/>
            <a:ext cx="914400" cy="914400"/>
          </a:xfrm>
          <a:prstGeom prst="rect">
            <a:avLst/>
          </a:prstGeom>
        </p:spPr>
      </p:pic>
      <p:pic>
        <p:nvPicPr>
          <p:cNvPr id="30" name="Graphic 29" descr="Sustainability outline">
            <a:extLst>
              <a:ext uri="{FF2B5EF4-FFF2-40B4-BE49-F238E27FC236}">
                <a16:creationId xmlns:a16="http://schemas.microsoft.com/office/drawing/2014/main" id="{6E78903E-5838-4958-9693-145FFC01D7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8828" y="3927940"/>
            <a:ext cx="914400" cy="914400"/>
          </a:xfrm>
          <a:prstGeom prst="rect">
            <a:avLst/>
          </a:prstGeom>
        </p:spPr>
      </p:pic>
      <p:pic>
        <p:nvPicPr>
          <p:cNvPr id="33" name="Graphic 32" descr="Water outline">
            <a:extLst>
              <a:ext uri="{FF2B5EF4-FFF2-40B4-BE49-F238E27FC236}">
                <a16:creationId xmlns:a16="http://schemas.microsoft.com/office/drawing/2014/main" id="{20D85B86-0D9A-4408-8A3B-8783FA99E9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46222" y="776057"/>
            <a:ext cx="914400" cy="914400"/>
          </a:xfrm>
          <a:prstGeom prst="rect">
            <a:avLst/>
          </a:prstGeom>
        </p:spPr>
      </p:pic>
      <p:pic>
        <p:nvPicPr>
          <p:cNvPr id="35" name="Graphic 34" descr="Arrow circle outline">
            <a:extLst>
              <a:ext uri="{FF2B5EF4-FFF2-40B4-BE49-F238E27FC236}">
                <a16:creationId xmlns:a16="http://schemas.microsoft.com/office/drawing/2014/main" id="{F2E0D64D-F974-48C5-99BF-23A0047193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12272" y="1711910"/>
            <a:ext cx="1197123" cy="1197123"/>
          </a:xfrm>
          <a:prstGeom prst="rect">
            <a:avLst/>
          </a:prstGeom>
        </p:spPr>
      </p:pic>
      <p:pic>
        <p:nvPicPr>
          <p:cNvPr id="43" name="Picture 42" descr="A field of flowers with the sun setting in the background&#10;&#10;Description automatically generated with medium confidence">
            <a:extLst>
              <a:ext uri="{FF2B5EF4-FFF2-40B4-BE49-F238E27FC236}">
                <a16:creationId xmlns:a16="http://schemas.microsoft.com/office/drawing/2014/main" id="{287B7222-3D13-43FD-8CFA-92D9E7E4D7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4670" y="661852"/>
            <a:ext cx="10183317" cy="5533866"/>
          </a:xfrm>
          <a:prstGeom prst="rect">
            <a:avLst/>
          </a:prstGeom>
          <a:noFill/>
        </p:spPr>
      </p:pic>
      <p:pic>
        <p:nvPicPr>
          <p:cNvPr id="8" name="Graphic 7" descr="Excavator outline">
            <a:extLst>
              <a:ext uri="{FF2B5EF4-FFF2-40B4-BE49-F238E27FC236}">
                <a16:creationId xmlns:a16="http://schemas.microsoft.com/office/drawing/2014/main" id="{30A9DA06-8CDC-8A0C-31FA-14695BABFFE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46221" y="4946847"/>
            <a:ext cx="914400" cy="914400"/>
          </a:xfrm>
          <a:prstGeom prst="rect">
            <a:avLst/>
          </a:prstGeom>
        </p:spPr>
      </p:pic>
      <p:sp>
        <p:nvSpPr>
          <p:cNvPr id="3" name="TextBox 2">
            <a:extLst>
              <a:ext uri="{FF2B5EF4-FFF2-40B4-BE49-F238E27FC236}">
                <a16:creationId xmlns:a16="http://schemas.microsoft.com/office/drawing/2014/main" id="{ED91DC06-922F-004E-5CB9-52A361F65689}"/>
              </a:ext>
            </a:extLst>
          </p:cNvPr>
          <p:cNvSpPr txBox="1"/>
          <p:nvPr/>
        </p:nvSpPr>
        <p:spPr>
          <a:xfrm>
            <a:off x="493281" y="3050320"/>
            <a:ext cx="3192239" cy="2031325"/>
          </a:xfrm>
          <a:prstGeom prst="rect">
            <a:avLst/>
          </a:prstGeom>
          <a:noFill/>
        </p:spPr>
        <p:txBody>
          <a:bodyPr wrap="square" rtlCol="0">
            <a:spAutoFit/>
          </a:bodyPr>
          <a:lstStyle/>
          <a:p>
            <a:r>
              <a:rPr lang="en-US" b="1" dirty="0">
                <a:solidFill>
                  <a:schemeClr val="bg1"/>
                </a:solidFill>
              </a:rPr>
              <a:t>Craig Pajer, P.E.</a:t>
            </a:r>
          </a:p>
          <a:p>
            <a:r>
              <a:rPr lang="en-US" b="1" dirty="0">
                <a:solidFill>
                  <a:schemeClr val="bg1"/>
                </a:solidFill>
              </a:rPr>
              <a:t>Subregional Utilities Division</a:t>
            </a:r>
          </a:p>
          <a:p>
            <a:r>
              <a:rPr lang="en-US" b="1" dirty="0">
                <a:solidFill>
                  <a:schemeClr val="bg1"/>
                </a:solidFill>
              </a:rPr>
              <a:t>Director</a:t>
            </a:r>
          </a:p>
          <a:p>
            <a:endParaRPr lang="en-US" b="1" dirty="0">
              <a:solidFill>
                <a:schemeClr val="bg1"/>
              </a:solidFill>
            </a:endParaRPr>
          </a:p>
          <a:p>
            <a:r>
              <a:rPr lang="en-US" b="1" dirty="0">
                <a:solidFill>
                  <a:schemeClr val="bg1"/>
                </a:solidFill>
              </a:rPr>
              <a:t>Kari Hodgson, P.E.</a:t>
            </a:r>
          </a:p>
          <a:p>
            <a:r>
              <a:rPr lang="en-US" b="1" dirty="0">
                <a:solidFill>
                  <a:schemeClr val="bg1"/>
                </a:solidFill>
              </a:rPr>
              <a:t>Solid Waste Division</a:t>
            </a:r>
          </a:p>
          <a:p>
            <a:r>
              <a:rPr lang="en-US" b="1" dirty="0">
                <a:solidFill>
                  <a:schemeClr val="bg1"/>
                </a:solidFill>
              </a:rPr>
              <a:t>Director</a:t>
            </a:r>
          </a:p>
        </p:txBody>
      </p:sp>
    </p:spTree>
    <p:extLst>
      <p:ext uri="{BB962C8B-B14F-4D97-AF65-F5344CB8AC3E}">
        <p14:creationId xmlns:p14="http://schemas.microsoft.com/office/powerpoint/2010/main" val="2596332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B01E9E-DBF0-243D-42D5-CC06DDA01E1F}"/>
              </a:ext>
            </a:extLst>
          </p:cNvPr>
          <p:cNvSpPr>
            <a:spLocks noGrp="1"/>
          </p:cNvSpPr>
          <p:nvPr>
            <p:ph type="title"/>
          </p:nvPr>
        </p:nvSpPr>
        <p:spPr>
          <a:xfrm>
            <a:off x="524257" y="796985"/>
            <a:ext cx="11329200" cy="432000"/>
          </a:xfrm>
        </p:spPr>
        <p:txBody>
          <a:bodyPr/>
          <a:lstStyle/>
          <a:p>
            <a:r>
              <a:rPr lang="en-US" sz="3600" dirty="0">
                <a:solidFill>
                  <a:schemeClr val="bg1"/>
                </a:solidFill>
                <a:latin typeface="Corbel" panose="020B0503020204020204" pitchFamily="34" charset="0"/>
                <a:cs typeface="Arial" panose="020B0604020202020204" pitchFamily="34" charset="0"/>
              </a:rPr>
              <a:t>AQUIFER  IMPACTS</a:t>
            </a:r>
            <a:br>
              <a:rPr lang="en-US" sz="3600" dirty="0">
                <a:solidFill>
                  <a:schemeClr val="bg1"/>
                </a:solidFill>
                <a:latin typeface="Corbel" panose="020B0503020204020204" pitchFamily="34" charset="0"/>
                <a:cs typeface="Arial" panose="020B0604020202020204" pitchFamily="34" charset="0"/>
              </a:rPr>
            </a:br>
            <a:endParaRPr lang="en-US" sz="3600" dirty="0">
              <a:solidFill>
                <a:schemeClr val="bg1"/>
              </a:solidFill>
              <a:latin typeface="Corbel" panose="020B05030202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29EF3A7-824A-CBC1-698B-66892ACCC67D}"/>
              </a:ext>
            </a:extLst>
          </p:cNvPr>
          <p:cNvSpPr txBox="1"/>
          <p:nvPr/>
        </p:nvSpPr>
        <p:spPr>
          <a:xfrm>
            <a:off x="524257" y="1378745"/>
            <a:ext cx="10534405"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pitchFamily="34" charset="0"/>
                <a:cs typeface="Calibri" panose="020F0502020204030204" pitchFamily="34" charset="0"/>
              </a:rPr>
              <a:t>Reduction in Agricultural Water Use Reduces Consumption</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lvl="1"/>
            <a:r>
              <a:rPr lang="en-US" i="1" dirty="0">
                <a:solidFill>
                  <a:srgbClr val="00B0F0"/>
                </a:solidFill>
                <a:effectLst/>
                <a:latin typeface="Arial" panose="020B0604020202020204" pitchFamily="34" charset="0"/>
                <a:ea typeface="Calibri" panose="020F0502020204030204" pitchFamily="34" charset="0"/>
              </a:rPr>
              <a:t>Most of the developments in the RLSA (and others) are converting existing agricultural lands with large and historic water uses.  The conversion of ag lands to mixed use development typically results in 60-70% reduction in overall water use.  However, with the County supplying reclaimed (IQ) water to many of these converted ag fields, that reduction can be 85% or more.  The result is actually more water available, not less.</a:t>
            </a:r>
            <a:endParaRPr lang="en-US" dirty="0">
              <a:solidFill>
                <a:srgbClr val="00B0F0"/>
              </a:solidFill>
              <a:effectLst/>
              <a:latin typeface="Calibri" panose="020F0502020204030204" pitchFamily="34" charset="0"/>
              <a:ea typeface="Calibri" panose="020F0502020204030204" pitchFamily="34" charset="0"/>
            </a:endParaRPr>
          </a:p>
          <a:p>
            <a:pPr lvl="1"/>
            <a:r>
              <a:rPr lang="en-US" i="1" dirty="0">
                <a:solidFill>
                  <a:srgbClr val="00B0F0"/>
                </a:solidFill>
                <a:effectLst/>
                <a:latin typeface="Arial" panose="020B0604020202020204" pitchFamily="34" charset="0"/>
                <a:ea typeface="Calibri" panose="020F0502020204030204" pitchFamily="34" charset="0"/>
              </a:rPr>
              <a:t> </a:t>
            </a:r>
            <a:endParaRPr lang="en-US" dirty="0">
              <a:solidFill>
                <a:srgbClr val="00B0F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alibri" panose="020F0502020204030204" pitchFamily="34" charset="0"/>
                <a:cs typeface="Calibri" panose="020F0502020204030204" pitchFamily="34" charset="0"/>
              </a:rPr>
              <a:t>Are we running out of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pitchFamily="34" charset="0"/>
              <a:cs typeface="Calibri" panose="020F0502020204030204" pitchFamily="34" charset="0"/>
            </a:endParaRPr>
          </a:p>
          <a:p>
            <a:pPr lvl="1"/>
            <a:r>
              <a:rPr lang="en-US" i="1" dirty="0">
                <a:solidFill>
                  <a:srgbClr val="00B0F0"/>
                </a:solidFill>
                <a:latin typeface="Arial" panose="020B0604020202020204" pitchFamily="34" charset="0"/>
              </a:rPr>
              <a:t>We are not running out of water.  In fact, the Lower West Coast Water Supply Plan published by the SFWMD every five years (most recently in 2022 for the period through 2045) includes updated assessments and projections of all water use demand types, all ground and surface water resources, all local water supply programs and infrastructure plans, and all environmental resources.  The primary conclusion of that document says, “future water needs of the region can continue to be met through 2045 with appropriate management, conservation, and implementation of projects identified herein”.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2700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469453" y="837251"/>
            <a:ext cx="3530194" cy="938609"/>
          </a:xfrm>
        </p:spPr>
        <p:txBody>
          <a:bodyPr vert="horz" lIns="91440" tIns="45720" rIns="91440" bIns="45720" rtlCol="0" anchor="t">
            <a:normAutofit fontScale="90000"/>
          </a:bodyPr>
          <a:lstStyle/>
          <a:p>
            <a:r>
              <a:rPr lang="en-US" sz="4000" b="1" dirty="0">
                <a:solidFill>
                  <a:schemeClr val="bg1"/>
                </a:solidFill>
                <a:latin typeface="Corbel" panose="020B0503020204020204" pitchFamily="34" charset="0"/>
                <a:cs typeface="Arial" panose="020B0604020202020204" pitchFamily="34" charset="0"/>
              </a:rPr>
              <a:t>WATER CONSERVATION</a:t>
            </a:r>
            <a:endParaRPr lang="en-US" sz="4000"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7AC45604-AB31-4926-96AA-6C4AF9735847}"/>
              </a:ext>
            </a:extLst>
          </p:cNvPr>
          <p:cNvSpPr txBox="1"/>
          <p:nvPr/>
        </p:nvSpPr>
        <p:spPr>
          <a:xfrm>
            <a:off x="578888" y="5879974"/>
            <a:ext cx="3311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colliercountyfl.gov/</a:t>
            </a:r>
            <a:r>
              <a:rPr lang="en-US" dirty="0" err="1">
                <a:solidFill>
                  <a:srgbClr val="FFFF00"/>
                </a:solidFill>
                <a:latin typeface="Calibri"/>
              </a:rPr>
              <a:t>publicutilities</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B91ED05-3E53-40D9-AFBC-9EC503BF6411}"/>
              </a:ext>
            </a:extLst>
          </p:cNvPr>
          <p:cNvSpPr txBox="1"/>
          <p:nvPr/>
        </p:nvSpPr>
        <p:spPr>
          <a:xfrm>
            <a:off x="469453" y="2186655"/>
            <a:ext cx="5364712" cy="3754874"/>
          </a:xfrm>
          <a:prstGeom prst="rect">
            <a:avLst/>
          </a:prstGeom>
          <a:noFill/>
        </p:spPr>
        <p:txBody>
          <a:bodyPr wrap="square" rtlCol="0">
            <a:spAutoFit/>
          </a:bodyPr>
          <a:lstStyle/>
          <a:p>
            <a:r>
              <a:rPr lang="en-US" sz="2000" dirty="0">
                <a:solidFill>
                  <a:schemeClr val="bg1"/>
                </a:solidFill>
              </a:rPr>
              <a:t>Everyone must follow irrigation schedule set by the South Florida Water Management District.</a:t>
            </a:r>
          </a:p>
          <a:p>
            <a:endParaRPr lang="en-US" sz="2000" dirty="0">
              <a:solidFill>
                <a:schemeClr val="bg1"/>
              </a:solidFill>
            </a:endParaRPr>
          </a:p>
          <a:p>
            <a:r>
              <a:rPr lang="en-US" sz="2000" dirty="0">
                <a:solidFill>
                  <a:schemeClr val="bg1"/>
                </a:solidFill>
              </a:rPr>
              <a:t>Odd-numbered addresses : Monday, Wednesday and Saturday  before 10 a.m. and after 4 p.m.</a:t>
            </a:r>
          </a:p>
          <a:p>
            <a:endParaRPr lang="en-US" sz="2000" dirty="0">
              <a:solidFill>
                <a:schemeClr val="bg1"/>
              </a:solidFill>
            </a:endParaRPr>
          </a:p>
          <a:p>
            <a:r>
              <a:rPr lang="en-US" sz="2000" dirty="0">
                <a:solidFill>
                  <a:schemeClr val="bg1"/>
                </a:solidFill>
              </a:rPr>
              <a:t>Even-numbered addresses: Tuesday, Thursday and </a:t>
            </a:r>
            <a:r>
              <a:rPr lang="en-US" sz="2000">
                <a:solidFill>
                  <a:schemeClr val="bg1"/>
                </a:solidFill>
              </a:rPr>
              <a:t>Sunday  before </a:t>
            </a:r>
            <a:r>
              <a:rPr lang="en-US" sz="2000" dirty="0">
                <a:solidFill>
                  <a:schemeClr val="bg1"/>
                </a:solidFill>
              </a:rPr>
              <a:t>10 a.m. and after 4 p.m.</a:t>
            </a:r>
          </a:p>
          <a:p>
            <a:endParaRPr lang="en-US" sz="2000" dirty="0">
              <a:solidFill>
                <a:schemeClr val="bg1"/>
              </a:solidFill>
            </a:endParaRPr>
          </a:p>
          <a:p>
            <a:r>
              <a:rPr lang="en-US" sz="2000" dirty="0">
                <a:solidFill>
                  <a:schemeClr val="bg1"/>
                </a:solidFill>
              </a:rPr>
              <a:t>No irrigation on Fridays or any day between 10 a.m. and 4 p.m.</a:t>
            </a:r>
          </a:p>
          <a:p>
            <a:pPr marL="0" indent="0">
              <a:buNone/>
            </a:pPr>
            <a:endParaRPr lang="en-US" dirty="0">
              <a:solidFill>
                <a:schemeClr val="bg1"/>
              </a:solidFill>
              <a:latin typeface="Corbel" panose="020B0503020204020204" pitchFamily="34" charset="0"/>
            </a:endParaRPr>
          </a:p>
        </p:txBody>
      </p:sp>
      <p:pic>
        <p:nvPicPr>
          <p:cNvPr id="3" name="Picture 2">
            <a:extLst>
              <a:ext uri="{FF2B5EF4-FFF2-40B4-BE49-F238E27FC236}">
                <a16:creationId xmlns:a16="http://schemas.microsoft.com/office/drawing/2014/main" id="{84C98B6A-B790-0B84-98D7-C387C0F3F11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96000" y="905402"/>
            <a:ext cx="5517112" cy="5109188"/>
          </a:xfrm>
          <a:prstGeom prst="rect">
            <a:avLst/>
          </a:prstGeom>
          <a:ln w="6350">
            <a:solidFill>
              <a:schemeClr val="bg2"/>
            </a:solidFill>
          </a:ln>
        </p:spPr>
      </p:pic>
    </p:spTree>
    <p:extLst>
      <p:ext uri="{BB962C8B-B14F-4D97-AF65-F5344CB8AC3E}">
        <p14:creationId xmlns:p14="http://schemas.microsoft.com/office/powerpoint/2010/main" val="1031918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504042" y="845422"/>
            <a:ext cx="3688774" cy="938609"/>
          </a:xfrm>
        </p:spPr>
        <p:txBody>
          <a:bodyPr vert="horz" lIns="91440" tIns="45720" rIns="91440" bIns="45720" rtlCol="0" anchor="t">
            <a:normAutofit fontScale="90000"/>
          </a:bodyPr>
          <a:lstStyle/>
          <a:p>
            <a:r>
              <a:rPr lang="en-US" sz="4000" b="1" dirty="0">
                <a:solidFill>
                  <a:schemeClr val="bg1"/>
                </a:solidFill>
                <a:latin typeface="Corbel" panose="020B0503020204020204" pitchFamily="34" charset="0"/>
                <a:cs typeface="Arial" panose="020B0604020202020204" pitchFamily="34" charset="0"/>
              </a:rPr>
              <a:t>NEIGHBORHOOD </a:t>
            </a:r>
            <a:r>
              <a:rPr lang="en-US" sz="3900" b="1" dirty="0">
                <a:solidFill>
                  <a:schemeClr val="bg1"/>
                </a:solidFill>
                <a:latin typeface="Corbel" panose="020B0503020204020204" pitchFamily="34" charset="0"/>
                <a:cs typeface="Arial" panose="020B0604020202020204" pitchFamily="34" charset="0"/>
              </a:rPr>
              <a:t>COMMUNICATION</a:t>
            </a:r>
            <a:endParaRPr lang="en-US" sz="3900" kern="1200" dirty="0">
              <a:solidFill>
                <a:srgbClr val="FFFFFF"/>
              </a:solidFill>
              <a:latin typeface="+mj-lt"/>
              <a:ea typeface="+mj-ea"/>
              <a:cs typeface="+mj-cs"/>
            </a:endParaRPr>
          </a:p>
        </p:txBody>
      </p:sp>
      <p:sp>
        <p:nvSpPr>
          <p:cNvPr id="13" name="TextBox 12">
            <a:extLst>
              <a:ext uri="{FF2B5EF4-FFF2-40B4-BE49-F238E27FC236}">
                <a16:creationId xmlns:a16="http://schemas.microsoft.com/office/drawing/2014/main" id="{9B91ED05-3E53-40D9-AFBC-9EC503BF6411}"/>
              </a:ext>
            </a:extLst>
          </p:cNvPr>
          <p:cNvSpPr txBox="1"/>
          <p:nvPr/>
        </p:nvSpPr>
        <p:spPr>
          <a:xfrm>
            <a:off x="521315" y="2387237"/>
            <a:ext cx="3905027" cy="2585323"/>
          </a:xfrm>
          <a:prstGeom prst="rect">
            <a:avLst/>
          </a:prstGeom>
          <a:noFill/>
        </p:spPr>
        <p:txBody>
          <a:bodyPr wrap="square" rtlCol="0">
            <a:spAutoFit/>
          </a:bodyPr>
          <a:lstStyle/>
          <a:p>
            <a:pPr lvl="0" algn="l"/>
            <a:r>
              <a:rPr lang="en-US" dirty="0">
                <a:solidFill>
                  <a:schemeClr val="bg1"/>
                </a:solidFill>
              </a:rPr>
              <a:t>I</a:t>
            </a:r>
            <a:r>
              <a:rPr lang="en-US" sz="1800" dirty="0">
                <a:solidFill>
                  <a:schemeClr val="bg1"/>
                </a:solidFill>
                <a:effectLst/>
              </a:rPr>
              <a:t>nformation about c</a:t>
            </a:r>
            <a:r>
              <a:rPr lang="en-US" dirty="0">
                <a:solidFill>
                  <a:schemeClr val="bg1"/>
                </a:solidFill>
              </a:rPr>
              <a:t>onstruction in the Northeast Service Area</a:t>
            </a:r>
            <a:endParaRPr lang="en-US" sz="1800" dirty="0">
              <a:solidFill>
                <a:schemeClr val="bg1"/>
              </a:solidFill>
              <a:effectLst/>
            </a:endParaRPr>
          </a:p>
          <a:p>
            <a:pPr lvl="0" algn="l"/>
            <a:endParaRPr lang="en-US" dirty="0">
              <a:solidFill>
                <a:schemeClr val="bg1"/>
              </a:solidFill>
            </a:endParaRPr>
          </a:p>
          <a:p>
            <a:pPr lvl="0" algn="l"/>
            <a:r>
              <a:rPr lang="en-US" sz="1800" dirty="0">
                <a:solidFill>
                  <a:schemeClr val="bg1"/>
                </a:solidFill>
                <a:effectLst/>
              </a:rPr>
              <a:t>Hotline:</a:t>
            </a:r>
          </a:p>
          <a:p>
            <a:pPr lvl="0" algn="l"/>
            <a:r>
              <a:rPr lang="en-US" b="0" i="0" dirty="0">
                <a:solidFill>
                  <a:schemeClr val="bg1"/>
                </a:solidFill>
                <a:effectLst/>
                <a:latin typeface="Calibri" panose="020F0502020204030204" pitchFamily="34" charset="0"/>
                <a:cs typeface="Calibri" panose="020F0502020204030204" pitchFamily="34" charset="0"/>
              </a:rPr>
              <a:t>239-337-1071</a:t>
            </a:r>
          </a:p>
          <a:p>
            <a:pPr lvl="0" algn="l"/>
            <a:endParaRPr lang="en-US" sz="1800" dirty="0">
              <a:solidFill>
                <a:schemeClr val="bg1"/>
              </a:solidFill>
              <a:effectLst/>
            </a:endParaRPr>
          </a:p>
          <a:p>
            <a:pPr lvl="0" algn="l"/>
            <a:r>
              <a:rPr lang="en-US" sz="1800" dirty="0">
                <a:solidFill>
                  <a:schemeClr val="bg1"/>
                </a:solidFill>
                <a:effectLst/>
              </a:rPr>
              <a:t>Project e-mail: </a:t>
            </a:r>
            <a:r>
              <a:rPr lang="en-US" b="0" i="0" u="none" strike="noStrike" dirty="0">
                <a:solidFill>
                  <a:schemeClr val="bg1"/>
                </a:solidFill>
                <a:effectLst/>
                <a:hlinkClick r:id="rId3">
                  <a:extLst>
                    <a:ext uri="{A12FA001-AC4F-418D-AE19-62706E023703}">
                      <ahyp:hlinkClr xmlns:ahyp="http://schemas.microsoft.com/office/drawing/2018/hyperlinkcolor" val="tx"/>
                    </a:ext>
                  </a:extLst>
                </a:hlinkClick>
              </a:rPr>
              <a:t>info@colliernesa.com</a:t>
            </a:r>
            <a:endParaRPr lang="en-US" sz="1800" dirty="0">
              <a:solidFill>
                <a:schemeClr val="bg1"/>
              </a:solidFill>
              <a:effectLst/>
            </a:endParaRPr>
          </a:p>
          <a:p>
            <a:pPr lvl="0" algn="l"/>
            <a:endParaRPr lang="en-US" sz="1800" dirty="0">
              <a:solidFill>
                <a:schemeClr val="bg1"/>
              </a:solidFill>
              <a:effectLst/>
            </a:endParaRPr>
          </a:p>
          <a:p>
            <a:pPr lvl="0" algn="l"/>
            <a:r>
              <a:rPr lang="en-US" sz="1800" dirty="0">
                <a:solidFill>
                  <a:schemeClr val="bg1"/>
                </a:solidFill>
                <a:effectLst/>
              </a:rPr>
              <a:t>NESA Project updates and notices:</a:t>
            </a:r>
          </a:p>
        </p:txBody>
      </p:sp>
      <p:sp>
        <p:nvSpPr>
          <p:cNvPr id="8" name="TextBox 7">
            <a:extLst>
              <a:ext uri="{FF2B5EF4-FFF2-40B4-BE49-F238E27FC236}">
                <a16:creationId xmlns:a16="http://schemas.microsoft.com/office/drawing/2014/main" id="{527C8DC7-C87D-A8B7-32E2-D8BA582F495E}"/>
              </a:ext>
            </a:extLst>
          </p:cNvPr>
          <p:cNvSpPr txBox="1"/>
          <p:nvPr/>
        </p:nvSpPr>
        <p:spPr>
          <a:xfrm>
            <a:off x="521315" y="4938571"/>
            <a:ext cx="3311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colliernesa.com</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9" name="Picture 8" descr="A picture containing text, standing, posing&#10;&#10;Description automatically generated">
            <a:extLst>
              <a:ext uri="{FF2B5EF4-FFF2-40B4-BE49-F238E27FC236}">
                <a16:creationId xmlns:a16="http://schemas.microsoft.com/office/drawing/2014/main" id="{2F38CF13-4C31-54DA-D460-C725EB97D9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a:stretch/>
        </p:blipFill>
        <p:spPr>
          <a:xfrm>
            <a:off x="5178902" y="713226"/>
            <a:ext cx="6394253" cy="5804015"/>
          </a:xfrm>
          <a:prstGeom prst="rect">
            <a:avLst/>
          </a:prstGeom>
          <a:ln w="6350">
            <a:solidFill>
              <a:schemeClr val="bg2"/>
            </a:solidFill>
          </a:ln>
        </p:spPr>
      </p:pic>
    </p:spTree>
    <p:extLst>
      <p:ext uri="{BB962C8B-B14F-4D97-AF65-F5344CB8AC3E}">
        <p14:creationId xmlns:p14="http://schemas.microsoft.com/office/powerpoint/2010/main" val="425971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545092" y="854708"/>
            <a:ext cx="3311324" cy="938609"/>
          </a:xfrm>
        </p:spPr>
        <p:txBody>
          <a:bodyPr vert="horz" lIns="91440" tIns="45720" rIns="91440" bIns="45720" rtlCol="0" anchor="t">
            <a:normAutofit/>
          </a:bodyPr>
          <a:lstStyle/>
          <a:p>
            <a:r>
              <a:rPr lang="en-US" sz="4000" kern="1200" dirty="0">
                <a:solidFill>
                  <a:srgbClr val="FFFFFF"/>
                </a:solidFill>
                <a:latin typeface="+mj-lt"/>
                <a:ea typeface="+mj-ea"/>
                <a:cs typeface="+mj-cs"/>
              </a:rPr>
              <a:t>QUESTIONS?</a:t>
            </a:r>
            <a:endParaRPr lang="en-US" sz="4000" kern="1200" dirty="0">
              <a:solidFill>
                <a:srgbClr val="FFFFFF"/>
              </a:solidFill>
              <a:latin typeface="Sakkal Majalla" panose="02000000000000000000" pitchFamily="2" charset="-78"/>
              <a:cs typeface="Sakkal Majalla" panose="02000000000000000000" pitchFamily="2" charset="-78"/>
            </a:endParaRPr>
          </a:p>
        </p:txBody>
      </p:sp>
      <p:pic>
        <p:nvPicPr>
          <p:cNvPr id="8" name="F43EB487-309F-4618-9B27-C587DC1FEE44" descr="IMG_0282.jpg">
            <a:extLst>
              <a:ext uri="{FF2B5EF4-FFF2-40B4-BE49-F238E27FC236}">
                <a16:creationId xmlns:a16="http://schemas.microsoft.com/office/drawing/2014/main" id="{66C6886B-1750-A697-F13F-A16F4EE2E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203179" y="582822"/>
            <a:ext cx="6379262" cy="5879971"/>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Logo&#10;&#10;Description automatically generated">
            <a:extLst>
              <a:ext uri="{FF2B5EF4-FFF2-40B4-BE49-F238E27FC236}">
                <a16:creationId xmlns:a16="http://schemas.microsoft.com/office/drawing/2014/main" id="{26A780D2-5B12-F650-D17B-BF054A3FDD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92" y="4797782"/>
            <a:ext cx="1670150" cy="461253"/>
          </a:xfrm>
          <a:prstGeom prst="rect">
            <a:avLst/>
          </a:prstGeom>
        </p:spPr>
      </p:pic>
      <p:sp>
        <p:nvSpPr>
          <p:cNvPr id="5" name="TextBox 4">
            <a:extLst>
              <a:ext uri="{FF2B5EF4-FFF2-40B4-BE49-F238E27FC236}">
                <a16:creationId xmlns:a16="http://schemas.microsoft.com/office/drawing/2014/main" id="{6234E23F-4719-1E8B-4A83-BD1046FA4673}"/>
              </a:ext>
            </a:extLst>
          </p:cNvPr>
          <p:cNvSpPr txBox="1"/>
          <p:nvPr/>
        </p:nvSpPr>
        <p:spPr>
          <a:xfrm>
            <a:off x="565105" y="5891650"/>
            <a:ext cx="3291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colliercountyfl.gov/</a:t>
            </a:r>
            <a:r>
              <a:rPr lang="en-US" dirty="0" err="1">
                <a:solidFill>
                  <a:srgbClr val="FFFF00"/>
                </a:solidFill>
                <a:latin typeface="Calibri"/>
              </a:rPr>
              <a:t>publicutilities</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541232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2">
            <a:extLst>
              <a:ext uri="{FF2B5EF4-FFF2-40B4-BE49-F238E27FC236}">
                <a16:creationId xmlns:a16="http://schemas.microsoft.com/office/drawing/2014/main" id="{AF3AC51E-8583-496F-8FBF-D0957458C5BB}"/>
              </a:ext>
            </a:extLst>
          </p:cNvPr>
          <p:cNvSpPr txBox="1">
            <a:spLocks/>
          </p:cNvSpPr>
          <p:nvPr/>
        </p:nvSpPr>
        <p:spPr>
          <a:xfrm>
            <a:off x="5995608" y="6023079"/>
            <a:ext cx="5276029" cy="91868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4000" dirty="0">
                <a:solidFill>
                  <a:srgbClr val="005894"/>
                </a:solidFill>
                <a:latin typeface="Aharoni" panose="02010803020104030203" pitchFamily="2" charset="-79"/>
                <a:cs typeface="Aharoni" panose="02010803020104030203" pitchFamily="2" charset="-79"/>
              </a:rPr>
              <a:t>239-252-7575</a:t>
            </a:r>
          </a:p>
        </p:txBody>
      </p:sp>
      <p:pic>
        <p:nvPicPr>
          <p:cNvPr id="19" name="Picture 18" descr="Text&#10;&#10;Description automatically generated">
            <a:extLst>
              <a:ext uri="{FF2B5EF4-FFF2-40B4-BE49-F238E27FC236}">
                <a16:creationId xmlns:a16="http://schemas.microsoft.com/office/drawing/2014/main" id="{28E77C8A-C1EB-4540-BC77-E45378D05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036" y="53105"/>
            <a:ext cx="4720073" cy="1622991"/>
          </a:xfrm>
          <a:prstGeom prst="rect">
            <a:avLst/>
          </a:prstGeom>
        </p:spPr>
      </p:pic>
      <p:sp>
        <p:nvSpPr>
          <p:cNvPr id="20" name="TextBox 19">
            <a:extLst>
              <a:ext uri="{FF2B5EF4-FFF2-40B4-BE49-F238E27FC236}">
                <a16:creationId xmlns:a16="http://schemas.microsoft.com/office/drawing/2014/main" id="{9BF8C94F-BC25-46C4-A145-AB5EA10DB143}"/>
              </a:ext>
            </a:extLst>
          </p:cNvPr>
          <p:cNvSpPr txBox="1"/>
          <p:nvPr/>
        </p:nvSpPr>
        <p:spPr>
          <a:xfrm>
            <a:off x="5026140" y="5531892"/>
            <a:ext cx="7488523" cy="553998"/>
          </a:xfrm>
          <a:prstGeom prst="rect">
            <a:avLst/>
          </a:prstGeom>
          <a:noFill/>
        </p:spPr>
        <p:txBody>
          <a:bodyPr wrap="square">
            <a:spAutoFit/>
          </a:bodyPr>
          <a:lstStyle/>
          <a:p>
            <a:pPr algn="ctr">
              <a:defRPr/>
            </a:pPr>
            <a:r>
              <a:rPr lang="en-US" sz="3000" dirty="0">
                <a:solidFill>
                  <a:srgbClr val="005894"/>
                </a:solidFill>
                <a:latin typeface="Aharoni" panose="02010803020104030203" pitchFamily="2" charset="-79"/>
                <a:cs typeface="Aharoni" panose="02010803020104030203" pitchFamily="2" charset="-79"/>
              </a:rPr>
              <a:t>colliercountyfl.gov/solidwaste</a:t>
            </a:r>
          </a:p>
        </p:txBody>
      </p:sp>
      <p:pic>
        <p:nvPicPr>
          <p:cNvPr id="21" name="Picture 20" descr="Starfish on sand near water&#10;&#10;Description automatically generated with medium confidence">
            <a:extLst>
              <a:ext uri="{FF2B5EF4-FFF2-40B4-BE49-F238E27FC236}">
                <a16:creationId xmlns:a16="http://schemas.microsoft.com/office/drawing/2014/main" id="{9FEDD2BB-1F28-4D1E-A364-E9F65DD39B4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46627" y="0"/>
            <a:ext cx="4341386" cy="6858000"/>
          </a:xfrm>
          <a:prstGeom prst="rect">
            <a:avLst/>
          </a:prstGeom>
        </p:spPr>
      </p:pic>
      <p:sp>
        <p:nvSpPr>
          <p:cNvPr id="23" name="TextBox 22">
            <a:extLst>
              <a:ext uri="{FF2B5EF4-FFF2-40B4-BE49-F238E27FC236}">
                <a16:creationId xmlns:a16="http://schemas.microsoft.com/office/drawing/2014/main" id="{070518D5-4DC9-4510-8A87-314A61FCED89}"/>
              </a:ext>
            </a:extLst>
          </p:cNvPr>
          <p:cNvSpPr txBox="1"/>
          <p:nvPr/>
        </p:nvSpPr>
        <p:spPr>
          <a:xfrm>
            <a:off x="4688013" y="3740247"/>
            <a:ext cx="7503987" cy="707886"/>
          </a:xfrm>
          <a:prstGeom prst="rect">
            <a:avLst/>
          </a:prstGeom>
          <a:noFill/>
        </p:spPr>
        <p:txBody>
          <a:bodyPr wrap="square">
            <a:spAutoFit/>
          </a:bodyPr>
          <a:lstStyle/>
          <a:p>
            <a:pPr algn="ctr">
              <a:defRPr/>
            </a:pPr>
            <a:r>
              <a:rPr lang="en-US" sz="2000" dirty="0">
                <a:solidFill>
                  <a:srgbClr val="005894"/>
                </a:solidFill>
                <a:latin typeface="Aharoni" panose="02010803020104030203" pitchFamily="2" charset="-79"/>
                <a:cs typeface="Aharoni" panose="02010803020104030203" pitchFamily="2" charset="-79"/>
              </a:rPr>
              <a:t>Collier County Public Utilities Department</a:t>
            </a:r>
          </a:p>
          <a:p>
            <a:pPr algn="ctr">
              <a:defRPr/>
            </a:pPr>
            <a:r>
              <a:rPr lang="en-US" sz="2000" dirty="0">
                <a:solidFill>
                  <a:srgbClr val="005894"/>
                </a:solidFill>
                <a:latin typeface="Aharoni" panose="02010803020104030203" pitchFamily="2" charset="-79"/>
                <a:cs typeface="Aharoni" panose="02010803020104030203" pitchFamily="2" charset="-79"/>
              </a:rPr>
              <a:t>Solid &amp; Hazardous Waste Management Division</a:t>
            </a:r>
          </a:p>
        </p:txBody>
      </p:sp>
      <p:pic>
        <p:nvPicPr>
          <p:cNvPr id="24" name="Graphic 23" descr="Monitor with solid fill">
            <a:extLst>
              <a:ext uri="{FF2B5EF4-FFF2-40B4-BE49-F238E27FC236}">
                <a16:creationId xmlns:a16="http://schemas.microsoft.com/office/drawing/2014/main" id="{83483C74-2B2B-462B-8FB4-68D557F41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3441" y="5494626"/>
            <a:ext cx="588080" cy="588080"/>
          </a:xfrm>
          <a:prstGeom prst="rect">
            <a:avLst/>
          </a:prstGeom>
        </p:spPr>
      </p:pic>
      <p:pic>
        <p:nvPicPr>
          <p:cNvPr id="25" name="Graphic 24" descr="Speaker phone with solid fill">
            <a:extLst>
              <a:ext uri="{FF2B5EF4-FFF2-40B4-BE49-F238E27FC236}">
                <a16:creationId xmlns:a16="http://schemas.microsoft.com/office/drawing/2014/main" id="{43CBF011-47D1-451F-A407-E700CBF56F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1348" y="6082706"/>
            <a:ext cx="644951" cy="644951"/>
          </a:xfrm>
          <a:prstGeom prst="rect">
            <a:avLst/>
          </a:prstGeom>
        </p:spPr>
      </p:pic>
      <p:sp>
        <p:nvSpPr>
          <p:cNvPr id="26" name="Rectangle 25">
            <a:extLst>
              <a:ext uri="{FF2B5EF4-FFF2-40B4-BE49-F238E27FC236}">
                <a16:creationId xmlns:a16="http://schemas.microsoft.com/office/drawing/2014/main" id="{EA6A4F99-CE2D-4082-BDE2-6AD05732913C}"/>
              </a:ext>
            </a:extLst>
          </p:cNvPr>
          <p:cNvSpPr/>
          <p:nvPr/>
        </p:nvSpPr>
        <p:spPr>
          <a:xfrm>
            <a:off x="4862897" y="1710178"/>
            <a:ext cx="7154216" cy="2123658"/>
          </a:xfrm>
          <a:prstGeom prst="rect">
            <a:avLst/>
          </a:prstGeom>
        </p:spPr>
        <p:txBody>
          <a:bodyPr wrap="square" lIns="0" tIns="0" rIns="0" bIns="0">
            <a:spAutoFit/>
          </a:bodyPr>
          <a:lstStyle/>
          <a:p>
            <a:pPr algn="ctr"/>
            <a:endParaRPr lang="en-US" sz="2500" dirty="0">
              <a:solidFill>
                <a:srgbClr val="D9781A"/>
              </a:solidFill>
              <a:latin typeface="Aharoni" panose="02010803020104030203" pitchFamily="2" charset="-79"/>
              <a:cs typeface="Aharoni" panose="02010803020104030203" pitchFamily="2" charset="-79"/>
            </a:endParaRPr>
          </a:p>
          <a:p>
            <a:pPr algn="ctr"/>
            <a:r>
              <a:rPr lang="en-US" sz="6000" dirty="0">
                <a:solidFill>
                  <a:srgbClr val="005894"/>
                </a:solidFill>
                <a:latin typeface="Aharoni" panose="02010803020104030203" pitchFamily="2" charset="-79"/>
                <a:cs typeface="Aharoni" panose="02010803020104030203" pitchFamily="2" charset="-79"/>
              </a:rPr>
              <a:t>LET’S TALK TRASH</a:t>
            </a:r>
          </a:p>
          <a:p>
            <a:pPr algn="ctr"/>
            <a:endParaRPr lang="en-US" sz="1000" dirty="0">
              <a:solidFill>
                <a:srgbClr val="00A599"/>
              </a:solidFill>
              <a:latin typeface="Aharoni" panose="02010803020104030203" pitchFamily="2" charset="-79"/>
              <a:cs typeface="Aharoni" panose="02010803020104030203" pitchFamily="2" charset="-79"/>
            </a:endParaRPr>
          </a:p>
          <a:p>
            <a:pPr algn="ctr"/>
            <a:r>
              <a:rPr lang="en-US" sz="1800" i="1" spc="-10" dirty="0">
                <a:solidFill>
                  <a:srgbClr val="005894"/>
                </a:solidFill>
                <a:effectLst/>
                <a:latin typeface="Garamond" panose="02020404030301010803" pitchFamily="18" charset="0"/>
                <a:ea typeface="Corbel" panose="020B0503020204020204" pitchFamily="34" charset="0"/>
                <a:cs typeface="Corbel" panose="020B0503020204020204" pitchFamily="34" charset="0"/>
              </a:rPr>
              <a:t>...........................................................................................................................</a:t>
            </a:r>
            <a:endParaRPr lang="en-US" sz="1800" dirty="0">
              <a:solidFill>
                <a:srgbClr val="005894"/>
              </a:solidFill>
              <a:effectLst/>
              <a:latin typeface="Corbel" panose="020B0503020204020204" pitchFamily="34" charset="0"/>
              <a:ea typeface="Corbel" panose="020B0503020204020204" pitchFamily="34" charset="0"/>
              <a:cs typeface="Corbel" panose="020B0503020204020204" pitchFamily="34" charset="0"/>
            </a:endParaRPr>
          </a:p>
          <a:p>
            <a:pPr algn="ctr"/>
            <a:endParaRPr lang="en-US" sz="2500" dirty="0">
              <a:solidFill>
                <a:srgbClr val="D9781A"/>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70772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0FBB80D-F23C-4EB6-A718-74AEE3E1DAC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223685" y="1829693"/>
            <a:ext cx="3555828" cy="355582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style>
          <a:lnRef idx="2">
            <a:schemeClr val="dk1"/>
          </a:lnRef>
          <a:fillRef idx="1">
            <a:schemeClr val="lt1"/>
          </a:fillRef>
          <a:effectRef idx="0">
            <a:schemeClr val="dk1"/>
          </a:effectRef>
          <a:fontRef idx="minor">
            <a:schemeClr val="dk1"/>
          </a:fontRef>
        </p:style>
      </p:pic>
      <p:pic>
        <p:nvPicPr>
          <p:cNvPr id="19" name="Picture 18" descr="A picture containing text, sky, outdoor, grass&#10;&#10;Description automatically generated">
            <a:extLst>
              <a:ext uri="{FF2B5EF4-FFF2-40B4-BE49-F238E27FC236}">
                <a16:creationId xmlns:a16="http://schemas.microsoft.com/office/drawing/2014/main" id="{2E23799C-5CD4-4D07-A53D-846BB8FEF6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43641" y="1651086"/>
            <a:ext cx="3555827" cy="355582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0" name="Picture 19">
            <a:extLst>
              <a:ext uri="{FF2B5EF4-FFF2-40B4-BE49-F238E27FC236}">
                <a16:creationId xmlns:a16="http://schemas.microsoft.com/office/drawing/2014/main" id="{1FE77B59-C9F6-4C65-B652-5B01C15FD1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1"/>
          <a:stretch/>
        </p:blipFill>
        <p:spPr>
          <a:xfrm>
            <a:off x="103731" y="1829695"/>
            <a:ext cx="3555826" cy="355582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21" name="Rectangle 20">
            <a:extLst>
              <a:ext uri="{FF2B5EF4-FFF2-40B4-BE49-F238E27FC236}">
                <a16:creationId xmlns:a16="http://schemas.microsoft.com/office/drawing/2014/main" id="{078A458D-79BF-4591-A1B5-2C7751B7698A}"/>
              </a:ext>
            </a:extLst>
          </p:cNvPr>
          <p:cNvSpPr/>
          <p:nvPr/>
        </p:nvSpPr>
        <p:spPr>
          <a:xfrm>
            <a:off x="-19267" y="100649"/>
            <a:ext cx="12192000" cy="1116311"/>
          </a:xfrm>
          <a:prstGeom prst="rect">
            <a:avLst/>
          </a:prstGeom>
          <a:solidFill>
            <a:srgbClr val="005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8DCD8"/>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34B75211-CE05-4FCC-B99B-21760BA23586}"/>
              </a:ext>
            </a:extLst>
          </p:cNvPr>
          <p:cNvSpPr txBox="1"/>
          <p:nvPr/>
        </p:nvSpPr>
        <p:spPr>
          <a:xfrm>
            <a:off x="-38534" y="215046"/>
            <a:ext cx="12192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Aharoni" panose="02010803020104030203" pitchFamily="2" charset="-79"/>
                <a:ea typeface="+mn-ea"/>
                <a:cs typeface="Aharoni" panose="02010803020104030203" pitchFamily="2" charset="-79"/>
              </a:rPr>
              <a:t>Core Services &amp; Programs</a:t>
            </a:r>
          </a:p>
        </p:txBody>
      </p:sp>
      <p:sp>
        <p:nvSpPr>
          <p:cNvPr id="24" name="TextBox 23">
            <a:extLst>
              <a:ext uri="{FF2B5EF4-FFF2-40B4-BE49-F238E27FC236}">
                <a16:creationId xmlns:a16="http://schemas.microsoft.com/office/drawing/2014/main" id="{B679560A-2C40-42B0-B3FE-E929DBD8C26B}"/>
              </a:ext>
            </a:extLst>
          </p:cNvPr>
          <p:cNvSpPr txBox="1"/>
          <p:nvPr/>
        </p:nvSpPr>
        <p:spPr>
          <a:xfrm>
            <a:off x="-85069" y="5370198"/>
            <a:ext cx="3933427"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rPr>
              <a:t>Collection</a:t>
            </a:r>
          </a:p>
        </p:txBody>
      </p:sp>
      <p:sp>
        <p:nvSpPr>
          <p:cNvPr id="25" name="TextBox 24">
            <a:extLst>
              <a:ext uri="{FF2B5EF4-FFF2-40B4-BE49-F238E27FC236}">
                <a16:creationId xmlns:a16="http://schemas.microsoft.com/office/drawing/2014/main" id="{A3F36F5B-142D-476C-A693-4602F1506353}"/>
              </a:ext>
            </a:extLst>
          </p:cNvPr>
          <p:cNvSpPr txBox="1"/>
          <p:nvPr/>
        </p:nvSpPr>
        <p:spPr>
          <a:xfrm>
            <a:off x="4034885" y="5405506"/>
            <a:ext cx="3933427"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rPr>
              <a:t>Disposal</a:t>
            </a:r>
          </a:p>
        </p:txBody>
      </p:sp>
      <p:sp>
        <p:nvSpPr>
          <p:cNvPr id="26" name="TextBox 25">
            <a:extLst>
              <a:ext uri="{FF2B5EF4-FFF2-40B4-BE49-F238E27FC236}">
                <a16:creationId xmlns:a16="http://schemas.microsoft.com/office/drawing/2014/main" id="{BB721C50-0C5C-4C66-A7D7-0B7720F4628E}"/>
              </a:ext>
            </a:extLst>
          </p:cNvPr>
          <p:cNvSpPr txBox="1"/>
          <p:nvPr/>
        </p:nvSpPr>
        <p:spPr>
          <a:xfrm>
            <a:off x="7619830" y="5422418"/>
            <a:ext cx="5003448"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rPr>
              <a:t>Recycling Centers</a:t>
            </a:r>
          </a:p>
        </p:txBody>
      </p:sp>
    </p:spTree>
    <p:extLst>
      <p:ext uri="{BB962C8B-B14F-4D97-AF65-F5344CB8AC3E}">
        <p14:creationId xmlns:p14="http://schemas.microsoft.com/office/powerpoint/2010/main" val="3583574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7EF322-7790-4FB9-9890-9500234554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98819" y="1651086"/>
            <a:ext cx="3555828" cy="355582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ln>
            <a:noFill/>
          </a:ln>
        </p:spPr>
        <p:style>
          <a:lnRef idx="2">
            <a:schemeClr val="dk1"/>
          </a:lnRef>
          <a:fillRef idx="1">
            <a:schemeClr val="lt1"/>
          </a:fillRef>
          <a:effectRef idx="0">
            <a:schemeClr val="dk1"/>
          </a:effectRef>
          <a:fontRef idx="minor">
            <a:schemeClr val="dk1"/>
          </a:fontRef>
        </p:style>
      </p:pic>
      <p:pic>
        <p:nvPicPr>
          <p:cNvPr id="10" name="Picture 9">
            <a:extLst>
              <a:ext uri="{FF2B5EF4-FFF2-40B4-BE49-F238E27FC236}">
                <a16:creationId xmlns:a16="http://schemas.microsoft.com/office/drawing/2014/main" id="{32D948B0-A284-4905-9C45-CFC4F1C156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305109" y="1651086"/>
            <a:ext cx="3555827" cy="3555827"/>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11" name="Picture 10">
            <a:extLst>
              <a:ext uri="{FF2B5EF4-FFF2-40B4-BE49-F238E27FC236}">
                <a16:creationId xmlns:a16="http://schemas.microsoft.com/office/drawing/2014/main" id="{6C4CD3D7-A3A3-434B-921F-9A219122C7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11"/>
          <a:stretch/>
        </p:blipFill>
        <p:spPr>
          <a:xfrm>
            <a:off x="292531" y="1718603"/>
            <a:ext cx="3555826" cy="355582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12" name="Rectangle 11">
            <a:extLst>
              <a:ext uri="{FF2B5EF4-FFF2-40B4-BE49-F238E27FC236}">
                <a16:creationId xmlns:a16="http://schemas.microsoft.com/office/drawing/2014/main" id="{2F7B80CA-0933-4573-9C38-0BF565E22786}"/>
              </a:ext>
            </a:extLst>
          </p:cNvPr>
          <p:cNvSpPr/>
          <p:nvPr/>
        </p:nvSpPr>
        <p:spPr>
          <a:xfrm>
            <a:off x="-19267" y="100649"/>
            <a:ext cx="12192000" cy="1116311"/>
          </a:xfrm>
          <a:prstGeom prst="rect">
            <a:avLst/>
          </a:prstGeom>
          <a:solidFill>
            <a:srgbClr val="005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8DCD8"/>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D2FD49E-A8EC-4AA6-91F3-62C545D81B7A}"/>
              </a:ext>
            </a:extLst>
          </p:cNvPr>
          <p:cNvSpPr txBox="1"/>
          <p:nvPr/>
        </p:nvSpPr>
        <p:spPr>
          <a:xfrm>
            <a:off x="-38534" y="215046"/>
            <a:ext cx="121920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uLnTx/>
                <a:uFillTx/>
                <a:latin typeface="Aharoni" panose="02010803020104030203" pitchFamily="2" charset="-79"/>
                <a:ea typeface="+mn-ea"/>
                <a:cs typeface="Aharoni" panose="02010803020104030203" pitchFamily="2" charset="-79"/>
              </a:rPr>
              <a:t>Services &amp; Programs</a:t>
            </a:r>
          </a:p>
        </p:txBody>
      </p:sp>
      <p:sp>
        <p:nvSpPr>
          <p:cNvPr id="14" name="TextBox 13">
            <a:extLst>
              <a:ext uri="{FF2B5EF4-FFF2-40B4-BE49-F238E27FC236}">
                <a16:creationId xmlns:a16="http://schemas.microsoft.com/office/drawing/2014/main" id="{F85E1207-3D5E-4C65-8EA3-D0CDA003B390}"/>
              </a:ext>
            </a:extLst>
          </p:cNvPr>
          <p:cNvSpPr txBox="1"/>
          <p:nvPr/>
        </p:nvSpPr>
        <p:spPr>
          <a:xfrm>
            <a:off x="0" y="5367867"/>
            <a:ext cx="3933427"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rPr>
              <a:t>Debris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rPr>
              <a:t>Removal</a:t>
            </a:r>
          </a:p>
        </p:txBody>
      </p:sp>
      <p:sp>
        <p:nvSpPr>
          <p:cNvPr id="15" name="TextBox 14">
            <a:extLst>
              <a:ext uri="{FF2B5EF4-FFF2-40B4-BE49-F238E27FC236}">
                <a16:creationId xmlns:a16="http://schemas.microsoft.com/office/drawing/2014/main" id="{6007C87F-D651-4CDF-B8B6-2A1D2D1BF21E}"/>
              </a:ext>
            </a:extLst>
          </p:cNvPr>
          <p:cNvSpPr txBox="1"/>
          <p:nvPr/>
        </p:nvSpPr>
        <p:spPr>
          <a:xfrm>
            <a:off x="4090752" y="5370198"/>
            <a:ext cx="3933427"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rPr>
              <a:t>Tank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rPr>
              <a:t>Compliance</a:t>
            </a:r>
          </a:p>
        </p:txBody>
      </p:sp>
      <p:sp>
        <p:nvSpPr>
          <p:cNvPr id="16" name="TextBox 15">
            <a:extLst>
              <a:ext uri="{FF2B5EF4-FFF2-40B4-BE49-F238E27FC236}">
                <a16:creationId xmlns:a16="http://schemas.microsoft.com/office/drawing/2014/main" id="{520B53C4-C4C2-4FF0-AD1F-FF1D4BCD56C1}"/>
              </a:ext>
            </a:extLst>
          </p:cNvPr>
          <p:cNvSpPr txBox="1"/>
          <p:nvPr/>
        </p:nvSpPr>
        <p:spPr>
          <a:xfrm>
            <a:off x="8239306" y="5310744"/>
            <a:ext cx="3933427"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rPr>
              <a:t>Small </a:t>
            </a:r>
            <a:r>
              <a:rPr lang="en-US" sz="3500" dirty="0">
                <a:solidFill>
                  <a:srgbClr val="005894"/>
                </a:solidFill>
                <a:latin typeface="Aharoni" panose="02010803020104030203" pitchFamily="2" charset="-79"/>
                <a:cs typeface="Aharoni" panose="02010803020104030203" pitchFamily="2" charset="-79"/>
              </a:rPr>
              <a:t>Quantity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a:solidFill>
                  <a:srgbClr val="005894"/>
                </a:solidFill>
                <a:latin typeface="Aharoni" panose="02010803020104030203" pitchFamily="2" charset="-79"/>
                <a:cs typeface="Aharoni" panose="02010803020104030203" pitchFamily="2" charset="-79"/>
              </a:rPr>
              <a:t>Generator</a:t>
            </a:r>
            <a:endParaRPr kumimoji="0" lang="en-US" sz="3500" b="0" i="0" u="none" strike="noStrike" kern="1200" cap="none" spc="0" normalizeH="0" baseline="0" noProof="0" dirty="0">
              <a:ln>
                <a:noFill/>
              </a:ln>
              <a:solidFill>
                <a:srgbClr val="005894"/>
              </a:solidFill>
              <a:effectLst/>
              <a:uLnTx/>
              <a:uFillTx/>
              <a:latin typeface="Aharoni" panose="02010803020104030203" pitchFamily="2" charset="-79"/>
              <a:ea typeface="+mn-ea"/>
              <a:cs typeface="Aharoni" panose="02010803020104030203" pitchFamily="2" charset="-79"/>
            </a:endParaRPr>
          </a:p>
        </p:txBody>
      </p:sp>
      <p:pic>
        <p:nvPicPr>
          <p:cNvPr id="17" name="Picture 16">
            <a:extLst>
              <a:ext uri="{FF2B5EF4-FFF2-40B4-BE49-F238E27FC236}">
                <a16:creationId xmlns:a16="http://schemas.microsoft.com/office/drawing/2014/main" id="{95C3576E-CF62-4294-AF38-6CC5E1CAA8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880" t="-7034" r="-1769" b="-610"/>
          <a:stretch/>
        </p:blipFill>
        <p:spPr>
          <a:xfrm>
            <a:off x="229394" y="1708222"/>
            <a:ext cx="3713602" cy="3537018"/>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Tree>
    <p:extLst>
      <p:ext uri="{BB962C8B-B14F-4D97-AF65-F5344CB8AC3E}">
        <p14:creationId xmlns:p14="http://schemas.microsoft.com/office/powerpoint/2010/main" val="3731876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5E452C-FF32-49E7-90C2-F339F4EE93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
          <a:stretch/>
        </p:blipFill>
        <p:spPr>
          <a:xfrm>
            <a:off x="-1" y="1047404"/>
            <a:ext cx="5802285" cy="5810596"/>
          </a:xfrm>
          <a:prstGeom prst="rect">
            <a:avLst/>
          </a:prstGeom>
          <a:ln>
            <a:solidFill>
              <a:schemeClr val="tx1">
                <a:lumMod val="65000"/>
                <a:lumOff val="35000"/>
              </a:schemeClr>
            </a:solidFill>
          </a:ln>
          <a:effectLst/>
        </p:spPr>
        <p:style>
          <a:lnRef idx="2">
            <a:schemeClr val="dk1"/>
          </a:lnRef>
          <a:fillRef idx="1">
            <a:schemeClr val="lt1"/>
          </a:fillRef>
          <a:effectRef idx="0">
            <a:schemeClr val="dk1"/>
          </a:effectRef>
          <a:fontRef idx="minor">
            <a:schemeClr val="dk1"/>
          </a:fontRef>
        </p:style>
      </p:pic>
      <p:sp>
        <p:nvSpPr>
          <p:cNvPr id="5" name="Slide Number Placeholder 4">
            <a:extLst>
              <a:ext uri="{FF2B5EF4-FFF2-40B4-BE49-F238E27FC236}">
                <a16:creationId xmlns:a16="http://schemas.microsoft.com/office/drawing/2014/main" id="{03607E7A-96DF-46F1-9D98-E499F5BC6919}"/>
              </a:ext>
            </a:extLst>
          </p:cNvPr>
          <p:cNvSpPr>
            <a:spLocks noGrp="1"/>
          </p:cNvSpPr>
          <p:nvPr>
            <p:ph type="sldNum" sz="quarter" idx="12"/>
          </p:nvPr>
        </p:nvSpPr>
        <p:spPr>
          <a:xfrm>
            <a:off x="7981950" y="6356355"/>
            <a:ext cx="2057400" cy="365125"/>
          </a:xfrm>
        </p:spPr>
        <p:txBody>
          <a:bodyPr vert="horz" lIns="91440" tIns="45720" rIns="91440" bIns="45720" rtlCol="0" anchor="ctr">
            <a:normAutofit/>
          </a:bodyPr>
          <a:lstStyle/>
          <a:p>
            <a:pPr>
              <a:spcAft>
                <a:spcPts val="600"/>
              </a:spcAft>
              <a:defRPr/>
            </a:pPr>
            <a:fld id="{D57F1E4F-1CFF-5643-939E-02111984F565}" type="slidenum">
              <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rPr>
              <a:pPr>
                <a:spcAft>
                  <a:spcPts val="600"/>
                </a:spcAft>
                <a:defRPr/>
              </a:pPr>
              <a:t>17</a:t>
            </a:fld>
            <a:endParaRPr lang="en-US">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latin typeface="Corbel" panose="020B0503020204020204"/>
            </a:endParaRPr>
          </a:p>
        </p:txBody>
      </p:sp>
      <p:pic>
        <p:nvPicPr>
          <p:cNvPr id="9" name="Picture 3">
            <a:extLst>
              <a:ext uri="{FF2B5EF4-FFF2-40B4-BE49-F238E27FC236}">
                <a16:creationId xmlns:a16="http://schemas.microsoft.com/office/drawing/2014/main" id="{54ABF68A-B736-48A4-97C7-2F08E36F4D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4545" y="1180407"/>
            <a:ext cx="5957455" cy="5677593"/>
          </a:xfrm>
          <a:prstGeom prst="rect">
            <a:avLst/>
          </a:prstGeom>
          <a:ln>
            <a:solidFill>
              <a:schemeClr val="tx1">
                <a:lumMod val="75000"/>
                <a:lumOff val="25000"/>
              </a:schemeClr>
            </a:solidFill>
          </a:ln>
          <a:effectLst/>
        </p:spPr>
      </p:pic>
      <p:sp>
        <p:nvSpPr>
          <p:cNvPr id="2" name="Title 1">
            <a:extLst>
              <a:ext uri="{FF2B5EF4-FFF2-40B4-BE49-F238E27FC236}">
                <a16:creationId xmlns:a16="http://schemas.microsoft.com/office/drawing/2014/main" id="{F07B24E5-87F5-2B10-5563-DB1F96149860}"/>
              </a:ext>
            </a:extLst>
          </p:cNvPr>
          <p:cNvSpPr txBox="1">
            <a:spLocks/>
          </p:cNvSpPr>
          <p:nvPr/>
        </p:nvSpPr>
        <p:spPr>
          <a:xfrm>
            <a:off x="0" y="0"/>
            <a:ext cx="4832802" cy="716809"/>
          </a:xfrm>
          <a:prstGeom prst="rect">
            <a:avLst/>
          </a:prstGeom>
          <a:solidFill>
            <a:schemeClr val="bg1"/>
          </a:solidFill>
          <a:ln>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5894"/>
                </a:solidFill>
                <a:latin typeface="Amasis MT Pro" panose="02040504050005020304" pitchFamily="18" charset="0"/>
                <a:cs typeface="Aharoni" panose="02010803020104030203" pitchFamily="2" charset="-79"/>
              </a:rPr>
              <a:t>DISPOSAL SERVICES</a:t>
            </a:r>
          </a:p>
        </p:txBody>
      </p:sp>
      <p:pic>
        <p:nvPicPr>
          <p:cNvPr id="4" name="Picture 3">
            <a:extLst>
              <a:ext uri="{FF2B5EF4-FFF2-40B4-BE49-F238E27FC236}">
                <a16:creationId xmlns:a16="http://schemas.microsoft.com/office/drawing/2014/main" id="{C9296ED5-2210-45B9-9A39-1DE9B7D6CD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3"/>
          <a:stretch/>
        </p:blipFill>
        <p:spPr>
          <a:xfrm>
            <a:off x="4838009" y="349136"/>
            <a:ext cx="2471237" cy="1712421"/>
          </a:xfrm>
          <a:prstGeom prst="ellipse">
            <a:avLst/>
          </a:prstGeom>
          <a:ln w="28575">
            <a:solidFill>
              <a:schemeClr val="tx1"/>
            </a:solidFill>
          </a:ln>
          <a:effectLst/>
        </p:spPr>
        <p:style>
          <a:lnRef idx="2">
            <a:schemeClr val="dk1"/>
          </a:lnRef>
          <a:fillRef idx="1">
            <a:schemeClr val="lt1"/>
          </a:fillRef>
          <a:effectRef idx="0">
            <a:schemeClr val="dk1"/>
          </a:effectRef>
          <a:fontRef idx="minor">
            <a:schemeClr val="dk1"/>
          </a:fontRef>
        </p:style>
      </p:pic>
      <p:sp>
        <p:nvSpPr>
          <p:cNvPr id="12" name="Title 1">
            <a:extLst>
              <a:ext uri="{FF2B5EF4-FFF2-40B4-BE49-F238E27FC236}">
                <a16:creationId xmlns:a16="http://schemas.microsoft.com/office/drawing/2014/main" id="{6DD49F4F-FCD0-5BFE-336D-77D38FEF5792}"/>
              </a:ext>
            </a:extLst>
          </p:cNvPr>
          <p:cNvSpPr txBox="1">
            <a:spLocks/>
          </p:cNvSpPr>
          <p:nvPr/>
        </p:nvSpPr>
        <p:spPr>
          <a:xfrm>
            <a:off x="7359198" y="0"/>
            <a:ext cx="4832802" cy="716809"/>
          </a:xfrm>
          <a:prstGeom prst="rect">
            <a:avLst/>
          </a:prstGeom>
          <a:solidFill>
            <a:schemeClr val="bg1"/>
          </a:solidFill>
          <a:ln>
            <a:noFill/>
          </a:ln>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5894"/>
                </a:solidFill>
                <a:latin typeface="Amasis MT Pro" panose="02040504050005020304" pitchFamily="18" charset="0"/>
                <a:cs typeface="Aharoni" panose="02010803020104030203" pitchFamily="2" charset="-79"/>
              </a:rPr>
              <a:t>RENEWABLE ENERGY</a:t>
            </a:r>
          </a:p>
        </p:txBody>
      </p:sp>
    </p:spTree>
    <p:extLst>
      <p:ext uri="{BB962C8B-B14F-4D97-AF65-F5344CB8AC3E}">
        <p14:creationId xmlns:p14="http://schemas.microsoft.com/office/powerpoint/2010/main" val="3062858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4444C13-CF06-45BD-90B8-2CBFFD52B37A}"/>
              </a:ext>
            </a:extLst>
          </p:cNvPr>
          <p:cNvSpPr txBox="1"/>
          <p:nvPr/>
        </p:nvSpPr>
        <p:spPr>
          <a:xfrm>
            <a:off x="197708" y="5025306"/>
            <a:ext cx="8194089" cy="1015663"/>
          </a:xfrm>
          <a:prstGeom prst="rect">
            <a:avLst/>
          </a:prstGeom>
          <a:noFill/>
        </p:spPr>
        <p:txBody>
          <a:bodyPr wrap="square">
            <a:spAutoFit/>
          </a:bodyPr>
          <a:lstStyle/>
          <a:p>
            <a:pPr>
              <a:defRPr/>
            </a:pPr>
            <a:r>
              <a:rPr lang="en-US" sz="6000" dirty="0">
                <a:solidFill>
                  <a:srgbClr val="005894"/>
                </a:solidFill>
                <a:latin typeface="Aharoni" panose="02010803020104030203" pitchFamily="2" charset="-79"/>
                <a:cs typeface="Aharoni" panose="02010803020104030203" pitchFamily="2" charset="-79"/>
              </a:rPr>
              <a:t>Collection</a:t>
            </a:r>
          </a:p>
        </p:txBody>
      </p:sp>
      <p:pic>
        <p:nvPicPr>
          <p:cNvPr id="20" name="Picture 19">
            <a:extLst>
              <a:ext uri="{FF2B5EF4-FFF2-40B4-BE49-F238E27FC236}">
                <a16:creationId xmlns:a16="http://schemas.microsoft.com/office/drawing/2014/main" id="{61EA7449-32AB-45BF-8053-EB34D63F1C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62929"/>
            <a:ext cx="12188932" cy="5696067"/>
          </a:xfrm>
          <a:custGeom>
            <a:avLst/>
            <a:gdLst/>
            <a:ahLst/>
            <a:cxnLst/>
            <a:rect l="l" t="t" r="r" b="b"/>
            <a:pathLst>
              <a:path w="12188952" h="5696077">
                <a:moveTo>
                  <a:pt x="0" y="0"/>
                </a:moveTo>
                <a:lnTo>
                  <a:pt x="12188952" y="0"/>
                </a:lnTo>
                <a:lnTo>
                  <a:pt x="12188952" y="4710335"/>
                </a:lnTo>
                <a:lnTo>
                  <a:pt x="12113803" y="4718295"/>
                </a:lnTo>
                <a:cubicBezTo>
                  <a:pt x="10139508" y="4916244"/>
                  <a:pt x="8237152" y="5009247"/>
                  <a:pt x="6753597" y="5041852"/>
                </a:cubicBezTo>
                <a:cubicBezTo>
                  <a:pt x="4940362" y="5081701"/>
                  <a:pt x="2657278" y="5062371"/>
                  <a:pt x="400746" y="4870509"/>
                </a:cubicBezTo>
                <a:lnTo>
                  <a:pt x="3700" y="4833875"/>
                </a:lnTo>
                <a:lnTo>
                  <a:pt x="3700" y="5696077"/>
                </a:lnTo>
                <a:lnTo>
                  <a:pt x="0" y="5696077"/>
                </a:lnTo>
                <a:close/>
              </a:path>
            </a:pathLst>
          </a:custGeom>
        </p:spPr>
      </p:pic>
    </p:spTree>
    <p:extLst>
      <p:ext uri="{BB962C8B-B14F-4D97-AF65-F5344CB8AC3E}">
        <p14:creationId xmlns:p14="http://schemas.microsoft.com/office/powerpoint/2010/main" val="2207719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F29B15-3373-4939-E9B6-6299C5A15E41}"/>
              </a:ext>
            </a:extLst>
          </p:cNvPr>
          <p:cNvSpPr/>
          <p:nvPr/>
        </p:nvSpPr>
        <p:spPr>
          <a:xfrm>
            <a:off x="8198069" y="0"/>
            <a:ext cx="3993931" cy="6858000"/>
          </a:xfrm>
          <a:prstGeom prst="rect">
            <a:avLst/>
          </a:prstGeom>
          <a:solidFill>
            <a:srgbClr val="0058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3B46AEC8-198A-B495-57E7-4E70CBE4EE9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358318" y="341682"/>
            <a:ext cx="3659203" cy="5892863"/>
          </a:xfrm>
          <a:prstGeom prst="rect">
            <a:avLst/>
          </a:prstGeom>
          <a:effectLst/>
        </p:spPr>
      </p:pic>
      <p:graphicFrame>
        <p:nvGraphicFramePr>
          <p:cNvPr id="8" name="Chart 7">
            <a:extLst>
              <a:ext uri="{FF2B5EF4-FFF2-40B4-BE49-F238E27FC236}">
                <a16:creationId xmlns:a16="http://schemas.microsoft.com/office/drawing/2014/main" id="{60AB27EC-9408-F71A-3015-0C6F36A93C35}"/>
              </a:ext>
            </a:extLst>
          </p:cNvPr>
          <p:cNvGraphicFramePr>
            <a:graphicFrameLocks/>
          </p:cNvGraphicFramePr>
          <p:nvPr>
            <p:extLst>
              <p:ext uri="{D42A27DB-BD31-4B8C-83A1-F6EECF244321}">
                <p14:modId xmlns:p14="http://schemas.microsoft.com/office/powerpoint/2010/main" val="1804801285"/>
              </p:ext>
            </p:extLst>
          </p:nvPr>
        </p:nvGraphicFramePr>
        <p:xfrm>
          <a:off x="252249" y="1650124"/>
          <a:ext cx="7777846" cy="4501294"/>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a:extLst>
              <a:ext uri="{FF2B5EF4-FFF2-40B4-BE49-F238E27FC236}">
                <a16:creationId xmlns:a16="http://schemas.microsoft.com/office/drawing/2014/main" id="{DA9380D0-685B-C487-C589-3BC1891C4863}"/>
              </a:ext>
            </a:extLst>
          </p:cNvPr>
          <p:cNvSpPr>
            <a:spLocks noGrp="1"/>
          </p:cNvSpPr>
          <p:nvPr>
            <p:ph type="title"/>
          </p:nvPr>
        </p:nvSpPr>
        <p:spPr>
          <a:xfrm>
            <a:off x="0" y="0"/>
            <a:ext cx="4570675" cy="686908"/>
          </a:xfrm>
          <a:ln>
            <a:noFill/>
          </a:ln>
        </p:spPr>
        <p:txBody>
          <a:bodyPr vert="horz" lIns="91440" tIns="45720" rIns="91440" bIns="45720" rtlCol="0" anchor="ctr">
            <a:normAutofit fontScale="90000"/>
          </a:bodyPr>
          <a:lstStyle/>
          <a:p>
            <a:r>
              <a:rPr lang="en-US" sz="2800" b="1" dirty="0">
                <a:solidFill>
                  <a:srgbClr val="005894"/>
                </a:solidFill>
                <a:latin typeface="Amasis MT Pro" panose="02040504050005020304" pitchFamily="18" charset="0"/>
                <a:cs typeface="Aharoni" panose="02010803020104030203" pitchFamily="2" charset="-79"/>
              </a:rPr>
              <a:t>COLLECTION PROGRAM</a:t>
            </a:r>
            <a:endParaRPr lang="en-US" sz="3200" b="1" kern="1200" dirty="0">
              <a:solidFill>
                <a:schemeClr val="tx1"/>
              </a:solidFill>
              <a:latin typeface="+mj-lt"/>
              <a:ea typeface="+mj-ea"/>
              <a:cs typeface="+mj-cs"/>
            </a:endParaRPr>
          </a:p>
        </p:txBody>
      </p:sp>
    </p:spTree>
    <p:extLst>
      <p:ext uri="{BB962C8B-B14F-4D97-AF65-F5344CB8AC3E}">
        <p14:creationId xmlns:p14="http://schemas.microsoft.com/office/powerpoint/2010/main" val="1816020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59" name="TextBox 58">
            <a:extLst>
              <a:ext uri="{FF2B5EF4-FFF2-40B4-BE49-F238E27FC236}">
                <a16:creationId xmlns:a16="http://schemas.microsoft.com/office/drawing/2014/main" id="{9DC0A1BA-2B5A-4EEE-916E-2C8731420C12}"/>
              </a:ext>
            </a:extLst>
          </p:cNvPr>
          <p:cNvSpPr txBox="1"/>
          <p:nvPr/>
        </p:nvSpPr>
        <p:spPr>
          <a:xfrm>
            <a:off x="514047" y="811930"/>
            <a:ext cx="7773010" cy="1754326"/>
          </a:xfrm>
          <a:prstGeom prst="rect">
            <a:avLst/>
          </a:prstGeom>
          <a:noFill/>
        </p:spPr>
        <p:txBody>
          <a:bodyPr wrap="square" rtlCol="0">
            <a:spAutoFit/>
          </a:bodyPr>
          <a:lstStyle/>
          <a:p>
            <a:r>
              <a:rPr lang="en-US" sz="3600" b="1" dirty="0">
                <a:solidFill>
                  <a:schemeClr val="bg1"/>
                </a:solidFill>
                <a:latin typeface="Corbel" panose="020B0503020204020204" pitchFamily="34" charset="0"/>
                <a:cs typeface="Arial" panose="020B0604020202020204" pitchFamily="34" charset="0"/>
              </a:rPr>
              <a:t>COLLIER COUNTY</a:t>
            </a:r>
          </a:p>
          <a:p>
            <a:r>
              <a:rPr lang="en-US" sz="3600" b="1" dirty="0">
                <a:solidFill>
                  <a:schemeClr val="bg1"/>
                </a:solidFill>
                <a:latin typeface="Corbel" panose="020B0503020204020204" pitchFamily="34" charset="0"/>
                <a:cs typeface="Arial" panose="020B0604020202020204" pitchFamily="34" charset="0"/>
              </a:rPr>
              <a:t>WATER &amp; SEWER</a:t>
            </a:r>
          </a:p>
          <a:p>
            <a:r>
              <a:rPr lang="en-US" sz="3600" b="1" dirty="0">
                <a:solidFill>
                  <a:schemeClr val="bg1"/>
                </a:solidFill>
                <a:latin typeface="Corbel" panose="020B0503020204020204" pitchFamily="34" charset="0"/>
                <a:cs typeface="Arial" panose="020B0604020202020204" pitchFamily="34" charset="0"/>
              </a:rPr>
              <a:t>DISTRICT</a:t>
            </a:r>
            <a:endParaRPr lang="en-US" sz="3600" b="1" dirty="0">
              <a:solidFill>
                <a:schemeClr val="bg1"/>
              </a:solidFill>
              <a:latin typeface="+mj-lt"/>
            </a:endParaRPr>
          </a:p>
        </p:txBody>
      </p:sp>
      <p:pic>
        <p:nvPicPr>
          <p:cNvPr id="2" name="Picture 1" descr="A picture containing indoor, blue, several&#10;&#10;Description automatically generated">
            <a:extLst>
              <a:ext uri="{FF2B5EF4-FFF2-40B4-BE49-F238E27FC236}">
                <a16:creationId xmlns:a16="http://schemas.microsoft.com/office/drawing/2014/main" id="{FB282300-6A9E-0394-2029-F5A7A8B1AA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3482" y="1429422"/>
            <a:ext cx="2621056" cy="1920240"/>
          </a:xfrm>
          <a:prstGeom prst="rect">
            <a:avLst/>
          </a:prstGeom>
          <a:ln w="6350">
            <a:solidFill>
              <a:schemeClr val="bg2"/>
            </a:solidFill>
          </a:ln>
        </p:spPr>
      </p:pic>
      <p:sp>
        <p:nvSpPr>
          <p:cNvPr id="5" name="TextBox 4">
            <a:extLst>
              <a:ext uri="{FF2B5EF4-FFF2-40B4-BE49-F238E27FC236}">
                <a16:creationId xmlns:a16="http://schemas.microsoft.com/office/drawing/2014/main" id="{D26EF12E-C7A1-5A53-1FF5-2F71064FED31}"/>
              </a:ext>
            </a:extLst>
          </p:cNvPr>
          <p:cNvSpPr txBox="1"/>
          <p:nvPr/>
        </p:nvSpPr>
        <p:spPr>
          <a:xfrm>
            <a:off x="668300" y="2566256"/>
            <a:ext cx="3802743" cy="286232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Andalus"/>
              </a:rPr>
              <a:t>24/7/365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Andalus"/>
              </a:rPr>
              <a:t>240 square mile service area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solidFill>
                <a:latin typeface="Corbel" panose="020B0503020204020204" pitchFamily="34" charset="0"/>
                <a:ea typeface="Rockwell" panose="02060603020205020403" pitchFamily="18" charset="0"/>
                <a:cs typeface="Times New Roman" panose="02020603050405020304" pitchFamily="18" charset="0"/>
              </a:rPr>
              <a:t>2,582</a:t>
            </a: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Times New Roman" panose="02020603050405020304" pitchFamily="18" charset="0"/>
              </a:rPr>
              <a:t> miles of in-ground pipe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Times New Roman" panose="02020603050405020304" pitchFamily="18" charset="0"/>
              </a:rPr>
              <a:t>84,693 service connections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Andalus"/>
              </a:rPr>
              <a:t>Over 10 billion gallons of potable water produced annually</a:t>
            </a:r>
            <a:endPar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Times New Roman" panose="02020603050405020304" pitchFamily="18" charset="0"/>
              </a:rPr>
              <a:t>Treat 7.</a:t>
            </a:r>
            <a:r>
              <a:rPr lang="en-US" dirty="0">
                <a:solidFill>
                  <a:prstClr val="white"/>
                </a:solidFill>
                <a:latin typeface="Corbel" panose="020B0503020204020204" pitchFamily="34" charset="0"/>
                <a:ea typeface="Rockwell" panose="02060603020205020403" pitchFamily="18" charset="0"/>
                <a:cs typeface="Times New Roman" panose="02020603050405020304" pitchFamily="18" charset="0"/>
              </a:rPr>
              <a:t>8 billion gallons of wastewater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Times New Roman" panose="02020603050405020304" pitchFamily="18" charset="0"/>
              </a:rPr>
              <a:t>Distribute</a:t>
            </a:r>
            <a:r>
              <a:rPr lang="en-US" dirty="0">
                <a:solidFill>
                  <a:prstClr val="white"/>
                </a:solidFill>
                <a:latin typeface="Corbel" panose="020B0503020204020204" pitchFamily="34" charset="0"/>
                <a:ea typeface="Rockwell" panose="02060603020205020403" pitchFamily="18" charset="0"/>
                <a:cs typeface="Times New Roman" panose="02020603050405020304" pitchFamily="18" charset="0"/>
              </a:rPr>
              <a:t> over 5 billion gallons of reclaimed irrigation quality water</a:t>
            </a:r>
            <a:endPar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Rockwell" panose="02060603020205020403"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3318DDE-9A2E-075B-D4BE-D36401F2D2A4}"/>
              </a:ext>
            </a:extLst>
          </p:cNvPr>
          <p:cNvSpPr txBox="1"/>
          <p:nvPr/>
        </p:nvSpPr>
        <p:spPr>
          <a:xfrm>
            <a:off x="514047" y="5861404"/>
            <a:ext cx="33612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colliercountyfl.gov/</a:t>
            </a:r>
            <a:r>
              <a:rPr lang="en-US" dirty="0" err="1">
                <a:solidFill>
                  <a:srgbClr val="FFFF00"/>
                </a:solidFill>
                <a:latin typeface="Calibri"/>
              </a:rPr>
              <a:t>publicutilities</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459B68A0-370B-3219-9622-D7BF720BD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71043" y="3659724"/>
            <a:ext cx="4389736" cy="2319386"/>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a:ln w="6350">
            <a:solidFill>
              <a:schemeClr val="bg2"/>
            </a:solidFill>
          </a:ln>
        </p:spPr>
      </p:pic>
      <p:pic>
        <p:nvPicPr>
          <p:cNvPr id="12" name="Content Placeholder 6">
            <a:extLst>
              <a:ext uri="{FF2B5EF4-FFF2-40B4-BE49-F238E27FC236}">
                <a16:creationId xmlns:a16="http://schemas.microsoft.com/office/drawing/2014/main" id="{5FD1C1F4-4C25-400F-EED5-3BDD63D2CB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71044" y="1429422"/>
            <a:ext cx="4389736" cy="192024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a:ln w="6350">
            <a:solidFill>
              <a:schemeClr val="bg2"/>
            </a:solidFill>
          </a:ln>
        </p:spPr>
      </p:pic>
      <p:pic>
        <p:nvPicPr>
          <p:cNvPr id="13" name="Picture 12">
            <a:extLst>
              <a:ext uri="{FF2B5EF4-FFF2-40B4-BE49-F238E27FC236}">
                <a16:creationId xmlns:a16="http://schemas.microsoft.com/office/drawing/2014/main" id="{10A28654-1A17-C0A5-3A6F-2FD7836B25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3482" y="3659724"/>
            <a:ext cx="2621056" cy="2310729"/>
          </a:xfrm>
          <a:prstGeom prst="rect">
            <a:avLst/>
          </a:prstGeom>
          <a:ln w="6350">
            <a:solidFill>
              <a:schemeClr val="bg1"/>
            </a:solidFill>
          </a:ln>
        </p:spPr>
      </p:pic>
    </p:spTree>
    <p:extLst>
      <p:ext uri="{BB962C8B-B14F-4D97-AF65-F5344CB8AC3E}">
        <p14:creationId xmlns:p14="http://schemas.microsoft.com/office/powerpoint/2010/main" val="1961588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1085EFC5-F11B-4457-95B5-5786A98EA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702" y="0"/>
            <a:ext cx="5114080" cy="6858000"/>
          </a:xfrm>
          <a:prstGeom prst="rect">
            <a:avLst/>
          </a:prstGeom>
        </p:spPr>
      </p:pic>
      <p:sp>
        <p:nvSpPr>
          <p:cNvPr id="5" name="Arrow: Pentagon 4">
            <a:extLst>
              <a:ext uri="{FF2B5EF4-FFF2-40B4-BE49-F238E27FC236}">
                <a16:creationId xmlns:a16="http://schemas.microsoft.com/office/drawing/2014/main" id="{0DDD50CE-C3CC-49EA-A3EC-07BE0E4BAB80}"/>
              </a:ext>
            </a:extLst>
          </p:cNvPr>
          <p:cNvSpPr/>
          <p:nvPr/>
        </p:nvSpPr>
        <p:spPr>
          <a:xfrm>
            <a:off x="0" y="137126"/>
            <a:ext cx="6096000" cy="1339405"/>
          </a:xfrm>
          <a:prstGeom prst="homePlate">
            <a:avLst/>
          </a:prstGeom>
          <a:solidFill>
            <a:srgbClr val="00589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s-CO" dirty="0">
              <a:solidFill>
                <a:srgbClr val="005894"/>
              </a:solidFill>
              <a:latin typeface="Calibri" panose="020F0502020204030204"/>
            </a:endParaRPr>
          </a:p>
        </p:txBody>
      </p:sp>
      <p:sp>
        <p:nvSpPr>
          <p:cNvPr id="6" name="TextBox 5">
            <a:extLst>
              <a:ext uri="{FF2B5EF4-FFF2-40B4-BE49-F238E27FC236}">
                <a16:creationId xmlns:a16="http://schemas.microsoft.com/office/drawing/2014/main" id="{F34BC259-43A4-45CD-BAA0-59DDA86012DD}"/>
              </a:ext>
            </a:extLst>
          </p:cNvPr>
          <p:cNvSpPr txBox="1"/>
          <p:nvPr/>
        </p:nvSpPr>
        <p:spPr>
          <a:xfrm>
            <a:off x="375266" y="196460"/>
            <a:ext cx="4419645" cy="1077218"/>
          </a:xfrm>
          <a:prstGeom prst="rect">
            <a:avLst/>
          </a:prstGeom>
          <a:noFill/>
        </p:spPr>
        <p:txBody>
          <a:bodyPr wrap="square">
            <a:spAutoFit/>
          </a:bodyPr>
          <a:lstStyle/>
          <a:p>
            <a:pPr algn="ctr">
              <a:defRPr/>
            </a:pPr>
            <a:r>
              <a:rPr lang="en-US" sz="3200" dirty="0">
                <a:solidFill>
                  <a:prstClr val="white"/>
                </a:solidFill>
                <a:latin typeface="Amasis MT Pro" panose="02040504050005020304" pitchFamily="18" charset="0"/>
                <a:cs typeface="Aharoni" panose="02010803020104030203" pitchFamily="2" charset="-79"/>
              </a:rPr>
              <a:t>What Goes in Your Yellow Top Container?</a:t>
            </a:r>
          </a:p>
        </p:txBody>
      </p:sp>
      <p:sp>
        <p:nvSpPr>
          <p:cNvPr id="7" name="TextBox 6">
            <a:extLst>
              <a:ext uri="{FF2B5EF4-FFF2-40B4-BE49-F238E27FC236}">
                <a16:creationId xmlns:a16="http://schemas.microsoft.com/office/drawing/2014/main" id="{E7A03A32-5A44-425A-8C8D-3F19CBC62AF7}"/>
              </a:ext>
            </a:extLst>
          </p:cNvPr>
          <p:cNvSpPr txBox="1"/>
          <p:nvPr/>
        </p:nvSpPr>
        <p:spPr>
          <a:xfrm>
            <a:off x="3815353" y="2062124"/>
            <a:ext cx="2690172" cy="4216539"/>
          </a:xfrm>
          <a:prstGeom prst="rect">
            <a:avLst/>
          </a:prstGeom>
          <a:noFill/>
        </p:spPr>
        <p:txBody>
          <a:bodyPr wrap="square" rtlCol="0">
            <a:spAutoFit/>
          </a:bodyPr>
          <a:lstStyle/>
          <a:p>
            <a:pPr algn="ctr">
              <a:lnSpc>
                <a:spcPct val="150000"/>
              </a:lnSpc>
              <a:defRPr/>
            </a:pPr>
            <a:r>
              <a:rPr lang="en-US" sz="2000" dirty="0">
                <a:solidFill>
                  <a:srgbClr val="005894"/>
                </a:solidFill>
                <a:latin typeface="Amasis MT Pro" panose="02040504050005020304" pitchFamily="18" charset="0"/>
                <a:cs typeface="Aharoni" panose="02010803020104030203" pitchFamily="2" charset="-79"/>
              </a:rPr>
              <a:t>Know how to </a:t>
            </a:r>
          </a:p>
          <a:p>
            <a:pPr algn="ctr">
              <a:lnSpc>
                <a:spcPct val="150000"/>
              </a:lnSpc>
              <a:defRPr/>
            </a:pPr>
            <a:r>
              <a:rPr lang="en-US" sz="2800" b="1" dirty="0">
                <a:solidFill>
                  <a:srgbClr val="005894"/>
                </a:solidFill>
                <a:latin typeface="Amasis MT Pro" panose="02040504050005020304" pitchFamily="18" charset="0"/>
                <a:cs typeface="Aharoni" panose="02010803020104030203" pitchFamily="2" charset="-79"/>
              </a:rPr>
              <a:t>RECYCLE</a:t>
            </a:r>
            <a:r>
              <a:rPr lang="en-US" sz="2400" b="1" dirty="0">
                <a:solidFill>
                  <a:srgbClr val="005894"/>
                </a:solidFill>
                <a:latin typeface="Amasis MT Pro" panose="02040504050005020304" pitchFamily="18" charset="0"/>
                <a:cs typeface="Aharoni" panose="02010803020104030203" pitchFamily="2" charset="-79"/>
              </a:rPr>
              <a:t> </a:t>
            </a:r>
          </a:p>
          <a:p>
            <a:pPr algn="ctr">
              <a:lnSpc>
                <a:spcPct val="150000"/>
              </a:lnSpc>
              <a:defRPr/>
            </a:pPr>
            <a:r>
              <a:rPr lang="en-US" sz="2000" dirty="0">
                <a:solidFill>
                  <a:srgbClr val="005894"/>
                </a:solidFill>
                <a:latin typeface="Amasis MT Pro" panose="02040504050005020304" pitchFamily="18" charset="0"/>
                <a:cs typeface="Aharoni" panose="02010803020104030203" pitchFamily="2" charset="-79"/>
              </a:rPr>
              <a:t>where you </a:t>
            </a:r>
          </a:p>
          <a:p>
            <a:pPr algn="ctr">
              <a:lnSpc>
                <a:spcPct val="150000"/>
              </a:lnSpc>
              <a:defRPr/>
            </a:pPr>
            <a:r>
              <a:rPr lang="en-US" sz="2800" b="1" dirty="0">
                <a:solidFill>
                  <a:srgbClr val="005894"/>
                </a:solidFill>
                <a:latin typeface="Amasis MT Pro" panose="02040504050005020304" pitchFamily="18" charset="0"/>
                <a:cs typeface="Aharoni" panose="02010803020104030203" pitchFamily="2" charset="-79"/>
              </a:rPr>
              <a:t>LIVE </a:t>
            </a:r>
          </a:p>
          <a:p>
            <a:pPr algn="ctr">
              <a:lnSpc>
                <a:spcPct val="150000"/>
              </a:lnSpc>
              <a:defRPr/>
            </a:pPr>
            <a:r>
              <a:rPr lang="en-US" sz="2800" b="1" dirty="0">
                <a:solidFill>
                  <a:srgbClr val="005894"/>
                </a:solidFill>
                <a:latin typeface="Amasis MT Pro" panose="02040504050005020304" pitchFamily="18" charset="0"/>
                <a:cs typeface="Aharoni" panose="02010803020104030203" pitchFamily="2" charset="-79"/>
              </a:rPr>
              <a:t>WORK </a:t>
            </a:r>
          </a:p>
          <a:p>
            <a:pPr algn="ctr">
              <a:lnSpc>
                <a:spcPct val="150000"/>
              </a:lnSpc>
              <a:defRPr/>
            </a:pPr>
            <a:r>
              <a:rPr lang="en-US" sz="1600" dirty="0">
                <a:solidFill>
                  <a:srgbClr val="005894"/>
                </a:solidFill>
                <a:latin typeface="Amasis MT Pro" panose="02040504050005020304" pitchFamily="18" charset="0"/>
                <a:cs typeface="Aharoni" panose="02010803020104030203" pitchFamily="2" charset="-79"/>
              </a:rPr>
              <a:t>&amp; </a:t>
            </a:r>
          </a:p>
          <a:p>
            <a:pPr algn="ctr">
              <a:lnSpc>
                <a:spcPct val="150000"/>
              </a:lnSpc>
              <a:defRPr/>
            </a:pPr>
            <a:r>
              <a:rPr lang="en-US" sz="2800" b="1" dirty="0">
                <a:solidFill>
                  <a:srgbClr val="005894"/>
                </a:solidFill>
                <a:latin typeface="Amasis MT Pro" panose="02040504050005020304" pitchFamily="18" charset="0"/>
                <a:cs typeface="Aharoni" panose="02010803020104030203" pitchFamily="2" charset="-79"/>
              </a:rPr>
              <a:t>PLAY</a:t>
            </a:r>
          </a:p>
          <a:p>
            <a:pPr>
              <a:defRPr/>
            </a:pPr>
            <a:endParaRPr lang="en-US" sz="1600"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5CA3C68E-CC59-AD03-ABAE-397D6512538F}"/>
              </a:ext>
            </a:extLst>
          </p:cNvPr>
          <p:cNvSpPr txBox="1"/>
          <p:nvPr/>
        </p:nvSpPr>
        <p:spPr>
          <a:xfrm>
            <a:off x="170822" y="1567543"/>
            <a:ext cx="3828422" cy="5108601"/>
          </a:xfrm>
          <a:prstGeom prst="verticalScroll">
            <a:avLst/>
          </a:prstGeom>
          <a:solidFill>
            <a:srgbClr val="00A599"/>
          </a:solidFill>
          <a:ln>
            <a:solidFill>
              <a:srgbClr val="0070C0"/>
            </a:solidFill>
          </a:ln>
          <a:effectLst>
            <a:softEdge rad="12700"/>
          </a:effectLst>
        </p:spPr>
        <p:txBody>
          <a:bodyPr wrap="square" rtlCol="0">
            <a:spAutoFit/>
          </a:bodyPr>
          <a:lstStyle/>
          <a:p>
            <a:pPr algn="ctr">
              <a:lnSpc>
                <a:spcPct val="150000"/>
              </a:lnSpc>
              <a:defRPr/>
            </a:pPr>
            <a:r>
              <a:rPr lang="en-US" sz="2000" b="1" dirty="0">
                <a:solidFill>
                  <a:schemeClr val="bg1">
                    <a:lumMod val="85000"/>
                  </a:schemeClr>
                </a:solidFill>
                <a:latin typeface="Amasis MT Pro" panose="02040504050005020304" pitchFamily="18" charset="0"/>
                <a:cs typeface="Aharoni" panose="02010803020104030203" pitchFamily="2" charset="-79"/>
              </a:rPr>
              <a:t>Collier County </a:t>
            </a:r>
          </a:p>
          <a:p>
            <a:pPr algn="ctr">
              <a:lnSpc>
                <a:spcPct val="150000"/>
              </a:lnSpc>
              <a:defRPr/>
            </a:pPr>
            <a:r>
              <a:rPr lang="en-US" sz="2000" b="1" dirty="0">
                <a:solidFill>
                  <a:schemeClr val="bg1">
                    <a:lumMod val="85000"/>
                  </a:schemeClr>
                </a:solidFill>
                <a:latin typeface="Amasis MT Pro" panose="02040504050005020304" pitchFamily="18" charset="0"/>
                <a:cs typeface="Aharoni" panose="02010803020104030203" pitchFamily="2" charset="-79"/>
              </a:rPr>
              <a:t>Ranked </a:t>
            </a:r>
            <a:r>
              <a:rPr lang="en-US" sz="2000" dirty="0">
                <a:solidFill>
                  <a:schemeClr val="bg1">
                    <a:lumMod val="85000"/>
                  </a:schemeClr>
                </a:solidFill>
                <a:latin typeface="Amasis MT Pro" panose="02040504050005020304" pitchFamily="18" charset="0"/>
                <a:cs typeface="Aharoni" panose="02010803020104030203" pitchFamily="2" charset="-79"/>
              </a:rPr>
              <a:t>in the</a:t>
            </a:r>
          </a:p>
          <a:p>
            <a:pPr algn="ctr">
              <a:lnSpc>
                <a:spcPct val="150000"/>
              </a:lnSpc>
              <a:defRPr/>
            </a:pPr>
            <a:r>
              <a:rPr lang="en-US" sz="2000" b="1" dirty="0">
                <a:solidFill>
                  <a:schemeClr val="bg1">
                    <a:lumMod val="85000"/>
                  </a:schemeClr>
                </a:solidFill>
                <a:latin typeface="Amasis MT Pro" panose="02040504050005020304" pitchFamily="18" charset="0"/>
                <a:cs typeface="Aharoni" panose="02010803020104030203" pitchFamily="2" charset="-79"/>
              </a:rPr>
              <a:t>Top 5 Counties </a:t>
            </a:r>
          </a:p>
          <a:p>
            <a:pPr algn="ctr">
              <a:lnSpc>
                <a:spcPct val="150000"/>
              </a:lnSpc>
              <a:defRPr/>
            </a:pPr>
            <a:r>
              <a:rPr lang="en-US" sz="2000" dirty="0">
                <a:solidFill>
                  <a:schemeClr val="bg1">
                    <a:lumMod val="85000"/>
                  </a:schemeClr>
                </a:solidFill>
                <a:latin typeface="Amasis MT Pro" panose="02040504050005020304" pitchFamily="18" charset="0"/>
                <a:cs typeface="Aharoni" panose="02010803020104030203" pitchFamily="2" charset="-79"/>
              </a:rPr>
              <a:t>in</a:t>
            </a:r>
            <a:r>
              <a:rPr lang="en-US" sz="2000" b="1" dirty="0">
                <a:solidFill>
                  <a:schemeClr val="bg1">
                    <a:lumMod val="85000"/>
                  </a:schemeClr>
                </a:solidFill>
                <a:latin typeface="Amasis MT Pro" panose="02040504050005020304" pitchFamily="18" charset="0"/>
                <a:cs typeface="Aharoni" panose="02010803020104030203" pitchFamily="2" charset="-79"/>
              </a:rPr>
              <a:t> Florida </a:t>
            </a:r>
          </a:p>
          <a:p>
            <a:pPr algn="ctr">
              <a:lnSpc>
                <a:spcPct val="150000"/>
              </a:lnSpc>
              <a:defRPr/>
            </a:pPr>
            <a:r>
              <a:rPr lang="en-US" sz="2000" dirty="0">
                <a:solidFill>
                  <a:schemeClr val="bg1">
                    <a:lumMod val="85000"/>
                  </a:schemeClr>
                </a:solidFill>
                <a:latin typeface="Amasis MT Pro" panose="02040504050005020304" pitchFamily="18" charset="0"/>
                <a:cs typeface="Aharoni" panose="02010803020104030203" pitchFamily="2" charset="-79"/>
              </a:rPr>
              <a:t>For</a:t>
            </a:r>
            <a:r>
              <a:rPr lang="en-US" sz="2000" b="1" dirty="0">
                <a:solidFill>
                  <a:schemeClr val="bg1">
                    <a:lumMod val="85000"/>
                  </a:schemeClr>
                </a:solidFill>
                <a:latin typeface="Amasis MT Pro" panose="02040504050005020304" pitchFamily="18" charset="0"/>
                <a:cs typeface="Aharoni" panose="02010803020104030203" pitchFamily="2" charset="-79"/>
              </a:rPr>
              <a:t> Recycling</a:t>
            </a:r>
          </a:p>
          <a:p>
            <a:pPr algn="ctr">
              <a:lnSpc>
                <a:spcPct val="150000"/>
              </a:lnSpc>
              <a:defRPr/>
            </a:pPr>
            <a:r>
              <a:rPr lang="en-US" sz="2000" dirty="0">
                <a:solidFill>
                  <a:schemeClr val="bg1">
                    <a:lumMod val="85000"/>
                  </a:schemeClr>
                </a:solidFill>
                <a:latin typeface="Amasis MT Pro" panose="02040504050005020304" pitchFamily="18" charset="0"/>
                <a:cs typeface="Aharoni" panose="02010803020104030203" pitchFamily="2" charset="-79"/>
              </a:rPr>
              <a:t>For the </a:t>
            </a:r>
            <a:r>
              <a:rPr lang="en-US" sz="2000" b="1" dirty="0">
                <a:solidFill>
                  <a:schemeClr val="bg1">
                    <a:lumMod val="85000"/>
                  </a:schemeClr>
                </a:solidFill>
                <a:latin typeface="Amasis MT Pro" panose="02040504050005020304" pitchFamily="18" charset="0"/>
                <a:cs typeface="Aharoni" panose="02010803020104030203" pitchFamily="2" charset="-79"/>
              </a:rPr>
              <a:t>past</a:t>
            </a:r>
          </a:p>
          <a:p>
            <a:pPr algn="ctr">
              <a:lnSpc>
                <a:spcPct val="150000"/>
              </a:lnSpc>
              <a:defRPr/>
            </a:pPr>
            <a:r>
              <a:rPr lang="en-US" sz="2000" b="1" dirty="0">
                <a:solidFill>
                  <a:schemeClr val="bg1">
                    <a:lumMod val="85000"/>
                  </a:schemeClr>
                </a:solidFill>
                <a:latin typeface="Amasis MT Pro" panose="02040504050005020304" pitchFamily="18" charset="0"/>
                <a:cs typeface="Aharoni" panose="02010803020104030203" pitchFamily="2" charset="-79"/>
              </a:rPr>
              <a:t>3 Years !</a:t>
            </a:r>
          </a:p>
          <a:p>
            <a:pPr algn="ctr">
              <a:lnSpc>
                <a:spcPct val="150000"/>
              </a:lnSpc>
              <a:defRPr/>
            </a:pPr>
            <a:endParaRPr lang="en-US" sz="1000" b="1" dirty="0">
              <a:solidFill>
                <a:schemeClr val="bg1">
                  <a:lumMod val="85000"/>
                </a:schemeClr>
              </a:solidFill>
              <a:latin typeface="Amasis MT Pro" panose="02040504050005020304" pitchFamily="18" charset="0"/>
              <a:cs typeface="Aharoni" panose="02010803020104030203" pitchFamily="2" charset="-79"/>
            </a:endParaRPr>
          </a:p>
          <a:p>
            <a:pPr algn="ctr">
              <a:lnSpc>
                <a:spcPct val="150000"/>
              </a:lnSpc>
              <a:defRPr/>
            </a:pPr>
            <a:r>
              <a:rPr lang="en-US" sz="2000" b="1" dirty="0">
                <a:solidFill>
                  <a:schemeClr val="bg1">
                    <a:lumMod val="85000"/>
                  </a:schemeClr>
                </a:solidFill>
                <a:latin typeface="Amasis MT Pro" panose="02040504050005020304" pitchFamily="18" charset="0"/>
                <a:cs typeface="Aharoni" panose="02010803020104030203" pitchFamily="2" charset="-79"/>
              </a:rPr>
              <a:t>CONGRATULATIONS</a:t>
            </a:r>
          </a:p>
          <a:p>
            <a:pPr algn="ctr">
              <a:lnSpc>
                <a:spcPct val="150000"/>
              </a:lnSpc>
              <a:defRPr/>
            </a:pPr>
            <a:r>
              <a:rPr lang="en-US" sz="2000" b="1" dirty="0">
                <a:solidFill>
                  <a:schemeClr val="bg1">
                    <a:lumMod val="85000"/>
                  </a:schemeClr>
                </a:solidFill>
                <a:latin typeface="Amasis MT Pro" panose="02040504050005020304" pitchFamily="18" charset="0"/>
                <a:cs typeface="Aharoni" panose="02010803020104030203" pitchFamily="2" charset="-79"/>
              </a:rPr>
              <a:t>COLLIER COUNTY </a:t>
            </a:r>
          </a:p>
        </p:txBody>
      </p:sp>
    </p:spTree>
    <p:extLst>
      <p:ext uri="{BB962C8B-B14F-4D97-AF65-F5344CB8AC3E}">
        <p14:creationId xmlns:p14="http://schemas.microsoft.com/office/powerpoint/2010/main" val="1948967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03526F2A-F8F5-4D68-91BC-6AE1AD0917AF}"/>
              </a:ext>
            </a:extLst>
          </p:cNvPr>
          <p:cNvSpPr txBox="1"/>
          <p:nvPr/>
        </p:nvSpPr>
        <p:spPr>
          <a:xfrm>
            <a:off x="3950036" y="2108524"/>
            <a:ext cx="7938880" cy="2333011"/>
          </a:xfrm>
          <a:prstGeom prst="rect">
            <a:avLst/>
          </a:prstGeom>
          <a:noFill/>
        </p:spPr>
        <p:txBody>
          <a:bodyPr wrap="square" rtlCol="0">
            <a:spAutoFit/>
          </a:bodyPr>
          <a:lstStyle/>
          <a:p>
            <a:pPr marL="342900" indent="-342900">
              <a:lnSpc>
                <a:spcPct val="150000"/>
              </a:lnSpc>
              <a:buFont typeface="Arial" panose="020B0604020202020204" pitchFamily="34" charset="0"/>
              <a:buChar char="•"/>
              <a:defRPr/>
            </a:pPr>
            <a:r>
              <a:rPr lang="en-US" sz="2500" b="1" dirty="0">
                <a:solidFill>
                  <a:srgbClr val="005894"/>
                </a:solidFill>
                <a:latin typeface="Amasis MT Pro" panose="02040504050005020304" pitchFamily="18" charset="0"/>
                <a:cs typeface="Aharoni" panose="02010803020104030203" pitchFamily="2" charset="-79"/>
              </a:rPr>
              <a:t>North Collier          </a:t>
            </a:r>
            <a:r>
              <a:rPr lang="en-US" sz="2500" dirty="0">
                <a:solidFill>
                  <a:srgbClr val="005894"/>
                </a:solidFill>
                <a:latin typeface="Amasis MT Pro" panose="02040504050005020304" pitchFamily="18" charset="0"/>
                <a:cs typeface="Aharoni" panose="02010803020104030203" pitchFamily="2" charset="-79"/>
              </a:rPr>
              <a:t>9950 Goodlette-Frank Road</a:t>
            </a:r>
          </a:p>
          <a:p>
            <a:pPr marL="342900" indent="-342900">
              <a:lnSpc>
                <a:spcPct val="150000"/>
              </a:lnSpc>
              <a:buFont typeface="Arial" panose="020B0604020202020204" pitchFamily="34" charset="0"/>
              <a:buChar char="•"/>
              <a:defRPr/>
            </a:pPr>
            <a:r>
              <a:rPr lang="en-US" sz="2500" b="1" dirty="0">
                <a:solidFill>
                  <a:srgbClr val="005894"/>
                </a:solidFill>
                <a:latin typeface="Amasis MT Pro" panose="02040504050005020304" pitchFamily="18" charset="0"/>
                <a:cs typeface="Aharoni" panose="02010803020104030203" pitchFamily="2" charset="-79"/>
              </a:rPr>
              <a:t>Naples 	        	     </a:t>
            </a:r>
            <a:r>
              <a:rPr lang="en-US" sz="2500" dirty="0">
                <a:solidFill>
                  <a:srgbClr val="005894"/>
                </a:solidFill>
                <a:latin typeface="Amasis MT Pro" panose="02040504050005020304" pitchFamily="18" charset="0"/>
                <a:cs typeface="Aharoni" panose="02010803020104030203" pitchFamily="2" charset="-79"/>
              </a:rPr>
              <a:t>2640 Corporate Flight Drive</a:t>
            </a:r>
          </a:p>
          <a:p>
            <a:pPr marL="342900" indent="-342900">
              <a:lnSpc>
                <a:spcPct val="150000"/>
              </a:lnSpc>
              <a:buFont typeface="Arial" panose="020B0604020202020204" pitchFamily="34" charset="0"/>
              <a:buChar char="•"/>
              <a:defRPr/>
            </a:pPr>
            <a:r>
              <a:rPr lang="en-US" sz="2500" b="1" dirty="0">
                <a:solidFill>
                  <a:srgbClr val="005894"/>
                </a:solidFill>
                <a:latin typeface="Amasis MT Pro" panose="02040504050005020304" pitchFamily="18" charset="0"/>
                <a:cs typeface="Aharoni" panose="02010803020104030203" pitchFamily="2" charset="-79"/>
              </a:rPr>
              <a:t>Marco Island          </a:t>
            </a:r>
            <a:r>
              <a:rPr lang="en-US" sz="2500" dirty="0">
                <a:solidFill>
                  <a:srgbClr val="005894"/>
                </a:solidFill>
                <a:latin typeface="Amasis MT Pro" panose="02040504050005020304" pitchFamily="18" charset="0"/>
                <a:cs typeface="Aharoni" panose="02010803020104030203" pitchFamily="2" charset="-79"/>
              </a:rPr>
              <a:t>990 Chalmer Drive</a:t>
            </a:r>
          </a:p>
          <a:p>
            <a:pPr marL="342900" indent="-342900">
              <a:lnSpc>
                <a:spcPct val="150000"/>
              </a:lnSpc>
              <a:buFont typeface="Arial" panose="020B0604020202020204" pitchFamily="34" charset="0"/>
              <a:buChar char="•"/>
              <a:defRPr/>
            </a:pPr>
            <a:r>
              <a:rPr lang="en-US" sz="2500" b="1" dirty="0">
                <a:solidFill>
                  <a:srgbClr val="005894"/>
                </a:solidFill>
                <a:latin typeface="Amasis MT Pro" panose="02040504050005020304" pitchFamily="18" charset="0"/>
                <a:cs typeface="Aharoni" panose="02010803020104030203" pitchFamily="2" charset="-79"/>
              </a:rPr>
              <a:t>Tim Nance              </a:t>
            </a:r>
            <a:r>
              <a:rPr lang="en-US" sz="2500" dirty="0">
                <a:solidFill>
                  <a:srgbClr val="005894"/>
                </a:solidFill>
                <a:latin typeface="Amasis MT Pro" panose="02040504050005020304" pitchFamily="18" charset="0"/>
                <a:cs typeface="Aharoni" panose="02010803020104030203" pitchFamily="2" charset="-79"/>
              </a:rPr>
              <a:t>825 39</a:t>
            </a:r>
            <a:r>
              <a:rPr lang="en-US" sz="2500" baseline="30000" dirty="0">
                <a:solidFill>
                  <a:srgbClr val="005894"/>
                </a:solidFill>
                <a:latin typeface="Amasis MT Pro" panose="02040504050005020304" pitchFamily="18" charset="0"/>
                <a:cs typeface="Aharoni" panose="02010803020104030203" pitchFamily="2" charset="-79"/>
              </a:rPr>
              <a:t>th</a:t>
            </a:r>
            <a:r>
              <a:rPr lang="en-US" sz="2500" dirty="0">
                <a:solidFill>
                  <a:srgbClr val="005894"/>
                </a:solidFill>
                <a:latin typeface="Amasis MT Pro" panose="02040504050005020304" pitchFamily="18" charset="0"/>
                <a:cs typeface="Aharoni" panose="02010803020104030203" pitchFamily="2" charset="-79"/>
              </a:rPr>
              <a:t> Ave NE (fairgrounds)</a:t>
            </a:r>
          </a:p>
        </p:txBody>
      </p:sp>
      <p:sp>
        <p:nvSpPr>
          <p:cNvPr id="19" name="Arrow: Pentagon 18">
            <a:extLst>
              <a:ext uri="{FF2B5EF4-FFF2-40B4-BE49-F238E27FC236}">
                <a16:creationId xmlns:a16="http://schemas.microsoft.com/office/drawing/2014/main" id="{26B81955-BF4A-4C00-8AC8-3F50A784F709}"/>
              </a:ext>
            </a:extLst>
          </p:cNvPr>
          <p:cNvSpPr/>
          <p:nvPr/>
        </p:nvSpPr>
        <p:spPr>
          <a:xfrm>
            <a:off x="3876140" y="4749476"/>
            <a:ext cx="3542125" cy="1001971"/>
          </a:xfrm>
          <a:prstGeom prst="homePlate">
            <a:avLst/>
          </a:prstGeom>
          <a:solidFill>
            <a:srgbClr val="00589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endParaRPr lang="es-CO" sz="1400" dirty="0">
              <a:solidFill>
                <a:srgbClr val="70AD47">
                  <a:lumMod val="75000"/>
                </a:srgbClr>
              </a:solidFill>
              <a:latin typeface="Calibri" panose="020F0502020204030204"/>
            </a:endParaRPr>
          </a:p>
        </p:txBody>
      </p:sp>
      <p:sp>
        <p:nvSpPr>
          <p:cNvPr id="20" name="TextBox 19">
            <a:extLst>
              <a:ext uri="{FF2B5EF4-FFF2-40B4-BE49-F238E27FC236}">
                <a16:creationId xmlns:a16="http://schemas.microsoft.com/office/drawing/2014/main" id="{1359486B-204D-40D5-A3D3-5924B3CB276B}"/>
              </a:ext>
            </a:extLst>
          </p:cNvPr>
          <p:cNvSpPr txBox="1"/>
          <p:nvPr/>
        </p:nvSpPr>
        <p:spPr>
          <a:xfrm>
            <a:off x="3890903" y="4893589"/>
            <a:ext cx="3195854" cy="707886"/>
          </a:xfrm>
          <a:prstGeom prst="rect">
            <a:avLst/>
          </a:prstGeom>
          <a:noFill/>
        </p:spPr>
        <p:txBody>
          <a:bodyPr wrap="square" rtlCol="0">
            <a:spAutoFit/>
          </a:bodyPr>
          <a:lstStyle/>
          <a:p>
            <a:pPr algn="ctr">
              <a:defRPr/>
            </a:pPr>
            <a:r>
              <a:rPr lang="en-US" sz="2000" dirty="0">
                <a:solidFill>
                  <a:srgbClr val="FFFFFF"/>
                </a:solidFill>
                <a:latin typeface="Amasis MT Pro" panose="02040504050005020304" pitchFamily="18" charset="0"/>
                <a:cs typeface="Aharoni" panose="02010803020104030203" pitchFamily="2" charset="-79"/>
              </a:rPr>
              <a:t>Open Monday-Saturday</a:t>
            </a:r>
          </a:p>
          <a:p>
            <a:pPr algn="ctr">
              <a:defRPr/>
            </a:pPr>
            <a:r>
              <a:rPr lang="en-US" sz="2000" dirty="0">
                <a:solidFill>
                  <a:srgbClr val="FFFFFF"/>
                </a:solidFill>
                <a:latin typeface="Amasis MT Pro" panose="02040504050005020304" pitchFamily="18" charset="0"/>
                <a:cs typeface="Aharoni" panose="02010803020104030203" pitchFamily="2" charset="-79"/>
              </a:rPr>
              <a:t>8:30 a.m.-4:30 p.m.</a:t>
            </a:r>
            <a:endParaRPr lang="en-US" sz="1600" dirty="0">
              <a:solidFill>
                <a:srgbClr val="FFFFFF"/>
              </a:solidFill>
              <a:latin typeface="Aharoni" panose="02010803020104030203" pitchFamily="2" charset="-79"/>
              <a:cs typeface="Aharoni" panose="02010803020104030203" pitchFamily="2" charset="-79"/>
            </a:endParaRPr>
          </a:p>
        </p:txBody>
      </p:sp>
      <p:sp>
        <p:nvSpPr>
          <p:cNvPr id="21" name="TextBox 20">
            <a:extLst>
              <a:ext uri="{FF2B5EF4-FFF2-40B4-BE49-F238E27FC236}">
                <a16:creationId xmlns:a16="http://schemas.microsoft.com/office/drawing/2014/main" id="{21F1FD3B-4BE5-4590-B392-F5FD7DBA80C4}"/>
              </a:ext>
            </a:extLst>
          </p:cNvPr>
          <p:cNvSpPr txBox="1"/>
          <p:nvPr/>
        </p:nvSpPr>
        <p:spPr>
          <a:xfrm>
            <a:off x="5320200" y="5949576"/>
            <a:ext cx="5389953" cy="727122"/>
          </a:xfrm>
          <a:prstGeom prst="rect">
            <a:avLst/>
          </a:prstGeom>
          <a:noFill/>
        </p:spPr>
        <p:txBody>
          <a:bodyPr wrap="square" rtlCol="0">
            <a:spAutoFit/>
          </a:bodyPr>
          <a:lstStyle/>
          <a:p>
            <a:pPr algn="ctr">
              <a:lnSpc>
                <a:spcPct val="150000"/>
              </a:lnSpc>
              <a:defRPr/>
            </a:pPr>
            <a:r>
              <a:rPr lang="en-US" sz="3000" dirty="0">
                <a:solidFill>
                  <a:srgbClr val="005894"/>
                </a:solidFill>
                <a:latin typeface="Aharoni" panose="02010803020104030203" pitchFamily="2" charset="-79"/>
                <a:cs typeface="Aharoni" panose="02010803020104030203" pitchFamily="2" charset="-79"/>
              </a:rPr>
              <a:t>colliercountyfl.gov/dispose</a:t>
            </a:r>
          </a:p>
        </p:txBody>
      </p:sp>
      <p:pic>
        <p:nvPicPr>
          <p:cNvPr id="22" name="Picture 21" descr="A sign on the side of a road&#10;&#10;Description automatically generated with medium confidence">
            <a:extLst>
              <a:ext uri="{FF2B5EF4-FFF2-40B4-BE49-F238E27FC236}">
                <a16:creationId xmlns:a16="http://schemas.microsoft.com/office/drawing/2014/main" id="{93A659F7-D3CA-48C0-B32B-B31CDD54B1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77651"/>
            <a:ext cx="3937974" cy="2625085"/>
          </a:xfrm>
          <a:prstGeom prst="rect">
            <a:avLst/>
          </a:prstGeom>
        </p:spPr>
      </p:pic>
      <p:pic>
        <p:nvPicPr>
          <p:cNvPr id="23" name="Picture 22" descr="A building with a flag on the roof&#10;&#10;Description automatically generated with low confidence">
            <a:extLst>
              <a:ext uri="{FF2B5EF4-FFF2-40B4-BE49-F238E27FC236}">
                <a16:creationId xmlns:a16="http://schemas.microsoft.com/office/drawing/2014/main" id="{7E573DEF-8ED0-4B55-9050-E5FB4D3742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32960"/>
            <a:ext cx="3952240" cy="2225038"/>
          </a:xfrm>
          <a:prstGeom prst="rect">
            <a:avLst/>
          </a:prstGeom>
        </p:spPr>
      </p:pic>
      <p:pic>
        <p:nvPicPr>
          <p:cNvPr id="24" name="Picture 23" descr="A picture containing text, sky, outdoor, sign&#10;&#10;Description automatically generated">
            <a:extLst>
              <a:ext uri="{FF2B5EF4-FFF2-40B4-BE49-F238E27FC236}">
                <a16:creationId xmlns:a16="http://schemas.microsoft.com/office/drawing/2014/main" id="{15C11335-FC45-4DE6-A15F-02FE11FC1B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14"/>
          <a:stretch/>
        </p:blipFill>
        <p:spPr>
          <a:xfrm>
            <a:off x="-142766" y="0"/>
            <a:ext cx="4092802" cy="2316480"/>
          </a:xfrm>
          <a:prstGeom prst="rect">
            <a:avLst/>
          </a:prstGeom>
        </p:spPr>
      </p:pic>
      <p:sp>
        <p:nvSpPr>
          <p:cNvPr id="25" name="Title 1">
            <a:extLst>
              <a:ext uri="{FF2B5EF4-FFF2-40B4-BE49-F238E27FC236}">
                <a16:creationId xmlns:a16="http://schemas.microsoft.com/office/drawing/2014/main" id="{FA5A1C67-76E7-4D3F-AA23-F7F52E3B4D4B}"/>
              </a:ext>
            </a:extLst>
          </p:cNvPr>
          <p:cNvSpPr txBox="1">
            <a:spLocks/>
          </p:cNvSpPr>
          <p:nvPr/>
        </p:nvSpPr>
        <p:spPr>
          <a:xfrm>
            <a:off x="7443807" y="4640019"/>
            <a:ext cx="4659681" cy="1215026"/>
          </a:xfrm>
          <a:prstGeom prst="roundRect">
            <a:avLst/>
          </a:prstGeom>
          <a:solidFill>
            <a:srgbClr val="005894"/>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lumMod val="20000"/>
                    <a:lumOff val="80000"/>
                  </a:schemeClr>
                </a:solidFill>
              </a:rPr>
              <a:t>     Services over 97,000 Customers</a:t>
            </a:r>
          </a:p>
          <a:p>
            <a:r>
              <a:rPr lang="en-US" sz="2000" b="1" dirty="0">
                <a:solidFill>
                  <a:schemeClr val="bg1">
                    <a:lumMod val="20000"/>
                    <a:lumOff val="80000"/>
                  </a:schemeClr>
                </a:solidFill>
              </a:rPr>
              <a:t>     Diverts over 2 Million pounds</a:t>
            </a:r>
          </a:p>
          <a:p>
            <a:r>
              <a:rPr lang="en-US" sz="2000" b="1" dirty="0">
                <a:solidFill>
                  <a:schemeClr val="bg1">
                    <a:lumMod val="20000"/>
                    <a:lumOff val="80000"/>
                  </a:schemeClr>
                </a:solidFill>
              </a:rPr>
              <a:t>      Free drop-off for most items</a:t>
            </a:r>
          </a:p>
        </p:txBody>
      </p:sp>
      <p:sp>
        <p:nvSpPr>
          <p:cNvPr id="28" name="Title 1">
            <a:extLst>
              <a:ext uri="{FF2B5EF4-FFF2-40B4-BE49-F238E27FC236}">
                <a16:creationId xmlns:a16="http://schemas.microsoft.com/office/drawing/2014/main" id="{9F650DE5-C1E4-4C2D-8FE7-EABDD3FF94CE}"/>
              </a:ext>
            </a:extLst>
          </p:cNvPr>
          <p:cNvSpPr txBox="1">
            <a:spLocks/>
          </p:cNvSpPr>
          <p:nvPr/>
        </p:nvSpPr>
        <p:spPr>
          <a:xfrm>
            <a:off x="4181210" y="185160"/>
            <a:ext cx="7132707" cy="18651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005894"/>
                </a:solidFill>
                <a:latin typeface="Amasis MT Pro" panose="02040504050005020304" pitchFamily="18" charset="0"/>
                <a:cs typeface="Aharoni" panose="02010803020104030203" pitchFamily="2" charset="-79"/>
              </a:rPr>
              <a:t>Collier County’s Recycling </a:t>
            </a:r>
            <a:br>
              <a:rPr lang="en-US" sz="4000" b="1">
                <a:solidFill>
                  <a:srgbClr val="005894"/>
                </a:solidFill>
                <a:latin typeface="Amasis MT Pro" panose="02040504050005020304" pitchFamily="18" charset="0"/>
                <a:cs typeface="Aharoni" panose="02010803020104030203" pitchFamily="2" charset="-79"/>
              </a:rPr>
            </a:br>
            <a:r>
              <a:rPr lang="en-US" sz="4000" b="1">
                <a:solidFill>
                  <a:srgbClr val="005894"/>
                </a:solidFill>
                <a:latin typeface="Amasis MT Pro" panose="02040504050005020304" pitchFamily="18" charset="0"/>
                <a:cs typeface="Aharoni" panose="02010803020104030203" pitchFamily="2" charset="-79"/>
              </a:rPr>
              <a:t>Drop-Off Centers</a:t>
            </a:r>
            <a:endParaRPr lang="en-US" sz="4000" b="1" dirty="0">
              <a:solidFill>
                <a:srgbClr val="005894"/>
              </a:solidFill>
              <a:latin typeface="Amasis MT Pro" panose="02040504050005020304" pitchFamily="18" charset="0"/>
              <a:cs typeface="Aharoni" panose="02010803020104030203" pitchFamily="2" charset="-79"/>
            </a:endParaRPr>
          </a:p>
        </p:txBody>
      </p:sp>
    </p:spTree>
    <p:extLst>
      <p:ext uri="{BB962C8B-B14F-4D97-AF65-F5344CB8AC3E}">
        <p14:creationId xmlns:p14="http://schemas.microsoft.com/office/powerpoint/2010/main" val="4065290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4444C13-CF06-45BD-90B8-2CBFFD52B37A}"/>
              </a:ext>
            </a:extLst>
          </p:cNvPr>
          <p:cNvSpPr txBox="1"/>
          <p:nvPr/>
        </p:nvSpPr>
        <p:spPr>
          <a:xfrm>
            <a:off x="485775" y="316765"/>
            <a:ext cx="4374858" cy="769441"/>
          </a:xfrm>
          <a:prstGeom prst="rect">
            <a:avLst/>
          </a:prstGeom>
          <a:noFill/>
        </p:spPr>
        <p:txBody>
          <a:bodyPr wrap="square">
            <a:spAutoFit/>
          </a:bodyPr>
          <a:lstStyle/>
          <a:p>
            <a:pPr algn="ctr">
              <a:defRPr/>
            </a:pPr>
            <a:r>
              <a:rPr lang="en-US" sz="4400" dirty="0">
                <a:solidFill>
                  <a:srgbClr val="005894"/>
                </a:solidFill>
                <a:latin typeface="Aharoni" panose="02010803020104030203" pitchFamily="2" charset="-79"/>
                <a:cs typeface="Aharoni" panose="02010803020104030203" pitchFamily="2" charset="-79"/>
              </a:rPr>
              <a:t>QUESTIONS</a:t>
            </a:r>
          </a:p>
        </p:txBody>
      </p:sp>
      <p:pic>
        <p:nvPicPr>
          <p:cNvPr id="7" name="Picture 6">
            <a:extLst>
              <a:ext uri="{FF2B5EF4-FFF2-40B4-BE49-F238E27FC236}">
                <a16:creationId xmlns:a16="http://schemas.microsoft.com/office/drawing/2014/main" id="{B947AE57-B3CE-83DA-90B6-A88D395B6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669" y="262759"/>
            <a:ext cx="6779654" cy="6085340"/>
          </a:xfrm>
          <a:prstGeom prst="rect">
            <a:avLst/>
          </a:prstGeom>
          <a:ln>
            <a:noFill/>
          </a:ln>
          <a:effectLst>
            <a:outerShdw blurRad="292100" dist="139700" dir="2700000" algn="tl" rotWithShape="0">
              <a:srgbClr val="333333">
                <a:alpha val="65000"/>
              </a:srgbClr>
            </a:outerShdw>
          </a:effectLst>
        </p:spPr>
      </p:pic>
      <p:pic>
        <p:nvPicPr>
          <p:cNvPr id="2" name="Picture 1" descr="A person holding a sign&#10;&#10;Description automatically generated with medium confidence">
            <a:extLst>
              <a:ext uri="{FF2B5EF4-FFF2-40B4-BE49-F238E27FC236}">
                <a16:creationId xmlns:a16="http://schemas.microsoft.com/office/drawing/2014/main" id="{C48E5694-ACA4-B32F-E876-8400B79483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09797" y="3324861"/>
            <a:ext cx="3059083" cy="3105206"/>
          </a:xfrm>
          <a:prstGeom prst="rect">
            <a:avLst/>
          </a:prstGeom>
          <a:ln>
            <a:noFill/>
          </a:ln>
          <a:effectLst>
            <a:outerShdw blurRad="292100" dist="139700" dir="2700000" algn="tl" rotWithShape="0">
              <a:srgbClr val="333333">
                <a:alpha val="65000"/>
              </a:srgbClr>
            </a:outerShdw>
          </a:effectLst>
        </p:spPr>
      </p:pic>
      <p:pic>
        <p:nvPicPr>
          <p:cNvPr id="5" name="Picture 4" descr="Logo&#10;&#10;Description automatically generated">
            <a:extLst>
              <a:ext uri="{FF2B5EF4-FFF2-40B4-BE49-F238E27FC236}">
                <a16:creationId xmlns:a16="http://schemas.microsoft.com/office/drawing/2014/main" id="{55D62BB6-1389-FF25-28AF-10F26E6185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82120">
            <a:off x="620788" y="1318145"/>
            <a:ext cx="3593826" cy="1940665"/>
          </a:xfrm>
          <a:prstGeom prst="rect">
            <a:avLst/>
          </a:prstGeom>
        </p:spPr>
      </p:pic>
    </p:spTree>
    <p:extLst>
      <p:ext uri="{BB962C8B-B14F-4D97-AF65-F5344CB8AC3E}">
        <p14:creationId xmlns:p14="http://schemas.microsoft.com/office/powerpoint/2010/main" val="4124232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D039FDB-27E6-422F-9427-8659A036C6F7}"/>
              </a:ext>
            </a:extLst>
          </p:cNvPr>
          <p:cNvSpPr txBox="1">
            <a:spLocks/>
          </p:cNvSpPr>
          <p:nvPr/>
        </p:nvSpPr>
        <p:spPr>
          <a:xfrm>
            <a:off x="-4280170" y="321296"/>
            <a:ext cx="12192000" cy="961292"/>
          </a:xfrm>
          <a:prstGeom prst="rect">
            <a:avLst/>
          </a:prstGeom>
          <a:noFill/>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1" indent="0" algn="ctr"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None/>
              <a:tabLst/>
              <a:defRPr/>
            </a:pPr>
            <a:r>
              <a:rPr kumimoji="0" lang="en-US" sz="20000" b="0" i="0" u="none" strike="noStrike" kern="1200" cap="none" spc="0" normalizeH="0" baseline="0" noProof="0" dirty="0">
                <a:ln>
                  <a:noFill/>
                </a:ln>
                <a:solidFill>
                  <a:srgbClr val="005894"/>
                </a:solidFill>
                <a:effectLst/>
                <a:uLnTx/>
                <a:uFillTx/>
                <a:latin typeface="Aharoni" panose="02010803020104030203" pitchFamily="2" charset="-79"/>
                <a:ea typeface="+mj-ea"/>
                <a:cs typeface="Aharoni" panose="02010803020104030203" pitchFamily="2" charset="-79"/>
                <a:hlinkClick r:id="rId4">
                  <a:extLst>
                    <a:ext uri="{A12FA001-AC4F-418D-AE19-62706E023703}">
                      <ahyp:hlinkClr xmlns:ahyp="http://schemas.microsoft.com/office/drawing/2018/hyperlinkcolor" val="tx"/>
                    </a:ext>
                  </a:extLst>
                </a:hlinkClick>
              </a:rPr>
              <a:t>Questions</a:t>
            </a:r>
            <a:endParaRPr kumimoji="0" lang="en-US" sz="20000" b="0" i="0" u="none" strike="noStrike" kern="1200" cap="none" spc="0" normalizeH="0" baseline="0" noProof="0" dirty="0">
              <a:ln>
                <a:noFill/>
              </a:ln>
              <a:solidFill>
                <a:srgbClr val="005894"/>
              </a:solidFill>
              <a:effectLst/>
              <a:uLnTx/>
              <a:uFillTx/>
              <a:latin typeface="Aharoni" panose="02010803020104030203" pitchFamily="2" charset="-79"/>
              <a:ea typeface="+mj-ea"/>
              <a:cs typeface="Aharoni" panose="02010803020104030203" pitchFamily="2" charset="-79"/>
            </a:endParaRPr>
          </a:p>
          <a:p>
            <a:pPr marL="0" marR="0" lvl="1" indent="0" algn="ctr"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a:ea typeface="+mj-ea"/>
                <a:cs typeface="+mj-cs"/>
              </a:rPr>
              <a:t> </a:t>
            </a:r>
          </a:p>
          <a:p>
            <a:pPr marL="457200" marR="0" lvl="1" indent="0" algn="ctr" defTabSz="457200" rtl="0" eaLnBrk="1" fontAlgn="auto" latinLnBrk="0" hangingPunct="1">
              <a:lnSpc>
                <a:spcPct val="90000"/>
              </a:lnSpc>
              <a:spcBef>
                <a:spcPts val="1000"/>
              </a:spcBef>
              <a:spcAft>
                <a:spcPts val="0"/>
              </a:spcAft>
              <a:buClr>
                <a:srgbClr val="1E5155">
                  <a:lumMod val="40000"/>
                  <a:lumOff val="60000"/>
                </a:srgbClr>
              </a:buClr>
              <a:buSzPct val="80000"/>
              <a:buFont typeface="Wingdings 3" charset="2"/>
              <a:buNone/>
              <a:tabLst/>
              <a:defRPr/>
            </a:pP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j-ea"/>
              <a:cs typeface="+mj-cs"/>
            </a:endParaRPr>
          </a:p>
        </p:txBody>
      </p:sp>
      <p:sp>
        <p:nvSpPr>
          <p:cNvPr id="24" name="Subtitle 2">
            <a:extLst>
              <a:ext uri="{FF2B5EF4-FFF2-40B4-BE49-F238E27FC236}">
                <a16:creationId xmlns:a16="http://schemas.microsoft.com/office/drawing/2014/main" id="{BFE4DBA3-1771-4968-8187-8B7E9C6F7D2F}"/>
              </a:ext>
            </a:extLst>
          </p:cNvPr>
          <p:cNvSpPr txBox="1">
            <a:spLocks/>
          </p:cNvSpPr>
          <p:nvPr/>
        </p:nvSpPr>
        <p:spPr>
          <a:xfrm>
            <a:off x="0" y="5545429"/>
            <a:ext cx="5276029" cy="91868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gn="ctr">
              <a:buNone/>
            </a:pPr>
            <a:r>
              <a:rPr lang="en-US" sz="4000" dirty="0">
                <a:solidFill>
                  <a:srgbClr val="005894"/>
                </a:solidFill>
                <a:latin typeface="Aharoni" panose="02010803020104030203" pitchFamily="2" charset="-79"/>
                <a:cs typeface="Aharoni" panose="02010803020104030203" pitchFamily="2" charset="-79"/>
              </a:rPr>
              <a:t>239-252-7575</a:t>
            </a:r>
          </a:p>
        </p:txBody>
      </p:sp>
      <p:sp>
        <p:nvSpPr>
          <p:cNvPr id="25" name="TextBox 24">
            <a:extLst>
              <a:ext uri="{FF2B5EF4-FFF2-40B4-BE49-F238E27FC236}">
                <a16:creationId xmlns:a16="http://schemas.microsoft.com/office/drawing/2014/main" id="{3816D6E9-C867-4C1E-92C0-2ECB8AAA4ACE}"/>
              </a:ext>
            </a:extLst>
          </p:cNvPr>
          <p:cNvSpPr txBox="1"/>
          <p:nvPr/>
        </p:nvSpPr>
        <p:spPr>
          <a:xfrm>
            <a:off x="282617" y="6176428"/>
            <a:ext cx="7488523" cy="553998"/>
          </a:xfrm>
          <a:prstGeom prst="rect">
            <a:avLst/>
          </a:prstGeom>
          <a:noFill/>
        </p:spPr>
        <p:txBody>
          <a:bodyPr wrap="square">
            <a:spAutoFit/>
          </a:bodyPr>
          <a:lstStyle/>
          <a:p>
            <a:pPr algn="ctr">
              <a:defRPr/>
            </a:pPr>
            <a:r>
              <a:rPr lang="en-US" sz="3000" dirty="0">
                <a:solidFill>
                  <a:srgbClr val="005894"/>
                </a:solidFill>
                <a:latin typeface="Aharoni" panose="02010803020104030203" pitchFamily="2" charset="-79"/>
                <a:cs typeface="Aharoni" panose="02010803020104030203" pitchFamily="2" charset="-79"/>
              </a:rPr>
              <a:t>recycling@colliercountyfl.gov</a:t>
            </a:r>
          </a:p>
        </p:txBody>
      </p:sp>
      <p:pic>
        <p:nvPicPr>
          <p:cNvPr id="26" name="Graphic 25" descr="Monitor with solid fill">
            <a:extLst>
              <a:ext uri="{FF2B5EF4-FFF2-40B4-BE49-F238E27FC236}">
                <a16:creationId xmlns:a16="http://schemas.microsoft.com/office/drawing/2014/main" id="{08E131C3-01A7-4C87-BA17-3823B86317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8281" y="4990111"/>
            <a:ext cx="588080" cy="588080"/>
          </a:xfrm>
          <a:prstGeom prst="rect">
            <a:avLst/>
          </a:prstGeom>
        </p:spPr>
      </p:pic>
      <p:pic>
        <p:nvPicPr>
          <p:cNvPr id="27" name="Graphic 26" descr="Speaker phone with solid fill">
            <a:extLst>
              <a:ext uri="{FF2B5EF4-FFF2-40B4-BE49-F238E27FC236}">
                <a16:creationId xmlns:a16="http://schemas.microsoft.com/office/drawing/2014/main" id="{251660EC-59A5-4F93-AE8E-0B0FF95EA8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8281" y="5592414"/>
            <a:ext cx="644951" cy="644951"/>
          </a:xfrm>
          <a:prstGeom prst="rect">
            <a:avLst/>
          </a:prstGeom>
        </p:spPr>
      </p:pic>
      <p:sp>
        <p:nvSpPr>
          <p:cNvPr id="28" name="TextBox 27">
            <a:extLst>
              <a:ext uri="{FF2B5EF4-FFF2-40B4-BE49-F238E27FC236}">
                <a16:creationId xmlns:a16="http://schemas.microsoft.com/office/drawing/2014/main" id="{DE41919B-488D-4EFE-BEC4-17569F0F2295}"/>
              </a:ext>
            </a:extLst>
          </p:cNvPr>
          <p:cNvSpPr txBox="1"/>
          <p:nvPr/>
        </p:nvSpPr>
        <p:spPr>
          <a:xfrm>
            <a:off x="282617" y="5024193"/>
            <a:ext cx="7488523" cy="553998"/>
          </a:xfrm>
          <a:prstGeom prst="rect">
            <a:avLst/>
          </a:prstGeom>
          <a:noFill/>
        </p:spPr>
        <p:txBody>
          <a:bodyPr wrap="square">
            <a:spAutoFit/>
          </a:bodyPr>
          <a:lstStyle/>
          <a:p>
            <a:pPr algn="ctr">
              <a:defRPr/>
            </a:pPr>
            <a:r>
              <a:rPr lang="en-US" sz="3000" dirty="0">
                <a:solidFill>
                  <a:srgbClr val="005894"/>
                </a:solidFill>
                <a:latin typeface="Aharoni" panose="02010803020104030203" pitchFamily="2" charset="-79"/>
                <a:cs typeface="Aharoni" panose="02010803020104030203" pitchFamily="2" charset="-79"/>
              </a:rPr>
              <a:t>colliercountyfl.gov/solidwaste</a:t>
            </a:r>
          </a:p>
        </p:txBody>
      </p:sp>
      <p:pic>
        <p:nvPicPr>
          <p:cNvPr id="30" name="Graphic 29" descr="Monitor with solid fill">
            <a:extLst>
              <a:ext uri="{FF2B5EF4-FFF2-40B4-BE49-F238E27FC236}">
                <a16:creationId xmlns:a16="http://schemas.microsoft.com/office/drawing/2014/main" id="{1EEF80E8-923C-4280-94D5-5A503F1EF0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902" y="6237218"/>
            <a:ext cx="588080" cy="588080"/>
          </a:xfrm>
          <a:prstGeom prst="rect">
            <a:avLst/>
          </a:prstGeom>
        </p:spPr>
      </p:pic>
      <p:pic>
        <p:nvPicPr>
          <p:cNvPr id="3" name="Online Media 2" title="Collier County Recycling - Life After The Curb">
            <a:hlinkClick r:id="" action="ppaction://media"/>
            <a:extLst>
              <a:ext uri="{FF2B5EF4-FFF2-40B4-BE49-F238E27FC236}">
                <a16:creationId xmlns:a16="http://schemas.microsoft.com/office/drawing/2014/main" id="{2159D1C5-2B4C-4EB8-B916-55A4241390CD}"/>
              </a:ext>
            </a:extLst>
          </p:cNvPr>
          <p:cNvPicPr>
            <a:picLocks noRot="1" noChangeAspect="1"/>
          </p:cNvPicPr>
          <p:nvPr>
            <a:videoFile r:link="rId1"/>
          </p:nvPr>
        </p:nvPicPr>
        <p:blipFill>
          <a:blip r:embed="rId9"/>
          <a:stretch>
            <a:fillRect/>
          </a:stretch>
        </p:blipFill>
        <p:spPr>
          <a:xfrm>
            <a:off x="3666754" y="253470"/>
            <a:ext cx="8490152" cy="4796936"/>
          </a:xfrm>
          <a:prstGeom prst="rect">
            <a:avLst/>
          </a:prstGeom>
        </p:spPr>
      </p:pic>
    </p:spTree>
    <p:extLst>
      <p:ext uri="{BB962C8B-B14F-4D97-AF65-F5344CB8AC3E}">
        <p14:creationId xmlns:p14="http://schemas.microsoft.com/office/powerpoint/2010/main" val="185798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D3B838-6C25-42F9-A6C1-75A9D64A4973}"/>
              </a:ext>
            </a:extLst>
          </p:cNvPr>
          <p:cNvSpPr>
            <a:spLocks noGrp="1"/>
          </p:cNvSpPr>
          <p:nvPr>
            <p:ph type="body" idx="1"/>
          </p:nvPr>
        </p:nvSpPr>
        <p:spPr/>
        <p:txBody>
          <a:bodyPr/>
          <a:lstStyle/>
          <a:p>
            <a:r>
              <a:rPr lang="en-US" dirty="0">
                <a:solidFill>
                  <a:schemeClr val="accent2">
                    <a:lumMod val="20000"/>
                    <a:lumOff val="80000"/>
                  </a:schemeClr>
                </a:solidFill>
              </a:rPr>
              <a:t>Golden Gate</a:t>
            </a:r>
          </a:p>
        </p:txBody>
      </p:sp>
      <p:sp>
        <p:nvSpPr>
          <p:cNvPr id="3" name="Content Placeholder 2">
            <a:extLst>
              <a:ext uri="{FF2B5EF4-FFF2-40B4-BE49-F238E27FC236}">
                <a16:creationId xmlns:a16="http://schemas.microsoft.com/office/drawing/2014/main" id="{4A5CCD09-4380-FF0D-3BF2-4DBCD12F0689}"/>
              </a:ext>
            </a:extLst>
          </p:cNvPr>
          <p:cNvSpPr>
            <a:spLocks noGrp="1"/>
          </p:cNvSpPr>
          <p:nvPr>
            <p:ph sz="half" idx="2"/>
          </p:nvPr>
        </p:nvSpPr>
        <p:spPr>
          <a:xfrm>
            <a:off x="432000" y="2113510"/>
            <a:ext cx="5508000" cy="1575544"/>
          </a:xfrm>
        </p:spPr>
        <p:txBody>
          <a:bodyPr/>
          <a:lstStyle/>
          <a:p>
            <a:pPr marL="0" indent="0">
              <a:buNone/>
            </a:pPr>
            <a:r>
              <a:rPr lang="en-US" dirty="0">
                <a:solidFill>
                  <a:schemeClr val="bg1"/>
                </a:solidFill>
              </a:rPr>
              <a:t>Rehabilitation of wastewater plant improves capacity and reliability of the county’s wastewater system</a:t>
            </a:r>
          </a:p>
          <a:p>
            <a:pPr marL="0" indent="0">
              <a:buNone/>
            </a:pPr>
            <a:r>
              <a:rPr lang="en-US" dirty="0">
                <a:solidFill>
                  <a:schemeClr val="bg1"/>
                </a:solidFill>
              </a:rPr>
              <a:t>Converting wells and septic to county water and wastewater brings health, sanitary and environmental benefits to the community</a:t>
            </a:r>
          </a:p>
          <a:p>
            <a:endParaRPr lang="en-US" dirty="0">
              <a:solidFill>
                <a:schemeClr val="bg1"/>
              </a:solidFill>
            </a:endParaRPr>
          </a:p>
          <a:p>
            <a:r>
              <a:rPr lang="en-US" dirty="0">
                <a:solidFill>
                  <a:schemeClr val="bg1"/>
                </a:solidFill>
              </a:rPr>
              <a:t>Golden Gate City (four square miles+)</a:t>
            </a:r>
          </a:p>
          <a:p>
            <a:r>
              <a:rPr lang="en-US" dirty="0">
                <a:solidFill>
                  <a:schemeClr val="bg1"/>
                </a:solidFill>
              </a:rPr>
              <a:t>Golden Gate Parkway (I-75 to Santa Barbara Boulevard)</a:t>
            </a:r>
          </a:p>
          <a:p>
            <a:r>
              <a:rPr lang="en-US" dirty="0">
                <a:solidFill>
                  <a:schemeClr val="bg1"/>
                </a:solidFill>
              </a:rPr>
              <a:t>Collier Boulevard (Pine Ridge Road to Green Boulevard)</a:t>
            </a:r>
          </a:p>
          <a:p>
            <a:r>
              <a:rPr lang="en-US" dirty="0">
                <a:solidFill>
                  <a:schemeClr val="bg1"/>
                </a:solidFill>
              </a:rPr>
              <a:t>Area north of I-75 to Golden Gate Canal (City Gate)</a:t>
            </a:r>
          </a:p>
        </p:txBody>
      </p:sp>
      <p:sp>
        <p:nvSpPr>
          <p:cNvPr id="4" name="Text Placeholder 3">
            <a:extLst>
              <a:ext uri="{FF2B5EF4-FFF2-40B4-BE49-F238E27FC236}">
                <a16:creationId xmlns:a16="http://schemas.microsoft.com/office/drawing/2014/main" id="{C4E5477C-1F54-94E2-E113-BC0BC2129A1B}"/>
              </a:ext>
            </a:extLst>
          </p:cNvPr>
          <p:cNvSpPr>
            <a:spLocks noGrp="1"/>
          </p:cNvSpPr>
          <p:nvPr>
            <p:ph type="body" sz="quarter" idx="12"/>
          </p:nvPr>
        </p:nvSpPr>
        <p:spPr>
          <a:xfrm>
            <a:off x="6252000" y="2113510"/>
            <a:ext cx="5508000" cy="3081061"/>
          </a:xfrm>
        </p:spPr>
        <p:txBody>
          <a:bodyPr/>
          <a:lstStyle/>
          <a:p>
            <a:pPr marL="0" indent="0">
              <a:buNone/>
            </a:pPr>
            <a:r>
              <a:rPr lang="en-US" dirty="0">
                <a:solidFill>
                  <a:schemeClr val="bg1"/>
                </a:solidFill>
              </a:rPr>
              <a:t>Water and wastewater facilities to serve new communities as well as the entire county system</a:t>
            </a:r>
          </a:p>
          <a:p>
            <a:pPr marL="0" indent="0">
              <a:buNone/>
            </a:pPr>
            <a:endParaRPr lang="en-US" dirty="0">
              <a:solidFill>
                <a:schemeClr val="bg1"/>
              </a:solidFill>
            </a:endParaRPr>
          </a:p>
          <a:p>
            <a:r>
              <a:rPr lang="en-US" dirty="0">
                <a:solidFill>
                  <a:schemeClr val="bg1"/>
                </a:solidFill>
              </a:rPr>
              <a:t>Orange Tree (four square miles)</a:t>
            </a:r>
          </a:p>
          <a:p>
            <a:r>
              <a:rPr lang="en-US" dirty="0">
                <a:solidFill>
                  <a:schemeClr val="bg1"/>
                </a:solidFill>
              </a:rPr>
              <a:t>SkySail (currently being served)</a:t>
            </a:r>
          </a:p>
          <a:p>
            <a:r>
              <a:rPr lang="en-US" dirty="0">
                <a:solidFill>
                  <a:schemeClr val="bg1"/>
                </a:solidFill>
              </a:rPr>
              <a:t>Rivergrass Village (under design)</a:t>
            </a:r>
          </a:p>
          <a:p>
            <a:r>
              <a:rPr lang="en-US" dirty="0">
                <a:solidFill>
                  <a:schemeClr val="bg1"/>
                </a:solidFill>
              </a:rPr>
              <a:t>Longwater Village (under design)</a:t>
            </a:r>
          </a:p>
          <a:p>
            <a:r>
              <a:rPr lang="en-US" dirty="0">
                <a:solidFill>
                  <a:schemeClr val="bg1"/>
                </a:solidFill>
              </a:rPr>
              <a:t>Hogan Island Village – Renamed “Brightshore”</a:t>
            </a:r>
          </a:p>
          <a:p>
            <a:r>
              <a:rPr lang="en-US" dirty="0">
                <a:solidFill>
                  <a:schemeClr val="bg1"/>
                </a:solidFill>
              </a:rPr>
              <a:t>Immokalee Road Rural Village (future)</a:t>
            </a:r>
          </a:p>
          <a:p>
            <a:r>
              <a:rPr lang="en-US" dirty="0">
                <a:solidFill>
                  <a:schemeClr val="bg1"/>
                </a:solidFill>
              </a:rPr>
              <a:t>Belmar (future)</a:t>
            </a:r>
          </a:p>
          <a:p>
            <a:r>
              <a:rPr lang="en-US" dirty="0">
                <a:solidFill>
                  <a:schemeClr val="bg1"/>
                </a:solidFill>
              </a:rPr>
              <a:t>Longwater Town (future)</a:t>
            </a:r>
          </a:p>
        </p:txBody>
      </p:sp>
      <p:sp>
        <p:nvSpPr>
          <p:cNvPr id="5" name="Text Placeholder 4">
            <a:extLst>
              <a:ext uri="{FF2B5EF4-FFF2-40B4-BE49-F238E27FC236}">
                <a16:creationId xmlns:a16="http://schemas.microsoft.com/office/drawing/2014/main" id="{FC3470FB-0A28-6CA0-FEB5-DA4E721748D5}"/>
              </a:ext>
            </a:extLst>
          </p:cNvPr>
          <p:cNvSpPr>
            <a:spLocks noGrp="1"/>
          </p:cNvSpPr>
          <p:nvPr>
            <p:ph type="body" sz="quarter" idx="13"/>
          </p:nvPr>
        </p:nvSpPr>
        <p:spPr>
          <a:xfrm>
            <a:off x="6253200" y="1152525"/>
            <a:ext cx="5508000" cy="358775"/>
          </a:xfrm>
        </p:spPr>
        <p:txBody>
          <a:bodyPr/>
          <a:lstStyle/>
          <a:p>
            <a:r>
              <a:rPr lang="en-US" dirty="0">
                <a:solidFill>
                  <a:schemeClr val="accent2">
                    <a:lumMod val="20000"/>
                    <a:lumOff val="80000"/>
                  </a:schemeClr>
                </a:solidFill>
              </a:rPr>
              <a:t>North East Service Area (NESA)</a:t>
            </a:r>
          </a:p>
        </p:txBody>
      </p:sp>
      <p:sp>
        <p:nvSpPr>
          <p:cNvPr id="6" name="Title 5">
            <a:extLst>
              <a:ext uri="{FF2B5EF4-FFF2-40B4-BE49-F238E27FC236}">
                <a16:creationId xmlns:a16="http://schemas.microsoft.com/office/drawing/2014/main" id="{2FD65A73-03CB-6BDE-489E-29788D415F9A}"/>
              </a:ext>
            </a:extLst>
          </p:cNvPr>
          <p:cNvSpPr>
            <a:spLocks noGrp="1"/>
          </p:cNvSpPr>
          <p:nvPr>
            <p:ph type="title"/>
          </p:nvPr>
        </p:nvSpPr>
        <p:spPr/>
        <p:txBody>
          <a:bodyPr/>
          <a:lstStyle/>
          <a:p>
            <a:r>
              <a:rPr lang="en-US" dirty="0">
                <a:solidFill>
                  <a:schemeClr val="bg1"/>
                </a:solidFill>
              </a:rPr>
              <a:t>SUBREGIONAL UTILITIES SERVICE AREAS</a:t>
            </a:r>
          </a:p>
        </p:txBody>
      </p:sp>
    </p:spTree>
    <p:extLst>
      <p:ext uri="{BB962C8B-B14F-4D97-AF65-F5344CB8AC3E}">
        <p14:creationId xmlns:p14="http://schemas.microsoft.com/office/powerpoint/2010/main" val="1373185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469452" y="910079"/>
            <a:ext cx="5196127" cy="938609"/>
          </a:xfrm>
        </p:spPr>
        <p:txBody>
          <a:bodyPr vert="horz" lIns="91440" tIns="45720" rIns="91440" bIns="45720" rtlCol="0" anchor="t">
            <a:normAutofit fontScale="90000"/>
          </a:bodyPr>
          <a:lstStyle/>
          <a:p>
            <a:r>
              <a:rPr lang="en-US" sz="4000" b="1" dirty="0">
                <a:solidFill>
                  <a:schemeClr val="bg1"/>
                </a:solidFill>
                <a:latin typeface="Corbel" panose="020B0503020204020204" pitchFamily="34" charset="0"/>
                <a:cs typeface="Arial" panose="020B0604020202020204" pitchFamily="34" charset="0"/>
              </a:rPr>
              <a:t>CCWSD EXPANDED SERVICE AREA</a:t>
            </a:r>
            <a:endParaRPr lang="en-US" sz="4000"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7AC45604-AB31-4926-96AA-6C4AF9735847}"/>
              </a:ext>
            </a:extLst>
          </p:cNvPr>
          <p:cNvSpPr txBox="1"/>
          <p:nvPr/>
        </p:nvSpPr>
        <p:spPr>
          <a:xfrm>
            <a:off x="578888" y="5879974"/>
            <a:ext cx="3311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colliercountyfl.gov/publicutilities</a:t>
            </a:r>
          </a:p>
        </p:txBody>
      </p:sp>
      <p:sp>
        <p:nvSpPr>
          <p:cNvPr id="13" name="TextBox 12">
            <a:extLst>
              <a:ext uri="{FF2B5EF4-FFF2-40B4-BE49-F238E27FC236}">
                <a16:creationId xmlns:a16="http://schemas.microsoft.com/office/drawing/2014/main" id="{9B91ED05-3E53-40D9-AFBC-9EC503BF6411}"/>
              </a:ext>
            </a:extLst>
          </p:cNvPr>
          <p:cNvSpPr txBox="1"/>
          <p:nvPr/>
        </p:nvSpPr>
        <p:spPr>
          <a:xfrm>
            <a:off x="469453" y="2259964"/>
            <a:ext cx="499895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In September 2018, the CCWSD expanded their      service district boundary to include future growth  areas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serve growing properties within Rural Lands Stewardship Area</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Future Towns/Villages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As part of expansion decision was made not to serve Golden Gate Estates lots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Unless MSTU was formed based on citizen requests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pic>
        <p:nvPicPr>
          <p:cNvPr id="8" name="Picture 7">
            <a:extLst>
              <a:ext uri="{FF2B5EF4-FFF2-40B4-BE49-F238E27FC236}">
                <a16:creationId xmlns:a16="http://schemas.microsoft.com/office/drawing/2014/main" id="{62BCE156-6030-DB06-CFEE-09F0FCF1101D}"/>
              </a:ext>
            </a:extLst>
          </p:cNvPr>
          <p:cNvPicPr>
            <a:picLocks noChangeAspect="1"/>
          </p:cNvPicPr>
          <p:nvPr/>
        </p:nvPicPr>
        <p:blipFill>
          <a:blip r:embed="rId3"/>
          <a:stretch>
            <a:fillRect/>
          </a:stretch>
        </p:blipFill>
        <p:spPr>
          <a:xfrm>
            <a:off x="6526420" y="200668"/>
            <a:ext cx="5196127" cy="6375981"/>
          </a:xfrm>
          <a:prstGeom prst="rect">
            <a:avLst/>
          </a:prstGeom>
        </p:spPr>
      </p:pic>
    </p:spTree>
    <p:extLst>
      <p:ext uri="{BB962C8B-B14F-4D97-AF65-F5344CB8AC3E}">
        <p14:creationId xmlns:p14="http://schemas.microsoft.com/office/powerpoint/2010/main" val="4155020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1082915" y="246379"/>
            <a:ext cx="10447364" cy="938609"/>
          </a:xfrm>
        </p:spPr>
        <p:txBody>
          <a:bodyPr vert="horz" lIns="91440" tIns="45720" rIns="91440" bIns="45720" rtlCol="0" anchor="t">
            <a:normAutofit/>
          </a:bodyPr>
          <a:lstStyle/>
          <a:p>
            <a:pPr algn="ctr"/>
            <a:r>
              <a:rPr lang="en-US" sz="4000" b="1" dirty="0">
                <a:solidFill>
                  <a:schemeClr val="bg1"/>
                </a:solidFill>
                <a:latin typeface="Corbel" panose="020B0503020204020204" pitchFamily="34" charset="0"/>
                <a:cs typeface="Arial" panose="020B0604020202020204" pitchFamily="34" charset="0"/>
              </a:rPr>
              <a:t>NESA  TREATMENT  PLANTS</a:t>
            </a:r>
            <a:endParaRPr lang="en-US" sz="4000" kern="1200" dirty="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4925B5E6-536C-0F7C-BB83-38AC980BBC8E}"/>
              </a:ext>
            </a:extLst>
          </p:cNvPr>
          <p:cNvPicPr>
            <a:picLocks noChangeAspect="1"/>
          </p:cNvPicPr>
          <p:nvPr/>
        </p:nvPicPr>
        <p:blipFill>
          <a:blip r:embed="rId3"/>
          <a:stretch>
            <a:fillRect/>
          </a:stretch>
        </p:blipFill>
        <p:spPr>
          <a:xfrm>
            <a:off x="1456839" y="1184988"/>
            <a:ext cx="10073440" cy="5474931"/>
          </a:xfrm>
          <a:prstGeom prst="rect">
            <a:avLst/>
          </a:prstGeom>
        </p:spPr>
      </p:pic>
    </p:spTree>
    <p:extLst>
      <p:ext uri="{BB962C8B-B14F-4D97-AF65-F5344CB8AC3E}">
        <p14:creationId xmlns:p14="http://schemas.microsoft.com/office/powerpoint/2010/main" val="515653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490255" y="750947"/>
            <a:ext cx="3311324" cy="938609"/>
          </a:xfrm>
        </p:spPr>
        <p:txBody>
          <a:bodyPr vert="horz" lIns="91440" tIns="45720" rIns="91440" bIns="45720" rtlCol="0" anchor="t">
            <a:normAutofit fontScale="90000"/>
          </a:bodyPr>
          <a:lstStyle/>
          <a:p>
            <a:r>
              <a:rPr lang="en-US" sz="4000" b="1" dirty="0">
                <a:solidFill>
                  <a:schemeClr val="bg1"/>
                </a:solidFill>
                <a:latin typeface="Corbel" panose="020B0503020204020204" pitchFamily="34" charset="0"/>
                <a:cs typeface="Arial" panose="020B0604020202020204" pitchFamily="34" charset="0"/>
              </a:rPr>
              <a:t>NORTHEAST</a:t>
            </a:r>
            <a:br>
              <a:rPr lang="en-US" sz="4000" b="1" dirty="0">
                <a:solidFill>
                  <a:schemeClr val="bg1"/>
                </a:solidFill>
                <a:latin typeface="Corbel" panose="020B0503020204020204" pitchFamily="34" charset="0"/>
                <a:cs typeface="Arial" panose="020B0604020202020204" pitchFamily="34" charset="0"/>
              </a:rPr>
            </a:br>
            <a:r>
              <a:rPr lang="en-US" sz="4000" b="1" dirty="0">
                <a:solidFill>
                  <a:schemeClr val="bg1"/>
                </a:solidFill>
                <a:latin typeface="Corbel" panose="020B0503020204020204" pitchFamily="34" charset="0"/>
                <a:cs typeface="Arial" panose="020B0604020202020204" pitchFamily="34" charset="0"/>
              </a:rPr>
              <a:t>SERVICE AREA</a:t>
            </a:r>
            <a:br>
              <a:rPr lang="en-US" sz="4000" b="1" dirty="0">
                <a:solidFill>
                  <a:schemeClr val="bg1"/>
                </a:solidFill>
                <a:latin typeface="Corbel" panose="020B0503020204020204" pitchFamily="34" charset="0"/>
                <a:cs typeface="Arial" panose="020B0604020202020204" pitchFamily="34" charset="0"/>
              </a:rPr>
            </a:br>
            <a:r>
              <a:rPr lang="en-US" sz="4000" b="1" dirty="0">
                <a:solidFill>
                  <a:schemeClr val="bg1"/>
                </a:solidFill>
                <a:latin typeface="Corbel" panose="020B0503020204020204" pitchFamily="34" charset="0"/>
                <a:cs typeface="Arial" panose="020B0604020202020204" pitchFamily="34" charset="0"/>
              </a:rPr>
              <a:t>FACILITIES</a:t>
            </a:r>
            <a:endParaRPr lang="en-US" sz="4000"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7AC45604-AB31-4926-96AA-6C4AF9735847}"/>
              </a:ext>
            </a:extLst>
          </p:cNvPr>
          <p:cNvSpPr txBox="1"/>
          <p:nvPr/>
        </p:nvSpPr>
        <p:spPr>
          <a:xfrm>
            <a:off x="578888" y="5879974"/>
            <a:ext cx="3311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colliernesa.com</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B91ED05-3E53-40D9-AFBC-9EC503BF6411}"/>
              </a:ext>
            </a:extLst>
          </p:cNvPr>
          <p:cNvSpPr txBox="1"/>
          <p:nvPr/>
        </p:nvSpPr>
        <p:spPr>
          <a:xfrm>
            <a:off x="490255" y="2284111"/>
            <a:ext cx="2956792" cy="3693319"/>
          </a:xfrm>
          <a:prstGeom prst="rect">
            <a:avLst/>
          </a:prstGeom>
          <a:noFill/>
        </p:spPr>
        <p:txBody>
          <a:bodyPr wrap="square" rtlCol="0">
            <a:spAutoFit/>
          </a:bodyPr>
          <a:lstStyle/>
          <a:p>
            <a:r>
              <a:rPr lang="en-US" dirty="0">
                <a:solidFill>
                  <a:schemeClr val="bg1"/>
                </a:solidFill>
              </a:rPr>
              <a:t>Construction of wastewater plant improves capacity and reliability of the county’s wastewater system</a:t>
            </a:r>
          </a:p>
          <a:p>
            <a:pPr algn="l"/>
            <a:endParaRPr lang="en-US" dirty="0">
              <a:solidFill>
                <a:schemeClr val="bg1"/>
              </a:solidFill>
              <a:latin typeface="Corbel" panose="020B0503020204020204" pitchFamily="34" charset="0"/>
            </a:endParaRPr>
          </a:p>
          <a:p>
            <a:pPr marL="285750" indent="-285750" algn="l">
              <a:buFont typeface="Arial" panose="020B0604020202020204" pitchFamily="34" charset="0"/>
              <a:buChar char="•"/>
            </a:pPr>
            <a:r>
              <a:rPr lang="en-US" dirty="0">
                <a:solidFill>
                  <a:schemeClr val="bg1"/>
                </a:solidFill>
                <a:latin typeface="Corbel" panose="020B0503020204020204" pitchFamily="34" charset="0"/>
              </a:rPr>
              <a:t>I</a:t>
            </a:r>
            <a:r>
              <a:rPr lang="en-US" sz="1800" b="0" i="0" u="none" strike="noStrike" baseline="0" dirty="0">
                <a:solidFill>
                  <a:schemeClr val="bg1"/>
                </a:solidFill>
                <a:latin typeface="Corbel" panose="020B0503020204020204" pitchFamily="34" charset="0"/>
              </a:rPr>
              <a:t>nterim wastewater treatment plant</a:t>
            </a:r>
          </a:p>
          <a:p>
            <a:pPr marL="285750" indent="-285750" algn="l">
              <a:buFont typeface="Arial" panose="020B0604020202020204" pitchFamily="34" charset="0"/>
              <a:buChar char="•"/>
            </a:pPr>
            <a:r>
              <a:rPr lang="en-US" dirty="0">
                <a:solidFill>
                  <a:schemeClr val="bg1"/>
                </a:solidFill>
                <a:latin typeface="Corbel" panose="020B0503020204020204" pitchFamily="34" charset="0"/>
              </a:rPr>
              <a:t>Produces IQ water for irrigation</a:t>
            </a:r>
            <a:endParaRPr lang="en-US" sz="1800" b="0" i="0" u="none" strike="noStrike" baseline="0" dirty="0">
              <a:solidFill>
                <a:schemeClr val="bg1"/>
              </a:solidFill>
              <a:latin typeface="Corbel" panose="020B0503020204020204" pitchFamily="34" charset="0"/>
            </a:endParaRPr>
          </a:p>
          <a:p>
            <a:pPr marL="285750" indent="-285750" algn="l">
              <a:buFont typeface="Arial" panose="020B0604020202020204" pitchFamily="34" charset="0"/>
              <a:buChar char="•"/>
            </a:pPr>
            <a:r>
              <a:rPr lang="en-US" dirty="0">
                <a:solidFill>
                  <a:schemeClr val="bg1"/>
                </a:solidFill>
                <a:latin typeface="Corbel" panose="020B0503020204020204" pitchFamily="34" charset="0"/>
              </a:rPr>
              <a:t>Potable &amp; IQ W</a:t>
            </a:r>
            <a:r>
              <a:rPr lang="en-US" sz="1800" b="0" i="0" u="none" strike="noStrike" baseline="0" dirty="0">
                <a:solidFill>
                  <a:schemeClr val="bg1"/>
                </a:solidFill>
                <a:latin typeface="Corbel" panose="020B0503020204020204" pitchFamily="34" charset="0"/>
              </a:rPr>
              <a:t>ater storage tanks</a:t>
            </a:r>
          </a:p>
          <a:p>
            <a:pPr marL="285750" indent="-285750" algn="l">
              <a:buFont typeface="Arial" panose="020B0604020202020204" pitchFamily="34" charset="0"/>
              <a:buChar char="•"/>
            </a:pPr>
            <a:r>
              <a:rPr lang="en-US" sz="1800" b="0" i="0" u="none" strike="noStrike" baseline="0" dirty="0">
                <a:solidFill>
                  <a:schemeClr val="bg1"/>
                </a:solidFill>
                <a:latin typeface="Corbel" panose="020B0503020204020204" pitchFamily="34" charset="0"/>
              </a:rPr>
              <a:t>Pump stations and associated pipelines</a:t>
            </a:r>
            <a:endParaRPr lang="en-US" dirty="0">
              <a:solidFill>
                <a:schemeClr val="bg1"/>
              </a:solidFill>
              <a:latin typeface="Corbel" panose="020B0503020204020204" pitchFamily="34" charset="0"/>
            </a:endParaRPr>
          </a:p>
        </p:txBody>
      </p:sp>
      <p:pic>
        <p:nvPicPr>
          <p:cNvPr id="14" name="Picture 13" descr="A high angle view of a dam&#10;&#10;Description automatically generated with low confidence">
            <a:extLst>
              <a:ext uri="{FF2B5EF4-FFF2-40B4-BE49-F238E27FC236}">
                <a16:creationId xmlns:a16="http://schemas.microsoft.com/office/drawing/2014/main" id="{4B854C1A-DB2A-42DB-BA55-FEDDE85437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9783" y="1314292"/>
            <a:ext cx="7318012" cy="4365837"/>
          </a:xfrm>
          <a:prstGeom prst="rect">
            <a:avLst/>
          </a:prstGeom>
          <a:ln w="6350">
            <a:solidFill>
              <a:schemeClr val="bg2"/>
            </a:solidFill>
          </a:ln>
        </p:spPr>
      </p:pic>
    </p:spTree>
    <p:extLst>
      <p:ext uri="{BB962C8B-B14F-4D97-AF65-F5344CB8AC3E}">
        <p14:creationId xmlns:p14="http://schemas.microsoft.com/office/powerpoint/2010/main" val="298656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514152" y="718136"/>
            <a:ext cx="3530194" cy="938609"/>
          </a:xfrm>
        </p:spPr>
        <p:txBody>
          <a:bodyPr vert="horz" lIns="91440" tIns="45720" rIns="91440" bIns="45720" rtlCol="0" anchor="t">
            <a:normAutofit fontScale="90000"/>
          </a:bodyPr>
          <a:lstStyle/>
          <a:p>
            <a:r>
              <a:rPr lang="en-US" sz="4000" b="1" dirty="0">
                <a:solidFill>
                  <a:schemeClr val="bg1"/>
                </a:solidFill>
                <a:latin typeface="Corbel" panose="020B0503020204020204" pitchFamily="34" charset="0"/>
                <a:cs typeface="Arial" panose="020B0604020202020204" pitchFamily="34" charset="0"/>
              </a:rPr>
              <a:t>EXPANSION </a:t>
            </a:r>
            <a:br>
              <a:rPr lang="en-US" sz="4000" b="1" dirty="0">
                <a:solidFill>
                  <a:schemeClr val="bg1"/>
                </a:solidFill>
                <a:latin typeface="Corbel" panose="020B0503020204020204" pitchFamily="34" charset="0"/>
                <a:cs typeface="Arial" panose="020B0604020202020204" pitchFamily="34" charset="0"/>
              </a:rPr>
            </a:br>
            <a:r>
              <a:rPr lang="en-US" sz="4000" b="1" dirty="0">
                <a:solidFill>
                  <a:schemeClr val="bg1"/>
                </a:solidFill>
                <a:latin typeface="Corbel" panose="020B0503020204020204" pitchFamily="34" charset="0"/>
                <a:cs typeface="Arial" panose="020B0604020202020204" pitchFamily="34" charset="0"/>
              </a:rPr>
              <a:t>TO  NEW DEVELOPMENTS</a:t>
            </a:r>
            <a:endParaRPr lang="en-US" sz="4000"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7AC45604-AB31-4926-96AA-6C4AF9735847}"/>
              </a:ext>
            </a:extLst>
          </p:cNvPr>
          <p:cNvSpPr txBox="1"/>
          <p:nvPr/>
        </p:nvSpPr>
        <p:spPr>
          <a:xfrm>
            <a:off x="514152" y="6139864"/>
            <a:ext cx="3311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colliernesa.com</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B91ED05-3E53-40D9-AFBC-9EC503BF6411}"/>
              </a:ext>
            </a:extLst>
          </p:cNvPr>
          <p:cNvSpPr txBox="1"/>
          <p:nvPr/>
        </p:nvSpPr>
        <p:spPr>
          <a:xfrm>
            <a:off x="514152" y="2262302"/>
            <a:ext cx="5517112" cy="3970318"/>
          </a:xfrm>
          <a:prstGeom prst="rect">
            <a:avLst/>
          </a:prstGeom>
          <a:noFill/>
        </p:spPr>
        <p:txBody>
          <a:bodyPr wrap="square" rtlCol="0">
            <a:spAutoFit/>
          </a:bodyPr>
          <a:lstStyle/>
          <a:p>
            <a:pPr marL="0" indent="0">
              <a:buNone/>
            </a:pPr>
            <a:r>
              <a:rPr lang="en-US" dirty="0">
                <a:solidFill>
                  <a:schemeClr val="bg1"/>
                </a:solidFill>
              </a:rPr>
              <a:t>Water, wastewater and IQ water facilities to serve new communities as well as the entire county system</a:t>
            </a:r>
          </a:p>
          <a:p>
            <a:pPr marL="285750" indent="-285750">
              <a:buFont typeface="Arial" panose="020B0604020202020204" pitchFamily="34" charset="0"/>
              <a:buChar char="•"/>
            </a:pPr>
            <a:r>
              <a:rPr lang="en-US" dirty="0">
                <a:solidFill>
                  <a:schemeClr val="bg1"/>
                </a:solidFill>
              </a:rPr>
              <a:t>Orange Tree (four square miles)</a:t>
            </a:r>
          </a:p>
          <a:p>
            <a:pPr marL="285750" indent="-285750">
              <a:buFont typeface="Arial" panose="020B0604020202020204" pitchFamily="34" charset="0"/>
              <a:buChar char="•"/>
            </a:pPr>
            <a:r>
              <a:rPr lang="en-US" dirty="0" err="1">
                <a:solidFill>
                  <a:schemeClr val="bg1"/>
                </a:solidFill>
              </a:rPr>
              <a:t>SkySail</a:t>
            </a:r>
            <a:r>
              <a:rPr lang="en-US" dirty="0">
                <a:solidFill>
                  <a:schemeClr val="bg1"/>
                </a:solidFill>
              </a:rPr>
              <a:t> (current)</a:t>
            </a:r>
          </a:p>
          <a:p>
            <a:pPr marL="285750" indent="-285750">
              <a:buFont typeface="Arial" panose="020B0604020202020204" pitchFamily="34" charset="0"/>
              <a:buChar char="•"/>
            </a:pPr>
            <a:r>
              <a:rPr lang="en-US" dirty="0" err="1">
                <a:solidFill>
                  <a:schemeClr val="bg1"/>
                </a:solidFill>
              </a:rPr>
              <a:t>Rivergrass</a:t>
            </a:r>
            <a:r>
              <a:rPr lang="en-US" dirty="0">
                <a:solidFill>
                  <a:schemeClr val="bg1"/>
                </a:solidFill>
              </a:rPr>
              <a:t> Village (under design)</a:t>
            </a:r>
          </a:p>
          <a:p>
            <a:pPr marL="285750" indent="-285750">
              <a:buFont typeface="Arial" panose="020B0604020202020204" pitchFamily="34" charset="0"/>
              <a:buChar char="•"/>
            </a:pPr>
            <a:r>
              <a:rPr lang="en-US" dirty="0">
                <a:solidFill>
                  <a:schemeClr val="bg1"/>
                </a:solidFill>
              </a:rPr>
              <a:t>Town of Big Cypress (under design)</a:t>
            </a:r>
          </a:p>
          <a:p>
            <a:pPr marL="285750" indent="-285750">
              <a:buFont typeface="Arial" panose="020B0604020202020204" pitchFamily="34" charset="0"/>
              <a:buChar char="•"/>
            </a:pPr>
            <a:r>
              <a:rPr lang="en-US" dirty="0" err="1">
                <a:solidFill>
                  <a:schemeClr val="bg1"/>
                </a:solidFill>
              </a:rPr>
              <a:t>Brightshore</a:t>
            </a:r>
            <a:r>
              <a:rPr lang="en-US" dirty="0">
                <a:solidFill>
                  <a:schemeClr val="bg1"/>
                </a:solidFill>
              </a:rPr>
              <a:t> Village (under design)</a:t>
            </a:r>
          </a:p>
          <a:p>
            <a:pPr marL="285750" indent="-285750">
              <a:buFont typeface="Arial" panose="020B0604020202020204" pitchFamily="34" charset="0"/>
              <a:buChar char="•"/>
            </a:pPr>
            <a:r>
              <a:rPr lang="en-US" dirty="0">
                <a:solidFill>
                  <a:schemeClr val="bg1"/>
                </a:solidFill>
              </a:rPr>
              <a:t>Immokalee Road Rural Village (future)</a:t>
            </a:r>
          </a:p>
          <a:p>
            <a:pPr marL="285750" indent="-285750">
              <a:buFont typeface="Arial" panose="020B0604020202020204" pitchFamily="34" charset="0"/>
              <a:buChar char="•"/>
            </a:pPr>
            <a:r>
              <a:rPr lang="en-US" dirty="0">
                <a:solidFill>
                  <a:schemeClr val="bg1"/>
                </a:solidFill>
              </a:rPr>
              <a:t>Belmar (future)</a:t>
            </a:r>
          </a:p>
          <a:p>
            <a:pPr marL="285750" indent="-285750">
              <a:buFont typeface="Arial" panose="020B0604020202020204" pitchFamily="34" charset="0"/>
              <a:buChar char="•"/>
            </a:pPr>
            <a:r>
              <a:rPr lang="en-US" dirty="0">
                <a:solidFill>
                  <a:schemeClr val="bg1"/>
                </a:solidFill>
                <a:latin typeface="Corbel" panose="020B0503020204020204" pitchFamily="34" charset="0"/>
              </a:rPr>
              <a:t>Rod &amp; Gun Club (future)</a:t>
            </a:r>
          </a:p>
          <a:p>
            <a:pPr marL="285750" indent="-285750">
              <a:buFont typeface="Arial" panose="020B0604020202020204" pitchFamily="34" charset="0"/>
              <a:buChar char="•"/>
            </a:pPr>
            <a:r>
              <a:rPr lang="en-US" dirty="0">
                <a:solidFill>
                  <a:schemeClr val="bg1"/>
                </a:solidFill>
                <a:latin typeface="Corbel" panose="020B0503020204020204" pitchFamily="34" charset="0"/>
              </a:rPr>
              <a:t>Horse Trials (future)</a:t>
            </a:r>
          </a:p>
          <a:p>
            <a:br>
              <a:rPr lang="en-US" dirty="0">
                <a:solidFill>
                  <a:schemeClr val="bg1"/>
                </a:solidFill>
                <a:latin typeface="Corbel" panose="020B0503020204020204" pitchFamily="34" charset="0"/>
              </a:rPr>
            </a:br>
            <a:r>
              <a:rPr lang="en-US" dirty="0">
                <a:solidFill>
                  <a:schemeClr val="bg1"/>
                </a:solidFill>
                <a:latin typeface="Corbel" panose="020B0503020204020204" pitchFamily="34" charset="0"/>
              </a:rPr>
              <a:t>Fire Protection</a:t>
            </a:r>
          </a:p>
          <a:p>
            <a:r>
              <a:rPr lang="en-US" dirty="0">
                <a:solidFill>
                  <a:schemeClr val="bg1"/>
                </a:solidFill>
                <a:latin typeface="Corbel" panose="020B0503020204020204" pitchFamily="34" charset="0"/>
              </a:rPr>
              <a:t>Growth pays for growth (Impact Fees)</a:t>
            </a:r>
          </a:p>
        </p:txBody>
      </p:sp>
      <p:pic>
        <p:nvPicPr>
          <p:cNvPr id="5" name="Picture 4">
            <a:extLst>
              <a:ext uri="{FF2B5EF4-FFF2-40B4-BE49-F238E27FC236}">
                <a16:creationId xmlns:a16="http://schemas.microsoft.com/office/drawing/2014/main" id="{E0F2FD9D-C227-DDF1-5007-E4A0C9A5E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55722"/>
            <a:ext cx="5517112" cy="6253474"/>
          </a:xfrm>
          <a:prstGeom prst="rect">
            <a:avLst/>
          </a:prstGeom>
          <a:ln w="6350">
            <a:solidFill>
              <a:schemeClr val="bg2"/>
            </a:solidFill>
          </a:ln>
        </p:spPr>
      </p:pic>
    </p:spTree>
    <p:extLst>
      <p:ext uri="{BB962C8B-B14F-4D97-AF65-F5344CB8AC3E}">
        <p14:creationId xmlns:p14="http://schemas.microsoft.com/office/powerpoint/2010/main" val="4146964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BC95-9A61-42D6-889E-D19E72BED8CC}"/>
              </a:ext>
            </a:extLst>
          </p:cNvPr>
          <p:cNvSpPr>
            <a:spLocks noGrp="1"/>
          </p:cNvSpPr>
          <p:nvPr>
            <p:ph type="title"/>
          </p:nvPr>
        </p:nvSpPr>
        <p:spPr>
          <a:xfrm>
            <a:off x="469453" y="837251"/>
            <a:ext cx="3530194" cy="938609"/>
          </a:xfrm>
        </p:spPr>
        <p:txBody>
          <a:bodyPr vert="horz" lIns="91440" tIns="45720" rIns="91440" bIns="45720" rtlCol="0" anchor="t">
            <a:normAutofit fontScale="90000"/>
          </a:bodyPr>
          <a:lstStyle/>
          <a:p>
            <a:r>
              <a:rPr lang="en-US" sz="4000" b="1" dirty="0">
                <a:solidFill>
                  <a:schemeClr val="bg1"/>
                </a:solidFill>
                <a:latin typeface="Corbel" panose="020B0503020204020204" pitchFamily="34" charset="0"/>
                <a:cs typeface="Arial" panose="020B0604020202020204" pitchFamily="34" charset="0"/>
              </a:rPr>
              <a:t>CCWSD STEWARDSHIP</a:t>
            </a:r>
            <a:endParaRPr lang="en-US" sz="4000" kern="1200" dirty="0">
              <a:solidFill>
                <a:srgbClr val="FFFFFF"/>
              </a:solidFill>
              <a:latin typeface="+mj-lt"/>
              <a:ea typeface="+mj-ea"/>
              <a:cs typeface="+mj-cs"/>
            </a:endParaRPr>
          </a:p>
        </p:txBody>
      </p:sp>
      <p:sp>
        <p:nvSpPr>
          <p:cNvPr id="6" name="TextBox 5">
            <a:extLst>
              <a:ext uri="{FF2B5EF4-FFF2-40B4-BE49-F238E27FC236}">
                <a16:creationId xmlns:a16="http://schemas.microsoft.com/office/drawing/2014/main" id="{7AC45604-AB31-4926-96AA-6C4AF9735847}"/>
              </a:ext>
            </a:extLst>
          </p:cNvPr>
          <p:cNvSpPr txBox="1"/>
          <p:nvPr/>
        </p:nvSpPr>
        <p:spPr>
          <a:xfrm>
            <a:off x="578888" y="5879974"/>
            <a:ext cx="3311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colliercountyfl.gov/</a:t>
            </a:r>
            <a:r>
              <a:rPr lang="en-US" dirty="0" err="1">
                <a:solidFill>
                  <a:srgbClr val="FFFF00"/>
                </a:solidFill>
                <a:latin typeface="Calibri"/>
              </a:rPr>
              <a:t>publicutilities</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9B91ED05-3E53-40D9-AFBC-9EC503BF6411}"/>
              </a:ext>
            </a:extLst>
          </p:cNvPr>
          <p:cNvSpPr txBox="1"/>
          <p:nvPr/>
        </p:nvSpPr>
        <p:spPr>
          <a:xfrm>
            <a:off x="578888" y="2186655"/>
            <a:ext cx="5517112"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Progressive water, wastewater, irrigation water utility</a:t>
            </a:r>
          </a:p>
          <a:p>
            <a:pPr marL="285750" indent="-285750">
              <a:buFont typeface="Arial" panose="020B0604020202020204" pitchFamily="34" charset="0"/>
              <a:buChar char="•"/>
            </a:pPr>
            <a:r>
              <a:rPr lang="en-US" dirty="0">
                <a:solidFill>
                  <a:schemeClr val="bg1"/>
                </a:solidFill>
              </a:rPr>
              <a:t>Early adoption of reuse/irrigation quality water (1980s)</a:t>
            </a:r>
          </a:p>
          <a:p>
            <a:pPr marL="285750" indent="-285750">
              <a:buFont typeface="Arial" panose="020B0604020202020204" pitchFamily="34" charset="0"/>
              <a:buChar char="•"/>
            </a:pPr>
            <a:r>
              <a:rPr lang="en-US" dirty="0">
                <a:solidFill>
                  <a:schemeClr val="bg1"/>
                </a:solidFill>
              </a:rPr>
              <a:t>Early adoption of desalination (1990s)</a:t>
            </a:r>
          </a:p>
          <a:p>
            <a:pPr marL="285750" indent="-285750">
              <a:buFont typeface="Arial" panose="020B0604020202020204" pitchFamily="34" charset="0"/>
              <a:buChar char="•"/>
            </a:pPr>
            <a:r>
              <a:rPr lang="en-US" dirty="0">
                <a:solidFill>
                  <a:schemeClr val="bg1"/>
                </a:solidFill>
              </a:rPr>
              <a:t>Focus on integrated water resource management</a:t>
            </a:r>
          </a:p>
          <a:p>
            <a:pPr marL="285750" indent="-285750">
              <a:buFont typeface="Arial" panose="020B0604020202020204" pitchFamily="34" charset="0"/>
              <a:buChar char="•"/>
            </a:pPr>
            <a:r>
              <a:rPr lang="en-US" dirty="0">
                <a:solidFill>
                  <a:schemeClr val="bg1"/>
                </a:solidFill>
              </a:rPr>
              <a:t>Water Conservation</a:t>
            </a:r>
          </a:p>
          <a:p>
            <a:pPr marL="742950" lvl="1" indent="-285750">
              <a:buFont typeface="Arial" panose="020B0604020202020204" pitchFamily="34" charset="0"/>
              <a:buChar char="•"/>
            </a:pPr>
            <a:r>
              <a:rPr lang="en-US" dirty="0">
                <a:solidFill>
                  <a:schemeClr val="bg1"/>
                </a:solidFill>
              </a:rPr>
              <a:t>Low flow fixtures</a:t>
            </a:r>
          </a:p>
          <a:p>
            <a:pPr marL="742950" lvl="1" indent="-285750">
              <a:buFont typeface="Arial" panose="020B0604020202020204" pitchFamily="34" charset="0"/>
              <a:buChar char="•"/>
            </a:pPr>
            <a:r>
              <a:rPr lang="en-US" dirty="0">
                <a:solidFill>
                  <a:schemeClr val="bg1"/>
                </a:solidFill>
              </a:rPr>
              <a:t>Inverted Rate Structure</a:t>
            </a:r>
          </a:p>
          <a:p>
            <a:pPr marL="1200150" lvl="2" indent="-285750">
              <a:buFont typeface="Arial" panose="020B0604020202020204" pitchFamily="34" charset="0"/>
              <a:buChar char="•"/>
            </a:pPr>
            <a:r>
              <a:rPr lang="en-US" dirty="0">
                <a:solidFill>
                  <a:schemeClr val="bg1"/>
                </a:solidFill>
              </a:rPr>
              <a:t>Higher rates/Higher usage</a:t>
            </a:r>
          </a:p>
          <a:p>
            <a:pPr marL="742950" lvl="1" indent="-285750">
              <a:buFont typeface="Arial" panose="020B0604020202020204" pitchFamily="34" charset="0"/>
              <a:buChar char="•"/>
            </a:pPr>
            <a:r>
              <a:rPr lang="en-US" dirty="0">
                <a:solidFill>
                  <a:schemeClr val="bg1"/>
                </a:solidFill>
              </a:rPr>
              <a:t>Irrigation Quality availability</a:t>
            </a:r>
          </a:p>
          <a:p>
            <a:pPr marL="0" indent="0">
              <a:buNone/>
            </a:pPr>
            <a:endParaRPr lang="en-US" dirty="0">
              <a:solidFill>
                <a:schemeClr val="bg1"/>
              </a:solidFill>
              <a:latin typeface="Corbel" panose="020B0503020204020204" pitchFamily="34" charset="0"/>
            </a:endParaRPr>
          </a:p>
        </p:txBody>
      </p:sp>
      <p:pic>
        <p:nvPicPr>
          <p:cNvPr id="3" name="Picture 2" descr="A map of a city&#10;&#10;Description automatically generated">
            <a:extLst>
              <a:ext uri="{FF2B5EF4-FFF2-40B4-BE49-F238E27FC236}">
                <a16:creationId xmlns:a16="http://schemas.microsoft.com/office/drawing/2014/main" id="{84C98B6A-B790-0B84-98D7-C387C0F3F1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0" y="302217"/>
            <a:ext cx="5517112" cy="6315559"/>
          </a:xfrm>
          <a:prstGeom prst="rect">
            <a:avLst/>
          </a:prstGeom>
          <a:ln w="6350">
            <a:solidFill>
              <a:schemeClr val="bg2"/>
            </a:solidFill>
          </a:ln>
        </p:spPr>
      </p:pic>
    </p:spTree>
    <p:extLst>
      <p:ext uri="{BB962C8B-B14F-4D97-AF65-F5344CB8AC3E}">
        <p14:creationId xmlns:p14="http://schemas.microsoft.com/office/powerpoint/2010/main" val="548985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B01E9E-DBF0-243D-42D5-CC06DDA01E1F}"/>
              </a:ext>
            </a:extLst>
          </p:cNvPr>
          <p:cNvSpPr>
            <a:spLocks noGrp="1"/>
          </p:cNvSpPr>
          <p:nvPr>
            <p:ph type="title"/>
          </p:nvPr>
        </p:nvSpPr>
        <p:spPr>
          <a:xfrm>
            <a:off x="607260" y="1224480"/>
            <a:ext cx="11329200" cy="432000"/>
          </a:xfrm>
        </p:spPr>
        <p:txBody>
          <a:bodyPr/>
          <a:lstStyle/>
          <a:p>
            <a:r>
              <a:rPr lang="en-US" sz="3600" dirty="0">
                <a:solidFill>
                  <a:schemeClr val="bg1"/>
                </a:solidFill>
                <a:latin typeface="Corbel" panose="020B0503020204020204" pitchFamily="34" charset="0"/>
                <a:cs typeface="Arial" panose="020B0604020202020204" pitchFamily="34" charset="0"/>
              </a:rPr>
              <a:t>SFWL  AQUIFERS</a:t>
            </a:r>
            <a:br>
              <a:rPr lang="en-US" sz="3600" dirty="0">
                <a:solidFill>
                  <a:schemeClr val="bg1"/>
                </a:solidFill>
                <a:latin typeface="Corbel" panose="020B0503020204020204" pitchFamily="34" charset="0"/>
                <a:cs typeface="Arial" panose="020B0604020202020204" pitchFamily="34" charset="0"/>
              </a:rPr>
            </a:br>
            <a:endParaRPr lang="en-US" sz="3600" dirty="0">
              <a:solidFill>
                <a:schemeClr val="bg1"/>
              </a:solidFill>
              <a:latin typeface="Corbel" panose="020B05030202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29EF3A7-824A-CBC1-698B-66892ACCC67D}"/>
              </a:ext>
            </a:extLst>
          </p:cNvPr>
          <p:cNvSpPr txBox="1"/>
          <p:nvPr/>
        </p:nvSpPr>
        <p:spPr>
          <a:xfrm>
            <a:off x="522371" y="1536700"/>
            <a:ext cx="5199180" cy="4524315"/>
          </a:xfrm>
          <a:prstGeom prst="rect">
            <a:avLst/>
          </a:prstGeom>
          <a:noFill/>
        </p:spPr>
        <p:txBody>
          <a:bodyPr wrap="square" rtlCol="0">
            <a:spAutoFit/>
          </a:bodyPr>
          <a:lstStyle/>
          <a:p>
            <a:r>
              <a:rPr lang="en-US" dirty="0">
                <a:solidFill>
                  <a:schemeClr val="bg1"/>
                </a:solidFill>
                <a:latin typeface="Calibri" panose="020F0502020204030204" pitchFamily="34" charset="0"/>
                <a:cs typeface="Calibri" panose="020F0502020204030204" pitchFamily="34" charset="0"/>
              </a:rPr>
              <a:t>Surficial Aquifer System (Fresh Water Supply)</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Water Table</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Lower Tamiami</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Sandstone</a:t>
            </a:r>
          </a:p>
          <a:p>
            <a:r>
              <a:rPr lang="en-US" dirty="0">
                <a:solidFill>
                  <a:schemeClr val="bg1"/>
                </a:solidFill>
                <a:latin typeface="Calibri" panose="020F0502020204030204" pitchFamily="34" charset="0"/>
                <a:cs typeface="Calibri" panose="020F0502020204030204" pitchFamily="34" charset="0"/>
              </a:rPr>
              <a:t>Intermediate Aquifer System (Brackish Water Supply)</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Hawthorn Zone 1</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Lower Hawthorn</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Suwannee</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Ocala</a:t>
            </a:r>
          </a:p>
          <a:p>
            <a:r>
              <a:rPr lang="en-US" dirty="0">
                <a:solidFill>
                  <a:schemeClr val="bg1"/>
                </a:solidFill>
                <a:latin typeface="Calibri" panose="020F0502020204030204" pitchFamily="34" charset="0"/>
                <a:cs typeface="Calibri" panose="020F0502020204030204" pitchFamily="34" charset="0"/>
              </a:rPr>
              <a:t>Floridan Aquifer System</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Avon Park</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Oldsmar</a:t>
            </a:r>
          </a:p>
          <a:p>
            <a:pPr marL="285750" indent="-285750">
              <a:buFont typeface="Arial" panose="020B0604020202020204" pitchFamily="34" charset="0"/>
              <a:buChar char="•"/>
            </a:pPr>
            <a:endParaRPr lang="en-US" dirty="0">
              <a:solidFill>
                <a:schemeClr val="bg1"/>
              </a:solidFill>
              <a:latin typeface="Calibri" panose="020F0502020204030204" pitchFamily="34" charset="0"/>
              <a:cs typeface="Calibri" panose="020F0502020204030204" pitchFamily="34" charset="0"/>
            </a:endParaRPr>
          </a:p>
          <a:p>
            <a:r>
              <a:rPr lang="en-US" dirty="0">
                <a:solidFill>
                  <a:schemeClr val="bg1"/>
                </a:solidFill>
                <a:latin typeface="Calibri" panose="020F0502020204030204" pitchFamily="34" charset="0"/>
                <a:cs typeface="Calibri" panose="020F0502020204030204" pitchFamily="34" charset="0"/>
              </a:rPr>
              <a:t>Regulated by SFWMD</a:t>
            </a:r>
          </a:p>
          <a:p>
            <a:pPr marL="285750" indent="-285750">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CCWSD W</a:t>
            </a:r>
            <a:r>
              <a:rPr lang="en-US" b="0" i="0" dirty="0">
                <a:solidFill>
                  <a:schemeClr val="bg1"/>
                </a:solidFill>
                <a:effectLst/>
                <a:latin typeface="Calibri" panose="020F0502020204030204" pitchFamily="34" charset="0"/>
                <a:cs typeface="Calibri" panose="020F0502020204030204" pitchFamily="34" charset="0"/>
              </a:rPr>
              <a:t>ellfields draw from both Surficial and Intermediate Aquifer System</a:t>
            </a:r>
            <a:endParaRPr lang="en-US" dirty="0">
              <a:solidFill>
                <a:schemeClr val="bg1"/>
              </a:solidFill>
            </a:endParaRPr>
          </a:p>
        </p:txBody>
      </p:sp>
      <p:sp>
        <p:nvSpPr>
          <p:cNvPr id="7" name="TextBox 6">
            <a:extLst>
              <a:ext uri="{FF2B5EF4-FFF2-40B4-BE49-F238E27FC236}">
                <a16:creationId xmlns:a16="http://schemas.microsoft.com/office/drawing/2014/main" id="{47219A08-C84C-3986-0928-E9C3048FF2C2}"/>
              </a:ext>
            </a:extLst>
          </p:cNvPr>
          <p:cNvSpPr txBox="1"/>
          <p:nvPr/>
        </p:nvSpPr>
        <p:spPr>
          <a:xfrm>
            <a:off x="522371" y="6003903"/>
            <a:ext cx="3311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latin typeface="Calibri"/>
              </a:rPr>
              <a:t>colliercountyfl.gov/</a:t>
            </a:r>
            <a:r>
              <a:rPr lang="en-US" dirty="0" err="1">
                <a:solidFill>
                  <a:srgbClr val="FFFF00"/>
                </a:solidFill>
                <a:latin typeface="Calibri"/>
              </a:rPr>
              <a:t>publicutilities</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5" name="Picture 4" descr="Chart&#10;&#10;Description automatically generated">
            <a:extLst>
              <a:ext uri="{FF2B5EF4-FFF2-40B4-BE49-F238E27FC236}">
                <a16:creationId xmlns:a16="http://schemas.microsoft.com/office/drawing/2014/main" id="{2C385FD7-C64A-4DC9-584E-DBE2C59D4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12933"/>
            <a:ext cx="5488740" cy="6204843"/>
          </a:xfrm>
          <a:prstGeom prst="rect">
            <a:avLst/>
          </a:prstGeom>
          <a:ln w="6350">
            <a:solidFill>
              <a:schemeClr val="bg2"/>
            </a:solidFill>
          </a:ln>
        </p:spPr>
      </p:pic>
    </p:spTree>
    <p:extLst>
      <p:ext uri="{BB962C8B-B14F-4D97-AF65-F5344CB8AC3E}">
        <p14:creationId xmlns:p14="http://schemas.microsoft.com/office/powerpoint/2010/main" val="1230792705"/>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5_Office Theme">
  <a:themeElements>
    <a:clrScheme name="Custom 37">
      <a:dk1>
        <a:sysClr val="windowText" lastClr="000000"/>
      </a:dk1>
      <a:lt1>
        <a:sysClr val="window" lastClr="FFFFFF"/>
      </a:lt1>
      <a:dk2>
        <a:srgbClr val="1485A4"/>
      </a:dk2>
      <a:lt2>
        <a:srgbClr val="B8DCD8"/>
      </a:lt2>
      <a:accent1>
        <a:srgbClr val="2683C6"/>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8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a:spPr>
      <a:bodyPr rtlCol="0" anchor="ctr"/>
      <a:lstStyle>
        <a:defPPr algn="ctr">
          <a:defRPr>
            <a:solidFill>
              <a:schemeClr val="lt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835393_Blue spheres pitch deck_RVA_v5" id="{B31999E4-CF41-4147-9146-E7AA12BD45BB}" vid="{47A86861-C4F7-4F19-9461-7399990DDE5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111B19-7283-4751-B1F8-E7CC95678A8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s>
</ds:datastoreItem>
</file>

<file path=customXml/itemProps2.xml><?xml version="1.0" encoding="utf-8"?>
<ds:datastoreItem xmlns:ds="http://schemas.openxmlformats.org/officeDocument/2006/customXml" ds:itemID="{57EFC333-DF66-4191-BB24-0295598A3F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7B38E9C-53F4-45B7-BB77-8539BB7040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 presentation</Template>
  <TotalTime>0</TotalTime>
  <Words>2239</Words>
  <Application>Microsoft Office PowerPoint</Application>
  <PresentationFormat>Widescreen</PresentationFormat>
  <Paragraphs>287</Paragraphs>
  <Slides>23</Slides>
  <Notes>22</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Aharoni</vt:lpstr>
      <vt:lpstr>Amasis MT Pro</vt:lpstr>
      <vt:lpstr>Arial</vt:lpstr>
      <vt:lpstr>Calibri</vt:lpstr>
      <vt:lpstr>Calibri Light</vt:lpstr>
      <vt:lpstr>Candara</vt:lpstr>
      <vt:lpstr>Century Gothic</vt:lpstr>
      <vt:lpstr>Corbel</vt:lpstr>
      <vt:lpstr>Garamond</vt:lpstr>
      <vt:lpstr>Gill Sans MT</vt:lpstr>
      <vt:lpstr>Sakkal Majalla</vt:lpstr>
      <vt:lpstr>Wingdings 3</vt:lpstr>
      <vt:lpstr>Parcel</vt:lpstr>
      <vt:lpstr>5_Office Theme</vt:lpstr>
      <vt:lpstr>Office Theme</vt:lpstr>
      <vt:lpstr>PUBLIC UTILITIES IN  YOUR COMMUNITY</vt:lpstr>
      <vt:lpstr>PowerPoint Presentation</vt:lpstr>
      <vt:lpstr>SUBREGIONAL UTILITIES SERVICE AREAS</vt:lpstr>
      <vt:lpstr>CCWSD EXPANDED SERVICE AREA</vt:lpstr>
      <vt:lpstr>NESA  TREATMENT  PLANTS</vt:lpstr>
      <vt:lpstr>NORTHEAST SERVICE AREA FACILITIES</vt:lpstr>
      <vt:lpstr>EXPANSION  TO  NEW DEVELOPMENTS</vt:lpstr>
      <vt:lpstr>CCWSD STEWARDSHIP</vt:lpstr>
      <vt:lpstr>SFWL  AQUIFERS </vt:lpstr>
      <vt:lpstr>AQUIFER  IMPACTS </vt:lpstr>
      <vt:lpstr>WATER CONSERVATION</vt:lpstr>
      <vt:lpstr>NEIGHBORHOOD COMMUNICATION</vt:lpstr>
      <vt:lpstr>QUESTIONS?</vt:lpstr>
      <vt:lpstr>PowerPoint Presentation</vt:lpstr>
      <vt:lpstr>PowerPoint Presentation</vt:lpstr>
      <vt:lpstr>PowerPoint Presentation</vt:lpstr>
      <vt:lpstr>PowerPoint Presentation</vt:lpstr>
      <vt:lpstr>PowerPoint Presentation</vt:lpstr>
      <vt:lpstr>COLLECTION PROGRAM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2020-10-19T02:45:06Z</dcterms:created>
  <dcterms:modified xsi:type="dcterms:W3CDTF">2023-12-14T13:04:22Z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