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600" r:id="rId2"/>
    <p:sldId id="1235" r:id="rId3"/>
    <p:sldId id="1236" r:id="rId4"/>
    <p:sldId id="1227" r:id="rId5"/>
    <p:sldId id="463" r:id="rId6"/>
    <p:sldId id="467" r:id="rId7"/>
    <p:sldId id="1234" r:id="rId8"/>
    <p:sldId id="465" r:id="rId9"/>
    <p:sldId id="464" r:id="rId10"/>
    <p:sldId id="410" r:id="rId11"/>
    <p:sldId id="451" r:id="rId12"/>
    <p:sldId id="448" r:id="rId13"/>
    <p:sldId id="1214" r:id="rId14"/>
    <p:sldId id="1237" r:id="rId15"/>
    <p:sldId id="1238"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1506" y="84"/>
      </p:cViewPr>
      <p:guideLst/>
    </p:cSldViewPr>
  </p:slideViewPr>
  <p:notesTextViewPr>
    <p:cViewPr>
      <p:scale>
        <a:sx n="1" d="1"/>
        <a:sy n="1" d="1"/>
      </p:scale>
      <p:origin x="0" y="0"/>
    </p:cViewPr>
  </p:notesTextViewPr>
  <p:sorterViewPr>
    <p:cViewPr>
      <p:scale>
        <a:sx n="130" d="100"/>
        <a:sy n="13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32D0701-1B31-4913-AA6E-1810F2045036}" type="datetimeFigureOut">
              <a:rPr lang="en-US" smtClean="0"/>
              <a:t>10/16/2023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731267-A69D-4B25-9DBC-35530D8822D0}" type="slidenum">
              <a:rPr lang="en-US" smtClean="0"/>
              <a:t>‹#›</a:t>
            </a:fld>
            <a:endParaRPr lang="en-US"/>
          </a:p>
        </p:txBody>
      </p:sp>
    </p:spTree>
    <p:extLst>
      <p:ext uri="{BB962C8B-B14F-4D97-AF65-F5344CB8AC3E}">
        <p14:creationId xmlns:p14="http://schemas.microsoft.com/office/powerpoint/2010/main" val="15231264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32D0701-1B31-4913-AA6E-1810F2045036}" type="datetimeFigureOut">
              <a:rPr lang="en-US" smtClean="0"/>
              <a:t>10/16/2023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731267-A69D-4B25-9DBC-35530D8822D0}" type="slidenum">
              <a:rPr lang="en-US" smtClean="0"/>
              <a:t>‹#›</a:t>
            </a:fld>
            <a:endParaRPr lang="en-US"/>
          </a:p>
        </p:txBody>
      </p:sp>
    </p:spTree>
    <p:extLst>
      <p:ext uri="{BB962C8B-B14F-4D97-AF65-F5344CB8AC3E}">
        <p14:creationId xmlns:p14="http://schemas.microsoft.com/office/powerpoint/2010/main" val="3132078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32D0701-1B31-4913-AA6E-1810F2045036}" type="datetimeFigureOut">
              <a:rPr lang="en-US" smtClean="0"/>
              <a:t>10/16/2023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731267-A69D-4B25-9DBC-35530D8822D0}" type="slidenum">
              <a:rPr lang="en-US" smtClean="0"/>
              <a:t>‹#›</a:t>
            </a:fld>
            <a:endParaRPr lang="en-US"/>
          </a:p>
        </p:txBody>
      </p:sp>
    </p:spTree>
    <p:extLst>
      <p:ext uri="{BB962C8B-B14F-4D97-AF65-F5344CB8AC3E}">
        <p14:creationId xmlns:p14="http://schemas.microsoft.com/office/powerpoint/2010/main" val="1484355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32D0701-1B31-4913-AA6E-1810F2045036}" type="datetimeFigureOut">
              <a:rPr lang="en-US" smtClean="0"/>
              <a:t>10/16/2023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731267-A69D-4B25-9DBC-35530D8822D0}" type="slidenum">
              <a:rPr lang="en-US" smtClean="0"/>
              <a:t>‹#›</a:t>
            </a:fld>
            <a:endParaRPr lang="en-US"/>
          </a:p>
        </p:txBody>
      </p:sp>
    </p:spTree>
    <p:extLst>
      <p:ext uri="{BB962C8B-B14F-4D97-AF65-F5344CB8AC3E}">
        <p14:creationId xmlns:p14="http://schemas.microsoft.com/office/powerpoint/2010/main" val="41959708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32D0701-1B31-4913-AA6E-1810F2045036}" type="datetimeFigureOut">
              <a:rPr lang="en-US" smtClean="0"/>
              <a:t>10/16/2023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731267-A69D-4B25-9DBC-35530D8822D0}" type="slidenum">
              <a:rPr lang="en-US" smtClean="0"/>
              <a:t>‹#›</a:t>
            </a:fld>
            <a:endParaRPr lang="en-US"/>
          </a:p>
        </p:txBody>
      </p:sp>
    </p:spTree>
    <p:extLst>
      <p:ext uri="{BB962C8B-B14F-4D97-AF65-F5344CB8AC3E}">
        <p14:creationId xmlns:p14="http://schemas.microsoft.com/office/powerpoint/2010/main" val="30357180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32D0701-1B31-4913-AA6E-1810F2045036}" type="datetimeFigureOut">
              <a:rPr lang="en-US" smtClean="0"/>
              <a:t>10/16/2023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731267-A69D-4B25-9DBC-35530D8822D0}" type="slidenum">
              <a:rPr lang="en-US" smtClean="0"/>
              <a:t>‹#›</a:t>
            </a:fld>
            <a:endParaRPr lang="en-US"/>
          </a:p>
        </p:txBody>
      </p:sp>
    </p:spTree>
    <p:extLst>
      <p:ext uri="{BB962C8B-B14F-4D97-AF65-F5344CB8AC3E}">
        <p14:creationId xmlns:p14="http://schemas.microsoft.com/office/powerpoint/2010/main" val="28326644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32D0701-1B31-4913-AA6E-1810F2045036}" type="datetimeFigureOut">
              <a:rPr lang="en-US" smtClean="0"/>
              <a:t>10/16/2023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F731267-A69D-4B25-9DBC-35530D8822D0}" type="slidenum">
              <a:rPr lang="en-US" smtClean="0"/>
              <a:t>‹#›</a:t>
            </a:fld>
            <a:endParaRPr lang="en-US"/>
          </a:p>
        </p:txBody>
      </p:sp>
    </p:spTree>
    <p:extLst>
      <p:ext uri="{BB962C8B-B14F-4D97-AF65-F5344CB8AC3E}">
        <p14:creationId xmlns:p14="http://schemas.microsoft.com/office/powerpoint/2010/main" val="4426143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32D0701-1B31-4913-AA6E-1810F2045036}" type="datetimeFigureOut">
              <a:rPr lang="en-US" smtClean="0"/>
              <a:t>10/16/2023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F731267-A69D-4B25-9DBC-35530D8822D0}" type="slidenum">
              <a:rPr lang="en-US" smtClean="0"/>
              <a:t>‹#›</a:t>
            </a:fld>
            <a:endParaRPr lang="en-US"/>
          </a:p>
        </p:txBody>
      </p:sp>
    </p:spTree>
    <p:extLst>
      <p:ext uri="{BB962C8B-B14F-4D97-AF65-F5344CB8AC3E}">
        <p14:creationId xmlns:p14="http://schemas.microsoft.com/office/powerpoint/2010/main" val="14782460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2D0701-1B31-4913-AA6E-1810F2045036}" type="datetimeFigureOut">
              <a:rPr lang="en-US" smtClean="0"/>
              <a:t>10/16/2023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F731267-A69D-4B25-9DBC-35530D8822D0}" type="slidenum">
              <a:rPr lang="en-US" smtClean="0"/>
              <a:t>‹#›</a:t>
            </a:fld>
            <a:endParaRPr lang="en-US"/>
          </a:p>
        </p:txBody>
      </p:sp>
    </p:spTree>
    <p:extLst>
      <p:ext uri="{BB962C8B-B14F-4D97-AF65-F5344CB8AC3E}">
        <p14:creationId xmlns:p14="http://schemas.microsoft.com/office/powerpoint/2010/main" val="41490305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32D0701-1B31-4913-AA6E-1810F2045036}" type="datetimeFigureOut">
              <a:rPr lang="en-US" smtClean="0"/>
              <a:t>10/16/2023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731267-A69D-4B25-9DBC-35530D8822D0}" type="slidenum">
              <a:rPr lang="en-US" smtClean="0"/>
              <a:t>‹#›</a:t>
            </a:fld>
            <a:endParaRPr lang="en-US"/>
          </a:p>
        </p:txBody>
      </p:sp>
    </p:spTree>
    <p:extLst>
      <p:ext uri="{BB962C8B-B14F-4D97-AF65-F5344CB8AC3E}">
        <p14:creationId xmlns:p14="http://schemas.microsoft.com/office/powerpoint/2010/main" val="2724925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32D0701-1B31-4913-AA6E-1810F2045036}" type="datetimeFigureOut">
              <a:rPr lang="en-US" smtClean="0"/>
              <a:t>10/16/2023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731267-A69D-4B25-9DBC-35530D8822D0}" type="slidenum">
              <a:rPr lang="en-US" smtClean="0"/>
              <a:t>‹#›</a:t>
            </a:fld>
            <a:endParaRPr lang="en-US"/>
          </a:p>
        </p:txBody>
      </p:sp>
    </p:spTree>
    <p:extLst>
      <p:ext uri="{BB962C8B-B14F-4D97-AF65-F5344CB8AC3E}">
        <p14:creationId xmlns:p14="http://schemas.microsoft.com/office/powerpoint/2010/main" val="6190836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2D0701-1B31-4913-AA6E-1810F2045036}" type="datetimeFigureOut">
              <a:rPr lang="en-US" smtClean="0"/>
              <a:t>10/16/2023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731267-A69D-4B25-9DBC-35530D8822D0}" type="slidenum">
              <a:rPr lang="en-US" smtClean="0"/>
              <a:t>‹#›</a:t>
            </a:fld>
            <a:endParaRPr lang="en-US"/>
          </a:p>
        </p:txBody>
      </p:sp>
    </p:spTree>
    <p:extLst>
      <p:ext uri="{BB962C8B-B14F-4D97-AF65-F5344CB8AC3E}">
        <p14:creationId xmlns:p14="http://schemas.microsoft.com/office/powerpoint/2010/main" val="9579995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oleObject" Target="../embeddings/oleObject1.bin"/><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7.jpg"/><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9EFF2FAB-4354-4CA0-8657-E1E60E0B1205}"/>
              </a:ext>
            </a:extLst>
          </p:cNvPr>
          <p:cNvSpPr txBox="1">
            <a:spLocks/>
          </p:cNvSpPr>
          <p:nvPr/>
        </p:nvSpPr>
        <p:spPr>
          <a:xfrm>
            <a:off x="1350539" y="2019730"/>
            <a:ext cx="7140323" cy="4925352"/>
          </a:xfrm>
          <a:prstGeom prst="rect">
            <a:avLst/>
          </a:prstGeom>
        </p:spPr>
        <p:txBody>
          <a:bodyPr vert="horz">
            <a:noAutofit/>
          </a:bodyPr>
          <a:lstStyle/>
          <a:p>
            <a:pPr marL="342900" indent="-342900">
              <a:lnSpc>
                <a:spcPct val="115000"/>
              </a:lnSpc>
              <a:buFont typeface="Wingdings" panose="05000000000000000000" pitchFamily="2" charset="2"/>
              <a:buChar char="§"/>
            </a:pPr>
            <a:r>
              <a:rPr lang="en-US" sz="2150" dirty="0">
                <a:ea typeface="Calibri" panose="020F0502020204030204" pitchFamily="34" charset="0"/>
                <a:cs typeface="Times New Roman" panose="02020603050405020304" pitchFamily="18" charset="0"/>
              </a:rPr>
              <a:t>11 Bridge Replacements in Immokalee – in Construction</a:t>
            </a:r>
          </a:p>
          <a:p>
            <a:pPr marL="342900" indent="-342900">
              <a:lnSpc>
                <a:spcPct val="115000"/>
              </a:lnSpc>
              <a:buFont typeface="Wingdings" panose="05000000000000000000" pitchFamily="2" charset="2"/>
              <a:buChar char="§"/>
            </a:pPr>
            <a:r>
              <a:rPr lang="en-US" sz="2150" dirty="0">
                <a:ea typeface="Calibri" panose="020F0502020204030204" pitchFamily="34" charset="0"/>
                <a:cs typeface="Times New Roman" panose="02020603050405020304" pitchFamily="18" charset="0"/>
              </a:rPr>
              <a:t>Vanderbilt Beach Road Extension (Phase I) – in Construction</a:t>
            </a:r>
          </a:p>
          <a:p>
            <a:pPr marL="342900" indent="-342900">
              <a:lnSpc>
                <a:spcPct val="115000"/>
              </a:lnSpc>
              <a:buFont typeface="Wingdings" panose="05000000000000000000" pitchFamily="2" charset="2"/>
              <a:buChar char="§"/>
            </a:pPr>
            <a:r>
              <a:rPr lang="en-US" sz="2150" dirty="0">
                <a:ea typeface="Calibri" panose="020F0502020204030204" pitchFamily="34" charset="0"/>
                <a:cs typeface="Times New Roman" panose="02020603050405020304" pitchFamily="18" charset="0"/>
              </a:rPr>
              <a:t>TIGER Grant improvements in Immokalee</a:t>
            </a:r>
          </a:p>
          <a:p>
            <a:pPr marL="342900" indent="-342900">
              <a:lnSpc>
                <a:spcPct val="115000"/>
              </a:lnSpc>
              <a:buFont typeface="Wingdings" panose="05000000000000000000" pitchFamily="2" charset="2"/>
              <a:buChar char="§"/>
            </a:pPr>
            <a:r>
              <a:rPr lang="en-US" sz="2150" dirty="0">
                <a:ea typeface="Calibri" panose="020F0502020204030204" pitchFamily="34" charset="0"/>
                <a:cs typeface="Times New Roman" panose="02020603050405020304" pitchFamily="18" charset="0"/>
              </a:rPr>
              <a:t>Randall Blvd and Immokalee Rd Intersection Improvements</a:t>
            </a:r>
          </a:p>
          <a:p>
            <a:pPr marL="342900" indent="-342900">
              <a:lnSpc>
                <a:spcPct val="115000"/>
              </a:lnSpc>
              <a:buFont typeface="Wingdings" panose="05000000000000000000" pitchFamily="2" charset="2"/>
              <a:buChar char="§"/>
            </a:pPr>
            <a:r>
              <a:rPr lang="en-US" sz="2150" dirty="0">
                <a:ea typeface="Calibri" panose="020F0502020204030204" pitchFamily="34" charset="0"/>
                <a:cs typeface="Times New Roman" panose="02020603050405020304" pitchFamily="18" charset="0"/>
              </a:rPr>
              <a:t>Vanderbilt Beach Road Extension (Phase II)</a:t>
            </a:r>
          </a:p>
          <a:p>
            <a:pPr marL="342900" indent="-342900">
              <a:lnSpc>
                <a:spcPct val="115000"/>
              </a:lnSpc>
              <a:buFont typeface="Wingdings" panose="05000000000000000000" pitchFamily="2" charset="2"/>
              <a:buChar char="§"/>
            </a:pPr>
            <a:r>
              <a:rPr lang="en-US" sz="2150" dirty="0">
                <a:ea typeface="Calibri" panose="020F0502020204030204" pitchFamily="34" charset="0"/>
                <a:cs typeface="Times New Roman" panose="02020603050405020304" pitchFamily="18" charset="0"/>
              </a:rPr>
              <a:t>Oil Well Road Improvements</a:t>
            </a:r>
          </a:p>
          <a:p>
            <a:pPr marL="342900" indent="-342900">
              <a:lnSpc>
                <a:spcPct val="115000"/>
              </a:lnSpc>
              <a:buFont typeface="Wingdings" panose="05000000000000000000" pitchFamily="2" charset="2"/>
              <a:buChar char="§"/>
            </a:pPr>
            <a:r>
              <a:rPr lang="en-US" sz="2150" dirty="0">
                <a:ea typeface="Calibri" panose="020F0502020204030204" pitchFamily="34" charset="0"/>
                <a:cs typeface="Times New Roman" panose="02020603050405020304" pitchFamily="18" charset="0"/>
              </a:rPr>
              <a:t>16</a:t>
            </a:r>
            <a:r>
              <a:rPr lang="en-US" sz="2150" baseline="30000" dirty="0">
                <a:ea typeface="Calibri" panose="020F0502020204030204" pitchFamily="34" charset="0"/>
                <a:cs typeface="Times New Roman" panose="02020603050405020304" pitchFamily="18" charset="0"/>
              </a:rPr>
              <a:t>th</a:t>
            </a:r>
            <a:r>
              <a:rPr lang="en-US" sz="2150" dirty="0">
                <a:ea typeface="Calibri" panose="020F0502020204030204" pitchFamily="34" charset="0"/>
                <a:cs typeface="Times New Roman" panose="02020603050405020304" pitchFamily="18" charset="0"/>
              </a:rPr>
              <a:t> Str NE Bridge and Roadway Improvements</a:t>
            </a:r>
          </a:p>
          <a:p>
            <a:pPr marL="342900" indent="-342900">
              <a:lnSpc>
                <a:spcPct val="115000"/>
              </a:lnSpc>
              <a:buFont typeface="Wingdings" panose="05000000000000000000" pitchFamily="2" charset="2"/>
              <a:buChar char="§"/>
            </a:pPr>
            <a:r>
              <a:rPr lang="en-US" sz="2150" dirty="0">
                <a:ea typeface="Calibri" panose="020F0502020204030204" pitchFamily="34" charset="0"/>
                <a:cs typeface="Times New Roman" panose="02020603050405020304" pitchFamily="18" charset="0"/>
              </a:rPr>
              <a:t>Wilson Blvd Widening</a:t>
            </a:r>
          </a:p>
          <a:p>
            <a:pPr marL="342900" indent="-342900">
              <a:lnSpc>
                <a:spcPct val="115000"/>
              </a:lnSpc>
              <a:buFont typeface="Wingdings" panose="05000000000000000000" pitchFamily="2" charset="2"/>
              <a:buChar char="§"/>
            </a:pPr>
            <a:r>
              <a:rPr lang="en-US" sz="2150" dirty="0">
                <a:ea typeface="Calibri" panose="020F0502020204030204" pitchFamily="34" charset="0"/>
                <a:cs typeface="Times New Roman" panose="02020603050405020304" pitchFamily="18" charset="0"/>
              </a:rPr>
              <a:t>Everglades Blvd Improvements</a:t>
            </a:r>
          </a:p>
          <a:p>
            <a:pPr marL="342900" indent="-342900">
              <a:lnSpc>
                <a:spcPct val="115000"/>
              </a:lnSpc>
              <a:buFont typeface="Wingdings" panose="05000000000000000000" pitchFamily="2" charset="2"/>
              <a:buChar char="§"/>
            </a:pPr>
            <a:r>
              <a:rPr lang="en-US" sz="2150" dirty="0">
                <a:ea typeface="Calibri" panose="020F0502020204030204" pitchFamily="34" charset="0"/>
                <a:cs typeface="Times New Roman" panose="02020603050405020304" pitchFamily="18" charset="0"/>
              </a:rPr>
              <a:t>47</a:t>
            </a:r>
            <a:r>
              <a:rPr lang="en-US" sz="2150" baseline="30000" dirty="0">
                <a:ea typeface="Calibri" panose="020F0502020204030204" pitchFamily="34" charset="0"/>
                <a:cs typeface="Times New Roman" panose="02020603050405020304" pitchFamily="18" charset="0"/>
              </a:rPr>
              <a:t>th</a:t>
            </a:r>
            <a:r>
              <a:rPr lang="en-US" sz="2150" dirty="0">
                <a:ea typeface="Calibri" panose="020F0502020204030204" pitchFamily="34" charset="0"/>
                <a:cs typeface="Times New Roman" panose="02020603050405020304" pitchFamily="18" charset="0"/>
              </a:rPr>
              <a:t> Ave NE Bridge and Roadway Improvements</a:t>
            </a:r>
          </a:p>
          <a:p>
            <a:pPr marL="342900" indent="-342900">
              <a:lnSpc>
                <a:spcPct val="115000"/>
              </a:lnSpc>
              <a:buFont typeface="Wingdings" panose="05000000000000000000" pitchFamily="2" charset="2"/>
              <a:buChar char="§"/>
            </a:pPr>
            <a:r>
              <a:rPr lang="en-US" sz="2150" dirty="0">
                <a:ea typeface="Calibri" panose="020F0502020204030204" pitchFamily="34" charset="0"/>
                <a:cs typeface="Times New Roman" panose="02020603050405020304" pitchFamily="18" charset="0"/>
              </a:rPr>
              <a:t>Four Bridges in Golden Gate Estates</a:t>
            </a:r>
          </a:p>
          <a:p>
            <a:pPr marL="342900" indent="-342900">
              <a:lnSpc>
                <a:spcPct val="115000"/>
              </a:lnSpc>
              <a:buFont typeface="Wingdings" panose="05000000000000000000" pitchFamily="2" charset="2"/>
              <a:buChar char="§"/>
            </a:pPr>
            <a:r>
              <a:rPr lang="en-US" sz="2150" dirty="0">
                <a:ea typeface="Calibri" panose="020F0502020204030204" pitchFamily="34" charset="0"/>
                <a:cs typeface="Times New Roman" panose="02020603050405020304" pitchFamily="18" charset="0"/>
              </a:rPr>
              <a:t>Additional Intersection Improvements</a:t>
            </a:r>
          </a:p>
          <a:p>
            <a:pPr marL="342900" indent="-342900">
              <a:lnSpc>
                <a:spcPct val="115000"/>
              </a:lnSpc>
              <a:buFont typeface="Wingdings" panose="05000000000000000000" pitchFamily="2" charset="2"/>
              <a:buChar char="§"/>
            </a:pPr>
            <a:endParaRPr lang="en-US" sz="2150" dirty="0">
              <a:ea typeface="Calibri" panose="020F0502020204030204" pitchFamily="34" charset="0"/>
              <a:cs typeface="Times New Roman" panose="02020603050405020304" pitchFamily="18" charset="0"/>
            </a:endParaRPr>
          </a:p>
          <a:p>
            <a:pPr marL="342900" indent="-342900">
              <a:lnSpc>
                <a:spcPct val="115000"/>
              </a:lnSpc>
              <a:buFont typeface="Wingdings" panose="05000000000000000000" pitchFamily="2" charset="2"/>
              <a:buChar char="§"/>
            </a:pPr>
            <a:endParaRPr lang="en-US" sz="2150" dirty="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8EAAB96A-724C-4A6F-9A08-31B7C24D77A9}"/>
              </a:ext>
            </a:extLst>
          </p:cNvPr>
          <p:cNvSpPr txBox="1"/>
          <p:nvPr/>
        </p:nvSpPr>
        <p:spPr>
          <a:xfrm>
            <a:off x="0" y="1529384"/>
            <a:ext cx="9144000" cy="484748"/>
          </a:xfrm>
          <a:prstGeom prst="rect">
            <a:avLst/>
          </a:prstGeom>
          <a:solidFill>
            <a:schemeClr val="accent1">
              <a:lumMod val="60000"/>
              <a:lumOff val="40000"/>
            </a:schemeClr>
          </a:solidFill>
        </p:spPr>
        <p:txBody>
          <a:bodyPr wrap="square" tIns="68580" rtlCol="0" anchor="b">
            <a:spAutoFit/>
          </a:bodyPr>
          <a:lstStyle/>
          <a:p>
            <a:pPr algn="ctr"/>
            <a:r>
              <a:rPr lang="en-US" sz="2400" b="1" dirty="0"/>
              <a:t>Transportation Engineering Projects</a:t>
            </a:r>
          </a:p>
        </p:txBody>
      </p:sp>
      <p:pic>
        <p:nvPicPr>
          <p:cNvPr id="2" name="Picture 2">
            <a:extLst>
              <a:ext uri="{FF2B5EF4-FFF2-40B4-BE49-F238E27FC236}">
                <a16:creationId xmlns:a16="http://schemas.microsoft.com/office/drawing/2014/main" id="{5095A6C5-0A13-FBF6-0089-E346712EFEE7}"/>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389689" y="217715"/>
            <a:ext cx="2384765" cy="1262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858178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5337" y="1008739"/>
            <a:ext cx="3194044" cy="3629250"/>
          </a:xfrm>
          <a:prstGeom prst="rect">
            <a:avLst/>
          </a:prstGeom>
          <a:solidFill>
            <a:schemeClr val="bg1"/>
          </a:solidFill>
          <a:ln w="28575">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t"/>
          <a:lstStyle/>
          <a:p>
            <a:pPr defTabSz="457189">
              <a:defRPr/>
            </a:pPr>
            <a:endParaRPr lang="en-US" sz="1200" b="1" dirty="0">
              <a:solidFill>
                <a:prstClr val="black"/>
              </a:solidFill>
              <a:latin typeface="Calibri" panose="020F0502020204030204" pitchFamily="34" charset="0"/>
              <a:cs typeface="Calibri" panose="020F0502020204030204" pitchFamily="34" charset="0"/>
            </a:endParaRPr>
          </a:p>
          <a:p>
            <a:pPr defTabSz="457189">
              <a:defRPr/>
            </a:pPr>
            <a:r>
              <a:rPr lang="en-US" sz="1200" b="1" dirty="0">
                <a:solidFill>
                  <a:prstClr val="black"/>
                </a:solidFill>
                <a:latin typeface="Calibri" panose="020F0502020204030204" pitchFamily="34" charset="0"/>
                <a:cs typeface="Calibri" panose="020F0502020204030204" pitchFamily="34" charset="0"/>
              </a:rPr>
              <a:t>Project Manager</a:t>
            </a:r>
            <a:r>
              <a:rPr lang="en-US" sz="1200" dirty="0">
                <a:solidFill>
                  <a:prstClr val="black"/>
                </a:solidFill>
                <a:latin typeface="Calibri" panose="020F0502020204030204" pitchFamily="34" charset="0"/>
                <a:cs typeface="Calibri" panose="020F0502020204030204" pitchFamily="34" charset="0"/>
              </a:rPr>
              <a:t>: Robert White, P.E.</a:t>
            </a:r>
          </a:p>
          <a:p>
            <a:pPr defTabSz="457189">
              <a:defRPr/>
            </a:pPr>
            <a:endParaRPr lang="en-US" sz="1200" b="1" dirty="0">
              <a:solidFill>
                <a:prstClr val="black"/>
              </a:solidFill>
              <a:latin typeface="Calibri" panose="020F0502020204030204" pitchFamily="34" charset="0"/>
              <a:cs typeface="Calibri" panose="020F0502020204030204" pitchFamily="34" charset="0"/>
            </a:endParaRPr>
          </a:p>
          <a:p>
            <a:pPr defTabSz="457189">
              <a:defRPr/>
            </a:pPr>
            <a:r>
              <a:rPr lang="en-US" sz="1200" b="1" dirty="0">
                <a:solidFill>
                  <a:prstClr val="black"/>
                </a:solidFill>
                <a:latin typeface="Calibri" panose="020F0502020204030204" pitchFamily="34" charset="0"/>
                <a:cs typeface="Calibri" panose="020F0502020204030204" pitchFamily="34" charset="0"/>
              </a:rPr>
              <a:t>Project Description</a:t>
            </a:r>
            <a:r>
              <a:rPr lang="en-US" sz="1200" dirty="0">
                <a:solidFill>
                  <a:prstClr val="black"/>
                </a:solidFill>
                <a:latin typeface="Calibri" panose="020F0502020204030204" pitchFamily="34" charset="0"/>
                <a:cs typeface="Calibri" panose="020F0502020204030204" pitchFamily="34" charset="0"/>
              </a:rPr>
              <a:t>:  This project will widen Everglades Blvd from 2 to 4 lanes from Oil Well Road to the future Vanderbilt Beach Road Ext (Phase 2). Intersection improvements with turn lanes and traffic signals will be constructed at Randall Blvd and VBR Ext.</a:t>
            </a:r>
          </a:p>
          <a:p>
            <a:pPr defTabSz="457189">
              <a:defRPr/>
            </a:pPr>
            <a:endParaRPr lang="en-US" sz="1200" b="1" dirty="0">
              <a:solidFill>
                <a:prstClr val="black"/>
              </a:solidFill>
              <a:latin typeface="Calibri" panose="020F0502020204030204" pitchFamily="34" charset="0"/>
              <a:cs typeface="Calibri" panose="020F0502020204030204" pitchFamily="34" charset="0"/>
            </a:endParaRPr>
          </a:p>
          <a:p>
            <a:pPr defTabSz="457189">
              <a:defRPr/>
            </a:pPr>
            <a:r>
              <a:rPr lang="en-US" sz="1200" b="1" dirty="0">
                <a:solidFill>
                  <a:prstClr val="black"/>
                </a:solidFill>
                <a:latin typeface="Calibri" panose="020F0502020204030204" pitchFamily="34" charset="0"/>
                <a:cs typeface="Calibri" panose="020F0502020204030204" pitchFamily="34" charset="0"/>
              </a:rPr>
              <a:t>Current Phase</a:t>
            </a:r>
            <a:r>
              <a:rPr lang="en-US" sz="1200" dirty="0">
                <a:solidFill>
                  <a:schemeClr val="tx1"/>
                </a:solidFill>
                <a:latin typeface="Calibri" panose="020F0502020204030204" pitchFamily="34" charset="0"/>
                <a:cs typeface="Calibri" panose="020F0502020204030204" pitchFamily="34" charset="0"/>
              </a:rPr>
              <a:t>: Design Scope Development</a:t>
            </a:r>
          </a:p>
          <a:p>
            <a:pPr defTabSz="457189">
              <a:defRPr/>
            </a:pPr>
            <a:endParaRPr lang="en-US" sz="1200" dirty="0">
              <a:solidFill>
                <a:prstClr val="black"/>
              </a:solidFill>
              <a:latin typeface="Calibri" panose="020F0502020204030204" pitchFamily="34" charset="0"/>
              <a:cs typeface="Calibri" panose="020F0502020204030204" pitchFamily="34" charset="0"/>
            </a:endParaRPr>
          </a:p>
          <a:p>
            <a:pPr defTabSz="457189">
              <a:defRPr/>
            </a:pPr>
            <a:r>
              <a:rPr lang="en-US" sz="1200" b="1" dirty="0">
                <a:solidFill>
                  <a:prstClr val="black"/>
                </a:solidFill>
                <a:latin typeface="Calibri" panose="020F0502020204030204" pitchFamily="34" charset="0"/>
                <a:cs typeface="Calibri" panose="020F0502020204030204" pitchFamily="34" charset="0"/>
              </a:rPr>
              <a:t>Design Consultant: 	TBD </a:t>
            </a:r>
            <a:endParaRPr lang="en-US" sz="1200" dirty="0">
              <a:solidFill>
                <a:prstClr val="black"/>
              </a:solidFill>
              <a:latin typeface="Calibri" panose="020F0502020204030204" pitchFamily="34" charset="0"/>
              <a:cs typeface="Calibri" panose="020F0502020204030204" pitchFamily="34" charset="0"/>
            </a:endParaRPr>
          </a:p>
          <a:p>
            <a:pPr defTabSz="457189">
              <a:defRPr/>
            </a:pPr>
            <a:r>
              <a:rPr lang="en-US" sz="1200" b="1" dirty="0">
                <a:solidFill>
                  <a:prstClr val="black"/>
                </a:solidFill>
                <a:latin typeface="Calibri" panose="020F0502020204030204" pitchFamily="34" charset="0"/>
                <a:cs typeface="Calibri" panose="020F0502020204030204" pitchFamily="34" charset="0"/>
              </a:rPr>
              <a:t>Contractor: 		TBD</a:t>
            </a:r>
          </a:p>
          <a:p>
            <a:pPr defTabSz="457189">
              <a:defRPr/>
            </a:pPr>
            <a:r>
              <a:rPr lang="en-US" sz="1200" b="1" dirty="0">
                <a:solidFill>
                  <a:prstClr val="black"/>
                </a:solidFill>
                <a:latin typeface="Calibri" panose="020F0502020204030204" pitchFamily="34" charset="0"/>
                <a:cs typeface="Calibri" panose="020F0502020204030204" pitchFamily="34" charset="0"/>
              </a:rPr>
              <a:t>CEI: 			TBD</a:t>
            </a:r>
            <a:endParaRPr lang="en-US" sz="1200" dirty="0">
              <a:solidFill>
                <a:prstClr val="black"/>
              </a:solidFill>
              <a:latin typeface="Calibri" panose="020F0502020204030204" pitchFamily="34" charset="0"/>
              <a:cs typeface="Calibri" panose="020F0502020204030204" pitchFamily="34" charset="0"/>
            </a:endParaRPr>
          </a:p>
          <a:p>
            <a:pPr defTabSz="457189">
              <a:defRPr/>
            </a:pPr>
            <a:r>
              <a:rPr lang="en-US" sz="1000" b="1" dirty="0">
                <a:solidFill>
                  <a:prstClr val="black"/>
                </a:solidFill>
                <a:latin typeface="Calibri" panose="020F0502020204030204" pitchFamily="34" charset="0"/>
                <a:cs typeface="Calibri" panose="020F0502020204030204" pitchFamily="34" charset="0"/>
              </a:rPr>
              <a:t> </a:t>
            </a:r>
            <a:endParaRPr lang="en-US" sz="1000" dirty="0">
              <a:solidFill>
                <a:prstClr val="black"/>
              </a:solidFill>
              <a:latin typeface="Calibri" panose="020F0502020204030204" pitchFamily="34" charset="0"/>
              <a:cs typeface="Calibri" panose="020F0502020204030204" pitchFamily="34" charset="0"/>
            </a:endParaRPr>
          </a:p>
        </p:txBody>
      </p:sp>
      <p:sp>
        <p:nvSpPr>
          <p:cNvPr id="76" name="Rectangle 75"/>
          <p:cNvSpPr/>
          <p:nvPr/>
        </p:nvSpPr>
        <p:spPr>
          <a:xfrm>
            <a:off x="3472919" y="5524106"/>
            <a:ext cx="5510350" cy="901919"/>
          </a:xfrm>
          <a:prstGeom prst="rect">
            <a:avLst/>
          </a:prstGeom>
          <a:solidFill>
            <a:schemeClr val="bg1"/>
          </a:solidFill>
          <a:ln w="28575">
            <a:solidFill>
              <a:schemeClr val="tx1"/>
            </a:solidFill>
          </a:ln>
        </p:spPr>
        <p:txBody>
          <a:bodyPr wrap="square">
            <a:noAutofit/>
          </a:bodyPr>
          <a:lstStyle/>
          <a:p>
            <a:pPr defTabSz="457189">
              <a:defRPr/>
            </a:pPr>
            <a:r>
              <a:rPr lang="en-US" sz="1400" b="1" dirty="0">
                <a:solidFill>
                  <a:prstClr val="black"/>
                </a:solidFill>
                <a:latin typeface="Calibri" panose="020F0502020204030204" pitchFamily="34" charset="0"/>
                <a:cs typeface="Calibri" panose="020F0502020204030204" pitchFamily="34" charset="0"/>
              </a:rPr>
              <a:t>Current Status: </a:t>
            </a:r>
          </a:p>
          <a:p>
            <a:pPr defTabSz="457189">
              <a:defRPr/>
            </a:pPr>
            <a:r>
              <a:rPr lang="en-US" sz="1400" dirty="0">
                <a:solidFill>
                  <a:prstClr val="black"/>
                </a:solidFill>
                <a:latin typeface="Calibri" panose="020F0502020204030204" pitchFamily="34" charset="0"/>
                <a:cs typeface="Calibri" panose="020F0502020204030204" pitchFamily="34" charset="0"/>
              </a:rPr>
              <a:t>Writing the Scope of Services for this project.</a:t>
            </a:r>
          </a:p>
          <a:p>
            <a:pPr defTabSz="457189">
              <a:tabLst>
                <a:tab pos="342891" algn="l"/>
              </a:tabLst>
            </a:pPr>
            <a:r>
              <a:rPr lang="en-US" sz="1400"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      </a:t>
            </a:r>
            <a:endParaRPr lang="en-US" sz="14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defTabSz="457189"/>
            <a:br>
              <a:rPr lang="en-US" sz="1400" dirty="0">
                <a:solidFill>
                  <a:prstClr val="black"/>
                </a:solidFill>
                <a:latin typeface="Calibri" panose="020F0502020204030204" pitchFamily="34" charset="0"/>
                <a:ea typeface="Calibri" panose="020F0502020204030204" pitchFamily="34" charset="0"/>
              </a:rPr>
            </a:br>
            <a:endParaRPr lang="en-US" sz="1400" u="sng" dirty="0">
              <a:solidFill>
                <a:srgbClr val="0563C1"/>
              </a:solidFill>
              <a:latin typeface="Calibri" panose="020F0502020204030204" pitchFamily="34" charset="0"/>
              <a:ea typeface="Calibri" panose="020F0502020204030204" pitchFamily="34" charset="0"/>
            </a:endParaRPr>
          </a:p>
          <a:p>
            <a:pPr lvl="2" defTabSz="457189">
              <a:defRPr/>
            </a:pPr>
            <a:endParaRPr lang="en-US" sz="1400" dirty="0">
              <a:solidFill>
                <a:prstClr val="black"/>
              </a:solidFill>
              <a:latin typeface="Calibri" panose="020F0502020204030204" pitchFamily="34" charset="0"/>
              <a:cs typeface="Calibri" panose="020F0502020204030204" pitchFamily="34" charset="0"/>
            </a:endParaRPr>
          </a:p>
        </p:txBody>
      </p:sp>
      <p:sp>
        <p:nvSpPr>
          <p:cNvPr id="4" name="TextBox 3"/>
          <p:cNvSpPr txBox="1"/>
          <p:nvPr/>
        </p:nvSpPr>
        <p:spPr>
          <a:xfrm>
            <a:off x="7345955" y="4526673"/>
            <a:ext cx="1295400" cy="369332"/>
          </a:xfrm>
          <a:prstGeom prst="rect">
            <a:avLst/>
          </a:prstGeom>
          <a:noFill/>
        </p:spPr>
        <p:txBody>
          <a:bodyPr wrap="square" rtlCol="0">
            <a:spAutoFit/>
          </a:bodyPr>
          <a:lstStyle/>
          <a:p>
            <a:pPr defTabSz="457189"/>
            <a:endParaRPr lang="en-US" dirty="0">
              <a:solidFill>
                <a:prstClr val="black"/>
              </a:solidFill>
              <a:latin typeface="Calibri" panose="020F0502020204030204"/>
            </a:endParaRPr>
          </a:p>
        </p:txBody>
      </p:sp>
      <p:sp>
        <p:nvSpPr>
          <p:cNvPr id="7" name="Slide Number Placeholder 6">
            <a:extLst>
              <a:ext uri="{FF2B5EF4-FFF2-40B4-BE49-F238E27FC236}">
                <a16:creationId xmlns:a16="http://schemas.microsoft.com/office/drawing/2014/main" id="{DA1F8515-73C3-4E1E-8C67-19387AB382F6}"/>
              </a:ext>
            </a:extLst>
          </p:cNvPr>
          <p:cNvSpPr>
            <a:spLocks noGrp="1"/>
          </p:cNvSpPr>
          <p:nvPr>
            <p:ph type="sldNum" sz="quarter" idx="12"/>
          </p:nvPr>
        </p:nvSpPr>
        <p:spPr/>
        <p:txBody>
          <a:bodyPr/>
          <a:lstStyle/>
          <a:p>
            <a:pPr defTabSz="685766"/>
            <a:fld id="{6816BEB6-9966-497B-9C2C-137974C98D27}" type="slidenum">
              <a:rPr lang="en-US" sz="900">
                <a:solidFill>
                  <a:prstClr val="black">
                    <a:tint val="75000"/>
                  </a:prstClr>
                </a:solidFill>
                <a:latin typeface="Calibri" panose="020F0502020204030204"/>
              </a:rPr>
              <a:pPr defTabSz="685766"/>
              <a:t>10</a:t>
            </a:fld>
            <a:endParaRPr lang="en-US" sz="900" dirty="0">
              <a:solidFill>
                <a:prstClr val="black">
                  <a:tint val="75000"/>
                </a:prstClr>
              </a:solidFill>
              <a:latin typeface="Calibri" panose="020F0502020204030204"/>
            </a:endParaRPr>
          </a:p>
        </p:txBody>
      </p:sp>
      <p:sp>
        <p:nvSpPr>
          <p:cNvPr id="10" name="Title 9">
            <a:extLst>
              <a:ext uri="{FF2B5EF4-FFF2-40B4-BE49-F238E27FC236}">
                <a16:creationId xmlns:a16="http://schemas.microsoft.com/office/drawing/2014/main" id="{283ED88F-65CE-4F5E-9E77-30AD03C8879F}"/>
              </a:ext>
            </a:extLst>
          </p:cNvPr>
          <p:cNvSpPr>
            <a:spLocks noGrp="1"/>
          </p:cNvSpPr>
          <p:nvPr>
            <p:ph type="title" idx="4294967295"/>
          </p:nvPr>
        </p:nvSpPr>
        <p:spPr>
          <a:xfrm>
            <a:off x="1406525" y="288925"/>
            <a:ext cx="7737475" cy="527050"/>
          </a:xfrm>
          <a:solidFill>
            <a:schemeClr val="accent5">
              <a:lumMod val="60000"/>
              <a:lumOff val="40000"/>
            </a:schemeClr>
          </a:solidFill>
        </p:spPr>
        <p:txBody>
          <a:bodyPr vert="horz" lIns="91440" tIns="45720" rIns="91440" bIns="45720" rtlCol="0" anchor="ctr">
            <a:normAutofit/>
          </a:bodyPr>
          <a:lstStyle/>
          <a:p>
            <a:pPr algn="ctr"/>
            <a:r>
              <a:rPr lang="en-US" sz="2800" b="1" dirty="0"/>
              <a:t>60263 Everglades Blvd from OWR to VBR</a:t>
            </a:r>
          </a:p>
        </p:txBody>
      </p:sp>
      <p:graphicFrame>
        <p:nvGraphicFramePr>
          <p:cNvPr id="13" name="Table 13">
            <a:extLst>
              <a:ext uri="{FF2B5EF4-FFF2-40B4-BE49-F238E27FC236}">
                <a16:creationId xmlns:a16="http://schemas.microsoft.com/office/drawing/2014/main" id="{42C2C99A-FE2B-4EF6-B18D-F39EFB388289}"/>
              </a:ext>
            </a:extLst>
          </p:cNvPr>
          <p:cNvGraphicFramePr>
            <a:graphicFrameLocks noGrp="1"/>
          </p:cNvGraphicFramePr>
          <p:nvPr/>
        </p:nvGraphicFramePr>
        <p:xfrm>
          <a:off x="105331" y="4813813"/>
          <a:ext cx="3194044" cy="1653113"/>
        </p:xfrm>
        <a:graphic>
          <a:graphicData uri="http://schemas.openxmlformats.org/drawingml/2006/table">
            <a:tbl>
              <a:tblPr firstRow="1" bandRow="1">
                <a:tableStyleId>{5C22544A-7EE6-4342-B048-85BDC9FD1C3A}</a:tableStyleId>
              </a:tblPr>
              <a:tblGrid>
                <a:gridCol w="1597022">
                  <a:extLst>
                    <a:ext uri="{9D8B030D-6E8A-4147-A177-3AD203B41FA5}">
                      <a16:colId xmlns:a16="http://schemas.microsoft.com/office/drawing/2014/main" val="1660973171"/>
                    </a:ext>
                  </a:extLst>
                </a:gridCol>
                <a:gridCol w="1597022">
                  <a:extLst>
                    <a:ext uri="{9D8B030D-6E8A-4147-A177-3AD203B41FA5}">
                      <a16:colId xmlns:a16="http://schemas.microsoft.com/office/drawing/2014/main" val="1125206593"/>
                    </a:ext>
                  </a:extLst>
                </a:gridCol>
              </a:tblGrid>
              <a:tr h="456264">
                <a:tc>
                  <a:txBody>
                    <a:bodyPr/>
                    <a:lstStyle/>
                    <a:p>
                      <a:r>
                        <a:rPr lang="en-US" sz="1200" dirty="0"/>
                        <a:t>Project Phase</a:t>
                      </a:r>
                    </a:p>
                  </a:txBody>
                  <a:tcPr anchor="ctr"/>
                </a:tc>
                <a:tc>
                  <a:txBody>
                    <a:bodyPr/>
                    <a:lstStyle/>
                    <a:p>
                      <a:r>
                        <a:rPr lang="en-US" sz="1200" dirty="0"/>
                        <a:t>Anticipated Schedule</a:t>
                      </a:r>
                    </a:p>
                  </a:txBody>
                  <a:tcPr anchor="ctr"/>
                </a:tc>
                <a:extLst>
                  <a:ext uri="{0D108BD9-81ED-4DB2-BD59-A6C34878D82A}">
                    <a16:rowId xmlns:a16="http://schemas.microsoft.com/office/drawing/2014/main" val="3695165720"/>
                  </a:ext>
                </a:extLst>
              </a:tr>
              <a:tr h="277344">
                <a:tc>
                  <a:txBody>
                    <a:bodyPr/>
                    <a:lstStyle/>
                    <a:p>
                      <a:pPr marL="67945" marR="0">
                        <a:lnSpc>
                          <a:spcPts val="1240"/>
                        </a:lnSpc>
                        <a:spcBef>
                          <a:spcPts val="0"/>
                        </a:spcBef>
                        <a:spcAft>
                          <a:spcPts val="0"/>
                        </a:spcAft>
                      </a:pPr>
                      <a:r>
                        <a:rPr lang="en-US" sz="1200" dirty="0">
                          <a:effectLst/>
                        </a:rPr>
                        <a:t>Design Procurement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66675" marR="0">
                        <a:lnSpc>
                          <a:spcPts val="1240"/>
                        </a:lnSpc>
                        <a:spcBef>
                          <a:spcPts val="0"/>
                        </a:spcBef>
                        <a:spcAft>
                          <a:spcPts val="0"/>
                        </a:spcAft>
                      </a:pPr>
                      <a:r>
                        <a:rPr lang="en-US" sz="1200" dirty="0">
                          <a:effectLst/>
                        </a:rPr>
                        <a:t>Aug 2024 – Apr 2025</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208859120"/>
                  </a:ext>
                </a:extLst>
              </a:tr>
              <a:tr h="300010">
                <a:tc>
                  <a:txBody>
                    <a:bodyPr/>
                    <a:lstStyle/>
                    <a:p>
                      <a:pPr marL="67945" marR="0">
                        <a:lnSpc>
                          <a:spcPts val="1255"/>
                        </a:lnSpc>
                        <a:spcBef>
                          <a:spcPts val="0"/>
                        </a:spcBef>
                        <a:spcAft>
                          <a:spcPts val="0"/>
                        </a:spcAft>
                      </a:pPr>
                      <a:r>
                        <a:rPr lang="en-US" sz="1200" dirty="0">
                          <a:effectLst/>
                        </a:rPr>
                        <a:t>Design &amp; Permitting</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66675" marR="0">
                        <a:lnSpc>
                          <a:spcPts val="1255"/>
                        </a:lnSpc>
                        <a:spcBef>
                          <a:spcPts val="0"/>
                        </a:spcBef>
                        <a:spcAft>
                          <a:spcPts val="0"/>
                        </a:spcAft>
                      </a:pPr>
                      <a:r>
                        <a:rPr lang="en-US" sz="1200" dirty="0">
                          <a:effectLst/>
                        </a:rPr>
                        <a:t>Apr 2025 – Apr 2027</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4107434006"/>
                  </a:ext>
                </a:extLst>
              </a:tr>
              <a:tr h="289295">
                <a:tc>
                  <a:txBody>
                    <a:bodyPr/>
                    <a:lstStyle/>
                    <a:p>
                      <a:pPr marL="67945" marR="0">
                        <a:lnSpc>
                          <a:spcPts val="1255"/>
                        </a:lnSpc>
                        <a:spcBef>
                          <a:spcPts val="0"/>
                        </a:spcBef>
                        <a:spcAft>
                          <a:spcPts val="0"/>
                        </a:spcAft>
                      </a:pPr>
                      <a:r>
                        <a:rPr lang="en-US" sz="1200" dirty="0">
                          <a:effectLst/>
                        </a:rPr>
                        <a:t>Construction Procurement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66675" marR="0">
                        <a:lnSpc>
                          <a:spcPts val="1255"/>
                        </a:lnSpc>
                        <a:spcBef>
                          <a:spcPts val="0"/>
                        </a:spcBef>
                        <a:spcAft>
                          <a:spcPts val="0"/>
                        </a:spcAft>
                      </a:pPr>
                      <a:r>
                        <a:rPr lang="en-US" sz="1200" dirty="0">
                          <a:effectLst/>
                        </a:rPr>
                        <a:t>Apr 2027 – Oct 2027</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497619397"/>
                  </a:ext>
                </a:extLst>
              </a:tr>
              <a:tr h="289295">
                <a:tc>
                  <a:txBody>
                    <a:bodyPr/>
                    <a:lstStyle/>
                    <a:p>
                      <a:pPr marL="67945" marR="0">
                        <a:lnSpc>
                          <a:spcPts val="1255"/>
                        </a:lnSpc>
                        <a:spcBef>
                          <a:spcPts val="0"/>
                        </a:spcBef>
                        <a:spcAft>
                          <a:spcPts val="0"/>
                        </a:spcAft>
                      </a:pPr>
                      <a:r>
                        <a:rPr lang="en-US" sz="1200" dirty="0">
                          <a:effectLst/>
                        </a:rPr>
                        <a:t>Construction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66675" marR="0">
                        <a:lnSpc>
                          <a:spcPts val="1255"/>
                        </a:lnSpc>
                        <a:spcBef>
                          <a:spcPts val="0"/>
                        </a:spcBef>
                        <a:spcAft>
                          <a:spcPts val="0"/>
                        </a:spcAft>
                      </a:pPr>
                      <a:r>
                        <a:rPr lang="en-US" sz="1200" dirty="0">
                          <a:effectLst/>
                        </a:rPr>
                        <a:t>Oct 2027 – Jul 2029</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578231659"/>
                  </a:ext>
                </a:extLst>
              </a:tr>
            </a:tbl>
          </a:graphicData>
        </a:graphic>
      </p:graphicFrame>
      <p:pic>
        <p:nvPicPr>
          <p:cNvPr id="12" name="Picture 2">
            <a:extLst>
              <a:ext uri="{FF2B5EF4-FFF2-40B4-BE49-F238E27FC236}">
                <a16:creationId xmlns:a16="http://schemas.microsoft.com/office/drawing/2014/main" id="{9F96B1B6-5DD6-46C6-BBC6-B1B18433C6A6}"/>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764" y="164157"/>
            <a:ext cx="1401763" cy="742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29E2261A-A8FA-3EBE-13E9-F3C2FBDBCDB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472918" y="1008738"/>
            <a:ext cx="5510351" cy="4314554"/>
          </a:xfrm>
          <a:prstGeom prst="rect">
            <a:avLst/>
          </a:prstGeom>
        </p:spPr>
      </p:pic>
    </p:spTree>
    <p:extLst>
      <p:ext uri="{BB962C8B-B14F-4D97-AF65-F5344CB8AC3E}">
        <p14:creationId xmlns:p14="http://schemas.microsoft.com/office/powerpoint/2010/main" val="16821810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5335" y="940748"/>
            <a:ext cx="3616827" cy="3612592"/>
          </a:xfrm>
          <a:prstGeom prst="rect">
            <a:avLst/>
          </a:prstGeom>
          <a:solidFill>
            <a:schemeClr val="bg1"/>
          </a:solidFill>
          <a:ln w="28575">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t"/>
          <a:lstStyle/>
          <a:p>
            <a:pPr defTabSz="457200">
              <a:defRPr/>
            </a:pPr>
            <a:r>
              <a:rPr lang="en-US" sz="1200" b="1" dirty="0">
                <a:solidFill>
                  <a:prstClr val="black"/>
                </a:solidFill>
                <a:latin typeface="Calibri" panose="020F0502020204030204" pitchFamily="34" charset="0"/>
                <a:cs typeface="Calibri" panose="020F0502020204030204" pitchFamily="34" charset="0"/>
              </a:rPr>
              <a:t>Project Manager</a:t>
            </a:r>
            <a:r>
              <a:rPr lang="en-US" sz="1200" dirty="0">
                <a:solidFill>
                  <a:prstClr val="black"/>
                </a:solidFill>
                <a:latin typeface="Calibri" panose="020F0502020204030204" pitchFamily="34" charset="0"/>
                <a:cs typeface="Calibri" panose="020F0502020204030204" pitchFamily="34" charset="0"/>
              </a:rPr>
              <a:t>: Ray G. Girgis, P.E, Project Manager III</a:t>
            </a:r>
            <a:endParaRPr lang="en-US" sz="1200" b="1" dirty="0">
              <a:solidFill>
                <a:prstClr val="black"/>
              </a:solidFill>
              <a:latin typeface="Calibri" panose="020F0502020204030204" pitchFamily="34" charset="0"/>
              <a:cs typeface="Calibri" panose="020F0502020204030204" pitchFamily="34" charset="0"/>
            </a:endParaRPr>
          </a:p>
          <a:p>
            <a:pPr defTabSz="457200">
              <a:defRPr/>
            </a:pPr>
            <a:endParaRPr lang="en-US" sz="1200" b="1" dirty="0">
              <a:solidFill>
                <a:prstClr val="black"/>
              </a:solidFill>
              <a:latin typeface="Calibri" panose="020F0502020204030204" pitchFamily="34" charset="0"/>
              <a:cs typeface="Calibri" panose="020F0502020204030204" pitchFamily="34" charset="0"/>
            </a:endParaRPr>
          </a:p>
          <a:p>
            <a:pPr defTabSz="457200">
              <a:defRPr/>
            </a:pPr>
            <a:r>
              <a:rPr lang="en-US" sz="1200" b="1" dirty="0">
                <a:solidFill>
                  <a:prstClr val="black"/>
                </a:solidFill>
                <a:latin typeface="Calibri" panose="020F0502020204030204" pitchFamily="34" charset="0"/>
                <a:cs typeface="Calibri" panose="020F0502020204030204" pitchFamily="34" charset="0"/>
              </a:rPr>
              <a:t>Project Description</a:t>
            </a:r>
            <a:r>
              <a:rPr lang="en-US" sz="1200" dirty="0">
                <a:solidFill>
                  <a:prstClr val="black"/>
                </a:solidFill>
                <a:latin typeface="Calibri" panose="020F0502020204030204" pitchFamily="34" charset="0"/>
                <a:cs typeface="Calibri" panose="020F0502020204030204" pitchFamily="34" charset="0"/>
              </a:rPr>
              <a:t>:</a:t>
            </a:r>
          </a:p>
          <a:p>
            <a:pPr defTabSz="457200">
              <a:defRPr/>
            </a:pPr>
            <a:r>
              <a:rPr lang="en-US" sz="1200" dirty="0">
                <a:solidFill>
                  <a:prstClr val="black"/>
                </a:solidFill>
                <a:latin typeface="Calibri" panose="020F0502020204030204" pitchFamily="34" charset="0"/>
                <a:cs typeface="Calibri" panose="020F0502020204030204" pitchFamily="34" charset="0"/>
              </a:rPr>
              <a:t>Design and construct a new bridge and related roadway w\ intersection improvements at the following location:</a:t>
            </a:r>
          </a:p>
          <a:p>
            <a:pPr defTabSz="457200">
              <a:defRPr/>
            </a:pPr>
            <a:endParaRPr lang="en-US" sz="1200" dirty="0">
              <a:solidFill>
                <a:prstClr val="black"/>
              </a:solidFill>
              <a:latin typeface="Calibri" panose="020F0502020204030204" pitchFamily="34" charset="0"/>
              <a:cs typeface="Calibri" panose="020F0502020204030204" pitchFamily="34" charset="0"/>
            </a:endParaRPr>
          </a:p>
          <a:p>
            <a:pPr marL="171446" indent="-171446" defTabSz="457200">
              <a:buFont typeface="Arial" panose="020B0604020202020204" pitchFamily="34" charset="0"/>
              <a:buChar char="•"/>
              <a:defRPr/>
            </a:pPr>
            <a:r>
              <a:rPr lang="en-US" sz="1100" dirty="0">
                <a:solidFill>
                  <a:prstClr val="black"/>
                </a:solidFill>
                <a:latin typeface="Calibri" panose="020F0502020204030204" pitchFamily="34" charset="0"/>
                <a:cs typeface="Calibri" panose="020F0502020204030204" pitchFamily="34" charset="0"/>
              </a:rPr>
              <a:t>47th Ave NE (btw Immokalee Rd. &amp; Everglades Blvd.)</a:t>
            </a:r>
          </a:p>
          <a:p>
            <a:pPr defTabSz="457200">
              <a:defRPr/>
            </a:pPr>
            <a:endParaRPr lang="en-US" sz="1200" b="1" dirty="0">
              <a:solidFill>
                <a:prstClr val="black"/>
              </a:solidFill>
              <a:latin typeface="Calibri" panose="020F0502020204030204" pitchFamily="34" charset="0"/>
              <a:cs typeface="Calibri" panose="020F0502020204030204" pitchFamily="34" charset="0"/>
            </a:endParaRPr>
          </a:p>
          <a:p>
            <a:pPr defTabSz="457200">
              <a:defRPr/>
            </a:pPr>
            <a:r>
              <a:rPr lang="en-US" sz="1200" b="1" dirty="0">
                <a:solidFill>
                  <a:prstClr val="black"/>
                </a:solidFill>
                <a:latin typeface="Calibri" panose="020F0502020204030204" pitchFamily="34" charset="0"/>
                <a:cs typeface="Calibri" panose="020F0502020204030204" pitchFamily="34" charset="0"/>
              </a:rPr>
              <a:t>Current Phase</a:t>
            </a:r>
            <a:r>
              <a:rPr lang="en-US" sz="1200" dirty="0">
                <a:solidFill>
                  <a:prstClr val="black"/>
                </a:solidFill>
                <a:latin typeface="Calibri" panose="020F0502020204030204" pitchFamily="34" charset="0"/>
                <a:cs typeface="Calibri" panose="020F0502020204030204" pitchFamily="34" charset="0"/>
              </a:rPr>
              <a:t>:             Design Procurement</a:t>
            </a:r>
          </a:p>
          <a:p>
            <a:pPr defTabSz="457200">
              <a:defRPr/>
            </a:pPr>
            <a:r>
              <a:rPr lang="en-US" sz="1200" b="1" dirty="0">
                <a:solidFill>
                  <a:prstClr val="black"/>
                </a:solidFill>
                <a:latin typeface="Calibri" panose="020F0502020204030204" pitchFamily="34" charset="0"/>
                <a:cs typeface="Calibri" panose="020F0502020204030204" pitchFamily="34" charset="0"/>
              </a:rPr>
              <a:t>Design Budget:             </a:t>
            </a:r>
            <a:r>
              <a:rPr lang="en-US" sz="1200" dirty="0">
                <a:solidFill>
                  <a:prstClr val="black"/>
                </a:solidFill>
                <a:latin typeface="Calibri" panose="020F0502020204030204" pitchFamily="34" charset="0"/>
                <a:cs typeface="Calibri" panose="020F0502020204030204" pitchFamily="34" charset="0"/>
              </a:rPr>
              <a:t>$1,462,000</a:t>
            </a:r>
          </a:p>
          <a:p>
            <a:pPr defTabSz="457200">
              <a:defRPr/>
            </a:pPr>
            <a:r>
              <a:rPr lang="en-US" sz="1200" b="1" dirty="0">
                <a:solidFill>
                  <a:prstClr val="black"/>
                </a:solidFill>
                <a:latin typeface="Calibri" panose="020F0502020204030204" pitchFamily="34" charset="0"/>
                <a:cs typeface="Calibri" panose="020F0502020204030204" pitchFamily="34" charset="0"/>
              </a:rPr>
              <a:t>Design Consultant:      </a:t>
            </a:r>
            <a:r>
              <a:rPr lang="en-US" sz="1200" dirty="0">
                <a:solidFill>
                  <a:prstClr val="black"/>
                </a:solidFill>
                <a:latin typeface="Calibri" panose="020F0502020204030204" pitchFamily="34" charset="0"/>
                <a:cs typeface="Calibri" panose="020F0502020204030204" pitchFamily="34" charset="0"/>
              </a:rPr>
              <a:t>TBD</a:t>
            </a:r>
          </a:p>
          <a:p>
            <a:pPr defTabSz="457200">
              <a:defRPr/>
            </a:pPr>
            <a:r>
              <a:rPr lang="en-US" sz="1200" b="1" dirty="0">
                <a:solidFill>
                  <a:prstClr val="black"/>
                </a:solidFill>
                <a:latin typeface="Calibri" panose="020F0502020204030204" pitchFamily="34" charset="0"/>
                <a:cs typeface="Calibri" panose="020F0502020204030204" pitchFamily="34" charset="0"/>
              </a:rPr>
              <a:t>Construction Budget:  </a:t>
            </a:r>
            <a:r>
              <a:rPr lang="en-US" sz="1200" dirty="0">
                <a:solidFill>
                  <a:prstClr val="black"/>
                </a:solidFill>
                <a:latin typeface="Calibri" panose="020F0502020204030204" pitchFamily="34" charset="0"/>
                <a:cs typeface="Calibri" panose="020F0502020204030204" pitchFamily="34" charset="0"/>
              </a:rPr>
              <a:t>$17,500,000 </a:t>
            </a:r>
            <a:r>
              <a:rPr lang="en-US" sz="1050" dirty="0">
                <a:solidFill>
                  <a:prstClr val="black"/>
                </a:solidFill>
                <a:latin typeface="Calibri" panose="020F0502020204030204" pitchFamily="34" charset="0"/>
                <a:cs typeface="Calibri" panose="020F0502020204030204" pitchFamily="34" charset="0"/>
              </a:rPr>
              <a:t>(incl. LAP $4,800,000)</a:t>
            </a:r>
          </a:p>
          <a:p>
            <a:pPr defTabSz="457200">
              <a:defRPr/>
            </a:pPr>
            <a:r>
              <a:rPr lang="en-US" sz="1200" b="1" dirty="0">
                <a:solidFill>
                  <a:prstClr val="black"/>
                </a:solidFill>
                <a:latin typeface="Calibri" panose="020F0502020204030204" pitchFamily="34" charset="0"/>
                <a:cs typeface="Calibri" panose="020F0502020204030204" pitchFamily="34" charset="0"/>
              </a:rPr>
              <a:t>Right-Of-Way:               </a:t>
            </a:r>
            <a:r>
              <a:rPr lang="en-US" sz="1200" dirty="0">
                <a:solidFill>
                  <a:prstClr val="black"/>
                </a:solidFill>
                <a:latin typeface="Calibri" panose="020F0502020204030204" pitchFamily="34" charset="0"/>
                <a:cs typeface="Calibri" panose="020F0502020204030204" pitchFamily="34" charset="0"/>
              </a:rPr>
              <a:t>$9,760,000</a:t>
            </a:r>
          </a:p>
          <a:p>
            <a:pPr defTabSz="457200">
              <a:defRPr/>
            </a:pPr>
            <a:r>
              <a:rPr lang="en-US" sz="1200" b="1" dirty="0">
                <a:solidFill>
                  <a:prstClr val="black"/>
                </a:solidFill>
                <a:latin typeface="Calibri" panose="020F0502020204030204" pitchFamily="34" charset="0"/>
                <a:cs typeface="Calibri" panose="020F0502020204030204" pitchFamily="34" charset="0"/>
              </a:rPr>
              <a:t>CEI-Services:</a:t>
            </a:r>
            <a:r>
              <a:rPr lang="en-US" sz="1200" dirty="0">
                <a:solidFill>
                  <a:prstClr val="black"/>
                </a:solidFill>
                <a:latin typeface="Calibri" panose="020F0502020204030204" pitchFamily="34" charset="0"/>
                <a:cs typeface="Calibri" panose="020F0502020204030204" pitchFamily="34" charset="0"/>
              </a:rPr>
              <a:t>	              $2,120,000</a:t>
            </a:r>
          </a:p>
          <a:p>
            <a:pPr defTabSz="457200">
              <a:defRPr/>
            </a:pPr>
            <a:r>
              <a:rPr lang="en-US" sz="1000" b="1" dirty="0">
                <a:solidFill>
                  <a:prstClr val="black"/>
                </a:solidFill>
                <a:latin typeface="Calibri" panose="020F0502020204030204" pitchFamily="34" charset="0"/>
                <a:cs typeface="Calibri" panose="020F0502020204030204" pitchFamily="34" charset="0"/>
              </a:rPr>
              <a:t> </a:t>
            </a:r>
            <a:endParaRPr lang="en-US" sz="1000" dirty="0">
              <a:solidFill>
                <a:prstClr val="black"/>
              </a:solidFill>
              <a:latin typeface="Calibri" panose="020F0502020204030204" pitchFamily="34" charset="0"/>
              <a:cs typeface="Calibri" panose="020F0502020204030204" pitchFamily="34" charset="0"/>
            </a:endParaRPr>
          </a:p>
        </p:txBody>
      </p:sp>
      <p:sp>
        <p:nvSpPr>
          <p:cNvPr id="76" name="Rectangle 75"/>
          <p:cNvSpPr/>
          <p:nvPr/>
        </p:nvSpPr>
        <p:spPr>
          <a:xfrm>
            <a:off x="3831410" y="4627685"/>
            <a:ext cx="5207263" cy="1124511"/>
          </a:xfrm>
          <a:prstGeom prst="rect">
            <a:avLst/>
          </a:prstGeom>
          <a:solidFill>
            <a:schemeClr val="bg1"/>
          </a:solidFill>
          <a:ln w="28575">
            <a:solidFill>
              <a:schemeClr val="tx1"/>
            </a:solidFill>
          </a:ln>
        </p:spPr>
        <p:txBody>
          <a:bodyPr wrap="square">
            <a:noAutofit/>
          </a:bodyPr>
          <a:lstStyle/>
          <a:p>
            <a:pPr defTabSz="457200">
              <a:defRPr/>
            </a:pPr>
            <a:r>
              <a:rPr lang="en-US" sz="1200" b="1" dirty="0">
                <a:solidFill>
                  <a:prstClr val="black"/>
                </a:solidFill>
                <a:latin typeface="Calibri" panose="020F0502020204030204" pitchFamily="34" charset="0"/>
                <a:cs typeface="Calibri" panose="020F0502020204030204" pitchFamily="34" charset="0"/>
              </a:rPr>
              <a:t>Current Status:</a:t>
            </a:r>
          </a:p>
          <a:p>
            <a:pPr defTabSz="457200">
              <a:defRPr/>
            </a:pPr>
            <a:r>
              <a:rPr lang="en-US" sz="1200" dirty="0">
                <a:solidFill>
                  <a:prstClr val="black"/>
                </a:solidFill>
                <a:latin typeface="Calibri" panose="020F0502020204030204" pitchFamily="34" charset="0"/>
                <a:cs typeface="Calibri" panose="020F0502020204030204" pitchFamily="34" charset="0"/>
              </a:rPr>
              <a:t>Working on design contract with top ranked firm. Project schedule to be coordinated with other capital improvement projects in the Golden Gate Estates area. </a:t>
            </a:r>
          </a:p>
          <a:p>
            <a:pPr defTabSz="457200">
              <a:defRPr/>
            </a:pPr>
            <a:endParaRPr lang="en-US" sz="1200" dirty="0">
              <a:solidFill>
                <a:prstClr val="black"/>
              </a:solidFill>
              <a:latin typeface="Calibri" panose="020F0502020204030204"/>
            </a:endParaRPr>
          </a:p>
          <a:p>
            <a:pPr defTabSz="457200">
              <a:defRPr/>
            </a:pPr>
            <a:endParaRPr lang="en-US" sz="1200" dirty="0">
              <a:solidFill>
                <a:prstClr val="black"/>
              </a:solidFill>
              <a:latin typeface="Calibri" panose="020F0502020204030204" pitchFamily="34" charset="0"/>
              <a:cs typeface="Calibri" panose="020F0502020204030204" pitchFamily="34" charset="0"/>
            </a:endParaRPr>
          </a:p>
          <a:p>
            <a:pPr defTabSz="457200">
              <a:defRPr/>
            </a:pPr>
            <a:endParaRPr lang="en-US" sz="1200" dirty="0">
              <a:solidFill>
                <a:prstClr val="black"/>
              </a:solidFill>
              <a:latin typeface="Calibri" panose="020F0502020204030204" pitchFamily="34" charset="0"/>
              <a:cs typeface="Calibri" panose="020F0502020204030204" pitchFamily="34" charset="0"/>
            </a:endParaRPr>
          </a:p>
          <a:p>
            <a:pPr defTabSz="457200">
              <a:defRPr/>
            </a:pPr>
            <a:endParaRPr lang="en-US" sz="1200" dirty="0">
              <a:solidFill>
                <a:srgbClr val="002060"/>
              </a:solidFill>
              <a:latin typeface="Calibri" panose="020F0502020204030204" pitchFamily="34" charset="0"/>
              <a:cs typeface="Calibri" panose="020F0502020204030204" pitchFamily="34" charset="0"/>
            </a:endParaRPr>
          </a:p>
          <a:p>
            <a:pPr defTabSz="457200">
              <a:defRPr/>
            </a:pPr>
            <a:endParaRPr lang="en-US" sz="1200" dirty="0">
              <a:solidFill>
                <a:prstClr val="black"/>
              </a:solidFill>
              <a:latin typeface="Calibri" panose="020F0502020204030204" pitchFamily="34" charset="0"/>
              <a:cs typeface="Calibri" panose="020F0502020204030204" pitchFamily="34" charset="0"/>
            </a:endParaRPr>
          </a:p>
          <a:p>
            <a:pPr defTabSz="457200">
              <a:defRPr/>
            </a:pPr>
            <a:endParaRPr lang="en-US" sz="1200" b="1" dirty="0">
              <a:solidFill>
                <a:prstClr val="black"/>
              </a:solidFill>
              <a:latin typeface="Calibri" panose="020F0502020204030204" pitchFamily="34" charset="0"/>
              <a:cs typeface="Calibri" panose="020F0502020204030204" pitchFamily="34" charset="0"/>
            </a:endParaRPr>
          </a:p>
        </p:txBody>
      </p:sp>
      <p:sp>
        <p:nvSpPr>
          <p:cNvPr id="7" name="Slide Number Placeholder 6">
            <a:extLst>
              <a:ext uri="{FF2B5EF4-FFF2-40B4-BE49-F238E27FC236}">
                <a16:creationId xmlns:a16="http://schemas.microsoft.com/office/drawing/2014/main" id="{DA1F8515-73C3-4E1E-8C67-19387AB382F6}"/>
              </a:ext>
            </a:extLst>
          </p:cNvPr>
          <p:cNvSpPr>
            <a:spLocks noGrp="1"/>
          </p:cNvSpPr>
          <p:nvPr>
            <p:ph type="sldNum" sz="quarter" idx="12"/>
          </p:nvPr>
        </p:nvSpPr>
        <p:spPr/>
        <p:txBody>
          <a:bodyPr/>
          <a:lstStyle/>
          <a:p>
            <a:pPr defTabSz="685783">
              <a:defRPr/>
            </a:pPr>
            <a:fld id="{6816BEB6-9966-497B-9C2C-137974C98D27}" type="slidenum">
              <a:rPr lang="en-US" sz="900">
                <a:solidFill>
                  <a:prstClr val="black">
                    <a:tint val="75000"/>
                  </a:prstClr>
                </a:solidFill>
                <a:latin typeface="Calibri" panose="020F0502020204030204"/>
              </a:rPr>
              <a:pPr defTabSz="685783">
                <a:defRPr/>
              </a:pPr>
              <a:t>11</a:t>
            </a:fld>
            <a:endParaRPr lang="en-US" sz="900" dirty="0">
              <a:solidFill>
                <a:prstClr val="black">
                  <a:tint val="75000"/>
                </a:prstClr>
              </a:solidFill>
              <a:latin typeface="Calibri" panose="020F0502020204030204"/>
            </a:endParaRPr>
          </a:p>
        </p:txBody>
      </p:sp>
      <p:sp>
        <p:nvSpPr>
          <p:cNvPr id="10" name="Title 9">
            <a:extLst>
              <a:ext uri="{FF2B5EF4-FFF2-40B4-BE49-F238E27FC236}">
                <a16:creationId xmlns:a16="http://schemas.microsoft.com/office/drawing/2014/main" id="{283ED88F-65CE-4F5E-9E77-30AD03C8879F}"/>
              </a:ext>
            </a:extLst>
          </p:cNvPr>
          <p:cNvSpPr>
            <a:spLocks noGrp="1"/>
          </p:cNvSpPr>
          <p:nvPr>
            <p:ph type="title" idx="4294967295"/>
          </p:nvPr>
        </p:nvSpPr>
        <p:spPr>
          <a:xfrm>
            <a:off x="1406525" y="288925"/>
            <a:ext cx="7737475" cy="600075"/>
          </a:xfrm>
          <a:solidFill>
            <a:schemeClr val="accent5">
              <a:lumMod val="60000"/>
              <a:lumOff val="40000"/>
            </a:schemeClr>
          </a:solidFill>
        </p:spPr>
        <p:txBody>
          <a:bodyPr vert="horz" lIns="91440" tIns="45720" rIns="91440" bIns="45720" rtlCol="0" anchor="ctr">
            <a:normAutofit/>
          </a:bodyPr>
          <a:lstStyle/>
          <a:p>
            <a:pPr algn="ctr"/>
            <a:r>
              <a:rPr lang="en-US" sz="2800" b="1" dirty="0"/>
              <a:t>60212- 47th Ave NE / Surtax-LAP</a:t>
            </a:r>
          </a:p>
        </p:txBody>
      </p:sp>
      <p:graphicFrame>
        <p:nvGraphicFramePr>
          <p:cNvPr id="13" name="Table 13">
            <a:extLst>
              <a:ext uri="{FF2B5EF4-FFF2-40B4-BE49-F238E27FC236}">
                <a16:creationId xmlns:a16="http://schemas.microsoft.com/office/drawing/2014/main" id="{42C2C99A-FE2B-4EF6-B18D-F39EFB388289}"/>
              </a:ext>
            </a:extLst>
          </p:cNvPr>
          <p:cNvGraphicFramePr>
            <a:graphicFrameLocks noGrp="1"/>
          </p:cNvGraphicFramePr>
          <p:nvPr>
            <p:extLst>
              <p:ext uri="{D42A27DB-BD31-4B8C-83A1-F6EECF244321}">
                <p14:modId xmlns:p14="http://schemas.microsoft.com/office/powerpoint/2010/main" val="2791085722"/>
              </p:ext>
            </p:extLst>
          </p:nvPr>
        </p:nvGraphicFramePr>
        <p:xfrm>
          <a:off x="105335" y="4627687"/>
          <a:ext cx="3616827" cy="1124511"/>
        </p:xfrm>
        <a:graphic>
          <a:graphicData uri="http://schemas.openxmlformats.org/drawingml/2006/table">
            <a:tbl>
              <a:tblPr firstRow="1" bandRow="1">
                <a:tableStyleId>{5C22544A-7EE6-4342-B048-85BDC9FD1C3A}</a:tableStyleId>
              </a:tblPr>
              <a:tblGrid>
                <a:gridCol w="1701340">
                  <a:extLst>
                    <a:ext uri="{9D8B030D-6E8A-4147-A177-3AD203B41FA5}">
                      <a16:colId xmlns:a16="http://schemas.microsoft.com/office/drawing/2014/main" val="1660973171"/>
                    </a:ext>
                  </a:extLst>
                </a:gridCol>
                <a:gridCol w="1915487">
                  <a:extLst>
                    <a:ext uri="{9D8B030D-6E8A-4147-A177-3AD203B41FA5}">
                      <a16:colId xmlns:a16="http://schemas.microsoft.com/office/drawing/2014/main" val="1125206593"/>
                    </a:ext>
                  </a:extLst>
                </a:gridCol>
              </a:tblGrid>
              <a:tr h="284943">
                <a:tc>
                  <a:txBody>
                    <a:bodyPr/>
                    <a:lstStyle/>
                    <a:p>
                      <a:r>
                        <a:rPr lang="en-US" sz="1200" dirty="0"/>
                        <a:t>Project Phase</a:t>
                      </a:r>
                    </a:p>
                  </a:txBody>
                  <a:tcPr anchor="ctr"/>
                </a:tc>
                <a:tc>
                  <a:txBody>
                    <a:bodyPr/>
                    <a:lstStyle/>
                    <a:p>
                      <a:r>
                        <a:rPr lang="en-US" sz="1200" dirty="0"/>
                        <a:t>Anticipated Schedule</a:t>
                      </a:r>
                    </a:p>
                  </a:txBody>
                  <a:tcPr anchor="ctr"/>
                </a:tc>
                <a:extLst>
                  <a:ext uri="{0D108BD9-81ED-4DB2-BD59-A6C34878D82A}">
                    <a16:rowId xmlns:a16="http://schemas.microsoft.com/office/drawing/2014/main" val="3695165720"/>
                  </a:ext>
                </a:extLst>
              </a:tr>
              <a:tr h="345704">
                <a:tc>
                  <a:txBody>
                    <a:bodyPr/>
                    <a:lstStyle/>
                    <a:p>
                      <a:pPr marL="67945" marR="0">
                        <a:lnSpc>
                          <a:spcPts val="124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Surtax Validation</a:t>
                      </a:r>
                    </a:p>
                  </a:txBody>
                  <a:tcPr marL="0" marR="0" marT="0" marB="0" anchor="ctr"/>
                </a:tc>
                <a:tc>
                  <a:txBody>
                    <a:bodyPr/>
                    <a:lstStyle/>
                    <a:p>
                      <a:pPr marL="66675" marR="0">
                        <a:lnSpc>
                          <a:spcPts val="124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09/01/2021</a:t>
                      </a:r>
                    </a:p>
                  </a:txBody>
                  <a:tcPr marL="0" marR="0" marT="0" marB="0" anchor="ctr"/>
                </a:tc>
                <a:extLst>
                  <a:ext uri="{0D108BD9-81ED-4DB2-BD59-A6C34878D82A}">
                    <a16:rowId xmlns:a16="http://schemas.microsoft.com/office/drawing/2014/main" val="2121025540"/>
                  </a:ext>
                </a:extLst>
              </a:tr>
              <a:tr h="246932">
                <a:tc>
                  <a:txBody>
                    <a:bodyPr/>
                    <a:lstStyle/>
                    <a:p>
                      <a:pPr marL="67945" marR="0">
                        <a:lnSpc>
                          <a:spcPts val="1255"/>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Design NTP</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66675" marR="0">
                        <a:lnSpc>
                          <a:spcPts val="1255"/>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2/2024</a:t>
                      </a:r>
                    </a:p>
                  </a:txBody>
                  <a:tcPr marL="0" marR="0" marT="0" marB="0" anchor="ctr"/>
                </a:tc>
                <a:extLst>
                  <a:ext uri="{0D108BD9-81ED-4DB2-BD59-A6C34878D82A}">
                    <a16:rowId xmlns:a16="http://schemas.microsoft.com/office/drawing/2014/main" val="518926269"/>
                  </a:ext>
                </a:extLst>
              </a:tr>
              <a:tr h="246932">
                <a:tc>
                  <a:txBody>
                    <a:bodyPr/>
                    <a:lstStyle/>
                    <a:p>
                      <a:pPr marL="67945" marR="0">
                        <a:lnSpc>
                          <a:spcPts val="1255"/>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FDOT/LAP/Grant</a:t>
                      </a:r>
                    </a:p>
                  </a:txBody>
                  <a:tcPr marL="0" marR="0" marT="0" marB="0" anchor="ctr"/>
                </a:tc>
                <a:tc>
                  <a:txBody>
                    <a:bodyPr/>
                    <a:lstStyle/>
                    <a:p>
                      <a:pPr marL="66675" marR="0" lvl="0" indent="0" algn="l" defTabSz="914400" rtl="0" eaLnBrk="1" fontAlgn="auto" latinLnBrk="0" hangingPunct="1">
                        <a:lnSpc>
                          <a:spcPts val="124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FY 29</a:t>
                      </a:r>
                    </a:p>
                  </a:txBody>
                  <a:tcPr marL="0" marR="0" marT="0" marB="0" anchor="ctr"/>
                </a:tc>
                <a:extLst>
                  <a:ext uri="{0D108BD9-81ED-4DB2-BD59-A6C34878D82A}">
                    <a16:rowId xmlns:a16="http://schemas.microsoft.com/office/drawing/2014/main" val="1771738210"/>
                  </a:ext>
                </a:extLst>
              </a:tr>
            </a:tbl>
          </a:graphicData>
        </a:graphic>
      </p:graphicFrame>
      <p:pic>
        <p:nvPicPr>
          <p:cNvPr id="11" name="Picture 10" descr="Map&#10;&#10;Description automatically generated">
            <a:extLst>
              <a:ext uri="{FF2B5EF4-FFF2-40B4-BE49-F238E27FC236}">
                <a16:creationId xmlns:a16="http://schemas.microsoft.com/office/drawing/2014/main" id="{AC3DCD07-8493-434B-B233-E34F874AA7CD}"/>
              </a:ext>
            </a:extLst>
          </p:cNvPr>
          <p:cNvPicPr>
            <a:picLocks noChangeAspect="1"/>
          </p:cNvPicPr>
          <p:nvPr/>
        </p:nvPicPr>
        <p:blipFill>
          <a:blip r:embed="rId2"/>
          <a:stretch>
            <a:fillRect/>
          </a:stretch>
        </p:blipFill>
        <p:spPr>
          <a:xfrm>
            <a:off x="3831410" y="906265"/>
            <a:ext cx="5207263" cy="3721421"/>
          </a:xfrm>
          <a:prstGeom prst="rect">
            <a:avLst/>
          </a:prstGeom>
        </p:spPr>
      </p:pic>
      <p:pic>
        <p:nvPicPr>
          <p:cNvPr id="12" name="Picture 2">
            <a:extLst>
              <a:ext uri="{FF2B5EF4-FFF2-40B4-BE49-F238E27FC236}">
                <a16:creationId xmlns:a16="http://schemas.microsoft.com/office/drawing/2014/main" id="{F231445C-D7F3-42EB-99FD-6589A802CEF2}"/>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763" y="164156"/>
            <a:ext cx="1401762" cy="742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5E507F48-CDA2-2F4B-EDE8-5F7761ED8FCE}"/>
              </a:ext>
            </a:extLst>
          </p:cNvPr>
          <p:cNvSpPr/>
          <p:nvPr/>
        </p:nvSpPr>
        <p:spPr>
          <a:xfrm>
            <a:off x="5968753" y="1464816"/>
            <a:ext cx="1518082" cy="79899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743762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5335" y="940748"/>
            <a:ext cx="3616827" cy="3770593"/>
          </a:xfrm>
          <a:prstGeom prst="rect">
            <a:avLst/>
          </a:prstGeom>
          <a:solidFill>
            <a:schemeClr val="bg1"/>
          </a:solidFill>
          <a:ln w="28575">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t"/>
          <a:lstStyle/>
          <a:p>
            <a:pPr defTabSz="457200">
              <a:defRPr/>
            </a:pPr>
            <a:r>
              <a:rPr lang="en-US" sz="1200" b="1" dirty="0">
                <a:solidFill>
                  <a:prstClr val="black"/>
                </a:solidFill>
                <a:latin typeface="Calibri" panose="020F0502020204030204" pitchFamily="34" charset="0"/>
                <a:cs typeface="Calibri" panose="020F0502020204030204" pitchFamily="34" charset="0"/>
              </a:rPr>
              <a:t>Project Manager</a:t>
            </a:r>
            <a:r>
              <a:rPr lang="en-US" sz="1200" dirty="0">
                <a:solidFill>
                  <a:prstClr val="black"/>
                </a:solidFill>
                <a:latin typeface="Calibri" panose="020F0502020204030204" pitchFamily="34" charset="0"/>
                <a:cs typeface="Calibri" panose="020F0502020204030204" pitchFamily="34" charset="0"/>
              </a:rPr>
              <a:t>: Ray G. Girgis, P.E, Project Manager III</a:t>
            </a:r>
            <a:endParaRPr lang="en-US" sz="1200" b="1" dirty="0">
              <a:solidFill>
                <a:prstClr val="black"/>
              </a:solidFill>
              <a:latin typeface="Calibri" panose="020F0502020204030204" pitchFamily="34" charset="0"/>
              <a:cs typeface="Calibri" panose="020F0502020204030204" pitchFamily="34" charset="0"/>
            </a:endParaRPr>
          </a:p>
          <a:p>
            <a:pPr defTabSz="457200">
              <a:defRPr/>
            </a:pPr>
            <a:endParaRPr lang="en-US" sz="1200" b="1" dirty="0">
              <a:solidFill>
                <a:prstClr val="black"/>
              </a:solidFill>
              <a:latin typeface="Calibri" panose="020F0502020204030204" pitchFamily="34" charset="0"/>
              <a:cs typeface="Calibri" panose="020F0502020204030204" pitchFamily="34" charset="0"/>
            </a:endParaRPr>
          </a:p>
          <a:p>
            <a:pPr defTabSz="457200">
              <a:defRPr/>
            </a:pPr>
            <a:r>
              <a:rPr lang="en-US" sz="1200" b="1" dirty="0">
                <a:solidFill>
                  <a:prstClr val="black"/>
                </a:solidFill>
                <a:latin typeface="Calibri" panose="020F0502020204030204" pitchFamily="34" charset="0"/>
                <a:cs typeface="Calibri" panose="020F0502020204030204" pitchFamily="34" charset="0"/>
              </a:rPr>
              <a:t>Project Description</a:t>
            </a:r>
            <a:r>
              <a:rPr lang="en-US" sz="1200" dirty="0">
                <a:solidFill>
                  <a:prstClr val="black"/>
                </a:solidFill>
                <a:latin typeface="Calibri" panose="020F0502020204030204" pitchFamily="34" charset="0"/>
                <a:cs typeface="Calibri" panose="020F0502020204030204" pitchFamily="34" charset="0"/>
              </a:rPr>
              <a:t>:</a:t>
            </a:r>
          </a:p>
          <a:p>
            <a:pPr defTabSz="457200">
              <a:defRPr/>
            </a:pPr>
            <a:r>
              <a:rPr lang="en-US" sz="1200" dirty="0">
                <a:solidFill>
                  <a:prstClr val="black"/>
                </a:solidFill>
                <a:latin typeface="Calibri" panose="020F0502020204030204" pitchFamily="34" charset="0"/>
                <a:cs typeface="Calibri" panose="020F0502020204030204" pitchFamily="34" charset="0"/>
              </a:rPr>
              <a:t>Design and construct new bridges and related roadway &amp; intersection improvements at the following locations:</a:t>
            </a:r>
          </a:p>
          <a:p>
            <a:pPr marL="171446" indent="-171446" defTabSz="457200">
              <a:buFont typeface="Arial" panose="020B0604020202020204" pitchFamily="34" charset="0"/>
              <a:buChar char="•"/>
              <a:defRPr/>
            </a:pPr>
            <a:r>
              <a:rPr lang="en-US" sz="1100" dirty="0">
                <a:solidFill>
                  <a:prstClr val="black"/>
                </a:solidFill>
                <a:latin typeface="Calibri" panose="020F0502020204030204" pitchFamily="34" charset="0"/>
                <a:cs typeface="Calibri" panose="020F0502020204030204" pitchFamily="34" charset="0"/>
              </a:rPr>
              <a:t>Wilson Blvd. S (south of Golden Gate Blvd.)</a:t>
            </a:r>
          </a:p>
          <a:p>
            <a:pPr marL="171446" indent="-171446" defTabSz="457200">
              <a:buFont typeface="Arial" panose="020B0604020202020204" pitchFamily="34" charset="0"/>
              <a:buChar char="•"/>
              <a:defRPr/>
            </a:pPr>
            <a:r>
              <a:rPr lang="en-US" sz="1100" dirty="0">
                <a:solidFill>
                  <a:prstClr val="black"/>
                </a:solidFill>
                <a:latin typeface="Calibri" panose="020F0502020204030204" pitchFamily="34" charset="0"/>
                <a:cs typeface="Calibri" panose="020F0502020204030204" pitchFamily="34" charset="0"/>
              </a:rPr>
              <a:t>10</a:t>
            </a:r>
            <a:r>
              <a:rPr lang="en-US" sz="1100" baseline="30000" dirty="0">
                <a:solidFill>
                  <a:prstClr val="black"/>
                </a:solidFill>
                <a:latin typeface="Calibri" panose="020F0502020204030204" pitchFamily="34" charset="0"/>
                <a:cs typeface="Calibri" panose="020F0502020204030204" pitchFamily="34" charset="0"/>
              </a:rPr>
              <a:t>th</a:t>
            </a:r>
            <a:r>
              <a:rPr lang="en-US" sz="1100" dirty="0">
                <a:solidFill>
                  <a:prstClr val="black"/>
                </a:solidFill>
                <a:latin typeface="Calibri" panose="020F0502020204030204" pitchFamily="34" charset="0"/>
                <a:cs typeface="Calibri" panose="020F0502020204030204" pitchFamily="34" charset="0"/>
              </a:rPr>
              <a:t>  Ave SE (between Everglades Blvd. &amp; Desoto Blvd.)</a:t>
            </a:r>
          </a:p>
          <a:p>
            <a:pPr marL="171446" indent="-171446" defTabSz="457200">
              <a:buFont typeface="Arial" panose="020B0604020202020204" pitchFamily="34" charset="0"/>
              <a:buChar char="•"/>
              <a:defRPr/>
            </a:pPr>
            <a:r>
              <a:rPr lang="en-US" sz="1100" dirty="0">
                <a:solidFill>
                  <a:prstClr val="black"/>
                </a:solidFill>
                <a:latin typeface="Calibri" panose="020F0502020204030204" pitchFamily="34" charset="0"/>
                <a:cs typeface="Calibri" panose="020F0502020204030204" pitchFamily="34" charset="0"/>
              </a:rPr>
              <a:t>62</a:t>
            </a:r>
            <a:r>
              <a:rPr lang="en-US" sz="1100" baseline="30000" dirty="0">
                <a:solidFill>
                  <a:prstClr val="black"/>
                </a:solidFill>
                <a:latin typeface="Calibri" panose="020F0502020204030204" pitchFamily="34" charset="0"/>
                <a:cs typeface="Calibri" panose="020F0502020204030204" pitchFamily="34" charset="0"/>
              </a:rPr>
              <a:t>nd</a:t>
            </a:r>
            <a:r>
              <a:rPr lang="en-US" sz="1100" dirty="0">
                <a:solidFill>
                  <a:prstClr val="black"/>
                </a:solidFill>
                <a:latin typeface="Calibri" panose="020F0502020204030204" pitchFamily="34" charset="0"/>
                <a:cs typeface="Calibri" panose="020F0502020204030204" pitchFamily="34" charset="0"/>
              </a:rPr>
              <a:t>  Ave NE (between Everglades Blvd. and 40th St. NE)</a:t>
            </a:r>
          </a:p>
          <a:p>
            <a:pPr marL="171446" indent="-171446" defTabSz="457200">
              <a:buFont typeface="Arial" panose="020B0604020202020204" pitchFamily="34" charset="0"/>
              <a:buChar char="•"/>
              <a:defRPr/>
            </a:pPr>
            <a:r>
              <a:rPr lang="en-US" sz="1100" dirty="0">
                <a:solidFill>
                  <a:prstClr val="black"/>
                </a:solidFill>
                <a:latin typeface="Calibri" panose="020F0502020204030204" pitchFamily="34" charset="0"/>
                <a:cs typeface="Calibri" panose="020F0502020204030204" pitchFamily="34" charset="0"/>
              </a:rPr>
              <a:t>13</a:t>
            </a:r>
            <a:r>
              <a:rPr lang="en-US" sz="1100" baseline="30000" dirty="0">
                <a:solidFill>
                  <a:prstClr val="black"/>
                </a:solidFill>
                <a:latin typeface="Calibri" panose="020F0502020204030204" pitchFamily="34" charset="0"/>
                <a:cs typeface="Calibri" panose="020F0502020204030204" pitchFamily="34" charset="0"/>
              </a:rPr>
              <a:t>th</a:t>
            </a:r>
            <a:r>
              <a:rPr lang="en-US" sz="1100" dirty="0">
                <a:solidFill>
                  <a:prstClr val="black"/>
                </a:solidFill>
                <a:latin typeface="Calibri" panose="020F0502020204030204" pitchFamily="34" charset="0"/>
                <a:cs typeface="Calibri" panose="020F0502020204030204" pitchFamily="34" charset="0"/>
              </a:rPr>
              <a:t> St NW (Golden Gate Blvd. to VBRX)</a:t>
            </a:r>
          </a:p>
          <a:p>
            <a:pPr defTabSz="457200">
              <a:defRPr/>
            </a:pPr>
            <a:endParaRPr lang="en-US" sz="1200" b="1" dirty="0">
              <a:solidFill>
                <a:prstClr val="black"/>
              </a:solidFill>
              <a:latin typeface="Calibri" panose="020F0502020204030204" pitchFamily="34" charset="0"/>
              <a:cs typeface="Calibri" panose="020F0502020204030204" pitchFamily="34" charset="0"/>
            </a:endParaRPr>
          </a:p>
          <a:p>
            <a:pPr defTabSz="457200">
              <a:defRPr/>
            </a:pPr>
            <a:r>
              <a:rPr lang="en-US" sz="1200" b="1" dirty="0">
                <a:solidFill>
                  <a:prstClr val="black"/>
                </a:solidFill>
                <a:latin typeface="Calibri" panose="020F0502020204030204" pitchFamily="34" charset="0"/>
                <a:cs typeface="Calibri" panose="020F0502020204030204" pitchFamily="34" charset="0"/>
              </a:rPr>
              <a:t>Current Phase</a:t>
            </a:r>
            <a:r>
              <a:rPr lang="en-US" sz="1200" dirty="0">
                <a:solidFill>
                  <a:prstClr val="black"/>
                </a:solidFill>
                <a:latin typeface="Calibri" panose="020F0502020204030204" pitchFamily="34" charset="0"/>
                <a:cs typeface="Calibri" panose="020F0502020204030204" pitchFamily="34" charset="0"/>
              </a:rPr>
              <a:t>:             Design Procurement</a:t>
            </a:r>
          </a:p>
          <a:p>
            <a:pPr defTabSz="457200">
              <a:defRPr/>
            </a:pPr>
            <a:r>
              <a:rPr lang="en-US" sz="1200" b="1" dirty="0">
                <a:solidFill>
                  <a:prstClr val="black"/>
                </a:solidFill>
                <a:latin typeface="Calibri" panose="020F0502020204030204" pitchFamily="34" charset="0"/>
                <a:cs typeface="Calibri" panose="020F0502020204030204" pitchFamily="34" charset="0"/>
              </a:rPr>
              <a:t>Design Budget:             </a:t>
            </a:r>
            <a:r>
              <a:rPr lang="en-US" sz="1200" dirty="0">
                <a:solidFill>
                  <a:prstClr val="black"/>
                </a:solidFill>
                <a:latin typeface="Calibri" panose="020F0502020204030204" pitchFamily="34" charset="0"/>
                <a:cs typeface="Calibri" panose="020F0502020204030204" pitchFamily="34" charset="0"/>
              </a:rPr>
              <a:t>$5,020,000</a:t>
            </a:r>
          </a:p>
          <a:p>
            <a:pPr defTabSz="457200">
              <a:defRPr/>
            </a:pPr>
            <a:r>
              <a:rPr lang="en-US" sz="1200" b="1" dirty="0">
                <a:solidFill>
                  <a:prstClr val="black"/>
                </a:solidFill>
                <a:latin typeface="Calibri" panose="020F0502020204030204" pitchFamily="34" charset="0"/>
                <a:cs typeface="Calibri" panose="020F0502020204030204" pitchFamily="34" charset="0"/>
              </a:rPr>
              <a:t>Design Consultant:      </a:t>
            </a:r>
            <a:r>
              <a:rPr lang="en-US" sz="1200" dirty="0">
                <a:solidFill>
                  <a:prstClr val="black"/>
                </a:solidFill>
                <a:latin typeface="Calibri" panose="020F0502020204030204" pitchFamily="34" charset="0"/>
                <a:cs typeface="Calibri" panose="020F0502020204030204" pitchFamily="34" charset="0"/>
              </a:rPr>
              <a:t>TBD</a:t>
            </a:r>
          </a:p>
          <a:p>
            <a:pPr defTabSz="457200">
              <a:defRPr/>
            </a:pPr>
            <a:r>
              <a:rPr lang="en-US" sz="1200" b="1" dirty="0">
                <a:solidFill>
                  <a:prstClr val="black"/>
                </a:solidFill>
                <a:latin typeface="Calibri" panose="020F0502020204030204" pitchFamily="34" charset="0"/>
                <a:cs typeface="Calibri" panose="020F0502020204030204" pitchFamily="34" charset="0"/>
              </a:rPr>
              <a:t>Construction Budget:  </a:t>
            </a:r>
            <a:r>
              <a:rPr lang="en-US" sz="1200" dirty="0">
                <a:solidFill>
                  <a:prstClr val="black"/>
                </a:solidFill>
                <a:latin typeface="Calibri" panose="020F0502020204030204" pitchFamily="34" charset="0"/>
                <a:cs typeface="Calibri" panose="020F0502020204030204" pitchFamily="34" charset="0"/>
              </a:rPr>
              <a:t>$67,560,000</a:t>
            </a:r>
          </a:p>
          <a:p>
            <a:pPr defTabSz="457200">
              <a:defRPr/>
            </a:pPr>
            <a:r>
              <a:rPr lang="en-US" sz="1200" b="1" dirty="0">
                <a:solidFill>
                  <a:prstClr val="black"/>
                </a:solidFill>
                <a:latin typeface="Calibri" panose="020F0502020204030204" pitchFamily="34" charset="0"/>
                <a:cs typeface="Calibri" panose="020F0502020204030204" pitchFamily="34" charset="0"/>
              </a:rPr>
              <a:t>Right-Of-Way:               </a:t>
            </a:r>
            <a:r>
              <a:rPr lang="en-US" sz="1200" dirty="0">
                <a:solidFill>
                  <a:prstClr val="black"/>
                </a:solidFill>
                <a:latin typeface="Calibri" panose="020F0502020204030204" pitchFamily="34" charset="0"/>
                <a:cs typeface="Calibri" panose="020F0502020204030204" pitchFamily="34" charset="0"/>
              </a:rPr>
              <a:t>$16,930,000</a:t>
            </a:r>
          </a:p>
          <a:p>
            <a:pPr defTabSz="457200">
              <a:defRPr/>
            </a:pPr>
            <a:r>
              <a:rPr lang="en-US" sz="1200" b="1" dirty="0">
                <a:solidFill>
                  <a:prstClr val="black"/>
                </a:solidFill>
                <a:latin typeface="Calibri" panose="020F0502020204030204" pitchFamily="34" charset="0"/>
                <a:cs typeface="Calibri" panose="020F0502020204030204" pitchFamily="34" charset="0"/>
              </a:rPr>
              <a:t>CEI-Services:</a:t>
            </a:r>
            <a:r>
              <a:rPr lang="en-US" sz="1200" dirty="0">
                <a:solidFill>
                  <a:prstClr val="black"/>
                </a:solidFill>
                <a:latin typeface="Calibri" panose="020F0502020204030204" pitchFamily="34" charset="0"/>
                <a:cs typeface="Calibri" panose="020F0502020204030204" pitchFamily="34" charset="0"/>
              </a:rPr>
              <a:t>	              $5,020,000</a:t>
            </a:r>
          </a:p>
          <a:p>
            <a:pPr defTabSz="457200">
              <a:defRPr/>
            </a:pPr>
            <a:r>
              <a:rPr lang="en-US" sz="1000" b="1" dirty="0">
                <a:solidFill>
                  <a:prstClr val="black"/>
                </a:solidFill>
                <a:latin typeface="Calibri" panose="020F0502020204030204" pitchFamily="34" charset="0"/>
                <a:cs typeface="Calibri" panose="020F0502020204030204" pitchFamily="34" charset="0"/>
              </a:rPr>
              <a:t> </a:t>
            </a:r>
            <a:endParaRPr lang="en-US" sz="1000" dirty="0">
              <a:solidFill>
                <a:prstClr val="black"/>
              </a:solidFill>
              <a:latin typeface="Calibri" panose="020F0502020204030204" pitchFamily="34" charset="0"/>
              <a:cs typeface="Calibri" panose="020F0502020204030204" pitchFamily="34" charset="0"/>
            </a:endParaRPr>
          </a:p>
        </p:txBody>
      </p:sp>
      <p:sp>
        <p:nvSpPr>
          <p:cNvPr id="76" name="Rectangle 75"/>
          <p:cNvSpPr/>
          <p:nvPr/>
        </p:nvSpPr>
        <p:spPr>
          <a:xfrm>
            <a:off x="3831410" y="4772300"/>
            <a:ext cx="5207263" cy="1424457"/>
          </a:xfrm>
          <a:prstGeom prst="rect">
            <a:avLst/>
          </a:prstGeom>
          <a:solidFill>
            <a:schemeClr val="bg1"/>
          </a:solidFill>
          <a:ln w="28575">
            <a:solidFill>
              <a:schemeClr val="tx1"/>
            </a:solidFill>
          </a:ln>
        </p:spPr>
        <p:txBody>
          <a:bodyPr wrap="square">
            <a:noAutofit/>
          </a:bodyPr>
          <a:lstStyle/>
          <a:p>
            <a:pPr defTabSz="457200">
              <a:defRPr/>
            </a:pPr>
            <a:r>
              <a:rPr lang="en-US" sz="1200" b="1" dirty="0">
                <a:solidFill>
                  <a:prstClr val="black"/>
                </a:solidFill>
                <a:latin typeface="Calibri" panose="020F0502020204030204" pitchFamily="34" charset="0"/>
                <a:cs typeface="Calibri" panose="020F0502020204030204" pitchFamily="34" charset="0"/>
              </a:rPr>
              <a:t>Current Status :</a:t>
            </a:r>
          </a:p>
          <a:p>
            <a:pPr defTabSz="457200">
              <a:defRPr/>
            </a:pPr>
            <a:r>
              <a:rPr lang="en-US" sz="1200" dirty="0">
                <a:solidFill>
                  <a:prstClr val="black"/>
                </a:solidFill>
                <a:latin typeface="Calibri" panose="020F0502020204030204" pitchFamily="34" charset="0"/>
                <a:cs typeface="Calibri" panose="020F0502020204030204" pitchFamily="34" charset="0"/>
              </a:rPr>
              <a:t>Design Consultant procurement ongoing. Project schedule to be coordinated with other capital improvement projects in the Golden Gate Estates area. </a:t>
            </a:r>
          </a:p>
          <a:p>
            <a:pPr defTabSz="457200">
              <a:defRPr/>
            </a:pPr>
            <a:endParaRPr lang="en-US" sz="1200" dirty="0">
              <a:solidFill>
                <a:prstClr val="black"/>
              </a:solidFill>
              <a:latin typeface="Calibri" panose="020F0502020204030204"/>
            </a:endParaRPr>
          </a:p>
          <a:p>
            <a:pPr defTabSz="457200">
              <a:defRPr/>
            </a:pPr>
            <a:endParaRPr lang="en-US" sz="1200" dirty="0">
              <a:solidFill>
                <a:prstClr val="black"/>
              </a:solidFill>
              <a:latin typeface="Calibri" panose="020F0502020204030204" pitchFamily="34" charset="0"/>
              <a:cs typeface="Calibri" panose="020F0502020204030204" pitchFamily="34" charset="0"/>
            </a:endParaRPr>
          </a:p>
          <a:p>
            <a:pPr defTabSz="457200">
              <a:defRPr/>
            </a:pPr>
            <a:endParaRPr lang="en-US" sz="1200" dirty="0">
              <a:solidFill>
                <a:prstClr val="black"/>
              </a:solidFill>
              <a:latin typeface="Calibri" panose="020F0502020204030204" pitchFamily="34" charset="0"/>
              <a:cs typeface="Calibri" panose="020F0502020204030204" pitchFamily="34" charset="0"/>
            </a:endParaRPr>
          </a:p>
          <a:p>
            <a:pPr defTabSz="457200">
              <a:defRPr/>
            </a:pPr>
            <a:endParaRPr lang="en-US" sz="1200" dirty="0">
              <a:solidFill>
                <a:srgbClr val="002060"/>
              </a:solidFill>
              <a:latin typeface="Calibri" panose="020F0502020204030204" pitchFamily="34" charset="0"/>
              <a:cs typeface="Calibri" panose="020F0502020204030204" pitchFamily="34" charset="0"/>
            </a:endParaRPr>
          </a:p>
          <a:p>
            <a:pPr defTabSz="457200">
              <a:defRPr/>
            </a:pPr>
            <a:endParaRPr lang="en-US" sz="1200" dirty="0">
              <a:solidFill>
                <a:prstClr val="black"/>
              </a:solidFill>
              <a:latin typeface="Calibri" panose="020F0502020204030204" pitchFamily="34" charset="0"/>
              <a:cs typeface="Calibri" panose="020F0502020204030204" pitchFamily="34" charset="0"/>
            </a:endParaRPr>
          </a:p>
          <a:p>
            <a:pPr defTabSz="457200">
              <a:defRPr/>
            </a:pPr>
            <a:endParaRPr lang="en-US" sz="1200" b="1" dirty="0">
              <a:solidFill>
                <a:prstClr val="black"/>
              </a:solidFill>
              <a:latin typeface="Calibri" panose="020F0502020204030204" pitchFamily="34" charset="0"/>
              <a:cs typeface="Calibri" panose="020F0502020204030204" pitchFamily="34" charset="0"/>
            </a:endParaRPr>
          </a:p>
        </p:txBody>
      </p:sp>
      <p:sp>
        <p:nvSpPr>
          <p:cNvPr id="7" name="Slide Number Placeholder 6">
            <a:extLst>
              <a:ext uri="{FF2B5EF4-FFF2-40B4-BE49-F238E27FC236}">
                <a16:creationId xmlns:a16="http://schemas.microsoft.com/office/drawing/2014/main" id="{DA1F8515-73C3-4E1E-8C67-19387AB382F6}"/>
              </a:ext>
            </a:extLst>
          </p:cNvPr>
          <p:cNvSpPr>
            <a:spLocks noGrp="1"/>
          </p:cNvSpPr>
          <p:nvPr>
            <p:ph type="sldNum" sz="quarter" idx="12"/>
          </p:nvPr>
        </p:nvSpPr>
        <p:spPr/>
        <p:txBody>
          <a:bodyPr/>
          <a:lstStyle/>
          <a:p>
            <a:pPr defTabSz="685783">
              <a:defRPr/>
            </a:pPr>
            <a:fld id="{6816BEB6-9966-497B-9C2C-137974C98D27}" type="slidenum">
              <a:rPr lang="en-US" sz="900">
                <a:solidFill>
                  <a:prstClr val="black">
                    <a:tint val="75000"/>
                  </a:prstClr>
                </a:solidFill>
                <a:latin typeface="Calibri" panose="020F0502020204030204"/>
              </a:rPr>
              <a:pPr defTabSz="685783">
                <a:defRPr/>
              </a:pPr>
              <a:t>12</a:t>
            </a:fld>
            <a:endParaRPr lang="en-US" sz="900" dirty="0">
              <a:solidFill>
                <a:prstClr val="black">
                  <a:tint val="75000"/>
                </a:prstClr>
              </a:solidFill>
              <a:latin typeface="Calibri" panose="020F0502020204030204"/>
            </a:endParaRPr>
          </a:p>
        </p:txBody>
      </p:sp>
      <p:sp>
        <p:nvSpPr>
          <p:cNvPr id="10" name="Title 9">
            <a:extLst>
              <a:ext uri="{FF2B5EF4-FFF2-40B4-BE49-F238E27FC236}">
                <a16:creationId xmlns:a16="http://schemas.microsoft.com/office/drawing/2014/main" id="{283ED88F-65CE-4F5E-9E77-30AD03C8879F}"/>
              </a:ext>
            </a:extLst>
          </p:cNvPr>
          <p:cNvSpPr>
            <a:spLocks noGrp="1"/>
          </p:cNvSpPr>
          <p:nvPr>
            <p:ph type="title" idx="4294967295"/>
          </p:nvPr>
        </p:nvSpPr>
        <p:spPr>
          <a:xfrm>
            <a:off x="1406525" y="288925"/>
            <a:ext cx="7737475" cy="527050"/>
          </a:xfrm>
          <a:solidFill>
            <a:schemeClr val="accent5">
              <a:lumMod val="60000"/>
              <a:lumOff val="40000"/>
            </a:schemeClr>
          </a:solidFill>
        </p:spPr>
        <p:txBody>
          <a:bodyPr>
            <a:normAutofit/>
          </a:bodyPr>
          <a:lstStyle/>
          <a:p>
            <a:pPr algn="ctr"/>
            <a:r>
              <a:rPr lang="en-US" sz="2800" b="1" dirty="0"/>
              <a:t>60212- Four Bridges in Golden Gate Estates / Surtax</a:t>
            </a:r>
          </a:p>
        </p:txBody>
      </p:sp>
      <p:graphicFrame>
        <p:nvGraphicFramePr>
          <p:cNvPr id="13" name="Table 13">
            <a:extLst>
              <a:ext uri="{FF2B5EF4-FFF2-40B4-BE49-F238E27FC236}">
                <a16:creationId xmlns:a16="http://schemas.microsoft.com/office/drawing/2014/main" id="{42C2C99A-FE2B-4EF6-B18D-F39EFB388289}"/>
              </a:ext>
            </a:extLst>
          </p:cNvPr>
          <p:cNvGraphicFramePr>
            <a:graphicFrameLocks noGrp="1"/>
          </p:cNvGraphicFramePr>
          <p:nvPr/>
        </p:nvGraphicFramePr>
        <p:xfrm>
          <a:off x="105333" y="4763592"/>
          <a:ext cx="3650861" cy="1424456"/>
        </p:xfrm>
        <a:graphic>
          <a:graphicData uri="http://schemas.openxmlformats.org/drawingml/2006/table">
            <a:tbl>
              <a:tblPr firstRow="1" bandRow="1">
                <a:tableStyleId>{5C22544A-7EE6-4342-B048-85BDC9FD1C3A}</a:tableStyleId>
              </a:tblPr>
              <a:tblGrid>
                <a:gridCol w="1822577">
                  <a:extLst>
                    <a:ext uri="{9D8B030D-6E8A-4147-A177-3AD203B41FA5}">
                      <a16:colId xmlns:a16="http://schemas.microsoft.com/office/drawing/2014/main" val="1660973171"/>
                    </a:ext>
                  </a:extLst>
                </a:gridCol>
                <a:gridCol w="1828284">
                  <a:extLst>
                    <a:ext uri="{9D8B030D-6E8A-4147-A177-3AD203B41FA5}">
                      <a16:colId xmlns:a16="http://schemas.microsoft.com/office/drawing/2014/main" val="1125206593"/>
                    </a:ext>
                  </a:extLst>
                </a:gridCol>
              </a:tblGrid>
              <a:tr h="399369">
                <a:tc>
                  <a:txBody>
                    <a:bodyPr/>
                    <a:lstStyle/>
                    <a:p>
                      <a:r>
                        <a:rPr lang="en-US" sz="1200" dirty="0"/>
                        <a:t>Project Phase</a:t>
                      </a:r>
                    </a:p>
                  </a:txBody>
                  <a:tcPr anchor="ctr"/>
                </a:tc>
                <a:tc>
                  <a:txBody>
                    <a:bodyPr/>
                    <a:lstStyle/>
                    <a:p>
                      <a:r>
                        <a:rPr lang="en-US" sz="1200" dirty="0"/>
                        <a:t>Anticipated Schedule</a:t>
                      </a:r>
                    </a:p>
                  </a:txBody>
                  <a:tcPr anchor="ctr"/>
                </a:tc>
                <a:extLst>
                  <a:ext uri="{0D108BD9-81ED-4DB2-BD59-A6C34878D82A}">
                    <a16:rowId xmlns:a16="http://schemas.microsoft.com/office/drawing/2014/main" val="3695165720"/>
                  </a:ext>
                </a:extLst>
              </a:tr>
              <a:tr h="242760">
                <a:tc>
                  <a:txBody>
                    <a:bodyPr/>
                    <a:lstStyle/>
                    <a:p>
                      <a:pPr marL="67945" marR="0">
                        <a:lnSpc>
                          <a:spcPts val="124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Surtax Validation</a:t>
                      </a:r>
                    </a:p>
                  </a:txBody>
                  <a:tcPr marL="0" marR="0" marT="0" marB="0" anchor="ctr"/>
                </a:tc>
                <a:tc>
                  <a:txBody>
                    <a:bodyPr/>
                    <a:lstStyle/>
                    <a:p>
                      <a:pPr marL="66675" marR="0">
                        <a:lnSpc>
                          <a:spcPts val="124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09/01/2021</a:t>
                      </a:r>
                    </a:p>
                  </a:txBody>
                  <a:tcPr marL="0" marR="0" marT="0" marB="0" anchor="ctr"/>
                </a:tc>
                <a:extLst>
                  <a:ext uri="{0D108BD9-81ED-4DB2-BD59-A6C34878D82A}">
                    <a16:rowId xmlns:a16="http://schemas.microsoft.com/office/drawing/2014/main" val="2208859120"/>
                  </a:ext>
                </a:extLst>
              </a:tr>
              <a:tr h="234464">
                <a:tc>
                  <a:txBody>
                    <a:bodyPr/>
                    <a:lstStyle/>
                    <a:p>
                      <a:pPr marL="67945" marR="0">
                        <a:lnSpc>
                          <a:spcPts val="1255"/>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Design Procurement</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66675" marR="0">
                        <a:lnSpc>
                          <a:spcPts val="1255"/>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3/2023</a:t>
                      </a:r>
                    </a:p>
                  </a:txBody>
                  <a:tcPr marL="0" marR="0" marT="0" marB="0" anchor="ctr"/>
                </a:tc>
                <a:extLst>
                  <a:ext uri="{0D108BD9-81ED-4DB2-BD59-A6C34878D82A}">
                    <a16:rowId xmlns:a16="http://schemas.microsoft.com/office/drawing/2014/main" val="4163958312"/>
                  </a:ext>
                </a:extLst>
              </a:tr>
              <a:tr h="285264">
                <a:tc>
                  <a:txBody>
                    <a:bodyPr/>
                    <a:lstStyle/>
                    <a:p>
                      <a:pPr marL="67945" marR="0">
                        <a:lnSpc>
                          <a:spcPts val="1255"/>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Design NTP</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66675" marR="0">
                        <a:lnSpc>
                          <a:spcPts val="1255"/>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2/2024</a:t>
                      </a:r>
                    </a:p>
                  </a:txBody>
                  <a:tcPr marL="0" marR="0" marT="0" marB="0" anchor="ctr"/>
                </a:tc>
                <a:extLst>
                  <a:ext uri="{0D108BD9-81ED-4DB2-BD59-A6C34878D82A}">
                    <a16:rowId xmlns:a16="http://schemas.microsoft.com/office/drawing/2014/main" val="518926269"/>
                  </a:ext>
                </a:extLst>
              </a:tr>
              <a:tr h="262599">
                <a:tc>
                  <a:txBody>
                    <a:bodyPr/>
                    <a:lstStyle/>
                    <a:p>
                      <a:pPr marL="67945" marR="0">
                        <a:lnSpc>
                          <a:spcPts val="1255"/>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Construction anticipated</a:t>
                      </a:r>
                    </a:p>
                  </a:txBody>
                  <a:tcPr marL="0" marR="0" marT="0" marB="0" anchor="ctr"/>
                </a:tc>
                <a:tc>
                  <a:txBody>
                    <a:bodyPr/>
                    <a:lstStyle/>
                    <a:p>
                      <a:pPr marL="66675" marR="0">
                        <a:lnSpc>
                          <a:spcPts val="1255"/>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2026 through 2028</a:t>
                      </a:r>
                    </a:p>
                  </a:txBody>
                  <a:tcPr marL="0" marR="0" marT="0" marB="0" anchor="ctr"/>
                </a:tc>
                <a:extLst>
                  <a:ext uri="{0D108BD9-81ED-4DB2-BD59-A6C34878D82A}">
                    <a16:rowId xmlns:a16="http://schemas.microsoft.com/office/drawing/2014/main" val="4107434006"/>
                  </a:ext>
                </a:extLst>
              </a:tr>
            </a:tbl>
          </a:graphicData>
        </a:graphic>
      </p:graphicFrame>
      <p:pic>
        <p:nvPicPr>
          <p:cNvPr id="11" name="Picture 10" descr="Map&#10;&#10;Description automatically generated">
            <a:extLst>
              <a:ext uri="{FF2B5EF4-FFF2-40B4-BE49-F238E27FC236}">
                <a16:creationId xmlns:a16="http://schemas.microsoft.com/office/drawing/2014/main" id="{AC3DCD07-8493-434B-B233-E34F874AA7CD}"/>
              </a:ext>
            </a:extLst>
          </p:cNvPr>
          <p:cNvPicPr>
            <a:picLocks noChangeAspect="1"/>
          </p:cNvPicPr>
          <p:nvPr/>
        </p:nvPicPr>
        <p:blipFill>
          <a:blip r:embed="rId2"/>
          <a:stretch>
            <a:fillRect/>
          </a:stretch>
        </p:blipFill>
        <p:spPr>
          <a:xfrm>
            <a:off x="3831410" y="906264"/>
            <a:ext cx="5207263" cy="3857328"/>
          </a:xfrm>
          <a:prstGeom prst="rect">
            <a:avLst/>
          </a:prstGeom>
        </p:spPr>
      </p:pic>
      <p:pic>
        <p:nvPicPr>
          <p:cNvPr id="12" name="Picture 2">
            <a:extLst>
              <a:ext uri="{FF2B5EF4-FFF2-40B4-BE49-F238E27FC236}">
                <a16:creationId xmlns:a16="http://schemas.microsoft.com/office/drawing/2014/main" id="{F231445C-D7F3-42EB-99FD-6589A802CEF2}"/>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763" y="164156"/>
            <a:ext cx="1401762" cy="742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136654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A7F2A41B-142F-4D82-B597-65EDBFBBF41A}"/>
              </a:ext>
            </a:extLst>
          </p:cNvPr>
          <p:cNvGraphicFramePr>
            <a:graphicFrameLocks noChangeAspect="1"/>
          </p:cNvGraphicFramePr>
          <p:nvPr/>
        </p:nvGraphicFramePr>
        <p:xfrm>
          <a:off x="3932072" y="788711"/>
          <a:ext cx="4859590" cy="3755137"/>
        </p:xfrm>
        <a:graphic>
          <a:graphicData uri="http://schemas.openxmlformats.org/presentationml/2006/ole">
            <mc:AlternateContent xmlns:mc="http://schemas.openxmlformats.org/markup-compatibility/2006">
              <mc:Choice xmlns:v="urn:schemas-microsoft-com:vml" Requires="v">
                <p:oleObj name="Acrobat Document" r:id="rId2" imgW="7543800" imgH="5829300" progId="Acrobat.Document.2020">
                  <p:embed/>
                </p:oleObj>
              </mc:Choice>
              <mc:Fallback>
                <p:oleObj name="Acrobat Document" r:id="rId2" imgW="7543800" imgH="5829300" progId="Acrobat.Document.2020">
                  <p:embed/>
                  <p:pic>
                    <p:nvPicPr>
                      <p:cNvPr id="2" name="Object 1">
                        <a:extLst>
                          <a:ext uri="{FF2B5EF4-FFF2-40B4-BE49-F238E27FC236}">
                            <a16:creationId xmlns:a16="http://schemas.microsoft.com/office/drawing/2014/main" id="{A7F2A41B-142F-4D82-B597-65EDBFBBF41A}"/>
                          </a:ext>
                        </a:extLst>
                      </p:cNvPr>
                      <p:cNvPicPr/>
                      <p:nvPr/>
                    </p:nvPicPr>
                    <p:blipFill>
                      <a:blip r:embed="rId3"/>
                      <a:stretch>
                        <a:fillRect/>
                      </a:stretch>
                    </p:blipFill>
                    <p:spPr>
                      <a:xfrm>
                        <a:off x="3932072" y="788711"/>
                        <a:ext cx="4859590" cy="3755137"/>
                      </a:xfrm>
                      <a:prstGeom prst="rect">
                        <a:avLst/>
                      </a:prstGeom>
                    </p:spPr>
                  </p:pic>
                </p:oleObj>
              </mc:Fallback>
            </mc:AlternateContent>
          </a:graphicData>
        </a:graphic>
      </p:graphicFrame>
      <p:sp>
        <p:nvSpPr>
          <p:cNvPr id="5" name="Rectangle 4"/>
          <p:cNvSpPr/>
          <p:nvPr/>
        </p:nvSpPr>
        <p:spPr>
          <a:xfrm>
            <a:off x="105333" y="1008736"/>
            <a:ext cx="3616827" cy="3702603"/>
          </a:xfrm>
          <a:prstGeom prst="rect">
            <a:avLst/>
          </a:prstGeom>
          <a:solidFill>
            <a:schemeClr val="bg1"/>
          </a:solidFill>
          <a:ln w="28575">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t"/>
          <a:lstStyle/>
          <a:p>
            <a:pPr>
              <a:defRPr/>
            </a:pPr>
            <a:endParaRPr lang="en-US" sz="1200" b="1" dirty="0">
              <a:solidFill>
                <a:schemeClr val="tx1"/>
              </a:solidFill>
              <a:latin typeface="Calibri" panose="020F0502020204030204" pitchFamily="34" charset="0"/>
              <a:cs typeface="Calibri" panose="020F0502020204030204" pitchFamily="34" charset="0"/>
            </a:endParaRPr>
          </a:p>
          <a:p>
            <a:pPr>
              <a:defRPr/>
            </a:pPr>
            <a:r>
              <a:rPr lang="en-US" sz="1200" b="1" dirty="0">
                <a:solidFill>
                  <a:schemeClr val="tx1"/>
                </a:solidFill>
                <a:latin typeface="Calibri" panose="020F0502020204030204" pitchFamily="34" charset="0"/>
                <a:cs typeface="Calibri" panose="020F0502020204030204" pitchFamily="34" charset="0"/>
              </a:rPr>
              <a:t>Project Manager</a:t>
            </a:r>
            <a:r>
              <a:rPr lang="en-US" sz="1200" dirty="0">
                <a:solidFill>
                  <a:schemeClr val="tx1"/>
                </a:solidFill>
                <a:latin typeface="Calibri" panose="020F0502020204030204" pitchFamily="34" charset="0"/>
                <a:cs typeface="Calibri" panose="020F0502020204030204" pitchFamily="34" charset="0"/>
              </a:rPr>
              <a:t>: Julio Ordonez, P.E., Sr. Project Manager</a:t>
            </a:r>
          </a:p>
          <a:p>
            <a:pPr>
              <a:defRPr/>
            </a:pPr>
            <a:endParaRPr lang="en-US" sz="1200" b="1" dirty="0">
              <a:solidFill>
                <a:schemeClr val="tx1"/>
              </a:solidFill>
              <a:latin typeface="Calibri" panose="020F0502020204030204" pitchFamily="34" charset="0"/>
              <a:cs typeface="Calibri" panose="020F0502020204030204" pitchFamily="34" charset="0"/>
            </a:endParaRPr>
          </a:p>
          <a:p>
            <a:pPr>
              <a:defRPr/>
            </a:pPr>
            <a:r>
              <a:rPr lang="en-US" sz="1200" b="1" dirty="0">
                <a:solidFill>
                  <a:schemeClr val="tx1"/>
                </a:solidFill>
                <a:latin typeface="Calibri" panose="020F0502020204030204" pitchFamily="34" charset="0"/>
                <a:cs typeface="Calibri" panose="020F0502020204030204" pitchFamily="34" charset="0"/>
              </a:rPr>
              <a:t>Project Description</a:t>
            </a:r>
            <a:r>
              <a:rPr lang="en-US" sz="1200" dirty="0">
                <a:solidFill>
                  <a:schemeClr val="tx1"/>
                </a:solidFill>
                <a:latin typeface="Calibri" panose="020F0502020204030204" pitchFamily="34" charset="0"/>
                <a:cs typeface="Calibri" panose="020F0502020204030204" pitchFamily="34" charset="0"/>
              </a:rPr>
              <a:t>: Intersection improvements on Everglades Boulevard North at 43rd Avenue N.E. to include turning lanes on all approaches, a new traffic signal and reconstruction of existing driveways, side drains and swales. It also includes 4’ paved shoulders on both sides of Everglades Blvd. and milling and resurfacing of the existing pavement.</a:t>
            </a:r>
          </a:p>
          <a:p>
            <a:pPr>
              <a:defRPr/>
            </a:pPr>
            <a:endParaRPr lang="en-US" sz="1200" dirty="0">
              <a:solidFill>
                <a:schemeClr val="tx1"/>
              </a:solidFill>
              <a:latin typeface="Calibri" panose="020F0502020204030204" pitchFamily="34" charset="0"/>
              <a:cs typeface="Calibri" panose="020F0502020204030204" pitchFamily="34" charset="0"/>
            </a:endParaRPr>
          </a:p>
          <a:p>
            <a:pPr>
              <a:defRPr/>
            </a:pPr>
            <a:r>
              <a:rPr lang="en-US" sz="1200" b="1" dirty="0">
                <a:solidFill>
                  <a:schemeClr val="tx1"/>
                </a:solidFill>
                <a:latin typeface="Calibri" panose="020F0502020204030204" pitchFamily="34" charset="0"/>
                <a:cs typeface="Calibri" panose="020F0502020204030204" pitchFamily="34" charset="0"/>
              </a:rPr>
              <a:t>Current Phase</a:t>
            </a:r>
            <a:r>
              <a:rPr lang="en-US" sz="1200" dirty="0">
                <a:solidFill>
                  <a:schemeClr val="tx1"/>
                </a:solidFill>
                <a:latin typeface="Calibri" panose="020F0502020204030204" pitchFamily="34" charset="0"/>
                <a:cs typeface="Calibri" panose="020F0502020204030204" pitchFamily="34" charset="0"/>
              </a:rPr>
              <a:t>:               Construction Procurement</a:t>
            </a:r>
          </a:p>
          <a:p>
            <a:pPr>
              <a:defRPr/>
            </a:pPr>
            <a:r>
              <a:rPr lang="en-US" sz="1200" b="1" dirty="0">
                <a:solidFill>
                  <a:schemeClr val="tx1"/>
                </a:solidFill>
                <a:latin typeface="Calibri" panose="020F0502020204030204" pitchFamily="34" charset="0"/>
                <a:cs typeface="Calibri" panose="020F0502020204030204" pitchFamily="34" charset="0"/>
              </a:rPr>
              <a:t>Design Consultant:</a:t>
            </a:r>
            <a:r>
              <a:rPr lang="en-US" sz="1200" dirty="0">
                <a:solidFill>
                  <a:schemeClr val="tx1"/>
                </a:solidFill>
                <a:latin typeface="Calibri" panose="020F0502020204030204" pitchFamily="34" charset="0"/>
                <a:cs typeface="Calibri" panose="020F0502020204030204" pitchFamily="34" charset="0"/>
              </a:rPr>
              <a:t>        In-House Design Team</a:t>
            </a:r>
          </a:p>
          <a:p>
            <a:pPr>
              <a:defRPr/>
            </a:pPr>
            <a:r>
              <a:rPr lang="en-US" sz="1200" b="1" dirty="0">
                <a:solidFill>
                  <a:schemeClr val="tx1"/>
                </a:solidFill>
                <a:latin typeface="Calibri" panose="020F0502020204030204" pitchFamily="34" charset="0"/>
                <a:cs typeface="Calibri" panose="020F0502020204030204" pitchFamily="34" charset="0"/>
              </a:rPr>
              <a:t>Construction Estimate: </a:t>
            </a:r>
            <a:r>
              <a:rPr lang="en-US" sz="1200" dirty="0">
                <a:solidFill>
                  <a:schemeClr val="tx1"/>
                </a:solidFill>
                <a:latin typeface="Calibri" panose="020F0502020204030204" pitchFamily="34" charset="0"/>
                <a:cs typeface="Calibri" panose="020F0502020204030204" pitchFamily="34" charset="0"/>
              </a:rPr>
              <a:t>$3.2M</a:t>
            </a:r>
          </a:p>
          <a:p>
            <a:pPr>
              <a:defRPr/>
            </a:pPr>
            <a:r>
              <a:rPr lang="en-US" sz="1200" b="1" dirty="0">
                <a:solidFill>
                  <a:schemeClr val="tx1"/>
                </a:solidFill>
                <a:latin typeface="Calibri" panose="020F0502020204030204" pitchFamily="34" charset="0"/>
                <a:cs typeface="Calibri" panose="020F0502020204030204" pitchFamily="34" charset="0"/>
              </a:rPr>
              <a:t>CEI Budget:                     I</a:t>
            </a:r>
            <a:r>
              <a:rPr lang="en-US" sz="1200" dirty="0">
                <a:solidFill>
                  <a:schemeClr val="tx1"/>
                </a:solidFill>
                <a:latin typeface="Calibri" panose="020F0502020204030204" pitchFamily="34" charset="0"/>
                <a:cs typeface="Calibri" panose="020F0502020204030204" pitchFamily="34" charset="0"/>
              </a:rPr>
              <a:t>n-house</a:t>
            </a:r>
          </a:p>
          <a:p>
            <a:pPr>
              <a:defRPr/>
            </a:pPr>
            <a:endParaRPr lang="en-US" sz="1000" dirty="0">
              <a:solidFill>
                <a:schemeClr val="tx1"/>
              </a:solidFill>
              <a:latin typeface="Calibri" panose="020F0502020204030204" pitchFamily="34" charset="0"/>
              <a:cs typeface="Calibri" panose="020F0502020204030204" pitchFamily="34" charset="0"/>
            </a:endParaRPr>
          </a:p>
        </p:txBody>
      </p:sp>
      <p:sp>
        <p:nvSpPr>
          <p:cNvPr id="76" name="Rectangle 75"/>
          <p:cNvSpPr/>
          <p:nvPr/>
        </p:nvSpPr>
        <p:spPr>
          <a:xfrm>
            <a:off x="3932071" y="4543848"/>
            <a:ext cx="4859591" cy="1143642"/>
          </a:xfrm>
          <a:prstGeom prst="rect">
            <a:avLst/>
          </a:prstGeom>
          <a:solidFill>
            <a:schemeClr val="bg1"/>
          </a:solidFill>
          <a:ln w="28575">
            <a:solidFill>
              <a:schemeClr val="tx1"/>
            </a:solidFill>
          </a:ln>
        </p:spPr>
        <p:txBody>
          <a:bodyPr wrap="square">
            <a:noAutofit/>
          </a:bodyPr>
          <a:lstStyle/>
          <a:p>
            <a:pPr defTabSz="457200">
              <a:defRPr/>
            </a:pPr>
            <a:r>
              <a:rPr lang="en-US" sz="1400" b="1" dirty="0">
                <a:solidFill>
                  <a:prstClr val="black"/>
                </a:solidFill>
                <a:latin typeface="Calibri" panose="020F0502020204030204" pitchFamily="34" charset="0"/>
                <a:cs typeface="Calibri" panose="020F0502020204030204" pitchFamily="34" charset="0"/>
              </a:rPr>
              <a:t>Current Status:</a:t>
            </a:r>
          </a:p>
          <a:p>
            <a:pPr>
              <a:defRPr/>
            </a:pPr>
            <a:r>
              <a:rPr lang="en-US" sz="1400" dirty="0">
                <a:solidFill>
                  <a:prstClr val="black"/>
                </a:solidFill>
                <a:latin typeface="Calibri" panose="020F0502020204030204" pitchFamily="34" charset="0"/>
                <a:cs typeface="Calibri" panose="020F0502020204030204" pitchFamily="34" charset="0"/>
              </a:rPr>
              <a:t>Right-of-way acquisition and construction procurement.</a:t>
            </a:r>
          </a:p>
          <a:p>
            <a:pPr defTabSz="457200">
              <a:defRPr/>
            </a:pPr>
            <a:r>
              <a:rPr lang="en-US" sz="1400" dirty="0">
                <a:solidFill>
                  <a:prstClr val="black"/>
                </a:solidFill>
                <a:latin typeface="Calibri" panose="020F0502020204030204" pitchFamily="34" charset="0"/>
                <a:cs typeface="Calibri" panose="020F0502020204030204" pitchFamily="34" charset="0"/>
              </a:rPr>
              <a:t>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a:defRPr/>
            </a:pPr>
            <a:endParaRPr lang="en-US" sz="1400" dirty="0">
              <a:latin typeface="Calibri" panose="020F0502020204030204" pitchFamily="34" charset="0"/>
              <a:cs typeface="Calibri" panose="020F0502020204030204" pitchFamily="34" charset="0"/>
            </a:endParaRPr>
          </a:p>
        </p:txBody>
      </p:sp>
      <p:sp>
        <p:nvSpPr>
          <p:cNvPr id="10" name="Title 9">
            <a:extLst>
              <a:ext uri="{FF2B5EF4-FFF2-40B4-BE49-F238E27FC236}">
                <a16:creationId xmlns:a16="http://schemas.microsoft.com/office/drawing/2014/main" id="{283ED88F-65CE-4F5E-9E77-30AD03C8879F}"/>
              </a:ext>
            </a:extLst>
          </p:cNvPr>
          <p:cNvSpPr>
            <a:spLocks noGrp="1"/>
          </p:cNvSpPr>
          <p:nvPr>
            <p:ph type="title" idx="4294967295"/>
          </p:nvPr>
        </p:nvSpPr>
        <p:spPr>
          <a:xfrm>
            <a:off x="1406525" y="136524"/>
            <a:ext cx="7737475" cy="679451"/>
          </a:xfrm>
          <a:solidFill>
            <a:schemeClr val="accent5">
              <a:lumMod val="60000"/>
              <a:lumOff val="40000"/>
            </a:schemeClr>
          </a:solidFill>
        </p:spPr>
        <p:txBody>
          <a:bodyPr>
            <a:noAutofit/>
          </a:bodyPr>
          <a:lstStyle/>
          <a:p>
            <a:pPr algn="ctr"/>
            <a:r>
              <a:rPr lang="en-US" sz="2200" b="1" dirty="0"/>
              <a:t>60256 Everglades Blvd at 43</a:t>
            </a:r>
            <a:r>
              <a:rPr lang="en-US" sz="2200" b="1" baseline="30000" dirty="0"/>
              <a:t>rd</a:t>
            </a:r>
            <a:r>
              <a:rPr lang="en-US" sz="2200" b="1" dirty="0"/>
              <a:t> Ave NE Intersection Improvements</a:t>
            </a:r>
          </a:p>
        </p:txBody>
      </p:sp>
      <p:graphicFrame>
        <p:nvGraphicFramePr>
          <p:cNvPr id="13" name="Table 13">
            <a:extLst>
              <a:ext uri="{FF2B5EF4-FFF2-40B4-BE49-F238E27FC236}">
                <a16:creationId xmlns:a16="http://schemas.microsoft.com/office/drawing/2014/main" id="{42C2C99A-FE2B-4EF6-B18D-F39EFB388289}"/>
              </a:ext>
            </a:extLst>
          </p:cNvPr>
          <p:cNvGraphicFramePr>
            <a:graphicFrameLocks noGrp="1"/>
          </p:cNvGraphicFramePr>
          <p:nvPr>
            <p:extLst>
              <p:ext uri="{D42A27DB-BD31-4B8C-83A1-F6EECF244321}">
                <p14:modId xmlns:p14="http://schemas.microsoft.com/office/powerpoint/2010/main" val="384018338"/>
              </p:ext>
            </p:extLst>
          </p:nvPr>
        </p:nvGraphicFramePr>
        <p:xfrm>
          <a:off x="105331" y="4772301"/>
          <a:ext cx="3656568" cy="915189"/>
        </p:xfrm>
        <a:graphic>
          <a:graphicData uri="http://schemas.openxmlformats.org/drawingml/2006/table">
            <a:tbl>
              <a:tblPr firstRow="1" bandRow="1">
                <a:tableStyleId>{5C22544A-7EE6-4342-B048-85BDC9FD1C3A}</a:tableStyleId>
              </a:tblPr>
              <a:tblGrid>
                <a:gridCol w="1828284">
                  <a:extLst>
                    <a:ext uri="{9D8B030D-6E8A-4147-A177-3AD203B41FA5}">
                      <a16:colId xmlns:a16="http://schemas.microsoft.com/office/drawing/2014/main" val="1660973171"/>
                    </a:ext>
                  </a:extLst>
                </a:gridCol>
                <a:gridCol w="1828284">
                  <a:extLst>
                    <a:ext uri="{9D8B030D-6E8A-4147-A177-3AD203B41FA5}">
                      <a16:colId xmlns:a16="http://schemas.microsoft.com/office/drawing/2014/main" val="1125206593"/>
                    </a:ext>
                  </a:extLst>
                </a:gridCol>
              </a:tblGrid>
              <a:tr h="399369">
                <a:tc>
                  <a:txBody>
                    <a:bodyPr/>
                    <a:lstStyle/>
                    <a:p>
                      <a:r>
                        <a:rPr lang="en-US" sz="1200" dirty="0"/>
                        <a:t>Project Phase</a:t>
                      </a:r>
                    </a:p>
                  </a:txBody>
                  <a:tcPr anchor="ctr"/>
                </a:tc>
                <a:tc>
                  <a:txBody>
                    <a:bodyPr/>
                    <a:lstStyle/>
                    <a:p>
                      <a:r>
                        <a:rPr lang="en-US" sz="1200" dirty="0"/>
                        <a:t>Anticipated Schedule</a:t>
                      </a:r>
                    </a:p>
                  </a:txBody>
                  <a:tcPr anchor="ctr"/>
                </a:tc>
                <a:extLst>
                  <a:ext uri="{0D108BD9-81ED-4DB2-BD59-A6C34878D82A}">
                    <a16:rowId xmlns:a16="http://schemas.microsoft.com/office/drawing/2014/main" val="3695165720"/>
                  </a:ext>
                </a:extLst>
              </a:tr>
              <a:tr h="262599">
                <a:tc>
                  <a:txBody>
                    <a:bodyPr/>
                    <a:lstStyle/>
                    <a:p>
                      <a:pPr marL="67945" marR="0">
                        <a:lnSpc>
                          <a:spcPts val="1255"/>
                        </a:lnSpc>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Construction Start</a:t>
                      </a:r>
                    </a:p>
                  </a:txBody>
                  <a:tcPr marL="0" marR="0" marT="0" marB="0" anchor="ctr"/>
                </a:tc>
                <a:tc>
                  <a:txBody>
                    <a:bodyPr/>
                    <a:lstStyle/>
                    <a:p>
                      <a:pPr marL="66675" marR="0">
                        <a:lnSpc>
                          <a:spcPts val="1255"/>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5/2024</a:t>
                      </a:r>
                    </a:p>
                  </a:txBody>
                  <a:tcPr marL="0" marR="0" marT="0" marB="0" anchor="ctr"/>
                </a:tc>
                <a:extLst>
                  <a:ext uri="{0D108BD9-81ED-4DB2-BD59-A6C34878D82A}">
                    <a16:rowId xmlns:a16="http://schemas.microsoft.com/office/drawing/2014/main" val="4107434006"/>
                  </a:ext>
                </a:extLst>
              </a:tr>
              <a:tr h="253221">
                <a:tc>
                  <a:txBody>
                    <a:bodyPr/>
                    <a:lstStyle/>
                    <a:p>
                      <a:pPr marL="67945" marR="0">
                        <a:lnSpc>
                          <a:spcPts val="1255"/>
                        </a:lnSpc>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Construction Duration </a:t>
                      </a:r>
                    </a:p>
                  </a:txBody>
                  <a:tcPr marL="0" marR="0" marT="0" marB="0" anchor="ctr"/>
                </a:tc>
                <a:tc>
                  <a:txBody>
                    <a:bodyPr/>
                    <a:lstStyle/>
                    <a:p>
                      <a:pPr marL="66675" marR="0">
                        <a:lnSpc>
                          <a:spcPts val="1255"/>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12 Months</a:t>
                      </a:r>
                    </a:p>
                  </a:txBody>
                  <a:tcPr marL="0" marR="0" marT="0" marB="0" anchor="ctr"/>
                </a:tc>
                <a:extLst>
                  <a:ext uri="{0D108BD9-81ED-4DB2-BD59-A6C34878D82A}">
                    <a16:rowId xmlns:a16="http://schemas.microsoft.com/office/drawing/2014/main" val="497619397"/>
                  </a:ext>
                </a:extLst>
              </a:tr>
            </a:tbl>
          </a:graphicData>
        </a:graphic>
      </p:graphicFrame>
      <p:pic>
        <p:nvPicPr>
          <p:cNvPr id="12" name="Picture 2">
            <a:extLst>
              <a:ext uri="{FF2B5EF4-FFF2-40B4-BE49-F238E27FC236}">
                <a16:creationId xmlns:a16="http://schemas.microsoft.com/office/drawing/2014/main" id="{29CACED5-5FBF-49E7-AC03-67CA7567443E}"/>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763" y="164154"/>
            <a:ext cx="1401762" cy="742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43246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283ED88F-65CE-4F5E-9E77-30AD03C8879F}"/>
              </a:ext>
            </a:extLst>
          </p:cNvPr>
          <p:cNvSpPr>
            <a:spLocks noGrp="1"/>
          </p:cNvSpPr>
          <p:nvPr>
            <p:ph type="title" idx="4294967295"/>
          </p:nvPr>
        </p:nvSpPr>
        <p:spPr>
          <a:xfrm>
            <a:off x="1406525" y="136524"/>
            <a:ext cx="7737475" cy="679451"/>
          </a:xfrm>
          <a:solidFill>
            <a:schemeClr val="accent5">
              <a:lumMod val="60000"/>
              <a:lumOff val="40000"/>
            </a:schemeClr>
          </a:solidFill>
        </p:spPr>
        <p:txBody>
          <a:bodyPr>
            <a:noAutofit/>
          </a:bodyPr>
          <a:lstStyle/>
          <a:p>
            <a:pPr algn="ctr"/>
            <a:r>
              <a:rPr lang="en-US" sz="3200" b="1" dirty="0"/>
              <a:t>Additional Intersection Improvements</a:t>
            </a:r>
          </a:p>
        </p:txBody>
      </p:sp>
      <p:pic>
        <p:nvPicPr>
          <p:cNvPr id="12" name="Picture 2">
            <a:extLst>
              <a:ext uri="{FF2B5EF4-FFF2-40B4-BE49-F238E27FC236}">
                <a16:creationId xmlns:a16="http://schemas.microsoft.com/office/drawing/2014/main" id="{29CACED5-5FBF-49E7-AC03-67CA7567443E}"/>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763" y="164154"/>
            <a:ext cx="1401762" cy="742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ECA139D7-1589-1AB5-9637-67A6543CD37F}"/>
              </a:ext>
            </a:extLst>
          </p:cNvPr>
          <p:cNvSpPr txBox="1"/>
          <p:nvPr/>
        </p:nvSpPr>
        <p:spPr>
          <a:xfrm>
            <a:off x="461550" y="1393369"/>
            <a:ext cx="8682449" cy="1508105"/>
          </a:xfrm>
          <a:prstGeom prst="rect">
            <a:avLst/>
          </a:prstGeom>
          <a:noFill/>
        </p:spPr>
        <p:txBody>
          <a:bodyPr wrap="square" rtlCol="0">
            <a:spAutoFit/>
          </a:bodyPr>
          <a:lstStyle/>
          <a:p>
            <a:pPr marL="285750" indent="-285750">
              <a:buFont typeface="Arial" panose="020B0604020202020204" pitchFamily="34" charset="0"/>
              <a:buChar char="•"/>
            </a:pPr>
            <a:r>
              <a:rPr lang="en-US" sz="2300" dirty="0"/>
              <a:t>1</a:t>
            </a:r>
            <a:r>
              <a:rPr lang="en-US" sz="2300" baseline="30000" dirty="0"/>
              <a:t>st</a:t>
            </a:r>
            <a:r>
              <a:rPr lang="en-US" sz="2300" dirty="0"/>
              <a:t> Str at Main Str in Immokalee</a:t>
            </a:r>
          </a:p>
          <a:p>
            <a:pPr marL="285750" indent="-285750">
              <a:buFont typeface="Arial" panose="020B0604020202020204" pitchFamily="34" charset="0"/>
              <a:buChar char="•"/>
            </a:pPr>
            <a:r>
              <a:rPr lang="en-US" sz="2300" dirty="0"/>
              <a:t>Median modifications on Immokalee Rd at Rock Rd and Catawba Str</a:t>
            </a:r>
          </a:p>
          <a:p>
            <a:pPr marL="285750" indent="-285750">
              <a:buFont typeface="Arial" panose="020B0604020202020204" pitchFamily="34" charset="0"/>
              <a:buChar char="•"/>
            </a:pPr>
            <a:r>
              <a:rPr lang="en-US" sz="2300" dirty="0"/>
              <a:t>Immokalee Rd at Oil Well Rd (dual right turn lanes)</a:t>
            </a:r>
          </a:p>
          <a:p>
            <a:pPr marL="285750" indent="-285750">
              <a:buFont typeface="Arial" panose="020B0604020202020204" pitchFamily="34" charset="0"/>
              <a:buChar char="•"/>
            </a:pPr>
            <a:r>
              <a:rPr lang="en-US" sz="2300" dirty="0"/>
              <a:t>Immokalee Rd at Camp </a:t>
            </a:r>
            <a:r>
              <a:rPr lang="en-US" sz="2300" dirty="0" err="1"/>
              <a:t>Keais</a:t>
            </a:r>
            <a:r>
              <a:rPr lang="en-US" sz="2300" dirty="0"/>
              <a:t> Rd Roundabout</a:t>
            </a:r>
          </a:p>
        </p:txBody>
      </p:sp>
      <p:pic>
        <p:nvPicPr>
          <p:cNvPr id="1026" name="4227F4E4-C954-465A-81FB-5CD1E1FF79C0" descr="IMG_0223.jpg">
            <a:extLst>
              <a:ext uri="{FF2B5EF4-FFF2-40B4-BE49-F238E27FC236}">
                <a16:creationId xmlns:a16="http://schemas.microsoft.com/office/drawing/2014/main" id="{76E61696-430B-105E-37EF-EBEDF88EE7AA}"/>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200295" y="3534911"/>
            <a:ext cx="4099924" cy="3186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4A702BAC-DB01-EFFC-D8FF-B97F2C864952}"/>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480555" y="3534911"/>
            <a:ext cx="4508832" cy="3186564"/>
          </a:xfrm>
          <a:prstGeom prst="rect">
            <a:avLst/>
          </a:prstGeom>
        </p:spPr>
      </p:pic>
    </p:spTree>
    <p:extLst>
      <p:ext uri="{BB962C8B-B14F-4D97-AF65-F5344CB8AC3E}">
        <p14:creationId xmlns:p14="http://schemas.microsoft.com/office/powerpoint/2010/main" val="17777954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EAAB96A-724C-4A6F-9A08-31B7C24D77A9}"/>
              </a:ext>
            </a:extLst>
          </p:cNvPr>
          <p:cNvSpPr txBox="1"/>
          <p:nvPr/>
        </p:nvSpPr>
        <p:spPr>
          <a:xfrm>
            <a:off x="0" y="2484363"/>
            <a:ext cx="9144000" cy="1962076"/>
          </a:xfrm>
          <a:prstGeom prst="rect">
            <a:avLst/>
          </a:prstGeom>
          <a:solidFill>
            <a:schemeClr val="accent1">
              <a:lumMod val="60000"/>
              <a:lumOff val="40000"/>
            </a:schemeClr>
          </a:solidFill>
        </p:spPr>
        <p:txBody>
          <a:bodyPr wrap="square" tIns="68580" rtlCol="0" anchor="b">
            <a:spAutoFit/>
          </a:bodyPr>
          <a:lstStyle/>
          <a:p>
            <a:pPr algn="ctr"/>
            <a:endParaRPr lang="en-US" sz="4000" b="1" dirty="0"/>
          </a:p>
          <a:p>
            <a:pPr algn="ctr"/>
            <a:r>
              <a:rPr lang="en-US" sz="4000" b="1" dirty="0"/>
              <a:t>QUESTIONS</a:t>
            </a:r>
          </a:p>
          <a:p>
            <a:pPr algn="ctr"/>
            <a:endParaRPr lang="en-US" sz="4000" b="1" dirty="0"/>
          </a:p>
        </p:txBody>
      </p:sp>
      <p:pic>
        <p:nvPicPr>
          <p:cNvPr id="2" name="Picture 2">
            <a:extLst>
              <a:ext uri="{FF2B5EF4-FFF2-40B4-BE49-F238E27FC236}">
                <a16:creationId xmlns:a16="http://schemas.microsoft.com/office/drawing/2014/main" id="{5095A6C5-0A13-FBF6-0089-E346712EFEE7}"/>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389689" y="217715"/>
            <a:ext cx="2384765" cy="1262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045718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DA1F8515-73C3-4E1E-8C67-19387AB382F6}"/>
              </a:ext>
            </a:extLst>
          </p:cNvPr>
          <p:cNvSpPr>
            <a:spLocks noGrp="1"/>
          </p:cNvSpPr>
          <p:nvPr>
            <p:ph type="sldNum" sz="quarter" idx="12"/>
          </p:nvPr>
        </p:nvSpPr>
        <p:spPr/>
        <p:txBody>
          <a:bodyPr/>
          <a:lstStyle/>
          <a:p>
            <a:pPr marL="0" marR="0" lvl="0" indent="0" algn="r" defTabSz="685783" rtl="0" eaLnBrk="1" fontAlgn="auto" latinLnBrk="0" hangingPunct="1">
              <a:lnSpc>
                <a:spcPct val="100000"/>
              </a:lnSpc>
              <a:spcBef>
                <a:spcPts val="0"/>
              </a:spcBef>
              <a:spcAft>
                <a:spcPts val="0"/>
              </a:spcAft>
              <a:buClrTx/>
              <a:buSzTx/>
              <a:buFontTx/>
              <a:buNone/>
              <a:tabLst/>
              <a:defRPr/>
            </a:pPr>
            <a:fld id="{6816BEB6-9966-497B-9C2C-137974C98D27}" type="slidenum">
              <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685783" rtl="0" eaLnBrk="1" fontAlgn="auto" latinLnBrk="0" hangingPunct="1">
                <a:lnSpc>
                  <a:spcPct val="100000"/>
                </a:lnSpc>
                <a:spcBef>
                  <a:spcPts val="0"/>
                </a:spcBef>
                <a:spcAft>
                  <a:spcPts val="0"/>
                </a:spcAft>
                <a:buClrTx/>
                <a:buSzTx/>
                <a:buFontTx/>
                <a:buNone/>
                <a:tabLst/>
                <a:defRPr/>
              </a:pPr>
              <a:t>2</a:t>
            </a:fld>
            <a:endParaRPr kumimoji="0" lang="en-US"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10" name="Title 9">
            <a:extLst>
              <a:ext uri="{FF2B5EF4-FFF2-40B4-BE49-F238E27FC236}">
                <a16:creationId xmlns:a16="http://schemas.microsoft.com/office/drawing/2014/main" id="{283ED88F-65CE-4F5E-9E77-30AD03C8879F}"/>
              </a:ext>
            </a:extLst>
          </p:cNvPr>
          <p:cNvSpPr>
            <a:spLocks noGrp="1"/>
          </p:cNvSpPr>
          <p:nvPr>
            <p:ph type="title" idx="4294967295"/>
          </p:nvPr>
        </p:nvSpPr>
        <p:spPr>
          <a:xfrm>
            <a:off x="1406527" y="288925"/>
            <a:ext cx="7737475" cy="527050"/>
          </a:xfrm>
          <a:solidFill>
            <a:schemeClr val="accent6"/>
          </a:solidFill>
        </p:spPr>
        <p:txBody>
          <a:bodyPr>
            <a:normAutofit fontScale="90000"/>
          </a:bodyPr>
          <a:lstStyle/>
          <a:p>
            <a:pPr algn="ctr"/>
            <a:r>
              <a:rPr lang="en-US" sz="2800" dirty="0">
                <a:solidFill>
                  <a:schemeClr val="bg1"/>
                </a:solidFill>
              </a:rPr>
              <a:t>66066.12  11 Bridge Replacements East of SR29 / Surtax </a:t>
            </a:r>
          </a:p>
        </p:txBody>
      </p:sp>
      <p:pic>
        <p:nvPicPr>
          <p:cNvPr id="12" name="Picture 2">
            <a:extLst>
              <a:ext uri="{FF2B5EF4-FFF2-40B4-BE49-F238E27FC236}">
                <a16:creationId xmlns:a16="http://schemas.microsoft.com/office/drawing/2014/main" id="{E9F0D66B-3AAA-4E77-9627-2D964FAA4DFD}"/>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763" y="164154"/>
            <a:ext cx="1401762" cy="742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A bridge with cars on it&#10;&#10;Description automatically generated">
            <a:extLst>
              <a:ext uri="{FF2B5EF4-FFF2-40B4-BE49-F238E27FC236}">
                <a16:creationId xmlns:a16="http://schemas.microsoft.com/office/drawing/2014/main" id="{7C6763AF-B6F3-0A13-7CE7-EAAA2A8F084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542" y="1097281"/>
            <a:ext cx="4880670" cy="2745377"/>
          </a:xfrm>
          <a:prstGeom prst="rect">
            <a:avLst/>
          </a:prstGeom>
        </p:spPr>
      </p:pic>
      <p:pic>
        <p:nvPicPr>
          <p:cNvPr id="11" name="Picture 10" descr="A road with a yellow line&#10;&#10;Description automatically generated with medium confidence">
            <a:extLst>
              <a:ext uri="{FF2B5EF4-FFF2-40B4-BE49-F238E27FC236}">
                <a16:creationId xmlns:a16="http://schemas.microsoft.com/office/drawing/2014/main" id="{F8EA2C0C-0CCE-8E17-6746-7731BCF1AF54}"/>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954212" y="3707437"/>
            <a:ext cx="4107859" cy="3080895"/>
          </a:xfrm>
          <a:prstGeom prst="rect">
            <a:avLst/>
          </a:prstGeom>
        </p:spPr>
      </p:pic>
      <p:sp>
        <p:nvSpPr>
          <p:cNvPr id="2" name="Rectangle 1">
            <a:extLst>
              <a:ext uri="{FF2B5EF4-FFF2-40B4-BE49-F238E27FC236}">
                <a16:creationId xmlns:a16="http://schemas.microsoft.com/office/drawing/2014/main" id="{00B6F1A0-CC3D-D349-6EBF-0D00B4C5270F}"/>
              </a:ext>
            </a:extLst>
          </p:cNvPr>
          <p:cNvSpPr/>
          <p:nvPr/>
        </p:nvSpPr>
        <p:spPr>
          <a:xfrm>
            <a:off x="81930" y="3942807"/>
            <a:ext cx="4490070" cy="2851511"/>
          </a:xfrm>
          <a:prstGeom prst="rect">
            <a:avLst/>
          </a:prstGeom>
          <a:solidFill>
            <a:schemeClr val="bg1"/>
          </a:solidFill>
          <a:ln w="28575">
            <a:solidFill>
              <a:schemeClr val="tx1"/>
            </a:solidFill>
          </a:ln>
        </p:spPr>
        <p:txBody>
          <a:bodyPr wrap="square">
            <a:noAutofit/>
          </a:bodyPr>
          <a:lstStyle/>
          <a:p>
            <a:pPr marL="342900" indent="-342900"/>
            <a:r>
              <a:rPr lang="en-US" sz="1100" b="1" dirty="0">
                <a:solidFill>
                  <a:prstClr val="black"/>
                </a:solidFill>
                <a:latin typeface="Calibri" panose="020F0502020204030204" pitchFamily="34" charset="0"/>
                <a:cs typeface="Calibri" panose="020F0502020204030204" pitchFamily="34" charset="0"/>
              </a:rPr>
              <a:t>Current Status:		</a:t>
            </a:r>
          </a:p>
          <a:p>
            <a:pPr marL="300038"/>
            <a:r>
              <a:rPr lang="en-US" sz="1100" dirty="0">
                <a:latin typeface="Calibri" panose="020F0502020204030204" pitchFamily="34" charset="0"/>
                <a:ea typeface="Calibri" panose="020F0502020204030204" pitchFamily="34" charset="0"/>
              </a:rPr>
              <a:t>     PKG A – Work Complete 100%         Time 100%</a:t>
            </a:r>
          </a:p>
          <a:p>
            <a:r>
              <a:rPr lang="en-US" sz="1100" dirty="0">
                <a:latin typeface="Calibri" panose="020F0502020204030204" pitchFamily="34" charset="0"/>
                <a:ea typeface="Calibri" panose="020F0502020204030204" pitchFamily="34" charset="0"/>
              </a:rPr>
              <a:t>              PKG B – Work Complete 93.36%      Time Complete 86.98%</a:t>
            </a:r>
          </a:p>
          <a:p>
            <a:r>
              <a:rPr lang="en-US" sz="1100" dirty="0">
                <a:latin typeface="Calibri" panose="020F0502020204030204" pitchFamily="34" charset="0"/>
                <a:ea typeface="Calibri" panose="020F0502020204030204" pitchFamily="34" charset="0"/>
              </a:rPr>
              <a:t>              PKG C – Work Complete 88.41%      Time Complete 87.07%</a:t>
            </a:r>
          </a:p>
          <a:p>
            <a:r>
              <a:rPr lang="en-US" sz="1100" dirty="0">
                <a:latin typeface="Calibri" panose="020F0502020204030204" pitchFamily="34" charset="0"/>
                <a:ea typeface="Calibri" panose="020F0502020204030204" pitchFamily="34" charset="0"/>
              </a:rPr>
              <a:t>              PKG D – Work Complete 24.74%      Time Complete 29.86% </a:t>
            </a:r>
          </a:p>
          <a:p>
            <a:endParaRPr lang="en-US" sz="1100" dirty="0">
              <a:latin typeface="Calibri" panose="020F0502020204030204" pitchFamily="34" charset="0"/>
              <a:ea typeface="Calibri" panose="020F0502020204030204" pitchFamily="34" charset="0"/>
            </a:endParaRPr>
          </a:p>
          <a:p>
            <a:r>
              <a:rPr lang="en-US" sz="1100" b="1" dirty="0">
                <a:latin typeface="Calibri" panose="020F0502020204030204" pitchFamily="34" charset="0"/>
                <a:ea typeface="Calibri" panose="020F0502020204030204" pitchFamily="34" charset="0"/>
              </a:rPr>
              <a:t>4-week Look Ahead:</a:t>
            </a:r>
            <a:endParaRPr lang="en-US" sz="1100" dirty="0">
              <a:latin typeface="Calibri" panose="020F0502020204030204" pitchFamily="34" charset="0"/>
              <a:ea typeface="Calibri" panose="020F0502020204030204" pitchFamily="34" charset="0"/>
            </a:endParaRPr>
          </a:p>
          <a:p>
            <a:pPr marL="257175" indent="-257175">
              <a:buFont typeface="Arial" panose="020B0604020202020204" pitchFamily="34" charset="0"/>
              <a:buChar char="•"/>
              <a:tabLst>
                <a:tab pos="342900" algn="l"/>
              </a:tabLst>
            </a:pPr>
            <a:r>
              <a:rPr lang="en-US" sz="1100" dirty="0">
                <a:latin typeface="Calibri" panose="020F0502020204030204" pitchFamily="34" charset="0"/>
                <a:ea typeface="Times New Roman" panose="02020603050405020304" pitchFamily="18" charset="0"/>
                <a:cs typeface="Times New Roman" panose="02020603050405020304" pitchFamily="18" charset="0"/>
              </a:rPr>
              <a:t>PKG A -Thomas Marine was granted final pay, closeout meeting was completed and accepted.</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257175" indent="-257175">
              <a:buFont typeface="Arial" panose="020B0604020202020204" pitchFamily="34" charset="0"/>
              <a:buChar char="•"/>
              <a:tabLst>
                <a:tab pos="342900" algn="l"/>
              </a:tabLst>
            </a:pPr>
            <a:r>
              <a:rPr lang="en-US" sz="1100" dirty="0">
                <a:latin typeface="Calibri" panose="020F0502020204030204" pitchFamily="34" charset="0"/>
                <a:ea typeface="Times New Roman" panose="02020603050405020304" pitchFamily="18" charset="0"/>
                <a:cs typeface="Times New Roman" panose="02020603050405020304" pitchFamily="18" charset="0"/>
              </a:rPr>
              <a:t>Pkg B. ZEP: Bridges 034834, 034835, 034836 and 034841 are currently under phase III of roadway construction.</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257175" indent="-257175">
              <a:buFont typeface="Arial" panose="020B0604020202020204" pitchFamily="34" charset="0"/>
              <a:buChar char="•"/>
              <a:tabLst>
                <a:tab pos="342900" algn="l"/>
              </a:tabLst>
            </a:pPr>
            <a:r>
              <a:rPr lang="en-US" sz="1100" dirty="0">
                <a:latin typeface="Calibri" panose="020F0502020204030204" pitchFamily="34" charset="0"/>
                <a:ea typeface="Times New Roman" panose="02020603050405020304" pitchFamily="18" charset="0"/>
                <a:cs typeface="Times New Roman" panose="02020603050405020304" pitchFamily="18" charset="0"/>
              </a:rPr>
              <a:t>Pkg C ZEP:  Bridges 034837, 034838,034839, and 034840 are currently on Phase II roadway construction installing and placing asphalt.</a:t>
            </a:r>
          </a:p>
          <a:p>
            <a:pPr marL="257175" indent="-257175">
              <a:buFont typeface="Arial" panose="020B0604020202020204" pitchFamily="34" charset="0"/>
              <a:buChar char="•"/>
              <a:tabLst>
                <a:tab pos="342900" algn="l"/>
              </a:tabLst>
            </a:pPr>
            <a:r>
              <a:rPr lang="en-US" sz="1100" dirty="0">
                <a:latin typeface="Calibri" panose="020F0502020204030204" pitchFamily="34" charset="0"/>
                <a:ea typeface="Times New Roman" panose="02020603050405020304" pitchFamily="18" charset="0"/>
                <a:cs typeface="Times New Roman" panose="02020603050405020304" pitchFamily="18" charset="0"/>
              </a:rPr>
              <a:t>Pkg D Thomas Marine is currently </a:t>
            </a:r>
            <a:r>
              <a:rPr lang="en-US" sz="1100" dirty="0">
                <a:effectLst/>
                <a:latin typeface="Calibri" panose="020F0502020204030204" pitchFamily="34" charset="0"/>
                <a:ea typeface="Times New Roman" panose="02020603050405020304" pitchFamily="18" charset="0"/>
                <a:cs typeface="Times New Roman" panose="02020603050405020304" pitchFamily="18" charset="0"/>
              </a:rPr>
              <a:t>placing Florida Slab Beams (FSB’s</a:t>
            </a:r>
            <a:r>
              <a:rPr lang="en-US" sz="1100" dirty="0">
                <a:latin typeface="Calibri" panose="020F0502020204030204" pitchFamily="34" charset="0"/>
                <a:ea typeface="Times New Roman" panose="02020603050405020304" pitchFamily="18" charset="0"/>
                <a:cs typeface="Times New Roman" panose="02020603050405020304" pitchFamily="18" charset="0"/>
              </a:rPr>
              <a:t>) </a:t>
            </a:r>
            <a:r>
              <a:rPr lang="en-US" sz="1100" dirty="0">
                <a:effectLst/>
                <a:latin typeface="Calibri" panose="020F0502020204030204" pitchFamily="34" charset="0"/>
                <a:ea typeface="Times New Roman" panose="02020603050405020304" pitchFamily="18" charset="0"/>
                <a:cs typeface="Times New Roman" panose="02020603050405020304" pitchFamily="18" charset="0"/>
              </a:rPr>
              <a:t>on the north side of bridge (Superstructure) for phase I.</a:t>
            </a:r>
            <a:r>
              <a:rPr lang="en-US" sz="1100" dirty="0">
                <a:latin typeface="Calibri" panose="020F0502020204030204" pitchFamily="34" charset="0"/>
                <a:ea typeface="Times New Roman" panose="02020603050405020304" pitchFamily="18" charset="0"/>
                <a:cs typeface="Times New Roman" panose="02020603050405020304" pitchFamily="18" charset="0"/>
              </a:rPr>
              <a:t>  </a:t>
            </a:r>
            <a:r>
              <a:rPr lang="en-US" sz="1100" dirty="0">
                <a:effectLst/>
                <a:latin typeface="Calibri" panose="020F0502020204030204" pitchFamily="34" charset="0"/>
                <a:ea typeface="Times New Roman" panose="02020603050405020304" pitchFamily="18" charset="0"/>
                <a:cs typeface="Times New Roman" panose="02020603050405020304" pitchFamily="18" charset="0"/>
              </a:rPr>
              <a:t>Contractor will be installing forms for concrete bridge deck on the week of 10/09/2023.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3" name="Table 13">
            <a:extLst>
              <a:ext uri="{FF2B5EF4-FFF2-40B4-BE49-F238E27FC236}">
                <a16:creationId xmlns:a16="http://schemas.microsoft.com/office/drawing/2014/main" id="{C6674AF6-0E60-178F-4173-C271DB4DA67C}"/>
              </a:ext>
            </a:extLst>
          </p:cNvPr>
          <p:cNvGraphicFramePr>
            <a:graphicFrameLocks noGrp="1"/>
          </p:cNvGraphicFramePr>
          <p:nvPr>
            <p:extLst>
              <p:ext uri="{D42A27DB-BD31-4B8C-83A1-F6EECF244321}">
                <p14:modId xmlns:p14="http://schemas.microsoft.com/office/powerpoint/2010/main" val="2925749868"/>
              </p:ext>
            </p:extLst>
          </p:nvPr>
        </p:nvGraphicFramePr>
        <p:xfrm>
          <a:off x="5057544" y="1097281"/>
          <a:ext cx="3877152" cy="2333773"/>
        </p:xfrm>
        <a:graphic>
          <a:graphicData uri="http://schemas.openxmlformats.org/drawingml/2006/table">
            <a:tbl>
              <a:tblPr firstRow="1" bandRow="1">
                <a:tableStyleId>{5C22544A-7EE6-4342-B048-85BDC9FD1C3A}</a:tableStyleId>
              </a:tblPr>
              <a:tblGrid>
                <a:gridCol w="1938576">
                  <a:extLst>
                    <a:ext uri="{9D8B030D-6E8A-4147-A177-3AD203B41FA5}">
                      <a16:colId xmlns:a16="http://schemas.microsoft.com/office/drawing/2014/main" val="1660973171"/>
                    </a:ext>
                  </a:extLst>
                </a:gridCol>
                <a:gridCol w="1938576">
                  <a:extLst>
                    <a:ext uri="{9D8B030D-6E8A-4147-A177-3AD203B41FA5}">
                      <a16:colId xmlns:a16="http://schemas.microsoft.com/office/drawing/2014/main" val="1125206593"/>
                    </a:ext>
                  </a:extLst>
                </a:gridCol>
              </a:tblGrid>
              <a:tr h="452392">
                <a:tc>
                  <a:txBody>
                    <a:bodyPr/>
                    <a:lstStyle/>
                    <a:p>
                      <a:r>
                        <a:rPr lang="en-US" sz="1200" dirty="0">
                          <a:latin typeface="+mn-lt"/>
                        </a:rPr>
                        <a:t>Project Phase</a:t>
                      </a:r>
                    </a:p>
                  </a:txBody>
                  <a:tcPr anchor="ctr">
                    <a:solidFill>
                      <a:schemeClr val="accent6"/>
                    </a:solidFill>
                  </a:tcPr>
                </a:tc>
                <a:tc>
                  <a:txBody>
                    <a:bodyPr/>
                    <a:lstStyle/>
                    <a:p>
                      <a:r>
                        <a:rPr lang="en-US" sz="1200" dirty="0">
                          <a:latin typeface="+mn-lt"/>
                        </a:rPr>
                        <a:t>Anticipated Schedule</a:t>
                      </a:r>
                    </a:p>
                  </a:txBody>
                  <a:tcPr anchor="ctr">
                    <a:solidFill>
                      <a:schemeClr val="accent6"/>
                    </a:solidFill>
                  </a:tcPr>
                </a:tc>
                <a:extLst>
                  <a:ext uri="{0D108BD9-81ED-4DB2-BD59-A6C34878D82A}">
                    <a16:rowId xmlns:a16="http://schemas.microsoft.com/office/drawing/2014/main" val="3695165720"/>
                  </a:ext>
                </a:extLst>
              </a:tr>
              <a:tr h="445696">
                <a:tc>
                  <a:txBody>
                    <a:bodyPr/>
                    <a:lstStyle/>
                    <a:p>
                      <a:pPr marL="0" marR="0">
                        <a:lnSpc>
                          <a:spcPct val="115000"/>
                        </a:lnSpc>
                        <a:spcBef>
                          <a:spcPts val="0"/>
                        </a:spcBef>
                        <a:spcAft>
                          <a:spcPts val="0"/>
                        </a:spcAft>
                      </a:pPr>
                      <a:r>
                        <a:rPr lang="en-US" sz="1200" dirty="0">
                          <a:effectLst/>
                          <a:latin typeface="+mn-lt"/>
                          <a:ea typeface="Calibri" panose="020F0502020204030204" pitchFamily="34" charset="0"/>
                          <a:cs typeface="Times New Roman" panose="02020603050405020304" pitchFamily="18" charset="0"/>
                        </a:rPr>
                        <a:t>Notice To Proceed for Construction</a:t>
                      </a:r>
                    </a:p>
                  </a:txBody>
                  <a:tcPr marL="68580" marR="68580" marT="0" marB="0" anchor="ctr">
                    <a:solidFill>
                      <a:schemeClr val="accent6">
                        <a:lumMod val="40000"/>
                        <a:lumOff val="60000"/>
                      </a:schemeClr>
                    </a:solidFill>
                  </a:tcPr>
                </a:tc>
                <a:tc>
                  <a:txBody>
                    <a:bodyPr/>
                    <a:lstStyle/>
                    <a:p>
                      <a:pPr marL="0" marR="0">
                        <a:lnSpc>
                          <a:spcPct val="115000"/>
                        </a:lnSpc>
                        <a:spcBef>
                          <a:spcPts val="0"/>
                        </a:spcBef>
                        <a:spcAft>
                          <a:spcPts val="0"/>
                        </a:spcAft>
                      </a:pPr>
                      <a:r>
                        <a:rPr lang="en-US" sz="1200" dirty="0">
                          <a:effectLst/>
                          <a:latin typeface="+mn-lt"/>
                          <a:ea typeface="Calibri" panose="020F0502020204030204" pitchFamily="34" charset="0"/>
                          <a:cs typeface="Times New Roman" panose="02020603050405020304" pitchFamily="18" charset="0"/>
                        </a:rPr>
                        <a:t>07/19/2021</a:t>
                      </a:r>
                    </a:p>
                  </a:txBody>
                  <a:tcPr marL="68580" marR="68580" marT="0" marB="0" anchor="ctr">
                    <a:solidFill>
                      <a:schemeClr val="accent6">
                        <a:lumMod val="40000"/>
                        <a:lumOff val="60000"/>
                      </a:schemeClr>
                    </a:solidFill>
                  </a:tcPr>
                </a:tc>
                <a:extLst>
                  <a:ext uri="{0D108BD9-81ED-4DB2-BD59-A6C34878D82A}">
                    <a16:rowId xmlns:a16="http://schemas.microsoft.com/office/drawing/2014/main" val="4163958312"/>
                  </a:ext>
                </a:extLst>
              </a:tr>
              <a:tr h="367873">
                <a:tc>
                  <a:txBody>
                    <a:bodyPr/>
                    <a:lstStyle/>
                    <a:p>
                      <a:pPr marL="0" marR="0">
                        <a:lnSpc>
                          <a:spcPct val="115000"/>
                        </a:lnSpc>
                        <a:spcBef>
                          <a:spcPts val="0"/>
                        </a:spcBef>
                        <a:spcAft>
                          <a:spcPts val="0"/>
                        </a:spcAft>
                      </a:pPr>
                      <a:r>
                        <a:rPr lang="en-US" sz="1200" dirty="0">
                          <a:effectLst/>
                          <a:latin typeface="+mn-lt"/>
                          <a:ea typeface="Calibri" panose="020F0502020204030204" pitchFamily="34" charset="0"/>
                          <a:cs typeface="Times New Roman" panose="02020603050405020304" pitchFamily="18" charset="0"/>
                        </a:rPr>
                        <a:t>Final Completion PKG A</a:t>
                      </a:r>
                    </a:p>
                  </a:txBody>
                  <a:tcPr marL="68580" marR="68580" marT="0" marB="0" anchor="ctr">
                    <a:solidFill>
                      <a:schemeClr val="accent6">
                        <a:lumMod val="40000"/>
                        <a:lumOff val="60000"/>
                      </a:schemeClr>
                    </a:solidFill>
                  </a:tcPr>
                </a:tc>
                <a:tc>
                  <a:txBody>
                    <a:bodyPr/>
                    <a:lstStyle/>
                    <a:p>
                      <a:pPr marL="0" marR="0">
                        <a:lnSpc>
                          <a:spcPct val="115000"/>
                        </a:lnSpc>
                        <a:spcBef>
                          <a:spcPts val="0"/>
                        </a:spcBef>
                        <a:spcAft>
                          <a:spcPts val="0"/>
                        </a:spcAft>
                      </a:pPr>
                      <a:r>
                        <a:rPr lang="en-US" sz="1200" dirty="0">
                          <a:effectLst/>
                          <a:latin typeface="+mn-lt"/>
                          <a:ea typeface="Calibri" panose="020F0502020204030204" pitchFamily="34" charset="0"/>
                          <a:cs typeface="Times New Roman" panose="02020603050405020304" pitchFamily="18" charset="0"/>
                        </a:rPr>
                        <a:t>January 2023</a:t>
                      </a:r>
                    </a:p>
                  </a:txBody>
                  <a:tcPr marL="68580" marR="68580" marT="0" marB="0" anchor="ctr">
                    <a:solidFill>
                      <a:schemeClr val="accent6">
                        <a:lumMod val="40000"/>
                        <a:lumOff val="60000"/>
                      </a:schemeClr>
                    </a:solidFill>
                  </a:tcPr>
                </a:tc>
                <a:extLst>
                  <a:ext uri="{0D108BD9-81ED-4DB2-BD59-A6C34878D82A}">
                    <a16:rowId xmlns:a16="http://schemas.microsoft.com/office/drawing/2014/main" val="3774785924"/>
                  </a:ext>
                </a:extLst>
              </a:tr>
              <a:tr h="381000">
                <a:tc>
                  <a:txBody>
                    <a:bodyPr/>
                    <a:lstStyle/>
                    <a:p>
                      <a:pPr marL="0" marR="0">
                        <a:lnSpc>
                          <a:spcPct val="115000"/>
                        </a:lnSpc>
                        <a:spcBef>
                          <a:spcPts val="0"/>
                        </a:spcBef>
                        <a:spcAft>
                          <a:spcPts val="0"/>
                        </a:spcAft>
                      </a:pPr>
                      <a:r>
                        <a:rPr lang="en-US" sz="1200" dirty="0">
                          <a:effectLst/>
                          <a:latin typeface="+mn-lt"/>
                          <a:ea typeface="Calibri" panose="020F0502020204030204" pitchFamily="34" charset="0"/>
                          <a:cs typeface="Times New Roman" panose="02020603050405020304" pitchFamily="18" charset="0"/>
                        </a:rPr>
                        <a:t>Final Completion PKG B</a:t>
                      </a:r>
                    </a:p>
                  </a:txBody>
                  <a:tcPr marL="68580" marR="68580" marT="0" marB="0" anchor="ctr">
                    <a:solidFill>
                      <a:schemeClr val="accent6">
                        <a:lumMod val="40000"/>
                        <a:lumOff val="60000"/>
                      </a:schemeClr>
                    </a:solidFill>
                  </a:tcPr>
                </a:tc>
                <a:tc>
                  <a:txBody>
                    <a:bodyPr/>
                    <a:lstStyle/>
                    <a:p>
                      <a:pPr marL="0" marR="0">
                        <a:lnSpc>
                          <a:spcPct val="115000"/>
                        </a:lnSpc>
                        <a:spcBef>
                          <a:spcPts val="0"/>
                        </a:spcBef>
                        <a:spcAft>
                          <a:spcPts val="0"/>
                        </a:spcAft>
                      </a:pPr>
                      <a:r>
                        <a:rPr lang="en-US" sz="1200" dirty="0">
                          <a:effectLst/>
                          <a:latin typeface="+mn-lt"/>
                          <a:ea typeface="Calibri" panose="020F0502020204030204" pitchFamily="34" charset="0"/>
                          <a:cs typeface="Times New Roman" panose="02020603050405020304" pitchFamily="18" charset="0"/>
                        </a:rPr>
                        <a:t>January 2024</a:t>
                      </a:r>
                    </a:p>
                  </a:txBody>
                  <a:tcPr marL="68580" marR="68580" marT="0" marB="0" anchor="ctr">
                    <a:solidFill>
                      <a:schemeClr val="accent6">
                        <a:lumMod val="40000"/>
                        <a:lumOff val="60000"/>
                      </a:schemeClr>
                    </a:solidFill>
                  </a:tcPr>
                </a:tc>
                <a:extLst>
                  <a:ext uri="{0D108BD9-81ED-4DB2-BD59-A6C34878D82A}">
                    <a16:rowId xmlns:a16="http://schemas.microsoft.com/office/drawing/2014/main" val="4107434006"/>
                  </a:ext>
                </a:extLst>
              </a:tr>
              <a:tr h="354085">
                <a:tc>
                  <a:txBody>
                    <a:bodyPr/>
                    <a:lstStyle/>
                    <a:p>
                      <a:pPr marL="0" marR="0">
                        <a:lnSpc>
                          <a:spcPct val="115000"/>
                        </a:lnSpc>
                        <a:spcBef>
                          <a:spcPts val="0"/>
                        </a:spcBef>
                        <a:spcAft>
                          <a:spcPts val="0"/>
                        </a:spcAft>
                      </a:pPr>
                      <a:r>
                        <a:rPr lang="en-US" sz="1200" dirty="0">
                          <a:effectLst/>
                          <a:latin typeface="+mn-lt"/>
                          <a:ea typeface="Calibri" panose="020F0502020204030204" pitchFamily="34" charset="0"/>
                          <a:cs typeface="Times New Roman" panose="02020603050405020304" pitchFamily="18" charset="0"/>
                        </a:rPr>
                        <a:t>Final Completion PKG C</a:t>
                      </a:r>
                    </a:p>
                  </a:txBody>
                  <a:tcPr marL="68580" marR="68580" marT="0" marB="0" anchor="ctr">
                    <a:solidFill>
                      <a:schemeClr val="accent6">
                        <a:lumMod val="40000"/>
                        <a:lumOff val="60000"/>
                      </a:schemeClr>
                    </a:solidFill>
                  </a:tcPr>
                </a:tc>
                <a:tc>
                  <a:txBody>
                    <a:bodyPr/>
                    <a:lstStyle/>
                    <a:p>
                      <a:pPr marL="0" marR="0">
                        <a:lnSpc>
                          <a:spcPct val="115000"/>
                        </a:lnSpc>
                        <a:spcBef>
                          <a:spcPts val="0"/>
                        </a:spcBef>
                        <a:spcAft>
                          <a:spcPts val="0"/>
                        </a:spcAft>
                      </a:pPr>
                      <a:r>
                        <a:rPr lang="en-US" sz="1200" dirty="0">
                          <a:effectLst/>
                          <a:latin typeface="+mn-lt"/>
                          <a:ea typeface="Calibri" panose="020F0502020204030204" pitchFamily="34" charset="0"/>
                          <a:cs typeface="Times New Roman" panose="02020603050405020304" pitchFamily="18" charset="0"/>
                        </a:rPr>
                        <a:t>January 2024</a:t>
                      </a:r>
                    </a:p>
                  </a:txBody>
                  <a:tcPr marL="68580" marR="68580" marT="0" marB="0" anchor="ctr">
                    <a:solidFill>
                      <a:schemeClr val="accent6">
                        <a:lumMod val="40000"/>
                        <a:lumOff val="60000"/>
                      </a:schemeClr>
                    </a:solidFill>
                  </a:tcPr>
                </a:tc>
                <a:extLst>
                  <a:ext uri="{0D108BD9-81ED-4DB2-BD59-A6C34878D82A}">
                    <a16:rowId xmlns:a16="http://schemas.microsoft.com/office/drawing/2014/main" val="1735023553"/>
                  </a:ext>
                </a:extLst>
              </a:tr>
              <a:tr h="332727">
                <a:tc>
                  <a:txBody>
                    <a:bodyPr/>
                    <a:lstStyle/>
                    <a:p>
                      <a:pPr marL="0" marR="0">
                        <a:lnSpc>
                          <a:spcPct val="115000"/>
                        </a:lnSpc>
                        <a:spcBef>
                          <a:spcPts val="0"/>
                        </a:spcBef>
                        <a:spcAft>
                          <a:spcPts val="0"/>
                        </a:spcAft>
                      </a:pPr>
                      <a:r>
                        <a:rPr lang="en-US" sz="1200" dirty="0">
                          <a:effectLst/>
                          <a:latin typeface="+mn-lt"/>
                          <a:ea typeface="Calibri" panose="020F0502020204030204" pitchFamily="34" charset="0"/>
                          <a:cs typeface="Times New Roman" panose="02020603050405020304" pitchFamily="18" charset="0"/>
                        </a:rPr>
                        <a:t>Final Completion PKG D</a:t>
                      </a:r>
                    </a:p>
                  </a:txBody>
                  <a:tcPr marL="68580" marR="68580" marT="0" marB="0" anchor="ctr">
                    <a:solidFill>
                      <a:schemeClr val="accent6">
                        <a:lumMod val="40000"/>
                        <a:lumOff val="60000"/>
                      </a:schemeClr>
                    </a:solidFill>
                  </a:tcPr>
                </a:tc>
                <a:tc>
                  <a:txBody>
                    <a:bodyPr/>
                    <a:lstStyle/>
                    <a:p>
                      <a:pPr marL="0" marR="0">
                        <a:lnSpc>
                          <a:spcPct val="115000"/>
                        </a:lnSpc>
                        <a:spcBef>
                          <a:spcPts val="0"/>
                        </a:spcBef>
                        <a:spcAft>
                          <a:spcPts val="0"/>
                        </a:spcAft>
                      </a:pPr>
                      <a:r>
                        <a:rPr lang="en-US" sz="1200" dirty="0">
                          <a:effectLst/>
                          <a:latin typeface="+mn-lt"/>
                          <a:ea typeface="Calibri" panose="020F0502020204030204" pitchFamily="34" charset="0"/>
                          <a:cs typeface="Times New Roman" panose="02020603050405020304" pitchFamily="18" charset="0"/>
                        </a:rPr>
                        <a:t>May 2024</a:t>
                      </a:r>
                    </a:p>
                  </a:txBody>
                  <a:tcPr marL="68580" marR="68580" marT="0" marB="0" anchor="ctr">
                    <a:solidFill>
                      <a:schemeClr val="accent6">
                        <a:lumMod val="40000"/>
                        <a:lumOff val="60000"/>
                      </a:schemeClr>
                    </a:solidFill>
                  </a:tcPr>
                </a:tc>
                <a:extLst>
                  <a:ext uri="{0D108BD9-81ED-4DB2-BD59-A6C34878D82A}">
                    <a16:rowId xmlns:a16="http://schemas.microsoft.com/office/drawing/2014/main" val="3685879547"/>
                  </a:ext>
                </a:extLst>
              </a:tr>
            </a:tbl>
          </a:graphicData>
        </a:graphic>
      </p:graphicFrame>
    </p:spTree>
    <p:extLst>
      <p:ext uri="{BB962C8B-B14F-4D97-AF65-F5344CB8AC3E}">
        <p14:creationId xmlns:p14="http://schemas.microsoft.com/office/powerpoint/2010/main" val="19227657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283ED88F-65CE-4F5E-9E77-30AD03C8879F}"/>
              </a:ext>
            </a:extLst>
          </p:cNvPr>
          <p:cNvSpPr>
            <a:spLocks noGrp="1"/>
          </p:cNvSpPr>
          <p:nvPr>
            <p:ph type="title" idx="4294967295"/>
          </p:nvPr>
        </p:nvSpPr>
        <p:spPr>
          <a:xfrm>
            <a:off x="1406525" y="288925"/>
            <a:ext cx="7737475" cy="527050"/>
          </a:xfrm>
          <a:solidFill>
            <a:schemeClr val="accent6"/>
          </a:solidFill>
        </p:spPr>
        <p:txBody>
          <a:bodyPr/>
          <a:lstStyle/>
          <a:p>
            <a:pPr algn="ctr"/>
            <a:r>
              <a:rPr lang="en-US" sz="2800" dirty="0">
                <a:solidFill>
                  <a:schemeClr val="bg1"/>
                </a:solidFill>
              </a:rPr>
              <a:t>60168 Vanderbilt Beach Rd Extension/ Surtax</a:t>
            </a:r>
          </a:p>
        </p:txBody>
      </p:sp>
      <p:pic>
        <p:nvPicPr>
          <p:cNvPr id="3074" name="Picture 2">
            <a:extLst>
              <a:ext uri="{FF2B5EF4-FFF2-40B4-BE49-F238E27FC236}">
                <a16:creationId xmlns:a16="http://schemas.microsoft.com/office/drawing/2014/main" id="{126C6F7F-379A-4BCC-8BCB-06590BD2E54B}"/>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763" y="164154"/>
            <a:ext cx="1401762" cy="742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A yellow construction vehicle on a dirt road&#10;&#10;Description automatically generated">
            <a:extLst>
              <a:ext uri="{FF2B5EF4-FFF2-40B4-BE49-F238E27FC236}">
                <a16:creationId xmlns:a16="http://schemas.microsoft.com/office/drawing/2014/main" id="{DD3C65EF-AA6E-B872-D653-C3A36034500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1691" y="1013851"/>
            <a:ext cx="3179996" cy="2384997"/>
          </a:xfrm>
          <a:prstGeom prst="rect">
            <a:avLst/>
          </a:prstGeom>
        </p:spPr>
      </p:pic>
      <p:pic>
        <p:nvPicPr>
          <p:cNvPr id="15" name="Picture 14" descr="A couple of men standing in a dirt area&#10;&#10;Description automatically generated">
            <a:extLst>
              <a:ext uri="{FF2B5EF4-FFF2-40B4-BE49-F238E27FC236}">
                <a16:creationId xmlns:a16="http://schemas.microsoft.com/office/drawing/2014/main" id="{162C4F99-8AD2-1A5F-D290-8D7230080C2E}"/>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124522" y="3596723"/>
            <a:ext cx="2960406" cy="2943887"/>
          </a:xfrm>
          <a:prstGeom prst="rect">
            <a:avLst/>
          </a:prstGeom>
        </p:spPr>
      </p:pic>
      <p:pic>
        <p:nvPicPr>
          <p:cNvPr id="17" name="Picture 16" descr="A river running through a construction site&#10;&#10;Description automatically generated">
            <a:extLst>
              <a:ext uri="{FF2B5EF4-FFF2-40B4-BE49-F238E27FC236}">
                <a16:creationId xmlns:a16="http://schemas.microsoft.com/office/drawing/2014/main" id="{F580555F-A3CD-3035-4844-D7EFDE7206AA}"/>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11691" y="3506436"/>
            <a:ext cx="2694799" cy="2943888"/>
          </a:xfrm>
          <a:prstGeom prst="rect">
            <a:avLst/>
          </a:prstGeom>
        </p:spPr>
      </p:pic>
      <p:sp>
        <p:nvSpPr>
          <p:cNvPr id="2" name="Rectangle 1">
            <a:extLst>
              <a:ext uri="{FF2B5EF4-FFF2-40B4-BE49-F238E27FC236}">
                <a16:creationId xmlns:a16="http://schemas.microsoft.com/office/drawing/2014/main" id="{A84C740F-0827-4B52-173B-D71BEC25DF7C}"/>
              </a:ext>
            </a:extLst>
          </p:cNvPr>
          <p:cNvSpPr/>
          <p:nvPr/>
        </p:nvSpPr>
        <p:spPr>
          <a:xfrm>
            <a:off x="3565321" y="1013850"/>
            <a:ext cx="4974672" cy="2384998"/>
          </a:xfrm>
          <a:prstGeom prst="rect">
            <a:avLst/>
          </a:prstGeom>
          <a:solidFill>
            <a:schemeClr val="bg1"/>
          </a:solidFill>
          <a:ln w="28575">
            <a:solidFill>
              <a:schemeClr val="tx1"/>
            </a:solidFill>
          </a:ln>
        </p:spPr>
        <p:txBody>
          <a:bodyPr wrap="square">
            <a:noAutofit/>
          </a:bodyPr>
          <a:lstStyle/>
          <a:p>
            <a:r>
              <a:rPr lang="en-US" sz="1200" b="1" dirty="0">
                <a:latin typeface="Calibri" panose="020F0502020204030204" pitchFamily="34" charset="0"/>
                <a:ea typeface="Calibri" panose="020F0502020204030204" pitchFamily="34" charset="0"/>
              </a:rPr>
              <a:t>Current Status 10/04/2023:</a:t>
            </a:r>
            <a:endParaRPr lang="en-US" sz="1200" dirty="0">
              <a:latin typeface="Calibri" panose="020F0502020204030204" pitchFamily="34" charset="0"/>
              <a:ea typeface="Calibri" panose="020F0502020204030204" pitchFamily="34" charset="0"/>
            </a:endParaRPr>
          </a:p>
          <a:p>
            <a:pPr>
              <a:tabLst>
                <a:tab pos="342900" algn="l"/>
              </a:tabLst>
            </a:pPr>
            <a:r>
              <a:rPr lang="en-US" sz="1200" dirty="0">
                <a:latin typeface="Calibri" panose="020F0502020204030204" pitchFamily="34" charset="0"/>
                <a:ea typeface="Times New Roman" panose="02020603050405020304" pitchFamily="18" charset="0"/>
              </a:rPr>
              <a:t>     Work- 29.34%           Time- 34.05%  (as of September Pay App.) </a:t>
            </a:r>
            <a:endParaRPr lang="en-US" sz="1200" dirty="0">
              <a:latin typeface="Calibri" panose="020F0502020204030204" pitchFamily="34" charset="0"/>
              <a:ea typeface="Calibri" panose="020F0502020204030204" pitchFamily="34" charset="0"/>
            </a:endParaRPr>
          </a:p>
          <a:p>
            <a:pPr marL="257175" indent="-257175">
              <a:buFont typeface="Symbol" panose="05050102010706020507" pitchFamily="18" charset="2"/>
              <a:buChar char=""/>
              <a:tabLst>
                <a:tab pos="342900" algn="l"/>
              </a:tabLst>
            </a:pPr>
            <a:r>
              <a:rPr lang="en-US" sz="1200" dirty="0">
                <a:latin typeface="Calibri" panose="020F0502020204030204" pitchFamily="34" charset="0"/>
                <a:ea typeface="Times New Roman" panose="02020603050405020304" pitchFamily="18" charset="0"/>
              </a:rPr>
              <a:t>Contractor continues excavation of Cypress Canal, </a:t>
            </a:r>
            <a:r>
              <a:rPr lang="en-US" sz="1200" u="sng" dirty="0">
                <a:latin typeface="Calibri" panose="020F0502020204030204" pitchFamily="34" charset="0"/>
                <a:ea typeface="Times New Roman" panose="02020603050405020304" pitchFamily="18" charset="0"/>
              </a:rPr>
              <a:t>+</a:t>
            </a:r>
            <a:r>
              <a:rPr lang="en-US" sz="1200" dirty="0">
                <a:latin typeface="Calibri" panose="020F0502020204030204" pitchFamily="34" charset="0"/>
                <a:ea typeface="Times New Roman" panose="02020603050405020304" pitchFamily="18" charset="0"/>
              </a:rPr>
              <a:t> 55% complete. Ponds excavations are ongoing. Continue placing roadway embankment, Installing drainage between Orange Tree Canal and Corkscrew Canal. Corkscrew Canal bridge deck and walls have been installed.</a:t>
            </a:r>
          </a:p>
          <a:p>
            <a:pPr marL="257175" indent="-257175">
              <a:buFont typeface="Symbol" panose="05050102010706020507" pitchFamily="18" charset="2"/>
              <a:buChar char=""/>
              <a:tabLst>
                <a:tab pos="342900" algn="l"/>
              </a:tabLst>
            </a:pPr>
            <a:r>
              <a:rPr lang="en-US" sz="1200" dirty="0">
                <a:latin typeface="Calibri" panose="020F0502020204030204" pitchFamily="34" charset="0"/>
                <a:ea typeface="Times New Roman" panose="02020603050405020304" pitchFamily="18" charset="0"/>
              </a:rPr>
              <a:t>Orange Tree Canal Test piles completed; production piles installed.   </a:t>
            </a:r>
            <a:endParaRPr lang="en-US" sz="1200" dirty="0">
              <a:latin typeface="Calibri" panose="020F0502020204030204" pitchFamily="34" charset="0"/>
              <a:ea typeface="Calibri" panose="020F0502020204030204" pitchFamily="34" charset="0"/>
            </a:endParaRPr>
          </a:p>
          <a:p>
            <a:r>
              <a:rPr lang="en-US" sz="1200" b="1" dirty="0">
                <a:latin typeface="Calibri" panose="020F0502020204030204" pitchFamily="34" charset="0"/>
                <a:ea typeface="Calibri" panose="020F0502020204030204" pitchFamily="34" charset="0"/>
              </a:rPr>
              <a:t>4-week Look Ahead:</a:t>
            </a:r>
            <a:endParaRPr lang="en-US" sz="1200" dirty="0">
              <a:latin typeface="Calibri" panose="020F0502020204030204" pitchFamily="34" charset="0"/>
              <a:ea typeface="Calibri" panose="020F0502020204030204" pitchFamily="34" charset="0"/>
            </a:endParaRPr>
          </a:p>
          <a:p>
            <a:pPr marL="257175" indent="-257175">
              <a:buFont typeface="Symbol" panose="05050102010706020507" pitchFamily="18" charset="2"/>
              <a:buChar char=""/>
              <a:tabLst>
                <a:tab pos="342900" algn="l"/>
              </a:tabLst>
            </a:pPr>
            <a:r>
              <a:rPr lang="en-US" sz="1200" dirty="0">
                <a:latin typeface="Calibri" panose="020F0502020204030204" pitchFamily="34" charset="0"/>
                <a:ea typeface="Times New Roman" panose="02020603050405020304" pitchFamily="18" charset="0"/>
              </a:rPr>
              <a:t>Continue Cypress Canal excavation &amp; placing Roadway Embankment. </a:t>
            </a:r>
            <a:endParaRPr lang="en-US" sz="1200" dirty="0">
              <a:latin typeface="Calibri" panose="020F0502020204030204" pitchFamily="34" charset="0"/>
              <a:ea typeface="Calibri" panose="020F0502020204030204" pitchFamily="34" charset="0"/>
            </a:endParaRPr>
          </a:p>
          <a:p>
            <a:pPr marL="257175" indent="-257175">
              <a:buFont typeface="Symbol" panose="05050102010706020507" pitchFamily="18" charset="2"/>
              <a:buChar char=""/>
              <a:tabLst>
                <a:tab pos="342900" algn="l"/>
              </a:tabLst>
            </a:pPr>
            <a:r>
              <a:rPr lang="en-US" sz="1200" dirty="0">
                <a:latin typeface="Calibri" panose="020F0502020204030204" pitchFamily="34" charset="0"/>
                <a:ea typeface="Times New Roman" panose="02020603050405020304" pitchFamily="18" charset="0"/>
              </a:rPr>
              <a:t>Continue Storm Drain Installation &amp; video. </a:t>
            </a:r>
            <a:endParaRPr lang="en-US" sz="1200" dirty="0">
              <a:latin typeface="Calibri" panose="020F0502020204030204" pitchFamily="34" charset="0"/>
              <a:ea typeface="Calibri" panose="020F0502020204030204" pitchFamily="34" charset="0"/>
            </a:endParaRPr>
          </a:p>
          <a:p>
            <a:pPr marL="257175" indent="-257175">
              <a:buFont typeface="Symbol" panose="05050102010706020507" pitchFamily="18" charset="2"/>
              <a:buChar char=""/>
              <a:tabLst>
                <a:tab pos="342900" algn="l"/>
              </a:tabLst>
            </a:pPr>
            <a:r>
              <a:rPr lang="en-US" sz="1200" dirty="0">
                <a:latin typeface="Calibri" panose="020F0502020204030204" pitchFamily="34" charset="0"/>
                <a:ea typeface="Times New Roman" panose="02020603050405020304" pitchFamily="18" charset="0"/>
              </a:rPr>
              <a:t>Complete Corkscrew Canal bridge and Orange Tree Canal bridge pile caps.  </a:t>
            </a:r>
            <a:endParaRPr lang="en-US" sz="1200" dirty="0">
              <a:latin typeface="Calibri" panose="020F0502020204030204" pitchFamily="34" charset="0"/>
              <a:ea typeface="Calibri" panose="020F0502020204030204" pitchFamily="34" charset="0"/>
            </a:endParaRPr>
          </a:p>
        </p:txBody>
      </p:sp>
      <p:graphicFrame>
        <p:nvGraphicFramePr>
          <p:cNvPr id="3" name="Table 13">
            <a:extLst>
              <a:ext uri="{FF2B5EF4-FFF2-40B4-BE49-F238E27FC236}">
                <a16:creationId xmlns:a16="http://schemas.microsoft.com/office/drawing/2014/main" id="{65D0CF56-C0C5-511E-D7B3-EC96E582518B}"/>
              </a:ext>
            </a:extLst>
          </p:cNvPr>
          <p:cNvGraphicFramePr>
            <a:graphicFrameLocks noGrp="1"/>
          </p:cNvGraphicFramePr>
          <p:nvPr/>
        </p:nvGraphicFramePr>
        <p:xfrm>
          <a:off x="2827288" y="4081997"/>
          <a:ext cx="3276436" cy="1456696"/>
        </p:xfrm>
        <a:graphic>
          <a:graphicData uri="http://schemas.openxmlformats.org/drawingml/2006/table">
            <a:tbl>
              <a:tblPr firstRow="1" bandRow="1">
                <a:tableStyleId>{93296810-A885-4BE3-A3E7-6D5BEEA58F35}</a:tableStyleId>
              </a:tblPr>
              <a:tblGrid>
                <a:gridCol w="1638218">
                  <a:extLst>
                    <a:ext uri="{9D8B030D-6E8A-4147-A177-3AD203B41FA5}">
                      <a16:colId xmlns:a16="http://schemas.microsoft.com/office/drawing/2014/main" val="1660973171"/>
                    </a:ext>
                  </a:extLst>
                </a:gridCol>
                <a:gridCol w="1638218">
                  <a:extLst>
                    <a:ext uri="{9D8B030D-6E8A-4147-A177-3AD203B41FA5}">
                      <a16:colId xmlns:a16="http://schemas.microsoft.com/office/drawing/2014/main" val="1125206593"/>
                    </a:ext>
                  </a:extLst>
                </a:gridCol>
              </a:tblGrid>
              <a:tr h="318147">
                <a:tc>
                  <a:txBody>
                    <a:bodyPr/>
                    <a:lstStyle/>
                    <a:p>
                      <a:r>
                        <a:rPr lang="en-US" sz="1200" dirty="0"/>
                        <a:t>Project Phase</a:t>
                      </a:r>
                    </a:p>
                  </a:txBody>
                  <a:tcPr anchor="ctr"/>
                </a:tc>
                <a:tc>
                  <a:txBody>
                    <a:bodyPr/>
                    <a:lstStyle/>
                    <a:p>
                      <a:r>
                        <a:rPr lang="en-US" sz="1200" dirty="0"/>
                        <a:t>Schedule</a:t>
                      </a:r>
                    </a:p>
                  </a:txBody>
                  <a:tcPr anchor="ctr"/>
                </a:tc>
                <a:extLst>
                  <a:ext uri="{0D108BD9-81ED-4DB2-BD59-A6C34878D82A}">
                    <a16:rowId xmlns:a16="http://schemas.microsoft.com/office/drawing/2014/main" val="3695165720"/>
                  </a:ext>
                </a:extLst>
              </a:tr>
              <a:tr h="234109">
                <a:tc>
                  <a:txBody>
                    <a:bodyPr/>
                    <a:lstStyle/>
                    <a:p>
                      <a:pPr marL="67945" marR="0">
                        <a:lnSpc>
                          <a:spcPts val="1255"/>
                        </a:lnSpc>
                        <a:spcBef>
                          <a:spcPts val="0"/>
                        </a:spcBef>
                        <a:spcAft>
                          <a:spcPts val="0"/>
                        </a:spcAft>
                      </a:pPr>
                      <a:r>
                        <a:rPr lang="en-US" sz="1200" dirty="0">
                          <a:effectLst/>
                        </a:rPr>
                        <a:t>Construction Start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66675" marR="0">
                        <a:lnSpc>
                          <a:spcPts val="1255"/>
                        </a:lnSpc>
                        <a:spcBef>
                          <a:spcPts val="0"/>
                        </a:spcBef>
                        <a:spcAft>
                          <a:spcPts val="0"/>
                        </a:spcAft>
                      </a:pPr>
                      <a:r>
                        <a:rPr lang="en-US" sz="1200" dirty="0">
                          <a:effectLst/>
                        </a:rPr>
                        <a:t>09/12/2022</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208859120"/>
                  </a:ext>
                </a:extLst>
              </a:tr>
              <a:tr h="226110">
                <a:tc>
                  <a:txBody>
                    <a:bodyPr/>
                    <a:lstStyle/>
                    <a:p>
                      <a:pPr marL="67945" marR="0">
                        <a:lnSpc>
                          <a:spcPts val="1255"/>
                        </a:lnSpc>
                        <a:spcBef>
                          <a:spcPts val="0"/>
                        </a:spcBef>
                        <a:spcAft>
                          <a:spcPts val="0"/>
                        </a:spcAft>
                      </a:pPr>
                      <a:r>
                        <a:rPr lang="en-US" sz="1200" dirty="0">
                          <a:effectLst/>
                        </a:rPr>
                        <a:t>Construction Duration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66675" marR="0">
                        <a:lnSpc>
                          <a:spcPts val="1255"/>
                        </a:lnSpc>
                        <a:spcBef>
                          <a:spcPts val="0"/>
                        </a:spcBef>
                        <a:spcAft>
                          <a:spcPts val="0"/>
                        </a:spcAft>
                      </a:pPr>
                      <a:r>
                        <a:rPr lang="en-US" sz="1200" dirty="0">
                          <a:effectLst/>
                        </a:rPr>
                        <a:t>3 years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4163958312"/>
                  </a:ext>
                </a:extLst>
              </a:tr>
              <a:tr h="226110">
                <a:tc>
                  <a:txBody>
                    <a:bodyPr/>
                    <a:lstStyle/>
                    <a:p>
                      <a:pPr marL="67945" marR="0">
                        <a:lnSpc>
                          <a:spcPts val="1255"/>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Completion</a:t>
                      </a:r>
                    </a:p>
                  </a:txBody>
                  <a:tcPr marL="0" marR="0" marT="0" marB="0" anchor="ctr"/>
                </a:tc>
                <a:tc>
                  <a:txBody>
                    <a:bodyPr/>
                    <a:lstStyle/>
                    <a:p>
                      <a:pPr marL="66675" marR="0">
                        <a:lnSpc>
                          <a:spcPts val="1255"/>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09/26/2025</a:t>
                      </a:r>
                    </a:p>
                  </a:txBody>
                  <a:tcPr marL="0" marR="0" marT="0" marB="0" anchor="ctr"/>
                </a:tc>
                <a:extLst>
                  <a:ext uri="{0D108BD9-81ED-4DB2-BD59-A6C34878D82A}">
                    <a16:rowId xmlns:a16="http://schemas.microsoft.com/office/drawing/2014/main" val="1366561338"/>
                  </a:ext>
                </a:extLst>
              </a:tr>
              <a:tr h="226110">
                <a:tc>
                  <a:txBody>
                    <a:bodyPr/>
                    <a:lstStyle/>
                    <a:p>
                      <a:pPr marL="67945" marR="0">
                        <a:lnSpc>
                          <a:spcPts val="1255"/>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Work Complete</a:t>
                      </a:r>
                    </a:p>
                  </a:txBody>
                  <a:tcPr marL="0" marR="0" marT="0" marB="0" anchor="ctr"/>
                </a:tc>
                <a:tc>
                  <a:txBody>
                    <a:bodyPr/>
                    <a:lstStyle/>
                    <a:p>
                      <a:pPr marL="66675" marR="0">
                        <a:lnSpc>
                          <a:spcPts val="1255"/>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29.34%</a:t>
                      </a:r>
                    </a:p>
                  </a:txBody>
                  <a:tcPr marL="0" marR="0" marT="0" marB="0" anchor="ctr"/>
                </a:tc>
                <a:extLst>
                  <a:ext uri="{0D108BD9-81ED-4DB2-BD59-A6C34878D82A}">
                    <a16:rowId xmlns:a16="http://schemas.microsoft.com/office/drawing/2014/main" val="2255560083"/>
                  </a:ext>
                </a:extLst>
              </a:tr>
              <a:tr h="226110">
                <a:tc>
                  <a:txBody>
                    <a:bodyPr/>
                    <a:lstStyle/>
                    <a:p>
                      <a:pPr marL="67945" marR="0">
                        <a:lnSpc>
                          <a:spcPts val="1255"/>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Time Complete</a:t>
                      </a:r>
                    </a:p>
                  </a:txBody>
                  <a:tcPr marL="0" marR="0" marT="0" marB="0" anchor="ctr"/>
                </a:tc>
                <a:tc>
                  <a:txBody>
                    <a:bodyPr/>
                    <a:lstStyle/>
                    <a:p>
                      <a:pPr marL="66675" marR="0">
                        <a:lnSpc>
                          <a:spcPts val="1255"/>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34.05%</a:t>
                      </a:r>
                    </a:p>
                  </a:txBody>
                  <a:tcPr marL="0" marR="0" marT="0" marB="0" anchor="ctr"/>
                </a:tc>
                <a:extLst>
                  <a:ext uri="{0D108BD9-81ED-4DB2-BD59-A6C34878D82A}">
                    <a16:rowId xmlns:a16="http://schemas.microsoft.com/office/drawing/2014/main" val="578650774"/>
                  </a:ext>
                </a:extLst>
              </a:tr>
            </a:tbl>
          </a:graphicData>
        </a:graphic>
      </p:graphicFrame>
    </p:spTree>
    <p:extLst>
      <p:ext uri="{BB962C8B-B14F-4D97-AF65-F5344CB8AC3E}">
        <p14:creationId xmlns:p14="http://schemas.microsoft.com/office/powerpoint/2010/main" val="39186045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5333" y="1008736"/>
            <a:ext cx="3616827" cy="3669795"/>
          </a:xfrm>
          <a:prstGeom prst="rect">
            <a:avLst/>
          </a:prstGeom>
          <a:solidFill>
            <a:schemeClr val="bg1"/>
          </a:solidFill>
          <a:ln w="28575">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t"/>
          <a:lstStyle/>
          <a:p>
            <a:pPr>
              <a:defRPr/>
            </a:pPr>
            <a:endParaRPr lang="en-US" sz="1200" b="1" dirty="0">
              <a:solidFill>
                <a:schemeClr val="tx1"/>
              </a:solidFill>
              <a:latin typeface="Calibri" panose="020F0502020204030204" pitchFamily="34" charset="0"/>
              <a:cs typeface="Calibri" panose="020F0502020204030204" pitchFamily="34" charset="0"/>
            </a:endParaRPr>
          </a:p>
          <a:p>
            <a:pPr>
              <a:defRPr/>
            </a:pPr>
            <a:r>
              <a:rPr lang="en-US" sz="1200" b="1" dirty="0">
                <a:solidFill>
                  <a:schemeClr val="tx1"/>
                </a:solidFill>
                <a:latin typeface="Calibri" panose="020F0502020204030204" pitchFamily="34" charset="0"/>
                <a:cs typeface="Calibri" panose="020F0502020204030204" pitchFamily="34" charset="0"/>
              </a:rPr>
              <a:t>Project Manager</a:t>
            </a:r>
            <a:r>
              <a:rPr lang="en-US" sz="1200" dirty="0">
                <a:solidFill>
                  <a:schemeClr val="tx1"/>
                </a:solidFill>
                <a:latin typeface="Calibri" panose="020F0502020204030204" pitchFamily="34" charset="0"/>
                <a:cs typeface="Calibri" panose="020F0502020204030204" pitchFamily="34" charset="0"/>
              </a:rPr>
              <a:t>: Jamie Khawaja, Project Manger II</a:t>
            </a:r>
          </a:p>
          <a:p>
            <a:pPr>
              <a:defRPr/>
            </a:pPr>
            <a:r>
              <a:rPr lang="en-US" sz="1200" dirty="0">
                <a:solidFill>
                  <a:schemeClr val="tx1"/>
                </a:solidFill>
                <a:latin typeface="Calibri" panose="020F0502020204030204" pitchFamily="34" charset="0"/>
                <a:cs typeface="Calibri" panose="020F0502020204030204" pitchFamily="34" charset="0"/>
              </a:rPr>
              <a:t>Michael Tisch – Project Manager II (Design)</a:t>
            </a:r>
          </a:p>
          <a:p>
            <a:pPr>
              <a:defRPr/>
            </a:pPr>
            <a:r>
              <a:rPr lang="en-US" sz="1200" b="1" dirty="0">
                <a:solidFill>
                  <a:schemeClr val="tx1"/>
                </a:solidFill>
                <a:latin typeface="Calibri" panose="020F0502020204030204" pitchFamily="34" charset="0"/>
                <a:cs typeface="Calibri" panose="020F0502020204030204" pitchFamily="34" charset="0"/>
              </a:rPr>
              <a:t>Project Description</a:t>
            </a:r>
            <a:r>
              <a:rPr lang="en-US" sz="1200" dirty="0">
                <a:solidFill>
                  <a:schemeClr val="tx1"/>
                </a:solidFill>
                <a:latin typeface="Calibri" panose="020F0502020204030204" pitchFamily="34" charset="0"/>
                <a:cs typeface="Calibri" panose="020F0502020204030204" pitchFamily="34" charset="0"/>
              </a:rPr>
              <a:t>: This Design-Build project will construct complete streets improvements in Immokalee, including approximately 20 miles of new sidewalks, a bike boulevard network, a shared-use path, street lighting, bus shelters, a new transit center, landscaping, drainage improvements, and intersection and traffic calming retreats.</a:t>
            </a:r>
          </a:p>
          <a:p>
            <a:pPr>
              <a:defRPr/>
            </a:pPr>
            <a:endParaRPr lang="en-US" sz="1200" b="1" dirty="0">
              <a:solidFill>
                <a:schemeClr val="tx1"/>
              </a:solidFill>
              <a:latin typeface="Calibri" panose="020F0502020204030204" pitchFamily="34" charset="0"/>
              <a:cs typeface="Calibri" panose="020F0502020204030204" pitchFamily="34" charset="0"/>
            </a:endParaRPr>
          </a:p>
          <a:p>
            <a:pPr>
              <a:defRPr/>
            </a:pPr>
            <a:r>
              <a:rPr lang="en-US" sz="1200" b="1" dirty="0">
                <a:solidFill>
                  <a:schemeClr val="tx1"/>
                </a:solidFill>
                <a:latin typeface="Calibri" panose="020F0502020204030204" pitchFamily="34" charset="0"/>
                <a:cs typeface="Calibri" panose="020F0502020204030204" pitchFamily="34" charset="0"/>
              </a:rPr>
              <a:t>Current Phase</a:t>
            </a:r>
            <a:r>
              <a:rPr lang="en-US" sz="1200" dirty="0">
                <a:solidFill>
                  <a:schemeClr val="tx1"/>
                </a:solidFill>
                <a:latin typeface="Calibri" panose="020F0502020204030204" pitchFamily="34" charset="0"/>
                <a:cs typeface="Calibri" panose="020F0502020204030204" pitchFamily="34" charset="0"/>
              </a:rPr>
              <a:t>: 	Design</a:t>
            </a:r>
          </a:p>
          <a:p>
            <a:pPr>
              <a:defRPr/>
            </a:pPr>
            <a:r>
              <a:rPr lang="en-US" sz="1200" b="1" dirty="0">
                <a:solidFill>
                  <a:schemeClr val="tx1"/>
                </a:solidFill>
                <a:latin typeface="Calibri" panose="020F0502020204030204" pitchFamily="34" charset="0"/>
                <a:cs typeface="Calibri" panose="020F0502020204030204" pitchFamily="34" charset="0"/>
              </a:rPr>
              <a:t>Design Consultant:     </a:t>
            </a:r>
            <a:r>
              <a:rPr lang="en-US" sz="1200" dirty="0">
                <a:solidFill>
                  <a:schemeClr val="tx1"/>
                </a:solidFill>
                <a:latin typeface="Calibri" panose="020F0502020204030204" pitchFamily="34" charset="0"/>
                <a:cs typeface="Calibri" panose="020F0502020204030204" pitchFamily="34" charset="0"/>
              </a:rPr>
              <a:t>QE USA</a:t>
            </a:r>
          </a:p>
          <a:p>
            <a:pPr>
              <a:defRPr/>
            </a:pPr>
            <a:r>
              <a:rPr lang="en-US" sz="1200" b="1" dirty="0">
                <a:solidFill>
                  <a:schemeClr val="tx1"/>
                </a:solidFill>
                <a:latin typeface="Calibri" panose="020F0502020204030204" pitchFamily="34" charset="0"/>
                <a:cs typeface="Calibri" panose="020F0502020204030204" pitchFamily="34" charset="0"/>
              </a:rPr>
              <a:t>Construction:        	</a:t>
            </a:r>
            <a:r>
              <a:rPr lang="en-US" sz="1200" dirty="0">
                <a:solidFill>
                  <a:schemeClr val="tx1"/>
                </a:solidFill>
                <a:latin typeface="Calibri" panose="020F0502020204030204" pitchFamily="34" charset="0"/>
                <a:cs typeface="Calibri" panose="020F0502020204030204" pitchFamily="34" charset="0"/>
              </a:rPr>
              <a:t>$22.869M ($13M FHA Grant)</a:t>
            </a:r>
          </a:p>
          <a:p>
            <a:pPr>
              <a:defRPr/>
            </a:pPr>
            <a:r>
              <a:rPr lang="en-US" sz="1200" b="1" dirty="0">
                <a:solidFill>
                  <a:schemeClr val="tx1"/>
                </a:solidFill>
                <a:latin typeface="Calibri" panose="020F0502020204030204" pitchFamily="34" charset="0"/>
                <a:cs typeface="Calibri" panose="020F0502020204030204" pitchFamily="34" charset="0"/>
              </a:rPr>
              <a:t>			</a:t>
            </a:r>
            <a:r>
              <a:rPr lang="en-US" sz="1200" dirty="0">
                <a:solidFill>
                  <a:schemeClr val="tx1"/>
                </a:solidFill>
                <a:latin typeface="Calibri" panose="020F0502020204030204" pitchFamily="34" charset="0"/>
                <a:cs typeface="Calibri" panose="020F0502020204030204" pitchFamily="34" charset="0"/>
              </a:rPr>
              <a:t>Includes $ 3.187M Design Fee</a:t>
            </a:r>
          </a:p>
          <a:p>
            <a:pPr>
              <a:defRPr/>
            </a:pPr>
            <a:endParaRPr lang="en-US" sz="1200" b="1" dirty="0">
              <a:solidFill>
                <a:schemeClr val="tx1"/>
              </a:solidFill>
              <a:latin typeface="Calibri" panose="020F0502020204030204" pitchFamily="34" charset="0"/>
              <a:cs typeface="Calibri" panose="020F0502020204030204" pitchFamily="34" charset="0"/>
            </a:endParaRPr>
          </a:p>
          <a:p>
            <a:pPr>
              <a:defRPr/>
            </a:pPr>
            <a:r>
              <a:rPr lang="en-US" sz="1200" b="1" dirty="0">
                <a:solidFill>
                  <a:schemeClr val="tx1"/>
                </a:solidFill>
                <a:latin typeface="Calibri" panose="020F0502020204030204" pitchFamily="34" charset="0"/>
                <a:cs typeface="Calibri" panose="020F0502020204030204" pitchFamily="34" charset="0"/>
              </a:rPr>
              <a:t>CEI Consultant:	</a:t>
            </a:r>
            <a:r>
              <a:rPr lang="en-US" sz="1200" dirty="0">
                <a:solidFill>
                  <a:schemeClr val="tx1"/>
                </a:solidFill>
                <a:latin typeface="Calibri" panose="020F0502020204030204" pitchFamily="34" charset="0"/>
                <a:cs typeface="Calibri" panose="020F0502020204030204" pitchFamily="34" charset="0"/>
              </a:rPr>
              <a:t>KCA</a:t>
            </a:r>
          </a:p>
          <a:p>
            <a:pPr>
              <a:defRPr/>
            </a:pPr>
            <a:r>
              <a:rPr lang="en-US" sz="1200" b="1" dirty="0">
                <a:solidFill>
                  <a:schemeClr val="tx1"/>
                </a:solidFill>
                <a:latin typeface="Calibri" panose="020F0502020204030204" pitchFamily="34" charset="0"/>
                <a:cs typeface="Calibri" panose="020F0502020204030204" pitchFamily="34" charset="0"/>
              </a:rPr>
              <a:t>CEI Fee:        		</a:t>
            </a:r>
            <a:r>
              <a:rPr lang="en-US" sz="1200" dirty="0">
                <a:solidFill>
                  <a:schemeClr val="tx1"/>
                </a:solidFill>
                <a:latin typeface="Calibri" panose="020F0502020204030204" pitchFamily="34" charset="0"/>
                <a:cs typeface="Calibri" panose="020F0502020204030204" pitchFamily="34" charset="0"/>
              </a:rPr>
              <a:t>$</a:t>
            </a:r>
            <a:r>
              <a:rPr lang="en-US" sz="1200" b="1" dirty="0">
                <a:solidFill>
                  <a:schemeClr val="tx1"/>
                </a:solidFill>
                <a:latin typeface="Calibri" panose="020F0502020204030204" pitchFamily="34" charset="0"/>
                <a:cs typeface="Calibri" panose="020F0502020204030204" pitchFamily="34" charset="0"/>
              </a:rPr>
              <a:t> </a:t>
            </a:r>
            <a:r>
              <a:rPr lang="en-US" sz="1200" dirty="0">
                <a:solidFill>
                  <a:schemeClr val="tx1"/>
                </a:solidFill>
                <a:latin typeface="Calibri" panose="020F0502020204030204" pitchFamily="34" charset="0"/>
                <a:cs typeface="Calibri" panose="020F0502020204030204" pitchFamily="34" charset="0"/>
              </a:rPr>
              <a:t>1.946M</a:t>
            </a:r>
          </a:p>
          <a:p>
            <a:pPr>
              <a:defRPr/>
            </a:pPr>
            <a:r>
              <a:rPr lang="en-US" sz="1000" b="1" dirty="0">
                <a:solidFill>
                  <a:schemeClr val="tx1"/>
                </a:solidFill>
                <a:latin typeface="Calibri" panose="020F0502020204030204" pitchFamily="34" charset="0"/>
                <a:cs typeface="Calibri" panose="020F0502020204030204" pitchFamily="34" charset="0"/>
              </a:rPr>
              <a:t> </a:t>
            </a:r>
            <a:endParaRPr lang="en-US" sz="1000" dirty="0">
              <a:solidFill>
                <a:schemeClr val="tx1"/>
              </a:solidFill>
              <a:latin typeface="Calibri" panose="020F0502020204030204" pitchFamily="34" charset="0"/>
              <a:cs typeface="Calibri" panose="020F0502020204030204" pitchFamily="34" charset="0"/>
            </a:endParaRPr>
          </a:p>
        </p:txBody>
      </p:sp>
      <p:sp>
        <p:nvSpPr>
          <p:cNvPr id="76" name="Rectangle 75"/>
          <p:cNvSpPr/>
          <p:nvPr/>
        </p:nvSpPr>
        <p:spPr>
          <a:xfrm>
            <a:off x="105333" y="4709893"/>
            <a:ext cx="3610505" cy="2061019"/>
          </a:xfrm>
          <a:prstGeom prst="rect">
            <a:avLst/>
          </a:prstGeom>
          <a:solidFill>
            <a:schemeClr val="bg1"/>
          </a:solidFill>
          <a:ln w="28575">
            <a:solidFill>
              <a:schemeClr val="tx1"/>
            </a:solidFill>
          </a:ln>
        </p:spPr>
        <p:txBody>
          <a:bodyPr wrap="square">
            <a:noAutofit/>
          </a:bodyPr>
          <a:lstStyle/>
          <a:p>
            <a:pPr>
              <a:defRPr/>
            </a:pPr>
            <a:r>
              <a:rPr lang="en-US" sz="1400" b="1" dirty="0">
                <a:latin typeface="Calibri" panose="020F0502020204030204" pitchFamily="34" charset="0"/>
                <a:cs typeface="Calibri" panose="020F0502020204030204" pitchFamily="34" charset="0"/>
              </a:rPr>
              <a:t>Current Status :</a:t>
            </a:r>
          </a:p>
          <a:p>
            <a:pPr marL="257175" indent="-257175">
              <a:buFont typeface="Arial" panose="020B0604020202020204" pitchFamily="34" charset="0"/>
              <a:buChar char="•"/>
              <a:tabLst>
                <a:tab pos="342900" algn="l"/>
              </a:tabLst>
            </a:pPr>
            <a:r>
              <a:rPr lang="en-US" sz="1400" dirty="0">
                <a:latin typeface="Calibri" panose="020F0502020204030204" pitchFamily="34" charset="0"/>
                <a:ea typeface="Times New Roman" panose="02020603050405020304" pitchFamily="18" charset="0"/>
                <a:cs typeface="Times New Roman" panose="02020603050405020304" pitchFamily="18" charset="0"/>
              </a:rPr>
              <a:t>Area 1- Contractor QE is finishing work</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257175" indent="-257175">
              <a:buFont typeface="Arial" panose="020B0604020202020204" pitchFamily="34" charset="0"/>
              <a:buChar char="•"/>
              <a:tabLst>
                <a:tab pos="342900" algn="l"/>
              </a:tabLst>
            </a:pPr>
            <a:r>
              <a:rPr lang="en-US" sz="1400" dirty="0">
                <a:latin typeface="Calibri" panose="020F0502020204030204" pitchFamily="34" charset="0"/>
                <a:ea typeface="Times New Roman" panose="02020603050405020304" pitchFamily="18" charset="0"/>
                <a:cs typeface="Times New Roman" panose="02020603050405020304" pitchFamily="18" charset="0"/>
              </a:rPr>
              <a:t>Area 2A- Working on sidewalks &amp; drainage installation along Monroe St. </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257175" indent="-257175">
              <a:buFont typeface="Arial" panose="020B0604020202020204" pitchFamily="34" charset="0"/>
              <a:buChar char="•"/>
              <a:tabLst>
                <a:tab pos="342900" algn="l"/>
              </a:tabLst>
            </a:pPr>
            <a:r>
              <a:rPr lang="en-US" sz="1400" dirty="0">
                <a:latin typeface="Calibri" panose="020F0502020204030204" pitchFamily="34" charset="0"/>
                <a:ea typeface="Times New Roman" panose="02020603050405020304" pitchFamily="18" charset="0"/>
                <a:cs typeface="Times New Roman" panose="02020603050405020304" pitchFamily="18" charset="0"/>
              </a:rPr>
              <a:t>Area 3- 3A SW construction complete</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257175" indent="-257175">
              <a:buFont typeface="Arial" panose="020B0604020202020204" pitchFamily="34" charset="0"/>
              <a:buChar char="•"/>
              <a:tabLst>
                <a:tab pos="342900" algn="l"/>
              </a:tabLst>
            </a:pPr>
            <a:r>
              <a:rPr lang="en-US" sz="1400" dirty="0">
                <a:latin typeface="Calibri" panose="020F0502020204030204" pitchFamily="34" charset="0"/>
                <a:ea typeface="Times New Roman" panose="02020603050405020304" pitchFamily="18" charset="0"/>
                <a:cs typeface="Times New Roman" panose="02020603050405020304" pitchFamily="18" charset="0"/>
              </a:rPr>
              <a:t>CAT Building : completed clearing &amp; grubbing 09/05/23, building permit under review. </a:t>
            </a:r>
          </a:p>
          <a:p>
            <a:pPr marL="257175" indent="-257175">
              <a:buFont typeface="Arial" panose="020B0604020202020204" pitchFamily="34" charset="0"/>
              <a:buChar char="•"/>
              <a:tabLst>
                <a:tab pos="342900" algn="l"/>
              </a:tabLst>
            </a:pPr>
            <a:r>
              <a:rPr lang="en-US" sz="1400" dirty="0">
                <a:latin typeface="Calibri" panose="020F0502020204030204" pitchFamily="34" charset="0"/>
                <a:ea typeface="Calibri" panose="020F0502020204030204" pitchFamily="34" charset="0"/>
                <a:cs typeface="Times New Roman" panose="02020603050405020304" pitchFamily="18" charset="0"/>
              </a:rPr>
              <a:t>Remaining areas are still in design phase.</a:t>
            </a:r>
          </a:p>
        </p:txBody>
      </p:sp>
      <p:sp>
        <p:nvSpPr>
          <p:cNvPr id="7" name="Slide Number Placeholder 6">
            <a:extLst>
              <a:ext uri="{FF2B5EF4-FFF2-40B4-BE49-F238E27FC236}">
                <a16:creationId xmlns:a16="http://schemas.microsoft.com/office/drawing/2014/main" id="{DA1F8515-73C3-4E1E-8C67-19387AB382F6}"/>
              </a:ext>
            </a:extLst>
          </p:cNvPr>
          <p:cNvSpPr>
            <a:spLocks noGrp="1"/>
          </p:cNvSpPr>
          <p:nvPr>
            <p:ph type="sldNum" sz="quarter" idx="12"/>
          </p:nvPr>
        </p:nvSpPr>
        <p:spPr/>
        <p:txBody>
          <a:bodyPr/>
          <a:lstStyle/>
          <a:p>
            <a:pPr defTabSz="685783"/>
            <a:fld id="{6816BEB6-9966-497B-9C2C-137974C98D27}" type="slidenum">
              <a:rPr lang="en-US" sz="900" smtClean="0">
                <a:solidFill>
                  <a:prstClr val="black">
                    <a:tint val="75000"/>
                  </a:prstClr>
                </a:solidFill>
              </a:rPr>
              <a:pPr defTabSz="685783"/>
              <a:t>4</a:t>
            </a:fld>
            <a:endParaRPr lang="en-US" sz="900" dirty="0">
              <a:solidFill>
                <a:prstClr val="black">
                  <a:tint val="75000"/>
                </a:prstClr>
              </a:solidFill>
            </a:endParaRPr>
          </a:p>
        </p:txBody>
      </p:sp>
      <p:sp>
        <p:nvSpPr>
          <p:cNvPr id="10" name="Title 9">
            <a:extLst>
              <a:ext uri="{FF2B5EF4-FFF2-40B4-BE49-F238E27FC236}">
                <a16:creationId xmlns:a16="http://schemas.microsoft.com/office/drawing/2014/main" id="{283ED88F-65CE-4F5E-9E77-30AD03C8879F}"/>
              </a:ext>
            </a:extLst>
          </p:cNvPr>
          <p:cNvSpPr>
            <a:spLocks noGrp="1"/>
          </p:cNvSpPr>
          <p:nvPr>
            <p:ph type="title" idx="4294967295"/>
          </p:nvPr>
        </p:nvSpPr>
        <p:spPr>
          <a:xfrm>
            <a:off x="1406525" y="288925"/>
            <a:ext cx="7737475" cy="658813"/>
          </a:xfrm>
          <a:solidFill>
            <a:schemeClr val="accent6"/>
          </a:solidFill>
        </p:spPr>
        <p:txBody>
          <a:bodyPr vert="horz" lIns="91440" tIns="45720" rIns="91440" bIns="45720" rtlCol="0" anchor="ctr">
            <a:noAutofit/>
          </a:bodyPr>
          <a:lstStyle/>
          <a:p>
            <a:pPr algn="ctr"/>
            <a:r>
              <a:rPr lang="en-US" sz="2200" dirty="0">
                <a:solidFill>
                  <a:schemeClr val="bg1"/>
                </a:solidFill>
              </a:rPr>
              <a:t>33563 Transportation Investment Generating Economic Recovery (TIGER) Grant</a:t>
            </a:r>
          </a:p>
        </p:txBody>
      </p:sp>
      <p:graphicFrame>
        <p:nvGraphicFramePr>
          <p:cNvPr id="2" name="Table 1">
            <a:extLst>
              <a:ext uri="{FF2B5EF4-FFF2-40B4-BE49-F238E27FC236}">
                <a16:creationId xmlns:a16="http://schemas.microsoft.com/office/drawing/2014/main" id="{2818114D-876D-4D49-A644-1B8F7503A475}"/>
              </a:ext>
            </a:extLst>
          </p:cNvPr>
          <p:cNvGraphicFramePr>
            <a:graphicFrameLocks noGrp="1"/>
          </p:cNvGraphicFramePr>
          <p:nvPr>
            <p:extLst>
              <p:ext uri="{D42A27DB-BD31-4B8C-83A1-F6EECF244321}">
                <p14:modId xmlns:p14="http://schemas.microsoft.com/office/powerpoint/2010/main" val="1757359702"/>
              </p:ext>
            </p:extLst>
          </p:nvPr>
        </p:nvGraphicFramePr>
        <p:xfrm>
          <a:off x="3864036" y="5612963"/>
          <a:ext cx="3656568" cy="1157949"/>
        </p:xfrm>
        <a:graphic>
          <a:graphicData uri="http://schemas.openxmlformats.org/drawingml/2006/table">
            <a:tbl>
              <a:tblPr firstRow="1" bandRow="1">
                <a:tableStyleId>{93296810-A885-4BE3-A3E7-6D5BEEA58F35}</a:tableStyleId>
              </a:tblPr>
              <a:tblGrid>
                <a:gridCol w="1828284">
                  <a:extLst>
                    <a:ext uri="{9D8B030D-6E8A-4147-A177-3AD203B41FA5}">
                      <a16:colId xmlns:a16="http://schemas.microsoft.com/office/drawing/2014/main" val="235696726"/>
                    </a:ext>
                  </a:extLst>
                </a:gridCol>
                <a:gridCol w="1828284">
                  <a:extLst>
                    <a:ext uri="{9D8B030D-6E8A-4147-A177-3AD203B41FA5}">
                      <a16:colId xmlns:a16="http://schemas.microsoft.com/office/drawing/2014/main" val="195813518"/>
                    </a:ext>
                  </a:extLst>
                </a:gridCol>
              </a:tblGrid>
              <a:tr h="399369">
                <a:tc>
                  <a:txBody>
                    <a:bodyPr/>
                    <a:lstStyle/>
                    <a:p>
                      <a:r>
                        <a:rPr lang="en-US" sz="1200" dirty="0"/>
                        <a:t>Project Phase</a:t>
                      </a:r>
                    </a:p>
                  </a:txBody>
                  <a:tcPr anchor="ctr"/>
                </a:tc>
                <a:tc>
                  <a:txBody>
                    <a:bodyPr/>
                    <a:lstStyle/>
                    <a:p>
                      <a:r>
                        <a:rPr lang="en-US" sz="1200" dirty="0"/>
                        <a:t>Schedule</a:t>
                      </a:r>
                    </a:p>
                  </a:txBody>
                  <a:tcPr anchor="ctr"/>
                </a:tc>
                <a:extLst>
                  <a:ext uri="{0D108BD9-81ED-4DB2-BD59-A6C34878D82A}">
                    <a16:rowId xmlns:a16="http://schemas.microsoft.com/office/drawing/2014/main" val="1221471614"/>
                  </a:ext>
                </a:extLst>
              </a:tr>
              <a:tr h="242760">
                <a:tc>
                  <a:txBody>
                    <a:bodyPr/>
                    <a:lstStyle/>
                    <a:p>
                      <a:pPr marL="67945" marR="0">
                        <a:lnSpc>
                          <a:spcPts val="1240"/>
                        </a:lnSpc>
                        <a:spcBef>
                          <a:spcPts val="0"/>
                        </a:spcBef>
                        <a:spcAft>
                          <a:spcPts val="0"/>
                        </a:spcAft>
                      </a:pPr>
                      <a:r>
                        <a:rPr lang="en-US" sz="1200" dirty="0">
                          <a:effectLst/>
                        </a:rPr>
                        <a:t>100% Design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66675" marR="0">
                        <a:lnSpc>
                          <a:spcPts val="1240"/>
                        </a:lnSpc>
                        <a:spcBef>
                          <a:spcPts val="0"/>
                        </a:spcBef>
                        <a:spcAft>
                          <a:spcPts val="0"/>
                        </a:spcAft>
                      </a:pPr>
                      <a:r>
                        <a:rPr lang="en-US" sz="1200" dirty="0">
                          <a:effectLst/>
                        </a:rPr>
                        <a:t>12/2023</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641601633"/>
                  </a:ext>
                </a:extLst>
              </a:tr>
              <a:tr h="262599">
                <a:tc>
                  <a:txBody>
                    <a:bodyPr/>
                    <a:lstStyle/>
                    <a:p>
                      <a:pPr marL="67945" marR="0">
                        <a:lnSpc>
                          <a:spcPts val="1255"/>
                        </a:lnSpc>
                        <a:spcBef>
                          <a:spcPts val="0"/>
                        </a:spcBef>
                        <a:spcAft>
                          <a:spcPts val="0"/>
                        </a:spcAft>
                      </a:pPr>
                      <a:r>
                        <a:rPr lang="en-US" sz="1200">
                          <a:effectLst/>
                        </a:rPr>
                        <a:t>Construction Start</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66675" marR="0">
                        <a:lnSpc>
                          <a:spcPts val="1255"/>
                        </a:lnSpc>
                        <a:spcBef>
                          <a:spcPts val="0"/>
                        </a:spcBef>
                        <a:spcAft>
                          <a:spcPts val="0"/>
                        </a:spcAft>
                      </a:pPr>
                      <a:r>
                        <a:rPr lang="en-US" sz="1200" dirty="0">
                          <a:effectLst/>
                        </a:rPr>
                        <a:t>4/2023</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168187110"/>
                  </a:ext>
                </a:extLst>
              </a:tr>
              <a:tr h="253221">
                <a:tc>
                  <a:txBody>
                    <a:bodyPr/>
                    <a:lstStyle/>
                    <a:p>
                      <a:pPr marL="67945" marR="0">
                        <a:lnSpc>
                          <a:spcPts val="1255"/>
                        </a:lnSpc>
                        <a:spcBef>
                          <a:spcPts val="0"/>
                        </a:spcBef>
                        <a:spcAft>
                          <a:spcPts val="0"/>
                        </a:spcAft>
                      </a:pPr>
                      <a:r>
                        <a:rPr lang="en-US" sz="1200" dirty="0">
                          <a:effectLst/>
                        </a:rPr>
                        <a:t>Construction Duration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66675" marR="0">
                        <a:lnSpc>
                          <a:spcPts val="1255"/>
                        </a:lnSpc>
                        <a:spcBef>
                          <a:spcPts val="0"/>
                        </a:spcBef>
                        <a:spcAft>
                          <a:spcPts val="0"/>
                        </a:spcAft>
                      </a:pPr>
                      <a:r>
                        <a:rPr lang="en-US" sz="1200" dirty="0">
                          <a:effectLst/>
                        </a:rPr>
                        <a:t>800 Days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609687368"/>
                  </a:ext>
                </a:extLst>
              </a:tr>
            </a:tbl>
          </a:graphicData>
        </a:graphic>
      </p:graphicFrame>
      <p:pic>
        <p:nvPicPr>
          <p:cNvPr id="12" name="Picture 2">
            <a:extLst>
              <a:ext uri="{FF2B5EF4-FFF2-40B4-BE49-F238E27FC236}">
                <a16:creationId xmlns:a16="http://schemas.microsoft.com/office/drawing/2014/main" id="{2A42E8DE-9F43-47C0-BDCC-92E76A8B3AC0}"/>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763" y="164154"/>
            <a:ext cx="1401762" cy="742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7331760A-25C6-2418-B7F4-1B43025D5C55}"/>
              </a:ext>
            </a:extLst>
          </p:cNvPr>
          <p:cNvPicPr>
            <a:picLocks noChangeAspect="1"/>
          </p:cNvPicPr>
          <p:nvPr/>
        </p:nvPicPr>
        <p:blipFill>
          <a:blip r:embed="rId3"/>
          <a:stretch>
            <a:fillRect/>
          </a:stretch>
        </p:blipFill>
        <p:spPr>
          <a:xfrm>
            <a:off x="3864036" y="1008735"/>
            <a:ext cx="3610505" cy="4554791"/>
          </a:xfrm>
          <a:prstGeom prst="rect">
            <a:avLst/>
          </a:prstGeom>
        </p:spPr>
      </p:pic>
      <p:pic>
        <p:nvPicPr>
          <p:cNvPr id="8" name="Picture 7" descr="A truck parked on a road&#10;&#10;Description automatically generated">
            <a:extLst>
              <a:ext uri="{FF2B5EF4-FFF2-40B4-BE49-F238E27FC236}">
                <a16:creationId xmlns:a16="http://schemas.microsoft.com/office/drawing/2014/main" id="{6105479A-5720-430B-32AA-B5FF53B8DB2F}"/>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574517" y="1008735"/>
            <a:ext cx="3533821" cy="1157949"/>
          </a:xfrm>
          <a:prstGeom prst="rect">
            <a:avLst/>
          </a:prstGeom>
        </p:spPr>
      </p:pic>
      <p:pic>
        <p:nvPicPr>
          <p:cNvPr id="14" name="Picture 13" descr="A truck on a road with a road sign&#10;&#10;Description automatically generated">
            <a:extLst>
              <a:ext uri="{FF2B5EF4-FFF2-40B4-BE49-F238E27FC236}">
                <a16:creationId xmlns:a16="http://schemas.microsoft.com/office/drawing/2014/main" id="{9BD71BDB-3FE4-04B3-27A0-0CE06BC52D2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978188" y="2311289"/>
            <a:ext cx="2165812" cy="1624359"/>
          </a:xfrm>
          <a:prstGeom prst="rect">
            <a:avLst/>
          </a:prstGeom>
        </p:spPr>
      </p:pic>
      <p:pic>
        <p:nvPicPr>
          <p:cNvPr id="16" name="Picture 15" descr="A road with a sign on it&#10;&#10;Description automatically generated">
            <a:extLst>
              <a:ext uri="{FF2B5EF4-FFF2-40B4-BE49-F238E27FC236}">
                <a16:creationId xmlns:a16="http://schemas.microsoft.com/office/drawing/2014/main" id="{675B6A02-3F90-CA70-5BAE-B775BBBD6DFC}"/>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7092245" y="4080254"/>
            <a:ext cx="2051755" cy="1483272"/>
          </a:xfrm>
          <a:prstGeom prst="rect">
            <a:avLst/>
          </a:prstGeom>
        </p:spPr>
      </p:pic>
    </p:spTree>
    <p:extLst>
      <p:ext uri="{BB962C8B-B14F-4D97-AF65-F5344CB8AC3E}">
        <p14:creationId xmlns:p14="http://schemas.microsoft.com/office/powerpoint/2010/main" val="5810931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45072" y="1029405"/>
            <a:ext cx="3616827" cy="3527152"/>
          </a:xfrm>
          <a:prstGeom prst="rect">
            <a:avLst/>
          </a:prstGeom>
          <a:solidFill>
            <a:schemeClr val="bg1"/>
          </a:solidFill>
          <a:ln w="28575">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t"/>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Project Manager</a:t>
            </a: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Dennis McCoy, P.E., Sr. Project Manager</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Project Description</a:t>
            </a: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Widening Randall Boulevard to four lanes (expandable to six lanes for future needs), constructing a continuous flow lane eastbound from Immokalee Road at Randall Boulevard intersection, </a:t>
            </a:r>
            <a:r>
              <a:rPr kumimoji="0" lang="en-US" sz="12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upgrading </a:t>
            </a:r>
            <a:r>
              <a:rPr lang="en-US" sz="1200" dirty="0">
                <a:solidFill>
                  <a:schemeClr val="tx1"/>
                </a:solidFill>
                <a:latin typeface="Calibri" panose="020F0502020204030204" pitchFamily="34" charset="0"/>
                <a:cs typeface="Calibri" panose="020F0502020204030204" pitchFamily="34" charset="0"/>
              </a:rPr>
              <a:t>the </a:t>
            </a:r>
            <a:r>
              <a:rPr kumimoji="0" lang="en-US" sz="12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traffic signal on Randall Boulevard at 8</a:t>
            </a:r>
            <a:r>
              <a:rPr kumimoji="0" lang="en-US" sz="1200" b="0" i="0" u="none" strike="noStrike" kern="1200" cap="none" spc="0" normalizeH="0" baseline="30000" noProof="0" dirty="0">
                <a:ln>
                  <a:noFill/>
                </a:ln>
                <a:solidFill>
                  <a:schemeClr val="tx1"/>
                </a:solidFill>
                <a:effectLst/>
                <a:uLnTx/>
                <a:uFillTx/>
                <a:latin typeface="Calibri" panose="020F0502020204030204" pitchFamily="34" charset="0"/>
                <a:ea typeface="+mn-ea"/>
                <a:cs typeface="Calibri" panose="020F0502020204030204" pitchFamily="34" charset="0"/>
              </a:rPr>
              <a:t>th</a:t>
            </a:r>
            <a:r>
              <a:rPr kumimoji="0" lang="en-US" sz="12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 Street NE intersection, adding on-street bike lanes and sidewalks and improving drainage within the project area. </a:t>
            </a:r>
            <a:r>
              <a:rPr lang="en-US" sz="1200" dirty="0">
                <a:solidFill>
                  <a:schemeClr val="tx1"/>
                </a:solidFill>
                <a:latin typeface="Calibri" panose="020F0502020204030204" pitchFamily="34" charset="0"/>
                <a:cs typeface="Calibri" panose="020F0502020204030204" pitchFamily="34" charset="0"/>
              </a:rPr>
              <a:t>Assessing Alternative alignments, which may eliminate future flyover.</a:t>
            </a:r>
            <a:endParaRPr kumimoji="0" lang="en-US" sz="12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Current Phase</a:t>
            </a:r>
            <a:r>
              <a:rPr kumimoji="0" lang="en-US" sz="12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 	 Design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Design Contract:           </a:t>
            </a:r>
            <a:r>
              <a:rPr kumimoji="0" lang="en-US" sz="12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$1.3M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Design Consultant:       </a:t>
            </a:r>
            <a:r>
              <a:rPr kumimoji="0" lang="en-US" sz="12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HNTB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CEI Consultant:	 </a:t>
            </a:r>
            <a:r>
              <a:rPr kumimoji="0" lang="en-US" sz="12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Johnson Engineering</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CEI Contract:</a:t>
            </a:r>
            <a:r>
              <a:rPr kumimoji="0" lang="en-US" sz="12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		 $743k</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Construction Budget:  </a:t>
            </a:r>
            <a:r>
              <a:rPr kumimoji="0" lang="en-US" sz="12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$18M (estimate) – Surtax ($7M)</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Right-Of-Way:               </a:t>
            </a:r>
            <a:r>
              <a:rPr kumimoji="0" lang="en-US" sz="12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$2.7M (both phases)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 </a:t>
            </a:r>
            <a:endParaRPr kumimoji="0" lang="en-US" sz="10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p:txBody>
      </p:sp>
      <p:sp>
        <p:nvSpPr>
          <p:cNvPr id="76" name="Rectangle 75"/>
          <p:cNvSpPr/>
          <p:nvPr/>
        </p:nvSpPr>
        <p:spPr>
          <a:xfrm>
            <a:off x="3831408" y="4319449"/>
            <a:ext cx="5207263" cy="1641783"/>
          </a:xfrm>
          <a:prstGeom prst="rect">
            <a:avLst/>
          </a:prstGeom>
          <a:solidFill>
            <a:schemeClr val="bg1"/>
          </a:solidFill>
          <a:ln w="28575">
            <a:solidFill>
              <a:schemeClr val="tx1"/>
            </a:solidFill>
          </a:ln>
        </p:spPr>
        <p:txBody>
          <a:bodyPr wrap="square">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Current Status:</a:t>
            </a:r>
          </a:p>
          <a:p>
            <a:pPr marL="171446" marR="0" lvl="0" indent="-171446"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HNTB response to review comments of 30% design plans in process</a:t>
            </a:r>
          </a:p>
          <a:p>
            <a:pPr marL="171446" marR="0" lvl="0" indent="-171446"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solidFill>
                  <a:prstClr val="black"/>
                </a:solidFill>
                <a:latin typeface="Calibri" panose="020F0502020204030204" pitchFamily="34" charset="0"/>
                <a:cs typeface="Calibri" panose="020F0502020204030204" pitchFamily="34" charset="0"/>
              </a:rPr>
              <a:t>Wilson Intersection analysis in process. 60% design plans to continue pending decision on final Wilson intersection alignment.</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p>
        </p:txBody>
      </p:sp>
      <p:sp>
        <p:nvSpPr>
          <p:cNvPr id="4" name="TextBox 3"/>
          <p:cNvSpPr txBox="1"/>
          <p:nvPr/>
        </p:nvSpPr>
        <p:spPr>
          <a:xfrm>
            <a:off x="7312400" y="4523503"/>
            <a:ext cx="1295400"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DA1F8515-73C3-4E1E-8C67-19387AB382F6}"/>
              </a:ext>
            </a:extLst>
          </p:cNvPr>
          <p:cNvSpPr>
            <a:spLocks noGrp="1"/>
          </p:cNvSpPr>
          <p:nvPr>
            <p:ph type="sldNum" sz="quarter" idx="12"/>
          </p:nvPr>
        </p:nvSpPr>
        <p:spPr/>
        <p:txBody>
          <a:bodyPr/>
          <a:lstStyle/>
          <a:p>
            <a:pPr marL="0" marR="0" lvl="0" indent="0" algn="r" defTabSz="685783" rtl="0" eaLnBrk="1" fontAlgn="auto" latinLnBrk="0" hangingPunct="1">
              <a:lnSpc>
                <a:spcPct val="100000"/>
              </a:lnSpc>
              <a:spcBef>
                <a:spcPts val="0"/>
              </a:spcBef>
              <a:spcAft>
                <a:spcPts val="0"/>
              </a:spcAft>
              <a:buClrTx/>
              <a:buSzTx/>
              <a:buFontTx/>
              <a:buNone/>
              <a:tabLst/>
              <a:defRPr/>
            </a:pPr>
            <a:fld id="{6816BEB6-9966-497B-9C2C-137974C98D27}"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685783" rtl="0" eaLnBrk="1" fontAlgn="auto" latinLnBrk="0" hangingPunct="1">
                <a:lnSpc>
                  <a:spcPct val="100000"/>
                </a:lnSpc>
                <a:spcBef>
                  <a:spcPts val="0"/>
                </a:spcBef>
                <a:spcAft>
                  <a:spcPts val="0"/>
                </a:spcAft>
                <a:buClrTx/>
                <a:buSzTx/>
                <a:buFontTx/>
                <a:buNone/>
                <a:tabLst/>
                <a:defRPr/>
              </a:pPr>
              <a:t>5</a:t>
            </a:fld>
            <a:endParaRPr kumimoji="0" lang="en-US"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10" name="Title 9">
            <a:extLst>
              <a:ext uri="{FF2B5EF4-FFF2-40B4-BE49-F238E27FC236}">
                <a16:creationId xmlns:a16="http://schemas.microsoft.com/office/drawing/2014/main" id="{283ED88F-65CE-4F5E-9E77-30AD03C8879F}"/>
              </a:ext>
            </a:extLst>
          </p:cNvPr>
          <p:cNvSpPr>
            <a:spLocks noGrp="1"/>
          </p:cNvSpPr>
          <p:nvPr>
            <p:ph type="title" idx="4294967295"/>
          </p:nvPr>
        </p:nvSpPr>
        <p:spPr>
          <a:xfrm>
            <a:off x="1406525" y="288925"/>
            <a:ext cx="7737475" cy="527050"/>
          </a:xfrm>
          <a:solidFill>
            <a:schemeClr val="accent5">
              <a:lumMod val="60000"/>
              <a:lumOff val="40000"/>
            </a:schemeClr>
          </a:solidFill>
        </p:spPr>
        <p:txBody>
          <a:bodyPr>
            <a:normAutofit fontScale="90000"/>
          </a:bodyPr>
          <a:lstStyle/>
          <a:p>
            <a:pPr algn="ctr"/>
            <a:r>
              <a:rPr lang="en-US" sz="2800" b="1" dirty="0"/>
              <a:t>60147 Randall Blvd &amp; Immokalee Rd Intersection / Surtax</a:t>
            </a:r>
          </a:p>
        </p:txBody>
      </p:sp>
      <p:pic>
        <p:nvPicPr>
          <p:cNvPr id="9" name="Picture 8">
            <a:extLst>
              <a:ext uri="{FF2B5EF4-FFF2-40B4-BE49-F238E27FC236}">
                <a16:creationId xmlns:a16="http://schemas.microsoft.com/office/drawing/2014/main" id="{1A5D4CE8-0636-45BF-90A2-B76370FB8530}"/>
              </a:ext>
            </a:extLst>
          </p:cNvPr>
          <p:cNvPicPr/>
          <p:nvPr/>
        </p:nvPicPr>
        <p:blipFill>
          <a:blip r:embed="rId2" cstate="screen">
            <a:extLst>
              <a:ext uri="{28A0092B-C50C-407E-A947-70E740481C1C}">
                <a14:useLocalDpi xmlns:a14="http://schemas.microsoft.com/office/drawing/2010/main"/>
              </a:ext>
            </a:extLst>
          </a:blip>
          <a:stretch>
            <a:fillRect/>
          </a:stretch>
        </p:blipFill>
        <p:spPr>
          <a:xfrm>
            <a:off x="3831408" y="997583"/>
            <a:ext cx="5220043" cy="1933191"/>
          </a:xfrm>
          <a:prstGeom prst="rect">
            <a:avLst/>
          </a:prstGeom>
        </p:spPr>
      </p:pic>
      <p:pic>
        <p:nvPicPr>
          <p:cNvPr id="11" name="Picture 10">
            <a:extLst>
              <a:ext uri="{FF2B5EF4-FFF2-40B4-BE49-F238E27FC236}">
                <a16:creationId xmlns:a16="http://schemas.microsoft.com/office/drawing/2014/main" id="{ACC04C0D-042F-4D1D-A496-958F76AD77F0}"/>
              </a:ext>
            </a:extLst>
          </p:cNvPr>
          <p:cNvPicPr/>
          <p:nvPr/>
        </p:nvPicPr>
        <p:blipFill>
          <a:blip r:embed="rId3" cstate="screen">
            <a:extLst>
              <a:ext uri="{28A0092B-C50C-407E-A947-70E740481C1C}">
                <a14:useLocalDpi xmlns:a14="http://schemas.microsoft.com/office/drawing/2010/main"/>
              </a:ext>
            </a:extLst>
          </a:blip>
          <a:stretch>
            <a:fillRect/>
          </a:stretch>
        </p:blipFill>
        <p:spPr>
          <a:xfrm>
            <a:off x="3831408" y="3051417"/>
            <a:ext cx="5220043" cy="1199649"/>
          </a:xfrm>
          <a:prstGeom prst="rect">
            <a:avLst/>
          </a:prstGeom>
        </p:spPr>
      </p:pic>
      <p:graphicFrame>
        <p:nvGraphicFramePr>
          <p:cNvPr id="15" name="Table 13">
            <a:extLst>
              <a:ext uri="{FF2B5EF4-FFF2-40B4-BE49-F238E27FC236}">
                <a16:creationId xmlns:a16="http://schemas.microsoft.com/office/drawing/2014/main" id="{B01CECB7-80F6-4239-B027-334F8B0D71D5}"/>
              </a:ext>
            </a:extLst>
          </p:cNvPr>
          <p:cNvGraphicFramePr>
            <a:graphicFrameLocks noGrp="1"/>
          </p:cNvGraphicFramePr>
          <p:nvPr>
            <p:extLst>
              <p:ext uri="{D42A27DB-BD31-4B8C-83A1-F6EECF244321}">
                <p14:modId xmlns:p14="http://schemas.microsoft.com/office/powerpoint/2010/main" val="3912770467"/>
              </p:ext>
            </p:extLst>
          </p:nvPr>
        </p:nvGraphicFramePr>
        <p:xfrm>
          <a:off x="105331" y="4589412"/>
          <a:ext cx="3656568" cy="1371820"/>
        </p:xfrm>
        <a:graphic>
          <a:graphicData uri="http://schemas.openxmlformats.org/drawingml/2006/table">
            <a:tbl>
              <a:tblPr firstRow="1" bandRow="1">
                <a:tableStyleId>{5C22544A-7EE6-4342-B048-85BDC9FD1C3A}</a:tableStyleId>
              </a:tblPr>
              <a:tblGrid>
                <a:gridCol w="1828284">
                  <a:extLst>
                    <a:ext uri="{9D8B030D-6E8A-4147-A177-3AD203B41FA5}">
                      <a16:colId xmlns:a16="http://schemas.microsoft.com/office/drawing/2014/main" val="1660973171"/>
                    </a:ext>
                  </a:extLst>
                </a:gridCol>
                <a:gridCol w="1828284">
                  <a:extLst>
                    <a:ext uri="{9D8B030D-6E8A-4147-A177-3AD203B41FA5}">
                      <a16:colId xmlns:a16="http://schemas.microsoft.com/office/drawing/2014/main" val="1125206593"/>
                    </a:ext>
                  </a:extLst>
                </a:gridCol>
              </a:tblGrid>
              <a:tr h="469400">
                <a:tc>
                  <a:txBody>
                    <a:bodyPr/>
                    <a:lstStyle/>
                    <a:p>
                      <a:r>
                        <a:rPr lang="en-US" sz="1200" dirty="0"/>
                        <a:t>Project Phase</a:t>
                      </a:r>
                    </a:p>
                  </a:txBody>
                  <a:tcPr anchor="ctr"/>
                </a:tc>
                <a:tc>
                  <a:txBody>
                    <a:bodyPr/>
                    <a:lstStyle/>
                    <a:p>
                      <a:r>
                        <a:rPr lang="en-US" sz="1200" dirty="0"/>
                        <a:t>Anticipated Schedule</a:t>
                      </a:r>
                    </a:p>
                  </a:txBody>
                  <a:tcPr anchor="ctr"/>
                </a:tc>
                <a:extLst>
                  <a:ext uri="{0D108BD9-81ED-4DB2-BD59-A6C34878D82A}">
                    <a16:rowId xmlns:a16="http://schemas.microsoft.com/office/drawing/2014/main" val="3695165720"/>
                  </a:ext>
                </a:extLst>
              </a:tr>
              <a:tr h="386600">
                <a:tc>
                  <a:txBody>
                    <a:bodyPr/>
                    <a:lstStyle/>
                    <a:p>
                      <a:pPr marL="67945" marR="0">
                        <a:lnSpc>
                          <a:spcPts val="1255"/>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60% Design Plans</a:t>
                      </a:r>
                    </a:p>
                  </a:txBody>
                  <a:tcPr marL="0" marR="0" marT="0" marB="0" anchor="ctr"/>
                </a:tc>
                <a:tc>
                  <a:txBody>
                    <a:bodyPr/>
                    <a:lstStyle/>
                    <a:p>
                      <a:pPr marL="66675" marR="0">
                        <a:lnSpc>
                          <a:spcPts val="1255"/>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11/2023 </a:t>
                      </a:r>
                      <a:r>
                        <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(on hold)</a:t>
                      </a:r>
                    </a:p>
                  </a:txBody>
                  <a:tcPr marL="0" marR="0" marT="0" marB="0" anchor="ctr"/>
                </a:tc>
                <a:extLst>
                  <a:ext uri="{0D108BD9-81ED-4DB2-BD59-A6C34878D82A}">
                    <a16:rowId xmlns:a16="http://schemas.microsoft.com/office/drawing/2014/main" val="518926269"/>
                  </a:ext>
                </a:extLst>
              </a:tr>
              <a:tr h="262599">
                <a:tc>
                  <a:txBody>
                    <a:bodyPr/>
                    <a:lstStyle/>
                    <a:p>
                      <a:pPr marL="67945" marR="0">
                        <a:lnSpc>
                          <a:spcPts val="1255"/>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90% Design Plans</a:t>
                      </a:r>
                    </a:p>
                  </a:txBody>
                  <a:tcPr marL="0" marR="0" marT="0" marB="0" anchor="ctr"/>
                </a:tc>
                <a:tc>
                  <a:txBody>
                    <a:bodyPr/>
                    <a:lstStyle/>
                    <a:p>
                      <a:pPr marL="66675" marR="0">
                        <a:lnSpc>
                          <a:spcPts val="1255"/>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2/2024 </a:t>
                      </a:r>
                    </a:p>
                  </a:txBody>
                  <a:tcPr marL="0" marR="0" marT="0" marB="0" anchor="ctr"/>
                </a:tc>
                <a:extLst>
                  <a:ext uri="{0D108BD9-81ED-4DB2-BD59-A6C34878D82A}">
                    <a16:rowId xmlns:a16="http://schemas.microsoft.com/office/drawing/2014/main" val="4107434006"/>
                  </a:ext>
                </a:extLst>
              </a:tr>
              <a:tr h="253221">
                <a:tc>
                  <a:txBody>
                    <a:bodyPr/>
                    <a:lstStyle/>
                    <a:p>
                      <a:pPr marL="67945" marR="0">
                        <a:lnSpc>
                          <a:spcPts val="1255"/>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Construction</a:t>
                      </a:r>
                    </a:p>
                  </a:txBody>
                  <a:tcPr marL="0" marR="0" marT="0" marB="0" anchor="ctr"/>
                </a:tc>
                <a:tc>
                  <a:txBody>
                    <a:bodyPr/>
                    <a:lstStyle/>
                    <a:p>
                      <a:pPr marL="66675" marR="0">
                        <a:lnSpc>
                          <a:spcPts val="1255"/>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12/2024- 12/2025</a:t>
                      </a:r>
                    </a:p>
                  </a:txBody>
                  <a:tcPr marL="0" marR="0" marT="0" marB="0" anchor="ctr"/>
                </a:tc>
                <a:extLst>
                  <a:ext uri="{0D108BD9-81ED-4DB2-BD59-A6C34878D82A}">
                    <a16:rowId xmlns:a16="http://schemas.microsoft.com/office/drawing/2014/main" val="497619397"/>
                  </a:ext>
                </a:extLst>
              </a:tr>
            </a:tbl>
          </a:graphicData>
        </a:graphic>
      </p:graphicFrame>
      <p:pic>
        <p:nvPicPr>
          <p:cNvPr id="12" name="Picture 2">
            <a:extLst>
              <a:ext uri="{FF2B5EF4-FFF2-40B4-BE49-F238E27FC236}">
                <a16:creationId xmlns:a16="http://schemas.microsoft.com/office/drawing/2014/main" id="{A3D34728-42CA-4CD2-BD8D-7818A65B778E}"/>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763" y="164154"/>
            <a:ext cx="1401762" cy="742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44501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5333" y="1008736"/>
            <a:ext cx="3616827" cy="3702603"/>
          </a:xfrm>
          <a:prstGeom prst="rect">
            <a:avLst/>
          </a:prstGeom>
          <a:solidFill>
            <a:schemeClr val="bg1"/>
          </a:solidFill>
          <a:ln w="28575">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t"/>
          <a:lstStyle/>
          <a:p>
            <a:pPr>
              <a:defRPr/>
            </a:pPr>
            <a:r>
              <a:rPr kumimoji="0" lang="en-US" sz="1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Project Manager</a:t>
            </a: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Bee Thao, PE, Sr. Project Manager</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Project Description</a:t>
            </a: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 continuation of Vanderbilt Beach Rd. Extension: this 2-mile project consists of two travel lanes from 16</a:t>
            </a:r>
            <a:r>
              <a:rPr kumimoji="0" lang="en-US" sz="1200" b="0" i="0" u="none" strike="noStrike" kern="1200" cap="none" spc="0" normalizeH="0" baseline="30000" noProof="0" dirty="0">
                <a:ln>
                  <a:noFill/>
                </a:ln>
                <a:solidFill>
                  <a:prstClr val="black"/>
                </a:solidFill>
                <a:effectLst/>
                <a:uLnTx/>
                <a:uFillTx/>
                <a:latin typeface="Calibri" panose="020F0502020204030204" pitchFamily="34" charset="0"/>
                <a:ea typeface="+mn-ea"/>
                <a:cs typeface="Calibri" panose="020F0502020204030204" pitchFamily="34" charset="0"/>
              </a:rPr>
              <a:t>th</a:t>
            </a: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St. NE to Everglades Blvd.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noProof="0" dirty="0">
                <a:solidFill>
                  <a:prstClr val="black"/>
                </a:solidFill>
                <a:latin typeface="Calibri" panose="020F0502020204030204" pitchFamily="34" charset="0"/>
                <a:cs typeface="Calibri" panose="020F0502020204030204" pitchFamily="34" charset="0"/>
              </a:rPr>
              <a:t>The footprint of this project will allow for a future 6-lane expansion as traffic demand increases.  </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 new signalized intersection is planned at the </a:t>
            </a:r>
            <a:r>
              <a:rPr kumimoji="0" lang="en-US" sz="12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connection with Everglades </a:t>
            </a: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Blvd, while one new bridge will be constructed within the limits of this project.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Current Phase</a:t>
            </a: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lang="en-US" sz="1200" dirty="0">
                <a:solidFill>
                  <a:schemeClr val="tx1"/>
                </a:solidFill>
                <a:latin typeface="Calibri" panose="020F0502020204030204" pitchFamily="34" charset="0"/>
                <a:cs typeface="Calibri" panose="020F0502020204030204" pitchFamily="34" charset="0"/>
              </a:rPr>
              <a:t>Design Contract approval</a:t>
            </a:r>
            <a:endParaRPr kumimoji="0" lang="en-US" sz="12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dirty="0">
                <a:solidFill>
                  <a:schemeClr val="tx1"/>
                </a:solidFill>
                <a:latin typeface="Calibri" panose="020F0502020204030204" pitchFamily="34" charset="0"/>
                <a:cs typeface="Calibri" panose="020F0502020204030204" pitchFamily="34" charset="0"/>
              </a:rPr>
              <a:t>Design Consultant	</a:t>
            </a:r>
            <a:r>
              <a:rPr lang="en-US" sz="1200" dirty="0">
                <a:solidFill>
                  <a:schemeClr val="tx1"/>
                </a:solidFill>
                <a:latin typeface="Calibri" panose="020F0502020204030204" pitchFamily="34" charset="0"/>
                <a:cs typeface="Calibri" panose="020F0502020204030204" pitchFamily="34" charset="0"/>
              </a:rPr>
              <a:t>	Kimley-Horn</a:t>
            </a:r>
            <a:endParaRPr kumimoji="0" lang="en-US" sz="12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Design Estimate:		</a:t>
            </a:r>
            <a:r>
              <a:rPr kumimoji="0" lang="en-US" sz="120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$1.79M</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ROW Estimate:</a:t>
            </a:r>
            <a:r>
              <a:rPr kumimoji="0" lang="en-US" sz="120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		$16.7M</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Construction Contractor:	</a:t>
            </a:r>
            <a:r>
              <a:rPr kumimoji="0" lang="en-US" sz="12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TBD</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Construction Estimate:	</a:t>
            </a:r>
            <a:r>
              <a:rPr kumimoji="0" lang="en-US" sz="12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$37M</a:t>
            </a:r>
            <a:endParaRPr kumimoji="0" lang="en-US" sz="11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CEI Consultant</a:t>
            </a:r>
            <a:r>
              <a:rPr kumimoji="0" lang="en-US" sz="120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  		TBD</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CEI Estimate:           		</a:t>
            </a:r>
            <a:r>
              <a:rPr kumimoji="0" lang="en-US" sz="120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$2.5M</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endPar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76" name="Rectangle 75"/>
          <p:cNvSpPr/>
          <p:nvPr/>
        </p:nvSpPr>
        <p:spPr>
          <a:xfrm>
            <a:off x="3851552" y="3846999"/>
            <a:ext cx="5207263" cy="2077629"/>
          </a:xfrm>
          <a:prstGeom prst="rect">
            <a:avLst/>
          </a:prstGeom>
          <a:solidFill>
            <a:schemeClr val="bg1"/>
          </a:solidFill>
          <a:ln w="28575">
            <a:solidFill>
              <a:schemeClr val="tx1"/>
            </a:solidFill>
          </a:ln>
        </p:spPr>
        <p:txBody>
          <a:bodyPr wrap="square">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Current Status :</a:t>
            </a:r>
          </a:p>
          <a:p>
            <a:pPr marL="171446" marR="0" lvl="0" indent="-171446"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solidFill>
                  <a:prstClr val="black"/>
                </a:solidFill>
                <a:latin typeface="Calibri" panose="020F0502020204030204" pitchFamily="34" charset="0"/>
                <a:cs typeface="Calibri" panose="020F0502020204030204" pitchFamily="34" charset="0"/>
              </a:rPr>
              <a:t>Board Contract Approval with Kimley-Horn as the Design Consultant planned for 10</a:t>
            </a:r>
            <a:r>
              <a:rPr kumimoji="0" lang="en-US" sz="140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/24/23</a:t>
            </a:r>
          </a:p>
          <a:p>
            <a:pPr marL="171446" indent="-171446">
              <a:buFont typeface="Arial" panose="020B0604020202020204" pitchFamily="34" charset="0"/>
              <a:buChar char="•"/>
              <a:defRPr/>
            </a:pPr>
            <a:r>
              <a:rPr lang="en-US" sz="1400" dirty="0">
                <a:solidFill>
                  <a:prstClr val="black"/>
                </a:solidFill>
                <a:latin typeface="Calibri" panose="020F0502020204030204" pitchFamily="34" charset="0"/>
                <a:cs typeface="Calibri" panose="020F0502020204030204" pitchFamily="34" charset="0"/>
              </a:rPr>
              <a:t>Nov/Dec 2023: Anticipated Design NTP</a:t>
            </a:r>
            <a:endParaRPr kumimoji="0" lang="en-US" sz="140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7" name="Slide Number Placeholder 6">
            <a:extLst>
              <a:ext uri="{FF2B5EF4-FFF2-40B4-BE49-F238E27FC236}">
                <a16:creationId xmlns:a16="http://schemas.microsoft.com/office/drawing/2014/main" id="{DA1F8515-73C3-4E1E-8C67-19387AB382F6}"/>
              </a:ext>
            </a:extLst>
          </p:cNvPr>
          <p:cNvSpPr>
            <a:spLocks noGrp="1"/>
          </p:cNvSpPr>
          <p:nvPr>
            <p:ph type="sldNum" sz="quarter" idx="12"/>
          </p:nvPr>
        </p:nvSpPr>
        <p:spPr/>
        <p:txBody>
          <a:bodyPr/>
          <a:lstStyle/>
          <a:p>
            <a:pPr marL="0" marR="0" lvl="0" indent="0" algn="r" defTabSz="685783" rtl="0" eaLnBrk="1" fontAlgn="auto" latinLnBrk="0" hangingPunct="1">
              <a:lnSpc>
                <a:spcPct val="100000"/>
              </a:lnSpc>
              <a:spcBef>
                <a:spcPts val="0"/>
              </a:spcBef>
              <a:spcAft>
                <a:spcPts val="0"/>
              </a:spcAft>
              <a:buClrTx/>
              <a:buSzTx/>
              <a:buFontTx/>
              <a:buNone/>
              <a:tabLst/>
              <a:defRPr/>
            </a:pPr>
            <a:fld id="{6816BEB6-9966-497B-9C2C-137974C98D27}"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685783" rtl="0" eaLnBrk="1" fontAlgn="auto" latinLnBrk="0" hangingPunct="1">
                <a:lnSpc>
                  <a:spcPct val="100000"/>
                </a:lnSpc>
                <a:spcBef>
                  <a:spcPts val="0"/>
                </a:spcBef>
                <a:spcAft>
                  <a:spcPts val="0"/>
                </a:spcAft>
                <a:buClrTx/>
                <a:buSzTx/>
                <a:buFontTx/>
                <a:buNone/>
                <a:tabLst/>
                <a:defRPr/>
              </a:pPr>
              <a:t>6</a:t>
            </a:fld>
            <a:endParaRPr kumimoji="0" lang="en-US"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10" name="Title 9">
            <a:extLst>
              <a:ext uri="{FF2B5EF4-FFF2-40B4-BE49-F238E27FC236}">
                <a16:creationId xmlns:a16="http://schemas.microsoft.com/office/drawing/2014/main" id="{283ED88F-65CE-4F5E-9E77-30AD03C8879F}"/>
              </a:ext>
            </a:extLst>
          </p:cNvPr>
          <p:cNvSpPr>
            <a:spLocks noGrp="1"/>
          </p:cNvSpPr>
          <p:nvPr>
            <p:ph type="title" idx="4294967295"/>
          </p:nvPr>
        </p:nvSpPr>
        <p:spPr>
          <a:xfrm>
            <a:off x="1406525" y="288925"/>
            <a:ext cx="7737475" cy="527050"/>
          </a:xfrm>
          <a:solidFill>
            <a:schemeClr val="accent5">
              <a:lumMod val="60000"/>
              <a:lumOff val="40000"/>
            </a:schemeClr>
          </a:solidFill>
        </p:spPr>
        <p:txBody>
          <a:bodyPr>
            <a:normAutofit/>
          </a:bodyPr>
          <a:lstStyle/>
          <a:p>
            <a:pPr algn="ctr"/>
            <a:r>
              <a:rPr lang="en-US" sz="2800" b="1" dirty="0"/>
              <a:t>60249 Vanderbilt Beach Rd Ext. (Phase II)</a:t>
            </a:r>
          </a:p>
        </p:txBody>
      </p:sp>
      <p:graphicFrame>
        <p:nvGraphicFramePr>
          <p:cNvPr id="2" name="Table 13">
            <a:extLst>
              <a:ext uri="{FF2B5EF4-FFF2-40B4-BE49-F238E27FC236}">
                <a16:creationId xmlns:a16="http://schemas.microsoft.com/office/drawing/2014/main" id="{C233CBB0-0A3E-52F2-B412-210750D6ED2C}"/>
              </a:ext>
            </a:extLst>
          </p:cNvPr>
          <p:cNvGraphicFramePr>
            <a:graphicFrameLocks noGrp="1"/>
          </p:cNvGraphicFramePr>
          <p:nvPr/>
        </p:nvGraphicFramePr>
        <p:xfrm>
          <a:off x="99119" y="4737732"/>
          <a:ext cx="3656568" cy="1186896"/>
        </p:xfrm>
        <a:graphic>
          <a:graphicData uri="http://schemas.openxmlformats.org/drawingml/2006/table">
            <a:tbl>
              <a:tblPr firstRow="1" bandRow="1">
                <a:tableStyleId>{5C22544A-7EE6-4342-B048-85BDC9FD1C3A}</a:tableStyleId>
              </a:tblPr>
              <a:tblGrid>
                <a:gridCol w="1828284">
                  <a:extLst>
                    <a:ext uri="{9D8B030D-6E8A-4147-A177-3AD203B41FA5}">
                      <a16:colId xmlns:a16="http://schemas.microsoft.com/office/drawing/2014/main" val="1660973171"/>
                    </a:ext>
                  </a:extLst>
                </a:gridCol>
                <a:gridCol w="1828284">
                  <a:extLst>
                    <a:ext uri="{9D8B030D-6E8A-4147-A177-3AD203B41FA5}">
                      <a16:colId xmlns:a16="http://schemas.microsoft.com/office/drawing/2014/main" val="1125206593"/>
                    </a:ext>
                  </a:extLst>
                </a:gridCol>
              </a:tblGrid>
              <a:tr h="363936">
                <a:tc>
                  <a:txBody>
                    <a:bodyPr/>
                    <a:lstStyle/>
                    <a:p>
                      <a:r>
                        <a:rPr lang="en-US" sz="1200" dirty="0"/>
                        <a:t>Project Phase</a:t>
                      </a:r>
                    </a:p>
                  </a:txBody>
                  <a:tcPr anchor="ctr"/>
                </a:tc>
                <a:tc>
                  <a:txBody>
                    <a:bodyPr/>
                    <a:lstStyle/>
                    <a:p>
                      <a:r>
                        <a:rPr lang="en-US" sz="1200" dirty="0"/>
                        <a:t>Anticipated Schedule</a:t>
                      </a:r>
                    </a:p>
                  </a:txBody>
                  <a:tcPr anchor="ctr"/>
                </a:tc>
                <a:extLst>
                  <a:ext uri="{0D108BD9-81ED-4DB2-BD59-A6C34878D82A}">
                    <a16:rowId xmlns:a16="http://schemas.microsoft.com/office/drawing/2014/main" val="3695165720"/>
                  </a:ext>
                </a:extLst>
              </a:tr>
              <a:tr h="274320">
                <a:tc>
                  <a:txBody>
                    <a:bodyPr/>
                    <a:lstStyle/>
                    <a:p>
                      <a:pPr marL="67945" marR="0">
                        <a:lnSpc>
                          <a:spcPts val="1255"/>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Design &amp; Permitting start</a:t>
                      </a:r>
                    </a:p>
                  </a:txBody>
                  <a:tcPr marL="0" marR="0" marT="0" marB="0" anchor="ctr"/>
                </a:tc>
                <a:tc>
                  <a:txBody>
                    <a:bodyPr/>
                    <a:lstStyle/>
                    <a:p>
                      <a:pPr marL="66675" marR="0">
                        <a:lnSpc>
                          <a:spcPts val="1255"/>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11/2023</a:t>
                      </a:r>
                    </a:p>
                  </a:txBody>
                  <a:tcPr marL="0" marR="0" marT="0" marB="0" anchor="ctr"/>
                </a:tc>
                <a:extLst>
                  <a:ext uri="{0D108BD9-81ED-4DB2-BD59-A6C34878D82A}">
                    <a16:rowId xmlns:a16="http://schemas.microsoft.com/office/drawing/2014/main" val="4163958312"/>
                  </a:ext>
                </a:extLst>
              </a:tr>
              <a:tr h="274320">
                <a:tc>
                  <a:txBody>
                    <a:bodyPr/>
                    <a:lstStyle/>
                    <a:p>
                      <a:pPr marL="67945" marR="0">
                        <a:lnSpc>
                          <a:spcPts val="1255"/>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Construction Start</a:t>
                      </a:r>
                    </a:p>
                  </a:txBody>
                  <a:tcPr marL="0" marR="0" marT="0" marB="0" anchor="ctr"/>
                </a:tc>
                <a:tc>
                  <a:txBody>
                    <a:bodyPr/>
                    <a:lstStyle/>
                    <a:p>
                      <a:pPr marL="66675" marR="0">
                        <a:lnSpc>
                          <a:spcPts val="1255"/>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11/2025</a:t>
                      </a:r>
                    </a:p>
                  </a:txBody>
                  <a:tcPr marL="0" marR="0" marT="0" marB="0" anchor="ctr"/>
                </a:tc>
                <a:extLst>
                  <a:ext uri="{0D108BD9-81ED-4DB2-BD59-A6C34878D82A}">
                    <a16:rowId xmlns:a16="http://schemas.microsoft.com/office/drawing/2014/main" val="518926269"/>
                  </a:ext>
                </a:extLst>
              </a:tr>
              <a:tr h="274320">
                <a:tc>
                  <a:txBody>
                    <a:bodyPr/>
                    <a:lstStyle/>
                    <a:p>
                      <a:pPr marL="67945" marR="0">
                        <a:lnSpc>
                          <a:spcPts val="1255"/>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Construction Completion</a:t>
                      </a:r>
                    </a:p>
                  </a:txBody>
                  <a:tcPr marL="0" marR="0" marT="0" marB="0" anchor="ctr"/>
                </a:tc>
                <a:tc>
                  <a:txBody>
                    <a:bodyPr/>
                    <a:lstStyle/>
                    <a:p>
                      <a:pPr marL="66675" marR="0">
                        <a:lnSpc>
                          <a:spcPts val="1255"/>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11/2026</a:t>
                      </a:r>
                    </a:p>
                  </a:txBody>
                  <a:tcPr marL="0" marR="0" marT="0" marB="0" anchor="ctr"/>
                </a:tc>
                <a:extLst>
                  <a:ext uri="{0D108BD9-81ED-4DB2-BD59-A6C34878D82A}">
                    <a16:rowId xmlns:a16="http://schemas.microsoft.com/office/drawing/2014/main" val="4107434006"/>
                  </a:ext>
                </a:extLst>
              </a:tr>
            </a:tbl>
          </a:graphicData>
        </a:graphic>
      </p:graphicFrame>
      <p:grpSp>
        <p:nvGrpSpPr>
          <p:cNvPr id="4" name="Group 3">
            <a:extLst>
              <a:ext uri="{FF2B5EF4-FFF2-40B4-BE49-F238E27FC236}">
                <a16:creationId xmlns:a16="http://schemas.microsoft.com/office/drawing/2014/main" id="{AFCFFC3B-DDBA-6F1C-A503-483FE070AA11}"/>
              </a:ext>
            </a:extLst>
          </p:cNvPr>
          <p:cNvGrpSpPr/>
          <p:nvPr/>
        </p:nvGrpSpPr>
        <p:grpSpPr>
          <a:xfrm>
            <a:off x="3878755" y="1008736"/>
            <a:ext cx="5265245" cy="2710850"/>
            <a:chOff x="1839201" y="1361801"/>
            <a:chExt cx="8943098" cy="4134397"/>
          </a:xfrm>
        </p:grpSpPr>
        <p:pic>
          <p:nvPicPr>
            <p:cNvPr id="6" name="Picture 5">
              <a:extLst>
                <a:ext uri="{FF2B5EF4-FFF2-40B4-BE49-F238E27FC236}">
                  <a16:creationId xmlns:a16="http://schemas.microsoft.com/office/drawing/2014/main" id="{E6876CC6-40D0-C5B3-8542-2C65CA7719B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839202" y="1361802"/>
              <a:ext cx="8943097" cy="4134396"/>
            </a:xfrm>
            <a:prstGeom prst="rect">
              <a:avLst/>
            </a:prstGeom>
          </p:spPr>
        </p:pic>
        <p:cxnSp>
          <p:nvCxnSpPr>
            <p:cNvPr id="8" name="Straight Connector 7">
              <a:extLst>
                <a:ext uri="{FF2B5EF4-FFF2-40B4-BE49-F238E27FC236}">
                  <a16:creationId xmlns:a16="http://schemas.microsoft.com/office/drawing/2014/main" id="{247801C8-5061-4A9C-86AD-64AD90262C58}"/>
                </a:ext>
              </a:extLst>
            </p:cNvPr>
            <p:cNvCxnSpPr>
              <a:cxnSpLocks/>
            </p:cNvCxnSpPr>
            <p:nvPr/>
          </p:nvCxnSpPr>
          <p:spPr>
            <a:xfrm flipV="1">
              <a:off x="2702295" y="3151911"/>
              <a:ext cx="7311948" cy="79344"/>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4DCA747E-6CF2-9E7C-BC50-D2102983123D}"/>
                </a:ext>
              </a:extLst>
            </p:cNvPr>
            <p:cNvSpPr txBox="1"/>
            <p:nvPr/>
          </p:nvSpPr>
          <p:spPr>
            <a:xfrm rot="5400000">
              <a:off x="9185789" y="3634839"/>
              <a:ext cx="2138383" cy="435314"/>
            </a:xfrm>
            <a:prstGeom prst="rect">
              <a:avLst/>
            </a:prstGeom>
            <a:solidFill>
              <a:schemeClr val="bg1">
                <a:lumMod val="85000"/>
              </a:schemeClr>
            </a:solidFill>
          </p:spPr>
          <p:txBody>
            <a:bodyPr wrap="square" rtlCol="0">
              <a:spAutoFit/>
            </a:bodyPr>
            <a:lstStyle/>
            <a:p>
              <a:r>
                <a:rPr lang="en-US" sz="1100" dirty="0"/>
                <a:t>Everglades Blvd N</a:t>
              </a:r>
            </a:p>
          </p:txBody>
        </p:sp>
        <p:pic>
          <p:nvPicPr>
            <p:cNvPr id="13" name="Picture 12">
              <a:extLst>
                <a:ext uri="{FF2B5EF4-FFF2-40B4-BE49-F238E27FC236}">
                  <a16:creationId xmlns:a16="http://schemas.microsoft.com/office/drawing/2014/main" id="{97A16582-1032-013E-2EDA-148DF7EAE28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839203" y="2464403"/>
              <a:ext cx="946505" cy="1951113"/>
            </a:xfrm>
            <a:prstGeom prst="rect">
              <a:avLst/>
            </a:prstGeom>
          </p:spPr>
        </p:pic>
        <p:sp>
          <p:nvSpPr>
            <p:cNvPr id="15" name="TextBox 14">
              <a:extLst>
                <a:ext uri="{FF2B5EF4-FFF2-40B4-BE49-F238E27FC236}">
                  <a16:creationId xmlns:a16="http://schemas.microsoft.com/office/drawing/2014/main" id="{67C6B2E9-87C3-2311-94C0-D7E6B9CC553C}"/>
                </a:ext>
              </a:extLst>
            </p:cNvPr>
            <p:cNvSpPr txBox="1"/>
            <p:nvPr/>
          </p:nvSpPr>
          <p:spPr>
            <a:xfrm>
              <a:off x="1839201" y="3446535"/>
              <a:ext cx="1356246" cy="1161324"/>
            </a:xfrm>
            <a:prstGeom prst="rect">
              <a:avLst/>
            </a:prstGeom>
            <a:solidFill>
              <a:schemeClr val="accent6">
                <a:lumMod val="40000"/>
                <a:lumOff val="60000"/>
              </a:schemeClr>
            </a:solidFill>
            <a:ln>
              <a:solidFill>
                <a:srgbClr val="92D050"/>
              </a:solidFill>
            </a:ln>
          </p:spPr>
          <p:txBody>
            <a:bodyPr wrap="square" rtlCol="0">
              <a:spAutoFit/>
            </a:bodyPr>
            <a:lstStyle/>
            <a:p>
              <a:r>
                <a:rPr lang="en-US" sz="1000" dirty="0"/>
                <a:t>end of Vanderbilt Beach Rd Extension</a:t>
              </a:r>
            </a:p>
          </p:txBody>
        </p:sp>
        <p:sp>
          <p:nvSpPr>
            <p:cNvPr id="16" name="TextBox 15">
              <a:extLst>
                <a:ext uri="{FF2B5EF4-FFF2-40B4-BE49-F238E27FC236}">
                  <a16:creationId xmlns:a16="http://schemas.microsoft.com/office/drawing/2014/main" id="{95617EB0-BEA0-E0E0-E525-240E728631D9}"/>
                </a:ext>
              </a:extLst>
            </p:cNvPr>
            <p:cNvSpPr txBox="1"/>
            <p:nvPr/>
          </p:nvSpPr>
          <p:spPr>
            <a:xfrm rot="16200000">
              <a:off x="2077990" y="1817119"/>
              <a:ext cx="1339821" cy="429185"/>
            </a:xfrm>
            <a:prstGeom prst="rect">
              <a:avLst/>
            </a:prstGeom>
            <a:solidFill>
              <a:schemeClr val="bg1">
                <a:lumMod val="85000"/>
              </a:schemeClr>
            </a:solidFill>
          </p:spPr>
          <p:txBody>
            <a:bodyPr wrap="square" rtlCol="0">
              <a:spAutoFit/>
            </a:bodyPr>
            <a:lstStyle/>
            <a:p>
              <a:r>
                <a:rPr lang="en-US" sz="1100" dirty="0"/>
                <a:t>16</a:t>
              </a:r>
              <a:r>
                <a:rPr lang="en-US" sz="1100" baseline="30000" dirty="0"/>
                <a:t>th</a:t>
              </a:r>
              <a:r>
                <a:rPr lang="en-US" sz="1100" dirty="0"/>
                <a:t> Str NE</a:t>
              </a:r>
            </a:p>
          </p:txBody>
        </p:sp>
      </p:grpSp>
      <p:pic>
        <p:nvPicPr>
          <p:cNvPr id="17" name="Picture 2">
            <a:extLst>
              <a:ext uri="{FF2B5EF4-FFF2-40B4-BE49-F238E27FC236}">
                <a16:creationId xmlns:a16="http://schemas.microsoft.com/office/drawing/2014/main" id="{18B1660F-AAF1-499B-AADA-F1054014C16A}"/>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763" y="164154"/>
            <a:ext cx="1401762" cy="742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605058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5339" y="1008738"/>
            <a:ext cx="2656716" cy="3573229"/>
          </a:xfrm>
          <a:prstGeom prst="rect">
            <a:avLst/>
          </a:prstGeom>
          <a:solidFill>
            <a:schemeClr val="bg1"/>
          </a:solidFill>
          <a:ln w="28575">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t"/>
          <a:lstStyle/>
          <a:p>
            <a:pPr defTabSz="457189">
              <a:defRPr/>
            </a:pPr>
            <a:endParaRPr lang="en-US" sz="1200" b="1" dirty="0">
              <a:solidFill>
                <a:prstClr val="black"/>
              </a:solidFill>
              <a:latin typeface="Calibri" panose="020F0502020204030204" pitchFamily="34" charset="0"/>
              <a:cs typeface="Calibri" panose="020F0502020204030204" pitchFamily="34" charset="0"/>
            </a:endParaRPr>
          </a:p>
          <a:p>
            <a:pPr defTabSz="457189">
              <a:defRPr/>
            </a:pPr>
            <a:r>
              <a:rPr lang="en-US" sz="1200" b="1" dirty="0">
                <a:solidFill>
                  <a:prstClr val="black"/>
                </a:solidFill>
                <a:latin typeface="Calibri" panose="020F0502020204030204" pitchFamily="34" charset="0"/>
                <a:cs typeface="Calibri" panose="020F0502020204030204" pitchFamily="34" charset="0"/>
              </a:rPr>
              <a:t>Project Manager</a:t>
            </a:r>
            <a:r>
              <a:rPr lang="en-US" sz="1200" dirty="0">
                <a:solidFill>
                  <a:prstClr val="black"/>
                </a:solidFill>
                <a:latin typeface="Calibri" panose="020F0502020204030204" pitchFamily="34" charset="0"/>
                <a:cs typeface="Calibri" panose="020F0502020204030204" pitchFamily="34" charset="0"/>
              </a:rPr>
              <a:t>: Robert White, P.E.</a:t>
            </a:r>
          </a:p>
          <a:p>
            <a:pPr defTabSz="457189">
              <a:defRPr/>
            </a:pPr>
            <a:endParaRPr lang="en-US" sz="1200" b="1" dirty="0">
              <a:solidFill>
                <a:prstClr val="black"/>
              </a:solidFill>
              <a:latin typeface="Calibri" panose="020F0502020204030204" pitchFamily="34" charset="0"/>
              <a:cs typeface="Calibri" panose="020F0502020204030204" pitchFamily="34" charset="0"/>
            </a:endParaRPr>
          </a:p>
          <a:p>
            <a:pPr defTabSz="457189">
              <a:defRPr/>
            </a:pPr>
            <a:r>
              <a:rPr lang="en-US" sz="1200" b="1" dirty="0">
                <a:solidFill>
                  <a:schemeClr val="tx1"/>
                </a:solidFill>
                <a:latin typeface="Calibri" panose="020F0502020204030204" pitchFamily="34" charset="0"/>
                <a:cs typeface="Calibri" panose="020F0502020204030204" pitchFamily="34" charset="0"/>
              </a:rPr>
              <a:t>Project Description</a:t>
            </a:r>
            <a:r>
              <a:rPr lang="en-US" sz="1200" dirty="0">
                <a:solidFill>
                  <a:schemeClr val="tx1"/>
                </a:solidFill>
                <a:latin typeface="Calibri" panose="020F0502020204030204" pitchFamily="34" charset="0"/>
                <a:cs typeface="Calibri" panose="020F0502020204030204" pitchFamily="34" charset="0"/>
              </a:rPr>
              <a:t>:  This project will widen Oil Well Road from 2 to 4 lanes from Everglades Blvd to Oil Well Grade Rd. Four lanes will be constructed in a 6-lane footprint. One replacement bridge, a new box culvert animal crossing, traffic signals, bike lanes, and a multi-use path will be constructed. </a:t>
            </a:r>
          </a:p>
          <a:p>
            <a:pPr defTabSz="457189">
              <a:defRPr/>
            </a:pPr>
            <a:endParaRPr lang="en-US" sz="1200" b="1" dirty="0">
              <a:solidFill>
                <a:schemeClr val="tx1"/>
              </a:solidFill>
              <a:latin typeface="Calibri" panose="020F0502020204030204" pitchFamily="34" charset="0"/>
              <a:cs typeface="Calibri" panose="020F0502020204030204" pitchFamily="34" charset="0"/>
            </a:endParaRPr>
          </a:p>
          <a:p>
            <a:pPr defTabSz="457189">
              <a:defRPr/>
            </a:pPr>
            <a:r>
              <a:rPr lang="en-US" sz="1200" b="1" dirty="0">
                <a:solidFill>
                  <a:schemeClr val="tx1"/>
                </a:solidFill>
                <a:latin typeface="Calibri" panose="020F0502020204030204" pitchFamily="34" charset="0"/>
                <a:cs typeface="Calibri" panose="020F0502020204030204" pitchFamily="34" charset="0"/>
              </a:rPr>
              <a:t>Current Phase</a:t>
            </a:r>
            <a:r>
              <a:rPr lang="en-US" sz="1200" dirty="0">
                <a:solidFill>
                  <a:schemeClr val="tx1"/>
                </a:solidFill>
                <a:latin typeface="Calibri" panose="020F0502020204030204" pitchFamily="34" charset="0"/>
                <a:cs typeface="Calibri" panose="020F0502020204030204" pitchFamily="34" charset="0"/>
              </a:rPr>
              <a:t>: Design Scope Development</a:t>
            </a:r>
          </a:p>
          <a:p>
            <a:pPr defTabSz="457189">
              <a:defRPr/>
            </a:pPr>
            <a:r>
              <a:rPr lang="en-US" sz="1200" b="1" dirty="0">
                <a:solidFill>
                  <a:schemeClr val="tx1"/>
                </a:solidFill>
                <a:latin typeface="Calibri" panose="020F0502020204030204" pitchFamily="34" charset="0"/>
                <a:cs typeface="Calibri" panose="020F0502020204030204" pitchFamily="34" charset="0"/>
              </a:rPr>
              <a:t>Design Consultant: 	TBD </a:t>
            </a:r>
            <a:endParaRPr lang="en-US" sz="1200" dirty="0">
              <a:solidFill>
                <a:schemeClr val="tx1"/>
              </a:solidFill>
              <a:latin typeface="Calibri" panose="020F0502020204030204" pitchFamily="34" charset="0"/>
              <a:cs typeface="Calibri" panose="020F0502020204030204" pitchFamily="34" charset="0"/>
            </a:endParaRPr>
          </a:p>
          <a:p>
            <a:pPr defTabSz="457189">
              <a:defRPr/>
            </a:pPr>
            <a:r>
              <a:rPr lang="en-US" sz="1200" b="1" dirty="0">
                <a:solidFill>
                  <a:prstClr val="black"/>
                </a:solidFill>
                <a:latin typeface="Calibri" panose="020F0502020204030204" pitchFamily="34" charset="0"/>
                <a:cs typeface="Calibri" panose="020F0502020204030204" pitchFamily="34" charset="0"/>
              </a:rPr>
              <a:t>Contractor: 		TBD</a:t>
            </a:r>
          </a:p>
          <a:p>
            <a:pPr defTabSz="457189">
              <a:defRPr/>
            </a:pPr>
            <a:r>
              <a:rPr lang="en-US" sz="1200" b="1" dirty="0">
                <a:solidFill>
                  <a:prstClr val="black"/>
                </a:solidFill>
                <a:latin typeface="Calibri" panose="020F0502020204030204" pitchFamily="34" charset="0"/>
                <a:cs typeface="Calibri" panose="020F0502020204030204" pitchFamily="34" charset="0"/>
              </a:rPr>
              <a:t>CEI: 			TBD</a:t>
            </a:r>
            <a:endParaRPr lang="en-US" sz="1200" dirty="0">
              <a:solidFill>
                <a:prstClr val="black"/>
              </a:solidFill>
              <a:latin typeface="Calibri" panose="020F0502020204030204" pitchFamily="34" charset="0"/>
              <a:cs typeface="Calibri" panose="020F0502020204030204" pitchFamily="34" charset="0"/>
            </a:endParaRPr>
          </a:p>
          <a:p>
            <a:pPr defTabSz="457189">
              <a:defRPr/>
            </a:pPr>
            <a:r>
              <a:rPr lang="en-US" sz="1000" b="1" dirty="0">
                <a:solidFill>
                  <a:prstClr val="black"/>
                </a:solidFill>
                <a:latin typeface="Calibri" panose="020F0502020204030204" pitchFamily="34" charset="0"/>
                <a:cs typeface="Calibri" panose="020F0502020204030204" pitchFamily="34" charset="0"/>
              </a:rPr>
              <a:t> </a:t>
            </a:r>
            <a:endParaRPr lang="en-US" sz="1000" dirty="0">
              <a:solidFill>
                <a:prstClr val="black"/>
              </a:solidFill>
              <a:latin typeface="Calibri" panose="020F0502020204030204" pitchFamily="34" charset="0"/>
              <a:cs typeface="Calibri" panose="020F0502020204030204" pitchFamily="34" charset="0"/>
            </a:endParaRPr>
          </a:p>
        </p:txBody>
      </p:sp>
      <p:sp>
        <p:nvSpPr>
          <p:cNvPr id="76" name="Rectangle 75"/>
          <p:cNvSpPr/>
          <p:nvPr/>
        </p:nvSpPr>
        <p:spPr>
          <a:xfrm>
            <a:off x="3676455" y="4788816"/>
            <a:ext cx="5362220" cy="1637210"/>
          </a:xfrm>
          <a:prstGeom prst="rect">
            <a:avLst/>
          </a:prstGeom>
          <a:solidFill>
            <a:schemeClr val="bg1"/>
          </a:solidFill>
          <a:ln w="28575">
            <a:solidFill>
              <a:schemeClr val="tx1"/>
            </a:solidFill>
          </a:ln>
        </p:spPr>
        <p:txBody>
          <a:bodyPr wrap="square">
            <a:noAutofit/>
          </a:bodyPr>
          <a:lstStyle/>
          <a:p>
            <a:pPr defTabSz="457189">
              <a:defRPr/>
            </a:pPr>
            <a:r>
              <a:rPr lang="en-US" sz="1400" b="1" dirty="0">
                <a:solidFill>
                  <a:prstClr val="black"/>
                </a:solidFill>
                <a:latin typeface="Calibri" panose="020F0502020204030204" pitchFamily="34" charset="0"/>
                <a:cs typeface="Calibri" panose="020F0502020204030204" pitchFamily="34" charset="0"/>
              </a:rPr>
              <a:t>Current Status:</a:t>
            </a:r>
          </a:p>
          <a:p>
            <a:pPr defTabSz="457189">
              <a:defRPr/>
            </a:pPr>
            <a:r>
              <a:rPr lang="en-US" sz="1400" dirty="0">
                <a:solidFill>
                  <a:prstClr val="black"/>
                </a:solidFill>
                <a:latin typeface="Calibri" panose="020F0502020204030204" pitchFamily="34" charset="0"/>
                <a:cs typeface="Calibri" panose="020F0502020204030204" pitchFamily="34" charset="0"/>
              </a:rPr>
              <a:t>Writing the Scope of Services for this project.</a:t>
            </a:r>
          </a:p>
          <a:p>
            <a:pPr defTabSz="457189">
              <a:tabLst>
                <a:tab pos="342891" algn="l"/>
              </a:tabLst>
            </a:pPr>
            <a:br>
              <a:rPr lang="en-US" sz="1400" dirty="0">
                <a:solidFill>
                  <a:prstClr val="black"/>
                </a:solidFill>
                <a:latin typeface="Calibri" panose="020F0502020204030204" pitchFamily="34" charset="0"/>
                <a:ea typeface="Calibri" panose="020F0502020204030204" pitchFamily="34" charset="0"/>
              </a:rPr>
            </a:br>
            <a:endParaRPr lang="en-US" sz="1400" u="sng" dirty="0">
              <a:solidFill>
                <a:srgbClr val="0563C1"/>
              </a:solidFill>
              <a:latin typeface="Calibri" panose="020F0502020204030204" pitchFamily="34" charset="0"/>
              <a:ea typeface="Calibri" panose="020F0502020204030204" pitchFamily="34" charset="0"/>
            </a:endParaRPr>
          </a:p>
          <a:p>
            <a:pPr lvl="2" defTabSz="457189">
              <a:defRPr/>
            </a:pPr>
            <a:endParaRPr lang="en-US" sz="1400" dirty="0">
              <a:solidFill>
                <a:prstClr val="black"/>
              </a:solidFill>
              <a:latin typeface="Calibri" panose="020F0502020204030204" pitchFamily="34" charset="0"/>
              <a:cs typeface="Calibri" panose="020F0502020204030204" pitchFamily="34" charset="0"/>
            </a:endParaRPr>
          </a:p>
        </p:txBody>
      </p:sp>
      <p:sp>
        <p:nvSpPr>
          <p:cNvPr id="4" name="TextBox 3"/>
          <p:cNvSpPr txBox="1"/>
          <p:nvPr/>
        </p:nvSpPr>
        <p:spPr>
          <a:xfrm>
            <a:off x="7345955" y="4526673"/>
            <a:ext cx="1295400" cy="369332"/>
          </a:xfrm>
          <a:prstGeom prst="rect">
            <a:avLst/>
          </a:prstGeom>
          <a:noFill/>
        </p:spPr>
        <p:txBody>
          <a:bodyPr wrap="square" rtlCol="0">
            <a:spAutoFit/>
          </a:bodyPr>
          <a:lstStyle/>
          <a:p>
            <a:pPr defTabSz="457189"/>
            <a:endParaRPr lang="en-US" dirty="0">
              <a:solidFill>
                <a:prstClr val="black"/>
              </a:solidFill>
              <a:latin typeface="Calibri" panose="020F0502020204030204"/>
            </a:endParaRPr>
          </a:p>
        </p:txBody>
      </p:sp>
      <p:sp>
        <p:nvSpPr>
          <p:cNvPr id="7" name="Slide Number Placeholder 6">
            <a:extLst>
              <a:ext uri="{FF2B5EF4-FFF2-40B4-BE49-F238E27FC236}">
                <a16:creationId xmlns:a16="http://schemas.microsoft.com/office/drawing/2014/main" id="{DA1F8515-73C3-4E1E-8C67-19387AB382F6}"/>
              </a:ext>
            </a:extLst>
          </p:cNvPr>
          <p:cNvSpPr>
            <a:spLocks noGrp="1"/>
          </p:cNvSpPr>
          <p:nvPr>
            <p:ph type="sldNum" sz="quarter" idx="12"/>
          </p:nvPr>
        </p:nvSpPr>
        <p:spPr/>
        <p:txBody>
          <a:bodyPr/>
          <a:lstStyle/>
          <a:p>
            <a:pPr defTabSz="685766"/>
            <a:fld id="{6816BEB6-9966-497B-9C2C-137974C98D27}" type="slidenum">
              <a:rPr lang="en-US" sz="900">
                <a:solidFill>
                  <a:prstClr val="black">
                    <a:tint val="75000"/>
                  </a:prstClr>
                </a:solidFill>
                <a:latin typeface="Calibri" panose="020F0502020204030204"/>
              </a:rPr>
              <a:pPr defTabSz="685766"/>
              <a:t>7</a:t>
            </a:fld>
            <a:endParaRPr lang="en-US" sz="900" dirty="0">
              <a:solidFill>
                <a:prstClr val="black">
                  <a:tint val="75000"/>
                </a:prstClr>
              </a:solidFill>
              <a:latin typeface="Calibri" panose="020F0502020204030204"/>
            </a:endParaRPr>
          </a:p>
        </p:txBody>
      </p:sp>
      <p:sp>
        <p:nvSpPr>
          <p:cNvPr id="10" name="Title 9">
            <a:extLst>
              <a:ext uri="{FF2B5EF4-FFF2-40B4-BE49-F238E27FC236}">
                <a16:creationId xmlns:a16="http://schemas.microsoft.com/office/drawing/2014/main" id="{283ED88F-65CE-4F5E-9E77-30AD03C8879F}"/>
              </a:ext>
            </a:extLst>
          </p:cNvPr>
          <p:cNvSpPr>
            <a:spLocks noGrp="1"/>
          </p:cNvSpPr>
          <p:nvPr>
            <p:ph type="title" idx="4294967295"/>
          </p:nvPr>
        </p:nvSpPr>
        <p:spPr>
          <a:xfrm>
            <a:off x="1406525" y="288925"/>
            <a:ext cx="7737475" cy="527050"/>
          </a:xfrm>
          <a:solidFill>
            <a:schemeClr val="accent5">
              <a:lumMod val="60000"/>
              <a:lumOff val="40000"/>
            </a:schemeClr>
          </a:solidFill>
        </p:spPr>
        <p:txBody>
          <a:bodyPr vert="horz" lIns="91440" tIns="45720" rIns="91440" bIns="45720" rtlCol="0" anchor="ctr">
            <a:normAutofit/>
          </a:bodyPr>
          <a:lstStyle/>
          <a:p>
            <a:pPr algn="ctr"/>
            <a:r>
              <a:rPr lang="en-US" sz="2800" b="1" dirty="0"/>
              <a:t>60144 Oil Well Road Segment 3</a:t>
            </a:r>
          </a:p>
        </p:txBody>
      </p:sp>
      <p:graphicFrame>
        <p:nvGraphicFramePr>
          <p:cNvPr id="13" name="Table 13">
            <a:extLst>
              <a:ext uri="{FF2B5EF4-FFF2-40B4-BE49-F238E27FC236}">
                <a16:creationId xmlns:a16="http://schemas.microsoft.com/office/drawing/2014/main" id="{42C2C99A-FE2B-4EF6-B18D-F39EFB388289}"/>
              </a:ext>
            </a:extLst>
          </p:cNvPr>
          <p:cNvGraphicFramePr>
            <a:graphicFrameLocks noGrp="1"/>
          </p:cNvGraphicFramePr>
          <p:nvPr/>
        </p:nvGraphicFramePr>
        <p:xfrm>
          <a:off x="105331" y="4772303"/>
          <a:ext cx="3448574" cy="1653719"/>
        </p:xfrm>
        <a:graphic>
          <a:graphicData uri="http://schemas.openxmlformats.org/drawingml/2006/table">
            <a:tbl>
              <a:tblPr firstRow="1" bandRow="1">
                <a:tableStyleId>{7DF18680-E054-41AD-8BC1-D1AEF772440D}</a:tableStyleId>
              </a:tblPr>
              <a:tblGrid>
                <a:gridCol w="1724287">
                  <a:extLst>
                    <a:ext uri="{9D8B030D-6E8A-4147-A177-3AD203B41FA5}">
                      <a16:colId xmlns:a16="http://schemas.microsoft.com/office/drawing/2014/main" val="1660973171"/>
                    </a:ext>
                  </a:extLst>
                </a:gridCol>
                <a:gridCol w="1724287">
                  <a:extLst>
                    <a:ext uri="{9D8B030D-6E8A-4147-A177-3AD203B41FA5}">
                      <a16:colId xmlns:a16="http://schemas.microsoft.com/office/drawing/2014/main" val="1125206593"/>
                    </a:ext>
                  </a:extLst>
                </a:gridCol>
              </a:tblGrid>
              <a:tr h="468012">
                <a:tc>
                  <a:txBody>
                    <a:bodyPr/>
                    <a:lstStyle/>
                    <a:p>
                      <a:r>
                        <a:rPr lang="en-US" sz="1200" dirty="0"/>
                        <a:t>Project Phase</a:t>
                      </a:r>
                    </a:p>
                  </a:txBody>
                  <a:tcPr anchor="ctr"/>
                </a:tc>
                <a:tc>
                  <a:txBody>
                    <a:bodyPr/>
                    <a:lstStyle/>
                    <a:p>
                      <a:r>
                        <a:rPr lang="en-US" sz="1200" dirty="0"/>
                        <a:t>Anticipated Schedule</a:t>
                      </a:r>
                    </a:p>
                  </a:txBody>
                  <a:tcPr anchor="ctr"/>
                </a:tc>
                <a:extLst>
                  <a:ext uri="{0D108BD9-81ED-4DB2-BD59-A6C34878D82A}">
                    <a16:rowId xmlns:a16="http://schemas.microsoft.com/office/drawing/2014/main" val="3695165720"/>
                  </a:ext>
                </a:extLst>
              </a:tr>
              <a:tr h="284485">
                <a:tc>
                  <a:txBody>
                    <a:bodyPr/>
                    <a:lstStyle/>
                    <a:p>
                      <a:pPr marL="67945" marR="0">
                        <a:lnSpc>
                          <a:spcPts val="1240"/>
                        </a:lnSpc>
                        <a:spcBef>
                          <a:spcPts val="0"/>
                        </a:spcBef>
                        <a:spcAft>
                          <a:spcPts val="0"/>
                        </a:spcAft>
                      </a:pPr>
                      <a:r>
                        <a:rPr lang="en-US" sz="1200" dirty="0">
                          <a:effectLst/>
                        </a:rPr>
                        <a:t>Design Procurement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66675" marR="0">
                        <a:lnSpc>
                          <a:spcPts val="1240"/>
                        </a:lnSpc>
                        <a:spcBef>
                          <a:spcPts val="0"/>
                        </a:spcBef>
                        <a:spcAft>
                          <a:spcPts val="0"/>
                        </a:spcAft>
                      </a:pPr>
                      <a:r>
                        <a:rPr lang="en-US" sz="1200" dirty="0">
                          <a:effectLst/>
                        </a:rPr>
                        <a:t>Feb 2024 – Oct 2024</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208859120"/>
                  </a:ext>
                </a:extLst>
              </a:tr>
              <a:tr h="307734">
                <a:tc>
                  <a:txBody>
                    <a:bodyPr/>
                    <a:lstStyle/>
                    <a:p>
                      <a:pPr marL="67945" marR="0">
                        <a:lnSpc>
                          <a:spcPts val="1255"/>
                        </a:lnSpc>
                        <a:spcBef>
                          <a:spcPts val="0"/>
                        </a:spcBef>
                        <a:spcAft>
                          <a:spcPts val="0"/>
                        </a:spcAft>
                      </a:pPr>
                      <a:r>
                        <a:rPr lang="en-US" sz="1200" dirty="0">
                          <a:effectLst/>
                        </a:rPr>
                        <a:t>Design &amp; Permitting</a:t>
                      </a:r>
                      <a:endParaRPr lang="en-US" sz="1200" dirty="0">
                        <a:effectLst/>
                        <a:latin typeface="Calibri" panose="020F0502020204030204" pitchFamily="34" charset="0"/>
                        <a:ea typeface="+mn-ea"/>
                        <a:cs typeface="Times New Roman" panose="02020603050405020304" pitchFamily="18" charset="0"/>
                      </a:endParaRPr>
                    </a:p>
                  </a:txBody>
                  <a:tcPr marL="0" marR="0" marT="0" marB="0" anchor="ctr"/>
                </a:tc>
                <a:tc>
                  <a:txBody>
                    <a:bodyPr/>
                    <a:lstStyle/>
                    <a:p>
                      <a:pPr marL="66675" marR="0">
                        <a:lnSpc>
                          <a:spcPts val="1255"/>
                        </a:lnSpc>
                        <a:spcBef>
                          <a:spcPts val="0"/>
                        </a:spcBef>
                        <a:spcAft>
                          <a:spcPts val="0"/>
                        </a:spcAft>
                      </a:pPr>
                      <a:r>
                        <a:rPr lang="en-US" sz="1200" dirty="0">
                          <a:effectLst/>
                        </a:rPr>
                        <a:t>Oct 2024 – Mar 2026</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4107434006"/>
                  </a:ext>
                </a:extLst>
              </a:tr>
              <a:tr h="296744">
                <a:tc>
                  <a:txBody>
                    <a:bodyPr/>
                    <a:lstStyle/>
                    <a:p>
                      <a:pPr marL="67945" marR="0">
                        <a:lnSpc>
                          <a:spcPts val="1255"/>
                        </a:lnSpc>
                        <a:spcBef>
                          <a:spcPts val="0"/>
                        </a:spcBef>
                        <a:spcAft>
                          <a:spcPts val="0"/>
                        </a:spcAft>
                      </a:pPr>
                      <a:r>
                        <a:rPr lang="en-US" sz="1200" dirty="0">
                          <a:effectLst/>
                        </a:rPr>
                        <a:t>Construction Procurement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66675" marR="0">
                        <a:lnSpc>
                          <a:spcPts val="1255"/>
                        </a:lnSpc>
                        <a:spcBef>
                          <a:spcPts val="0"/>
                        </a:spcBef>
                        <a:spcAft>
                          <a:spcPts val="0"/>
                        </a:spcAft>
                      </a:pPr>
                      <a:r>
                        <a:rPr lang="en-US" sz="1200" dirty="0">
                          <a:effectLst/>
                        </a:rPr>
                        <a:t>Mar 2026 – Oct 2026</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497619397"/>
                  </a:ext>
                </a:extLst>
              </a:tr>
              <a:tr h="296744">
                <a:tc>
                  <a:txBody>
                    <a:bodyPr/>
                    <a:lstStyle/>
                    <a:p>
                      <a:pPr marL="67945" marR="0">
                        <a:lnSpc>
                          <a:spcPts val="1255"/>
                        </a:lnSpc>
                        <a:spcBef>
                          <a:spcPts val="0"/>
                        </a:spcBef>
                        <a:spcAft>
                          <a:spcPts val="0"/>
                        </a:spcAft>
                      </a:pPr>
                      <a:r>
                        <a:rPr lang="en-US" sz="1200" dirty="0">
                          <a:effectLst/>
                        </a:rPr>
                        <a:t>Construction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66675" marR="0">
                        <a:lnSpc>
                          <a:spcPts val="1255"/>
                        </a:lnSpc>
                        <a:spcBef>
                          <a:spcPts val="0"/>
                        </a:spcBef>
                        <a:spcAft>
                          <a:spcPts val="0"/>
                        </a:spcAft>
                      </a:pPr>
                      <a:r>
                        <a:rPr lang="en-US" sz="1200" dirty="0">
                          <a:effectLst/>
                        </a:rPr>
                        <a:t>Oct 2026 – Oct 2028</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578231659"/>
                  </a:ext>
                </a:extLst>
              </a:tr>
            </a:tbl>
          </a:graphicData>
        </a:graphic>
      </p:graphicFrame>
      <p:pic>
        <p:nvPicPr>
          <p:cNvPr id="12" name="Picture 2">
            <a:extLst>
              <a:ext uri="{FF2B5EF4-FFF2-40B4-BE49-F238E27FC236}">
                <a16:creationId xmlns:a16="http://schemas.microsoft.com/office/drawing/2014/main" id="{9F96B1B6-5DD6-46C6-BBC6-B1B18433C6A6}"/>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764" y="164157"/>
            <a:ext cx="1401763" cy="742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3FC8DA8C-85A1-51EF-DCEC-C4EB310AFEA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851382" y="1008737"/>
            <a:ext cx="6223967" cy="3573230"/>
          </a:xfrm>
          <a:prstGeom prst="rect">
            <a:avLst/>
          </a:prstGeom>
        </p:spPr>
      </p:pic>
    </p:spTree>
    <p:extLst>
      <p:ext uri="{BB962C8B-B14F-4D97-AF65-F5344CB8AC3E}">
        <p14:creationId xmlns:p14="http://schemas.microsoft.com/office/powerpoint/2010/main" val="3587193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Rectangle 75"/>
          <p:cNvSpPr/>
          <p:nvPr/>
        </p:nvSpPr>
        <p:spPr>
          <a:xfrm>
            <a:off x="3777810" y="4239534"/>
            <a:ext cx="5128067" cy="1465176"/>
          </a:xfrm>
          <a:prstGeom prst="rect">
            <a:avLst/>
          </a:prstGeom>
          <a:solidFill>
            <a:schemeClr val="bg1"/>
          </a:solidFill>
          <a:ln w="28575">
            <a:solidFill>
              <a:schemeClr val="tx1"/>
            </a:solidFill>
          </a:ln>
        </p:spPr>
        <p:txBody>
          <a:bodyPr wrap="square">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Current Status:</a:t>
            </a:r>
          </a:p>
          <a:p>
            <a:pPr marL="171446" marR="0" lvl="0" indent="-171446"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90% plan review completed 9/8/23</a:t>
            </a:r>
            <a:endParaRPr kumimoji="0" lang="en-US" sz="1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171446" marR="0" lvl="0" indent="-171446"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100% plan submittal  – 11/24/2023</a:t>
            </a:r>
            <a:r>
              <a:rPr kumimoji="0" lang="en-US" sz="1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7" name="Slide Number Placeholder 6">
            <a:extLst>
              <a:ext uri="{FF2B5EF4-FFF2-40B4-BE49-F238E27FC236}">
                <a16:creationId xmlns:a16="http://schemas.microsoft.com/office/drawing/2014/main" id="{DA1F8515-73C3-4E1E-8C67-19387AB382F6}"/>
              </a:ext>
            </a:extLst>
          </p:cNvPr>
          <p:cNvSpPr>
            <a:spLocks noGrp="1"/>
          </p:cNvSpPr>
          <p:nvPr>
            <p:ph type="sldNum" sz="quarter" idx="12"/>
          </p:nvPr>
        </p:nvSpPr>
        <p:spPr/>
        <p:txBody>
          <a:bodyPr/>
          <a:lstStyle/>
          <a:p>
            <a:pPr marL="0" marR="0" lvl="0" indent="0" algn="r" defTabSz="685783" rtl="0" eaLnBrk="1" fontAlgn="auto" latinLnBrk="0" hangingPunct="1">
              <a:lnSpc>
                <a:spcPct val="100000"/>
              </a:lnSpc>
              <a:spcBef>
                <a:spcPts val="0"/>
              </a:spcBef>
              <a:spcAft>
                <a:spcPts val="0"/>
              </a:spcAft>
              <a:buClrTx/>
              <a:buSzTx/>
              <a:buFontTx/>
              <a:buNone/>
              <a:tabLst/>
              <a:defRPr/>
            </a:pPr>
            <a:fld id="{6816BEB6-9966-497B-9C2C-137974C98D27}"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685783" rtl="0" eaLnBrk="1" fontAlgn="auto" latinLnBrk="0" hangingPunct="1">
                <a:lnSpc>
                  <a:spcPct val="100000"/>
                </a:lnSpc>
                <a:spcBef>
                  <a:spcPts val="0"/>
                </a:spcBef>
                <a:spcAft>
                  <a:spcPts val="0"/>
                </a:spcAft>
                <a:buClrTx/>
                <a:buSzTx/>
                <a:buFontTx/>
                <a:buNone/>
                <a:tabLst/>
                <a:defRPr/>
              </a:pPr>
              <a:t>8</a:t>
            </a:fld>
            <a:endParaRPr kumimoji="0" lang="en-US"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10" name="Title 9">
            <a:extLst>
              <a:ext uri="{FF2B5EF4-FFF2-40B4-BE49-F238E27FC236}">
                <a16:creationId xmlns:a16="http://schemas.microsoft.com/office/drawing/2014/main" id="{283ED88F-65CE-4F5E-9E77-30AD03C8879F}"/>
              </a:ext>
            </a:extLst>
          </p:cNvPr>
          <p:cNvSpPr>
            <a:spLocks noGrp="1"/>
          </p:cNvSpPr>
          <p:nvPr>
            <p:ph type="title" idx="4294967295"/>
          </p:nvPr>
        </p:nvSpPr>
        <p:spPr>
          <a:xfrm>
            <a:off x="1406525" y="288925"/>
            <a:ext cx="7737475" cy="527050"/>
          </a:xfrm>
          <a:solidFill>
            <a:schemeClr val="accent5">
              <a:lumMod val="60000"/>
              <a:lumOff val="40000"/>
            </a:schemeClr>
          </a:solidFill>
        </p:spPr>
        <p:txBody>
          <a:bodyPr/>
          <a:lstStyle/>
          <a:p>
            <a:pPr algn="ctr"/>
            <a:r>
              <a:rPr lang="en-US" sz="2800" b="1" dirty="0"/>
              <a:t>60212.1 16</a:t>
            </a:r>
            <a:r>
              <a:rPr lang="en-US" sz="2800" b="1" baseline="30000" dirty="0"/>
              <a:t>th</a:t>
            </a:r>
            <a:r>
              <a:rPr lang="en-US" sz="2800" b="1" dirty="0"/>
              <a:t> Street NE Bridge / Surtax</a:t>
            </a:r>
          </a:p>
        </p:txBody>
      </p:sp>
      <p:graphicFrame>
        <p:nvGraphicFramePr>
          <p:cNvPr id="13" name="Table 13">
            <a:extLst>
              <a:ext uri="{FF2B5EF4-FFF2-40B4-BE49-F238E27FC236}">
                <a16:creationId xmlns:a16="http://schemas.microsoft.com/office/drawing/2014/main" id="{42C2C99A-FE2B-4EF6-B18D-F39EFB388289}"/>
              </a:ext>
            </a:extLst>
          </p:cNvPr>
          <p:cNvGraphicFramePr>
            <a:graphicFrameLocks noGrp="1"/>
          </p:cNvGraphicFramePr>
          <p:nvPr>
            <p:extLst>
              <p:ext uri="{D42A27DB-BD31-4B8C-83A1-F6EECF244321}">
                <p14:modId xmlns:p14="http://schemas.microsoft.com/office/powerpoint/2010/main" val="4215079586"/>
              </p:ext>
            </p:extLst>
          </p:nvPr>
        </p:nvGraphicFramePr>
        <p:xfrm>
          <a:off x="85462" y="4239533"/>
          <a:ext cx="3656568" cy="1860625"/>
        </p:xfrm>
        <a:graphic>
          <a:graphicData uri="http://schemas.openxmlformats.org/drawingml/2006/table">
            <a:tbl>
              <a:tblPr firstRow="1" bandRow="1">
                <a:tableStyleId>{5C22544A-7EE6-4342-B048-85BDC9FD1C3A}</a:tableStyleId>
              </a:tblPr>
              <a:tblGrid>
                <a:gridCol w="1828284">
                  <a:extLst>
                    <a:ext uri="{9D8B030D-6E8A-4147-A177-3AD203B41FA5}">
                      <a16:colId xmlns:a16="http://schemas.microsoft.com/office/drawing/2014/main" val="1660973171"/>
                    </a:ext>
                  </a:extLst>
                </a:gridCol>
                <a:gridCol w="1828284">
                  <a:extLst>
                    <a:ext uri="{9D8B030D-6E8A-4147-A177-3AD203B41FA5}">
                      <a16:colId xmlns:a16="http://schemas.microsoft.com/office/drawing/2014/main" val="1125206593"/>
                    </a:ext>
                  </a:extLst>
                </a:gridCol>
              </a:tblGrid>
              <a:tr h="332467">
                <a:tc>
                  <a:txBody>
                    <a:bodyPr/>
                    <a:lstStyle/>
                    <a:p>
                      <a:r>
                        <a:rPr lang="en-US" sz="1200" dirty="0"/>
                        <a:t>Project Phase</a:t>
                      </a:r>
                    </a:p>
                  </a:txBody>
                  <a:tcPr anchor="ctr"/>
                </a:tc>
                <a:tc>
                  <a:txBody>
                    <a:bodyPr/>
                    <a:lstStyle/>
                    <a:p>
                      <a:r>
                        <a:rPr lang="en-US" sz="1200" dirty="0"/>
                        <a:t>Anticipated Schedule</a:t>
                      </a:r>
                    </a:p>
                  </a:txBody>
                  <a:tcPr anchor="ctr"/>
                </a:tc>
                <a:extLst>
                  <a:ext uri="{0D108BD9-81ED-4DB2-BD59-A6C34878D82A}">
                    <a16:rowId xmlns:a16="http://schemas.microsoft.com/office/drawing/2014/main" val="3695165720"/>
                  </a:ext>
                </a:extLst>
              </a:tr>
              <a:tr h="438416">
                <a:tc>
                  <a:txBody>
                    <a:bodyPr/>
                    <a:lstStyle/>
                    <a:p>
                      <a:pPr marL="67945" marR="0">
                        <a:lnSpc>
                          <a:spcPts val="1255"/>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FDOT/LAP/Grant</a:t>
                      </a:r>
                    </a:p>
                    <a:p>
                      <a:pPr marL="67945" marR="0">
                        <a:lnSpc>
                          <a:spcPts val="1255"/>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Expected</a:t>
                      </a:r>
                    </a:p>
                  </a:txBody>
                  <a:tcPr marL="0" marR="0" marT="0" marB="0" anchor="ctr"/>
                </a:tc>
                <a:tc>
                  <a:txBody>
                    <a:bodyPr/>
                    <a:lstStyle/>
                    <a:p>
                      <a:pPr marL="66675" marR="0" lvl="0" indent="0" algn="l" defTabSz="914400" rtl="0" eaLnBrk="1" fontAlgn="auto" latinLnBrk="0" hangingPunct="1">
                        <a:lnSpc>
                          <a:spcPts val="124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FY 24</a:t>
                      </a:r>
                    </a:p>
                  </a:txBody>
                  <a:tcPr marL="0" marR="0" marT="0" marB="0" anchor="ctr"/>
                </a:tc>
                <a:extLst>
                  <a:ext uri="{0D108BD9-81ED-4DB2-BD59-A6C34878D82A}">
                    <a16:rowId xmlns:a16="http://schemas.microsoft.com/office/drawing/2014/main" val="1545766605"/>
                  </a:ext>
                </a:extLst>
              </a:tr>
              <a:tr h="304537">
                <a:tc>
                  <a:txBody>
                    <a:bodyPr/>
                    <a:lstStyle/>
                    <a:p>
                      <a:pPr marL="67945" marR="0">
                        <a:lnSpc>
                          <a:spcPts val="124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100% Design</a:t>
                      </a:r>
                    </a:p>
                  </a:txBody>
                  <a:tcPr marL="0" marR="0" marT="0" marB="0" anchor="ctr"/>
                </a:tc>
                <a:tc>
                  <a:txBody>
                    <a:bodyPr/>
                    <a:lstStyle/>
                    <a:p>
                      <a:pPr marL="66675" marR="0">
                        <a:lnSpc>
                          <a:spcPts val="124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12/2023</a:t>
                      </a:r>
                    </a:p>
                  </a:txBody>
                  <a:tcPr marL="0" marR="0" marT="0" marB="0" anchor="ctr"/>
                </a:tc>
                <a:extLst>
                  <a:ext uri="{0D108BD9-81ED-4DB2-BD59-A6C34878D82A}">
                    <a16:rowId xmlns:a16="http://schemas.microsoft.com/office/drawing/2014/main" val="518926269"/>
                  </a:ext>
                </a:extLst>
              </a:tr>
              <a:tr h="395448">
                <a:tc>
                  <a:txBody>
                    <a:bodyPr/>
                    <a:lstStyle/>
                    <a:p>
                      <a:pPr marL="67945" marR="0">
                        <a:lnSpc>
                          <a:spcPts val="124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Complete Grant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Agr</a:t>
                      </a:r>
                      <a:r>
                        <a:rPr lang="en-US" sz="1200" dirty="0">
                          <a:effectLst/>
                          <a:latin typeface="Calibri" panose="020F0502020204030204" pitchFamily="34" charset="0"/>
                          <a:ea typeface="Calibri" panose="020F0502020204030204" pitchFamily="34" charset="0"/>
                          <a:cs typeface="Times New Roman" panose="02020603050405020304" pitchFamily="18" charset="0"/>
                        </a:rPr>
                        <a:t>. &amp; Constr. Procurement</a:t>
                      </a:r>
                    </a:p>
                  </a:txBody>
                  <a:tcPr marL="0" marR="0" marT="0" marB="0" anchor="ctr"/>
                </a:tc>
                <a:tc>
                  <a:txBody>
                    <a:bodyPr/>
                    <a:lstStyle/>
                    <a:p>
                      <a:pPr marL="66675" marR="0">
                        <a:lnSpc>
                          <a:spcPts val="124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1/2024 – 11/2024</a:t>
                      </a:r>
                    </a:p>
                  </a:txBody>
                  <a:tcPr marL="0" marR="0" marT="0" marB="0" anchor="ctr"/>
                </a:tc>
                <a:extLst>
                  <a:ext uri="{0D108BD9-81ED-4DB2-BD59-A6C34878D82A}">
                    <a16:rowId xmlns:a16="http://schemas.microsoft.com/office/drawing/2014/main" val="2757998652"/>
                  </a:ext>
                </a:extLst>
              </a:tr>
              <a:tr h="389757">
                <a:tc>
                  <a:txBody>
                    <a:bodyPr/>
                    <a:lstStyle/>
                    <a:p>
                      <a:pPr marL="67945" marR="0">
                        <a:lnSpc>
                          <a:spcPts val="1255"/>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Construction </a:t>
                      </a:r>
                    </a:p>
                  </a:txBody>
                  <a:tcPr marL="0" marR="0" marT="0" marB="0" anchor="ctr"/>
                </a:tc>
                <a:tc>
                  <a:txBody>
                    <a:bodyPr/>
                    <a:lstStyle/>
                    <a:p>
                      <a:pPr marL="66675" marR="0">
                        <a:lnSpc>
                          <a:spcPts val="1255"/>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12/2024- 6/2026</a:t>
                      </a:r>
                    </a:p>
                  </a:txBody>
                  <a:tcPr marL="0" marR="0" marT="0" marB="0" anchor="ctr"/>
                </a:tc>
                <a:extLst>
                  <a:ext uri="{0D108BD9-81ED-4DB2-BD59-A6C34878D82A}">
                    <a16:rowId xmlns:a16="http://schemas.microsoft.com/office/drawing/2014/main" val="825295611"/>
                  </a:ext>
                </a:extLst>
              </a:tr>
            </a:tbl>
          </a:graphicData>
        </a:graphic>
      </p:graphicFrame>
      <p:pic>
        <p:nvPicPr>
          <p:cNvPr id="9" name="Picture 8">
            <a:extLst>
              <a:ext uri="{FF2B5EF4-FFF2-40B4-BE49-F238E27FC236}">
                <a16:creationId xmlns:a16="http://schemas.microsoft.com/office/drawing/2014/main" id="{7C91A3A4-AC4C-40B1-9681-06E6F859B8F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777810" y="999722"/>
            <a:ext cx="5128067" cy="2108411"/>
          </a:xfrm>
          <a:prstGeom prst="rect">
            <a:avLst/>
          </a:prstGeom>
        </p:spPr>
      </p:pic>
      <p:pic>
        <p:nvPicPr>
          <p:cNvPr id="12" name="Picture 11">
            <a:extLst>
              <a:ext uri="{FF2B5EF4-FFF2-40B4-BE49-F238E27FC236}">
                <a16:creationId xmlns:a16="http://schemas.microsoft.com/office/drawing/2014/main" id="{06347270-BC56-4D9A-9C95-ADD601387AD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777809" y="3108134"/>
            <a:ext cx="5128068" cy="1076778"/>
          </a:xfrm>
          <a:prstGeom prst="rect">
            <a:avLst/>
          </a:prstGeom>
        </p:spPr>
      </p:pic>
      <p:sp>
        <p:nvSpPr>
          <p:cNvPr id="5" name="Rectangle 4"/>
          <p:cNvSpPr/>
          <p:nvPr/>
        </p:nvSpPr>
        <p:spPr>
          <a:xfrm>
            <a:off x="105333" y="1008736"/>
            <a:ext cx="3616827" cy="3176175"/>
          </a:xfrm>
          <a:prstGeom prst="rect">
            <a:avLst/>
          </a:prstGeom>
          <a:solidFill>
            <a:schemeClr val="bg1"/>
          </a:solidFill>
          <a:ln w="28575">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t"/>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Project Manager</a:t>
            </a: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Dennis McCoy, P.E., Sr. Project Manager</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Project Description</a:t>
            </a: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The project limits are from Golden Gate Boulevard to Randall Boulevard.  The project will include: a new two-lane bridge over the Golden Gate Main Canal, a new sidewalk on the west side of the roadway, a new signal on Randall Blvd., improved drainage throughout the project area, shoulder widening and roadway resurfacing.</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Current Phase</a:t>
            </a: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Design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Design Contract:          </a:t>
            </a: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$1.37M</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Design Consultant:      </a:t>
            </a:r>
            <a:r>
              <a:rPr kumimoji="0" lang="en-US" sz="12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Kisinger</a:t>
            </a: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Campo &amp; Assoc.</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Construction Budget:  </a:t>
            </a: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$21.8M</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Incl. Grants: $4.7M	   incl. Surtax: $4.1M</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CEI Budget:   		</a:t>
            </a: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$2.2M</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endPar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15" name="Picture 2">
            <a:extLst>
              <a:ext uri="{FF2B5EF4-FFF2-40B4-BE49-F238E27FC236}">
                <a16:creationId xmlns:a16="http://schemas.microsoft.com/office/drawing/2014/main" id="{09E14164-1AB9-40AA-A844-73AB1697A3B1}"/>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763" y="164154"/>
            <a:ext cx="1401762" cy="742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760799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25201" y="929639"/>
            <a:ext cx="3616827" cy="3743489"/>
          </a:xfrm>
          <a:prstGeom prst="rect">
            <a:avLst/>
          </a:prstGeom>
          <a:solidFill>
            <a:schemeClr val="bg1"/>
          </a:solidFill>
          <a:ln w="28575">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t"/>
          <a:lstStyle/>
          <a:p>
            <a:pPr>
              <a:defRPr/>
            </a:pPr>
            <a:r>
              <a:rPr lang="en-US" sz="1200" b="1" dirty="0">
                <a:solidFill>
                  <a:schemeClr val="tx1"/>
                </a:solidFill>
                <a:latin typeface="Calibri" panose="020F0502020204030204" pitchFamily="34" charset="0"/>
                <a:cs typeface="Calibri" panose="020F0502020204030204" pitchFamily="34" charset="0"/>
              </a:rPr>
              <a:t>Project Manager</a:t>
            </a:r>
            <a:r>
              <a:rPr lang="en-US" sz="1200" dirty="0">
                <a:solidFill>
                  <a:schemeClr val="tx1"/>
                </a:solidFill>
                <a:latin typeface="Calibri" panose="020F0502020204030204" pitchFamily="34" charset="0"/>
                <a:cs typeface="Calibri" panose="020F0502020204030204" pitchFamily="34" charset="0"/>
              </a:rPr>
              <a:t>: Dennis McCoy, P.E., Sr. Project Manager</a:t>
            </a:r>
          </a:p>
          <a:p>
            <a:pPr>
              <a:defRPr/>
            </a:pPr>
            <a:endParaRPr lang="en-US" sz="1200" b="1" dirty="0">
              <a:solidFill>
                <a:schemeClr val="tx1"/>
              </a:solidFill>
              <a:latin typeface="Calibri" panose="020F0502020204030204" pitchFamily="34" charset="0"/>
              <a:cs typeface="Calibri" panose="020F0502020204030204" pitchFamily="34" charset="0"/>
            </a:endParaRPr>
          </a:p>
          <a:p>
            <a:pPr>
              <a:defRPr/>
            </a:pPr>
            <a:r>
              <a:rPr lang="en-US" sz="1200" b="1" dirty="0">
                <a:solidFill>
                  <a:schemeClr val="tx1"/>
                </a:solidFill>
                <a:latin typeface="Calibri" panose="020F0502020204030204" pitchFamily="34" charset="0"/>
                <a:cs typeface="Calibri" panose="020F0502020204030204" pitchFamily="34" charset="0"/>
              </a:rPr>
              <a:t>Project Description</a:t>
            </a:r>
            <a:r>
              <a:rPr lang="en-US" sz="1200" dirty="0">
                <a:solidFill>
                  <a:schemeClr val="tx1"/>
                </a:solidFill>
                <a:latin typeface="Calibri" panose="020F0502020204030204" pitchFamily="34" charset="0"/>
                <a:cs typeface="Calibri" panose="020F0502020204030204" pitchFamily="34" charset="0"/>
              </a:rPr>
              <a:t>: Widening Wilson Boulevard to four lanes from Golden Gate Boulevard to Immokalee Road. The proposed typical roadway features will include curbing and gutters, sidewalks, a shared-use path, on-street bike lanes, bus stop enhancements, medians, drainage improvements, and corridor or intersection lighting, replacing the existing bridge over the Cypress Canal, widening or replacing the existing bridge box culvert over the Cocohatchee Canal.</a:t>
            </a:r>
            <a:endParaRPr lang="en-US" sz="1200" b="1" dirty="0">
              <a:solidFill>
                <a:schemeClr val="tx1"/>
              </a:solidFill>
              <a:latin typeface="Calibri" panose="020F0502020204030204" pitchFamily="34" charset="0"/>
              <a:cs typeface="Calibri" panose="020F0502020204030204" pitchFamily="34" charset="0"/>
            </a:endParaRPr>
          </a:p>
          <a:p>
            <a:pPr>
              <a:defRPr/>
            </a:pPr>
            <a:endParaRPr lang="en-US" sz="1200" b="1" dirty="0">
              <a:solidFill>
                <a:schemeClr val="tx1"/>
              </a:solidFill>
              <a:latin typeface="Calibri" panose="020F0502020204030204" pitchFamily="34" charset="0"/>
              <a:cs typeface="Calibri" panose="020F0502020204030204" pitchFamily="34" charset="0"/>
            </a:endParaRPr>
          </a:p>
          <a:p>
            <a:pPr>
              <a:defRPr/>
            </a:pPr>
            <a:r>
              <a:rPr lang="en-US" sz="1200" b="1" dirty="0">
                <a:solidFill>
                  <a:schemeClr val="tx1"/>
                </a:solidFill>
                <a:latin typeface="Calibri" panose="020F0502020204030204" pitchFamily="34" charset="0"/>
                <a:cs typeface="Calibri" panose="020F0502020204030204" pitchFamily="34" charset="0"/>
              </a:rPr>
              <a:t>Current Phase</a:t>
            </a:r>
            <a:r>
              <a:rPr lang="en-US" sz="1200" dirty="0">
                <a:solidFill>
                  <a:schemeClr val="tx1"/>
                </a:solidFill>
                <a:latin typeface="Calibri" panose="020F0502020204030204" pitchFamily="34" charset="0"/>
                <a:cs typeface="Calibri" panose="020F0502020204030204" pitchFamily="34" charset="0"/>
              </a:rPr>
              <a:t>: 	Design</a:t>
            </a:r>
          </a:p>
          <a:p>
            <a:pPr>
              <a:defRPr/>
            </a:pPr>
            <a:r>
              <a:rPr lang="en-US" sz="1200" b="1" dirty="0">
                <a:solidFill>
                  <a:schemeClr val="tx1"/>
                </a:solidFill>
                <a:latin typeface="Calibri" panose="020F0502020204030204" pitchFamily="34" charset="0"/>
                <a:cs typeface="Calibri" panose="020F0502020204030204" pitchFamily="34" charset="0"/>
              </a:rPr>
              <a:t>Design Cost:                 </a:t>
            </a:r>
            <a:r>
              <a:rPr lang="en-US" sz="1200" dirty="0">
                <a:solidFill>
                  <a:schemeClr val="tx1"/>
                </a:solidFill>
                <a:latin typeface="Calibri" panose="020F0502020204030204" pitchFamily="34" charset="0"/>
                <a:cs typeface="Calibri" panose="020F0502020204030204" pitchFamily="34" charset="0"/>
              </a:rPr>
              <a:t>$5.4 M</a:t>
            </a:r>
          </a:p>
          <a:p>
            <a:pPr>
              <a:defRPr/>
            </a:pPr>
            <a:r>
              <a:rPr lang="en-US" sz="1200" b="1" dirty="0">
                <a:solidFill>
                  <a:schemeClr val="tx1"/>
                </a:solidFill>
                <a:latin typeface="Calibri" panose="020F0502020204030204" pitchFamily="34" charset="0"/>
                <a:cs typeface="Calibri" panose="020F0502020204030204" pitchFamily="34" charset="0"/>
              </a:rPr>
              <a:t>Design Consultant:      </a:t>
            </a:r>
            <a:r>
              <a:rPr lang="en-US" sz="1200" dirty="0">
                <a:solidFill>
                  <a:schemeClr val="tx1"/>
                </a:solidFill>
                <a:latin typeface="Calibri" panose="020F0502020204030204" pitchFamily="34" charset="0"/>
                <a:cs typeface="Calibri" panose="020F0502020204030204" pitchFamily="34" charset="0"/>
              </a:rPr>
              <a:t>Jacobs Engineering</a:t>
            </a:r>
          </a:p>
          <a:p>
            <a:pPr>
              <a:defRPr/>
            </a:pPr>
            <a:r>
              <a:rPr lang="en-US" sz="1200" b="1" dirty="0">
                <a:solidFill>
                  <a:schemeClr val="tx1"/>
                </a:solidFill>
                <a:latin typeface="Calibri" panose="020F0502020204030204" pitchFamily="34" charset="0"/>
                <a:cs typeface="Calibri" panose="020F0502020204030204" pitchFamily="34" charset="0"/>
              </a:rPr>
              <a:t>Construction Budget:  </a:t>
            </a:r>
            <a:r>
              <a:rPr lang="en-US" sz="1200" dirty="0">
                <a:solidFill>
                  <a:schemeClr val="tx1"/>
                </a:solidFill>
                <a:latin typeface="Calibri" panose="020F0502020204030204" pitchFamily="34" charset="0"/>
                <a:cs typeface="Calibri" panose="020F0502020204030204" pitchFamily="34" charset="0"/>
              </a:rPr>
              <a:t>$60 M (Estimated)</a:t>
            </a:r>
          </a:p>
          <a:p>
            <a:pPr>
              <a:defRPr/>
            </a:pPr>
            <a:r>
              <a:rPr lang="en-US" sz="1200" b="1" dirty="0">
                <a:solidFill>
                  <a:schemeClr val="tx1"/>
                </a:solidFill>
                <a:latin typeface="Calibri" panose="020F0502020204030204" pitchFamily="34" charset="0"/>
                <a:cs typeface="Calibri" panose="020F0502020204030204" pitchFamily="34" charset="0"/>
              </a:rPr>
              <a:t>CEI Budget:                    </a:t>
            </a:r>
            <a:r>
              <a:rPr lang="en-US" sz="1200" dirty="0">
                <a:solidFill>
                  <a:schemeClr val="tx1"/>
                </a:solidFill>
                <a:latin typeface="Calibri" panose="020F0502020204030204" pitchFamily="34" charset="0"/>
                <a:cs typeface="Calibri" panose="020F0502020204030204" pitchFamily="34" charset="0"/>
              </a:rPr>
              <a:t>$9M (Estimated)</a:t>
            </a:r>
          </a:p>
          <a:p>
            <a:pPr>
              <a:defRPr/>
            </a:pPr>
            <a:r>
              <a:rPr lang="en-US" sz="1200" b="1" dirty="0">
                <a:solidFill>
                  <a:schemeClr val="tx1"/>
                </a:solidFill>
                <a:latin typeface="Calibri" panose="020F0502020204030204" pitchFamily="34" charset="0"/>
                <a:cs typeface="Calibri" panose="020F0502020204030204" pitchFamily="34" charset="0"/>
              </a:rPr>
              <a:t>Right-Of-Way:               </a:t>
            </a:r>
            <a:r>
              <a:rPr lang="en-US" sz="1200" dirty="0">
                <a:solidFill>
                  <a:schemeClr val="tx1"/>
                </a:solidFill>
                <a:latin typeface="Calibri" panose="020F0502020204030204" pitchFamily="34" charset="0"/>
                <a:cs typeface="Calibri" panose="020F0502020204030204" pitchFamily="34" charset="0"/>
              </a:rPr>
              <a:t>$17.1M (Estimated)</a:t>
            </a:r>
          </a:p>
          <a:p>
            <a:pPr>
              <a:defRPr/>
            </a:pPr>
            <a:endParaRPr lang="en-US" sz="1200" dirty="0">
              <a:solidFill>
                <a:schemeClr val="tx1"/>
              </a:solidFill>
              <a:latin typeface="Calibri" panose="020F0502020204030204" pitchFamily="34" charset="0"/>
              <a:cs typeface="Calibri" panose="020F0502020204030204" pitchFamily="34" charset="0"/>
            </a:endParaRPr>
          </a:p>
          <a:p>
            <a:pPr>
              <a:defRPr/>
            </a:pPr>
            <a:r>
              <a:rPr lang="en-US" sz="1000" b="1" dirty="0">
                <a:solidFill>
                  <a:schemeClr val="tx1"/>
                </a:solidFill>
                <a:latin typeface="Calibri" panose="020F0502020204030204" pitchFamily="34" charset="0"/>
                <a:cs typeface="Calibri" panose="020F0502020204030204" pitchFamily="34" charset="0"/>
              </a:rPr>
              <a:t> </a:t>
            </a:r>
            <a:endParaRPr lang="en-US" sz="1000" dirty="0">
              <a:solidFill>
                <a:schemeClr val="tx1"/>
              </a:solidFill>
              <a:latin typeface="Calibri" panose="020F0502020204030204" pitchFamily="34" charset="0"/>
              <a:cs typeface="Calibri" panose="020F0502020204030204" pitchFamily="34" charset="0"/>
            </a:endParaRPr>
          </a:p>
        </p:txBody>
      </p:sp>
      <p:sp>
        <p:nvSpPr>
          <p:cNvPr id="76" name="Rectangle 75"/>
          <p:cNvSpPr/>
          <p:nvPr/>
        </p:nvSpPr>
        <p:spPr>
          <a:xfrm>
            <a:off x="3794088" y="4966409"/>
            <a:ext cx="5207263" cy="1263902"/>
          </a:xfrm>
          <a:prstGeom prst="rect">
            <a:avLst/>
          </a:prstGeom>
          <a:solidFill>
            <a:schemeClr val="bg1"/>
          </a:solidFill>
          <a:ln w="28575">
            <a:solidFill>
              <a:schemeClr val="tx1"/>
            </a:solidFill>
          </a:ln>
        </p:spPr>
        <p:txBody>
          <a:bodyPr wrap="square">
            <a:noAutofit/>
          </a:bodyPr>
          <a:lstStyle/>
          <a:p>
            <a:pPr>
              <a:defRPr/>
            </a:pPr>
            <a:r>
              <a:rPr lang="en-US" sz="1400" b="1" dirty="0">
                <a:latin typeface="Calibri" panose="020F0502020204030204" pitchFamily="34" charset="0"/>
                <a:cs typeface="Calibri" panose="020F0502020204030204" pitchFamily="34" charset="0"/>
              </a:rPr>
              <a:t>Current Status :</a:t>
            </a:r>
          </a:p>
          <a:p>
            <a:pPr marL="171446" indent="-171446">
              <a:buFont typeface="Arial" panose="020B0604020202020204" pitchFamily="34" charset="0"/>
              <a:buChar char="•"/>
              <a:defRPr/>
            </a:pPr>
            <a:r>
              <a:rPr lang="en-US" sz="1400" dirty="0">
                <a:latin typeface="Calibri" panose="020F0502020204030204" pitchFamily="34" charset="0"/>
                <a:cs typeface="Calibri" panose="020F0502020204030204" pitchFamily="34" charset="0"/>
              </a:rPr>
              <a:t>NTP given to Design Consultant on 8/21/23</a:t>
            </a:r>
            <a:endParaRPr kumimoji="0" lang="en-US" sz="1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Working on </a:t>
            </a:r>
            <a:r>
              <a:rPr lang="en-US" sz="1400" dirty="0">
                <a:solidFill>
                  <a:prstClr val="black"/>
                </a:solidFill>
                <a:latin typeface="Calibri" panose="020F0502020204030204" pitchFamily="34" charset="0"/>
                <a:cs typeface="Calibri" panose="020F0502020204030204" pitchFamily="34" charset="0"/>
              </a:rPr>
              <a:t>30% Design Plan Submittal and Pond Siting Report</a:t>
            </a:r>
            <a:endParaRPr kumimoji="0" lang="en-US" sz="140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a:defRPr/>
            </a:pPr>
            <a:endParaRPr lang="en-US" sz="1400" b="1" dirty="0">
              <a:latin typeface="Calibri" panose="020F0502020204030204" pitchFamily="34" charset="0"/>
              <a:cs typeface="Calibri" panose="020F0502020204030204" pitchFamily="34" charset="0"/>
            </a:endParaRPr>
          </a:p>
        </p:txBody>
      </p:sp>
      <p:sp>
        <p:nvSpPr>
          <p:cNvPr id="4" name="TextBox 3"/>
          <p:cNvSpPr txBox="1"/>
          <p:nvPr/>
        </p:nvSpPr>
        <p:spPr>
          <a:xfrm>
            <a:off x="7312400" y="4523503"/>
            <a:ext cx="1295400" cy="369332"/>
          </a:xfrm>
          <a:prstGeom prst="rect">
            <a:avLst/>
          </a:prstGeom>
          <a:noFill/>
        </p:spPr>
        <p:txBody>
          <a:bodyPr wrap="square" rtlCol="0">
            <a:spAutoFit/>
          </a:bodyPr>
          <a:lstStyle/>
          <a:p>
            <a:endParaRPr lang="en-US" dirty="0"/>
          </a:p>
        </p:txBody>
      </p:sp>
      <p:sp>
        <p:nvSpPr>
          <p:cNvPr id="7" name="Slide Number Placeholder 6">
            <a:extLst>
              <a:ext uri="{FF2B5EF4-FFF2-40B4-BE49-F238E27FC236}">
                <a16:creationId xmlns:a16="http://schemas.microsoft.com/office/drawing/2014/main" id="{DA1F8515-73C3-4E1E-8C67-19387AB382F6}"/>
              </a:ext>
            </a:extLst>
          </p:cNvPr>
          <p:cNvSpPr>
            <a:spLocks noGrp="1"/>
          </p:cNvSpPr>
          <p:nvPr>
            <p:ph type="sldNum" sz="quarter" idx="12"/>
          </p:nvPr>
        </p:nvSpPr>
        <p:spPr/>
        <p:txBody>
          <a:bodyPr/>
          <a:lstStyle/>
          <a:p>
            <a:pPr defTabSz="685783"/>
            <a:fld id="{6816BEB6-9966-497B-9C2C-137974C98D27}" type="slidenum">
              <a:rPr lang="en-US" sz="900" smtClean="0">
                <a:solidFill>
                  <a:prstClr val="black">
                    <a:tint val="75000"/>
                  </a:prstClr>
                </a:solidFill>
              </a:rPr>
              <a:pPr defTabSz="685783"/>
              <a:t>9</a:t>
            </a:fld>
            <a:endParaRPr lang="en-US" sz="900" dirty="0">
              <a:solidFill>
                <a:prstClr val="black">
                  <a:tint val="75000"/>
                </a:prstClr>
              </a:solidFill>
            </a:endParaRPr>
          </a:p>
        </p:txBody>
      </p:sp>
      <p:sp>
        <p:nvSpPr>
          <p:cNvPr id="10" name="Title 9">
            <a:extLst>
              <a:ext uri="{FF2B5EF4-FFF2-40B4-BE49-F238E27FC236}">
                <a16:creationId xmlns:a16="http://schemas.microsoft.com/office/drawing/2014/main" id="{283ED88F-65CE-4F5E-9E77-30AD03C8879F}"/>
              </a:ext>
            </a:extLst>
          </p:cNvPr>
          <p:cNvSpPr>
            <a:spLocks noGrp="1"/>
          </p:cNvSpPr>
          <p:nvPr>
            <p:ph type="title" idx="4294967295"/>
          </p:nvPr>
        </p:nvSpPr>
        <p:spPr>
          <a:xfrm>
            <a:off x="1406525" y="288925"/>
            <a:ext cx="7737475" cy="527050"/>
          </a:xfrm>
          <a:solidFill>
            <a:schemeClr val="accent5">
              <a:lumMod val="60000"/>
              <a:lumOff val="40000"/>
            </a:schemeClr>
          </a:solidFill>
        </p:spPr>
        <p:txBody>
          <a:bodyPr>
            <a:normAutofit/>
          </a:bodyPr>
          <a:lstStyle/>
          <a:p>
            <a:pPr algn="ctr"/>
            <a:r>
              <a:rPr lang="en-US" sz="2800" b="1" dirty="0"/>
              <a:t>60229 Wilson Boulevard Four-Lane Widening</a:t>
            </a:r>
          </a:p>
        </p:txBody>
      </p:sp>
      <p:graphicFrame>
        <p:nvGraphicFramePr>
          <p:cNvPr id="13" name="Table 13">
            <a:extLst>
              <a:ext uri="{FF2B5EF4-FFF2-40B4-BE49-F238E27FC236}">
                <a16:creationId xmlns:a16="http://schemas.microsoft.com/office/drawing/2014/main" id="{42C2C99A-FE2B-4EF6-B18D-F39EFB388289}"/>
              </a:ext>
            </a:extLst>
          </p:cNvPr>
          <p:cNvGraphicFramePr>
            <a:graphicFrameLocks noGrp="1"/>
          </p:cNvGraphicFramePr>
          <p:nvPr>
            <p:extLst>
              <p:ext uri="{D42A27DB-BD31-4B8C-83A1-F6EECF244321}">
                <p14:modId xmlns:p14="http://schemas.microsoft.com/office/powerpoint/2010/main" val="3129085761"/>
              </p:ext>
            </p:extLst>
          </p:nvPr>
        </p:nvGraphicFramePr>
        <p:xfrm>
          <a:off x="105331" y="4772299"/>
          <a:ext cx="3656568" cy="1147051"/>
        </p:xfrm>
        <a:graphic>
          <a:graphicData uri="http://schemas.openxmlformats.org/drawingml/2006/table">
            <a:tbl>
              <a:tblPr firstRow="1" bandRow="1">
                <a:tableStyleId>{5C22544A-7EE6-4342-B048-85BDC9FD1C3A}</a:tableStyleId>
              </a:tblPr>
              <a:tblGrid>
                <a:gridCol w="1828284">
                  <a:extLst>
                    <a:ext uri="{9D8B030D-6E8A-4147-A177-3AD203B41FA5}">
                      <a16:colId xmlns:a16="http://schemas.microsoft.com/office/drawing/2014/main" val="1660973171"/>
                    </a:ext>
                  </a:extLst>
                </a:gridCol>
                <a:gridCol w="1828284">
                  <a:extLst>
                    <a:ext uri="{9D8B030D-6E8A-4147-A177-3AD203B41FA5}">
                      <a16:colId xmlns:a16="http://schemas.microsoft.com/office/drawing/2014/main" val="1125206593"/>
                    </a:ext>
                  </a:extLst>
                </a:gridCol>
              </a:tblGrid>
              <a:tr h="435345">
                <a:tc>
                  <a:txBody>
                    <a:bodyPr/>
                    <a:lstStyle/>
                    <a:p>
                      <a:r>
                        <a:rPr lang="en-US" sz="1200" dirty="0"/>
                        <a:t>Project Phase</a:t>
                      </a:r>
                    </a:p>
                  </a:txBody>
                  <a:tcPr anchor="ctr"/>
                </a:tc>
                <a:tc>
                  <a:txBody>
                    <a:bodyPr/>
                    <a:lstStyle/>
                    <a:p>
                      <a:r>
                        <a:rPr lang="en-US" sz="1200" dirty="0"/>
                        <a:t>Anticipated Schedule</a:t>
                      </a:r>
                    </a:p>
                  </a:txBody>
                  <a:tcPr anchor="ctr"/>
                </a:tc>
                <a:extLst>
                  <a:ext uri="{0D108BD9-81ED-4DB2-BD59-A6C34878D82A}">
                    <a16:rowId xmlns:a16="http://schemas.microsoft.com/office/drawing/2014/main" val="3695165720"/>
                  </a:ext>
                </a:extLst>
              </a:tr>
              <a:tr h="425451">
                <a:tc>
                  <a:txBody>
                    <a:bodyPr/>
                    <a:lstStyle/>
                    <a:p>
                      <a:pPr marL="67945" marR="0">
                        <a:lnSpc>
                          <a:spcPts val="1255"/>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Design, Permitting &amp; ROW/Mitigation</a:t>
                      </a:r>
                    </a:p>
                  </a:txBody>
                  <a:tcPr marL="0" marR="0" marT="0" marB="0" anchor="ctr"/>
                </a:tc>
                <a:tc>
                  <a:txBody>
                    <a:bodyPr/>
                    <a:lstStyle/>
                    <a:p>
                      <a:pPr marL="66675" marR="0">
                        <a:lnSpc>
                          <a:spcPts val="1255"/>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08/21/2023 – 08/2025</a:t>
                      </a:r>
                    </a:p>
                  </a:txBody>
                  <a:tcPr marL="0" marR="0" marT="0" marB="0" anchor="ctr"/>
                </a:tc>
                <a:extLst>
                  <a:ext uri="{0D108BD9-81ED-4DB2-BD59-A6C34878D82A}">
                    <a16:rowId xmlns:a16="http://schemas.microsoft.com/office/drawing/2014/main" val="4163958312"/>
                  </a:ext>
                </a:extLst>
              </a:tr>
              <a:tr h="286255">
                <a:tc>
                  <a:txBody>
                    <a:bodyPr/>
                    <a:lstStyle/>
                    <a:p>
                      <a:pPr marL="67945" marR="0">
                        <a:lnSpc>
                          <a:spcPts val="1255"/>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Construction</a:t>
                      </a:r>
                    </a:p>
                  </a:txBody>
                  <a:tcPr marL="0" marR="0" marT="0" marB="0" anchor="ctr"/>
                </a:tc>
                <a:tc>
                  <a:txBody>
                    <a:bodyPr/>
                    <a:lstStyle/>
                    <a:p>
                      <a:pPr marL="66675" marR="0">
                        <a:lnSpc>
                          <a:spcPts val="1255"/>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Currently unfunded</a:t>
                      </a:r>
                    </a:p>
                  </a:txBody>
                  <a:tcPr marL="0" marR="0" marT="0" marB="0" anchor="ctr"/>
                </a:tc>
                <a:extLst>
                  <a:ext uri="{0D108BD9-81ED-4DB2-BD59-A6C34878D82A}">
                    <a16:rowId xmlns:a16="http://schemas.microsoft.com/office/drawing/2014/main" val="4107434006"/>
                  </a:ext>
                </a:extLst>
              </a:tr>
            </a:tbl>
          </a:graphicData>
        </a:graphic>
      </p:graphicFrame>
      <p:pic>
        <p:nvPicPr>
          <p:cNvPr id="12" name="Picture 11">
            <a:extLst>
              <a:ext uri="{FF2B5EF4-FFF2-40B4-BE49-F238E27FC236}">
                <a16:creationId xmlns:a16="http://schemas.microsoft.com/office/drawing/2014/main" id="{F66C7BAE-310E-4737-9607-422E6363C13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761899" y="3173048"/>
            <a:ext cx="5280338" cy="1785781"/>
          </a:xfrm>
          <a:prstGeom prst="rect">
            <a:avLst/>
          </a:prstGeom>
        </p:spPr>
      </p:pic>
      <p:pic>
        <p:nvPicPr>
          <p:cNvPr id="16" name="Picture 15">
            <a:extLst>
              <a:ext uri="{FF2B5EF4-FFF2-40B4-BE49-F238E27FC236}">
                <a16:creationId xmlns:a16="http://schemas.microsoft.com/office/drawing/2014/main" id="{0FA3D7A6-42D3-4F29-B4F5-DBAC5A8AAD5F}"/>
              </a:ext>
            </a:extLst>
          </p:cNvPr>
          <p:cNvPicPr>
            <a:picLocks noChangeAspect="1"/>
          </p:cNvPicPr>
          <p:nvPr/>
        </p:nvPicPr>
        <p:blipFill>
          <a:blip r:embed="rId3"/>
          <a:stretch>
            <a:fillRect/>
          </a:stretch>
        </p:blipFill>
        <p:spPr>
          <a:xfrm>
            <a:off x="3929958" y="895889"/>
            <a:ext cx="4935522" cy="2275591"/>
          </a:xfrm>
          <a:prstGeom prst="rect">
            <a:avLst/>
          </a:prstGeom>
        </p:spPr>
      </p:pic>
      <p:pic>
        <p:nvPicPr>
          <p:cNvPr id="15" name="Picture 2">
            <a:extLst>
              <a:ext uri="{FF2B5EF4-FFF2-40B4-BE49-F238E27FC236}">
                <a16:creationId xmlns:a16="http://schemas.microsoft.com/office/drawing/2014/main" id="{59E01E5A-6B40-4FD8-A1F3-53F0DA785A2D}"/>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763" y="164154"/>
            <a:ext cx="1401762" cy="742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2439266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326</TotalTime>
  <Words>2093</Words>
  <Application>Microsoft Office PowerPoint</Application>
  <PresentationFormat>On-screen Show (4:3)</PresentationFormat>
  <Paragraphs>336</Paragraphs>
  <Slides>15</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15</vt:i4>
      </vt:variant>
    </vt:vector>
  </HeadingPairs>
  <TitlesOfParts>
    <vt:vector size="22" baseType="lpstr">
      <vt:lpstr>Arial</vt:lpstr>
      <vt:lpstr>Calibri</vt:lpstr>
      <vt:lpstr>Calibri Light</vt:lpstr>
      <vt:lpstr>Symbol</vt:lpstr>
      <vt:lpstr>Wingdings</vt:lpstr>
      <vt:lpstr>Office Theme</vt:lpstr>
      <vt:lpstr>Acrobat Document</vt:lpstr>
      <vt:lpstr>PowerPoint Presentation</vt:lpstr>
      <vt:lpstr>66066.12  11 Bridge Replacements East of SR29 / Surtax </vt:lpstr>
      <vt:lpstr>60168 Vanderbilt Beach Rd Extension/ Surtax</vt:lpstr>
      <vt:lpstr>33563 Transportation Investment Generating Economic Recovery (TIGER) Grant</vt:lpstr>
      <vt:lpstr>60147 Randall Blvd &amp; Immokalee Rd Intersection / Surtax</vt:lpstr>
      <vt:lpstr>60249 Vanderbilt Beach Rd Ext. (Phase II)</vt:lpstr>
      <vt:lpstr>60144 Oil Well Road Segment 3</vt:lpstr>
      <vt:lpstr>60212.1 16th Street NE Bridge / Surtax</vt:lpstr>
      <vt:lpstr>60229 Wilson Boulevard Four-Lane Widening</vt:lpstr>
      <vt:lpstr>60263 Everglades Blvd from OWR to VBR</vt:lpstr>
      <vt:lpstr>60212- 47th Ave NE / Surtax-LAP</vt:lpstr>
      <vt:lpstr>60212- Four Bridges in Golden Gate Estates / Surtax</vt:lpstr>
      <vt:lpstr>60256 Everglades Blvd at 43rd Ave NE Intersection Improvements</vt:lpstr>
      <vt:lpstr>Additional Intersection Improvements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ArnoldChristine</dc:creator>
  <cp:lastModifiedBy>Cristina Tiberia</cp:lastModifiedBy>
  <cp:revision>60</cp:revision>
  <dcterms:created xsi:type="dcterms:W3CDTF">2023-05-05T17:08:32Z</dcterms:created>
  <dcterms:modified xsi:type="dcterms:W3CDTF">2023-10-16T12:38:23Z</dcterms:modified>
</cp:coreProperties>
</file>