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7"/>
  </p:notesMasterIdLst>
  <p:sldIdLst>
    <p:sldId id="256" r:id="rId2"/>
    <p:sldId id="282" r:id="rId3"/>
    <p:sldId id="292" r:id="rId4"/>
    <p:sldId id="293" r:id="rId5"/>
    <p:sldId id="294" r:id="rId6"/>
    <p:sldId id="287" r:id="rId7"/>
    <p:sldId id="264" r:id="rId8"/>
    <p:sldId id="265" r:id="rId9"/>
    <p:sldId id="267" r:id="rId10"/>
    <p:sldId id="298" r:id="rId11"/>
    <p:sldId id="297" r:id="rId12"/>
    <p:sldId id="299" r:id="rId13"/>
    <p:sldId id="257" r:id="rId14"/>
    <p:sldId id="305" r:id="rId15"/>
    <p:sldId id="272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00C00D-2DD5-48B2-AB06-C19C15559A73}">
          <p14:sldIdLst>
            <p14:sldId id="256"/>
          </p14:sldIdLst>
        </p14:section>
        <p14:section name="Strategic Pyramid" id="{5CEC25D3-22E7-41D3-A377-37F97093A34F}">
          <p14:sldIdLst>
            <p14:sldId id="282"/>
            <p14:sldId id="292"/>
            <p14:sldId id="293"/>
            <p14:sldId id="294"/>
          </p14:sldIdLst>
        </p14:section>
        <p14:section name="Core Values" id="{0EDCF763-3563-4F59-87B7-484A40299394}">
          <p14:sldIdLst>
            <p14:sldId id="287"/>
          </p14:sldIdLst>
        </p14:section>
        <p14:section name="Strategic Plan" id="{0CF2073E-28C6-4720-847E-E1591F31EAA0}">
          <p14:sldIdLst>
            <p14:sldId id="264"/>
            <p14:sldId id="265"/>
            <p14:sldId id="267"/>
            <p14:sldId id="298"/>
            <p14:sldId id="297"/>
            <p14:sldId id="299"/>
          </p14:sldIdLst>
        </p14:section>
        <p14:section name="How SP will be used" id="{92D0CD16-07E5-4215-A16D-0D00FC31C4D3}">
          <p14:sldIdLst>
            <p14:sldId id="257"/>
            <p14:sldId id="30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AF64DD-2750-FC85-AB85-BC87589059AF}" name="Geoff Willig" initials="GW" userId="44b55695076b2d4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B3B"/>
    <a:srgbClr val="00A88F"/>
    <a:srgbClr val="062F6E"/>
    <a:srgbClr val="595959"/>
    <a:srgbClr val="4FC6DB"/>
    <a:srgbClr val="B3E6EF"/>
    <a:srgbClr val="000000"/>
    <a:srgbClr val="FFFFFF"/>
    <a:srgbClr val="C78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5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CDAAC-92C6-4DB1-83E1-1561C62FC90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9A04BA-0D40-4558-97CF-625EAF554771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Ongoing</a:t>
          </a:r>
        </a:p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Feedback</a:t>
          </a:r>
        </a:p>
      </dgm:t>
    </dgm:pt>
    <dgm:pt modelId="{24FAEEC0-0D61-4D34-B9A9-CDAE5A986C28}" type="parTrans" cxnId="{13C765EA-5912-4E27-9A6C-C501DAD90035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14E4AD-5FB4-41BB-AF90-D96E5B367AEA}" type="sibTrans" cxnId="{13C765EA-5912-4E27-9A6C-C501DAD90035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CFB790-13B9-429A-A286-A48D814082E8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BCC presentation and approval of Initiatives</a:t>
          </a:r>
        </a:p>
      </dgm:t>
    </dgm:pt>
    <dgm:pt modelId="{0362F6AE-869F-440B-AF5F-40FFDD221716}" type="parTrans" cxnId="{7FCB4984-E774-43A0-8412-9A8593124F79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BCBCE-6AF0-4550-8A6B-E7DCDD82B089}" type="sibTrans" cxnId="{7FCB4984-E774-43A0-8412-9A8593124F79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EA92A5-5DA4-419A-B465-08DC65DEAAEC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Development with Strategic Initiative Alignment</a:t>
          </a:r>
        </a:p>
      </dgm:t>
    </dgm:pt>
    <dgm:pt modelId="{23BAEB84-8B0E-405D-A561-7285A51E7A54}" type="parTrans" cxnId="{1EA886E6-2B4A-434D-8D3A-4D66962D2938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08F750-3631-4C81-AEA1-7889C4A5A62F}" type="sibTrans" cxnId="{1EA886E6-2B4A-434D-8D3A-4D66962D2938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875A0F-7A4A-49E5-BAF6-00FEC1B9D1D4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Progress Updates</a:t>
          </a:r>
        </a:p>
      </dgm:t>
    </dgm:pt>
    <dgm:pt modelId="{BEE692A1-1673-4982-A6F0-62081E9C15E1}" type="parTrans" cxnId="{9FBA31B5-CCB3-4677-95BF-68A8E568CF31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DF810C-16D3-4125-B746-9F34F0E65627}" type="sibTrans" cxnId="{9FBA31B5-CCB3-4677-95BF-68A8E568CF31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1F3BA9-C915-4D5E-BE05-A199DF76F062}">
      <dgm:prSet phldrT="[Text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Annual Report</a:t>
          </a:r>
        </a:p>
      </dgm:t>
    </dgm:pt>
    <dgm:pt modelId="{2BA63E2B-3758-4A30-BAAE-87858D9D67DD}" type="parTrans" cxnId="{1BBFC0DA-BF69-4A2C-B419-A273F76B725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8A4E-5848-4391-8C63-216B8393D845}" type="sibTrans" cxnId="{1BBFC0DA-BF69-4A2C-B419-A273F76B7252}">
      <dgm:prSet/>
      <dgm:spPr/>
      <dgm:t>
        <a:bodyPr/>
        <a:lstStyle/>
        <a:p>
          <a:endParaRPr lang="en-US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42C7D4-8731-4A2B-AADA-9D7D9BACD4BA}" type="pres">
      <dgm:prSet presAssocID="{017CDAAC-92C6-4DB1-83E1-1561C62FC907}" presName="cycle" presStyleCnt="0">
        <dgm:presLayoutVars>
          <dgm:dir/>
          <dgm:resizeHandles val="exact"/>
        </dgm:presLayoutVars>
      </dgm:prSet>
      <dgm:spPr/>
    </dgm:pt>
    <dgm:pt modelId="{55EF6580-1662-43A5-8077-E6949C383974}" type="pres">
      <dgm:prSet presAssocID="{519A04BA-0D40-4558-97CF-625EAF554771}" presName="node" presStyleLbl="node1" presStyleIdx="0" presStyleCnt="5">
        <dgm:presLayoutVars>
          <dgm:bulletEnabled val="1"/>
        </dgm:presLayoutVars>
      </dgm:prSet>
      <dgm:spPr/>
    </dgm:pt>
    <dgm:pt modelId="{872E6D82-EB8D-43B9-99D9-36EC7843FD78}" type="pres">
      <dgm:prSet presAssocID="{0814E4AD-5FB4-41BB-AF90-D96E5B367AEA}" presName="sibTrans" presStyleLbl="sibTrans2D1" presStyleIdx="0" presStyleCnt="5"/>
      <dgm:spPr/>
    </dgm:pt>
    <dgm:pt modelId="{35BF2A56-469D-43CC-98ED-88D956B3C14E}" type="pres">
      <dgm:prSet presAssocID="{0814E4AD-5FB4-41BB-AF90-D96E5B367AEA}" presName="connectorText" presStyleLbl="sibTrans2D1" presStyleIdx="0" presStyleCnt="5"/>
      <dgm:spPr/>
    </dgm:pt>
    <dgm:pt modelId="{3C496F4E-9860-47FA-81AF-1FEC9B7340DA}" type="pres">
      <dgm:prSet presAssocID="{CECFB790-13B9-429A-A286-A48D814082E8}" presName="node" presStyleLbl="node1" presStyleIdx="1" presStyleCnt="5">
        <dgm:presLayoutVars>
          <dgm:bulletEnabled val="1"/>
        </dgm:presLayoutVars>
      </dgm:prSet>
      <dgm:spPr/>
    </dgm:pt>
    <dgm:pt modelId="{C07371D1-5948-4ADE-BC2F-5568D30D777E}" type="pres">
      <dgm:prSet presAssocID="{192BCBCE-6AF0-4550-8A6B-E7DCDD82B089}" presName="sibTrans" presStyleLbl="sibTrans2D1" presStyleIdx="1" presStyleCnt="5"/>
      <dgm:spPr/>
    </dgm:pt>
    <dgm:pt modelId="{40E52F09-9430-4FF7-94C1-DD16C3465D5E}" type="pres">
      <dgm:prSet presAssocID="{192BCBCE-6AF0-4550-8A6B-E7DCDD82B089}" presName="connectorText" presStyleLbl="sibTrans2D1" presStyleIdx="1" presStyleCnt="5"/>
      <dgm:spPr/>
    </dgm:pt>
    <dgm:pt modelId="{3A49200C-4D11-463E-A791-CC4925366856}" type="pres">
      <dgm:prSet presAssocID="{01EA92A5-5DA4-419A-B465-08DC65DEAAEC}" presName="node" presStyleLbl="node1" presStyleIdx="2" presStyleCnt="5">
        <dgm:presLayoutVars>
          <dgm:bulletEnabled val="1"/>
        </dgm:presLayoutVars>
      </dgm:prSet>
      <dgm:spPr/>
    </dgm:pt>
    <dgm:pt modelId="{39D0A99E-BAB4-4952-B710-151FE2966040}" type="pres">
      <dgm:prSet presAssocID="{4408F750-3631-4C81-AEA1-7889C4A5A62F}" presName="sibTrans" presStyleLbl="sibTrans2D1" presStyleIdx="2" presStyleCnt="5" custLinFactNeighborY="2918"/>
      <dgm:spPr/>
    </dgm:pt>
    <dgm:pt modelId="{E6AA6B7C-25E2-4935-AD76-6BE161C726BD}" type="pres">
      <dgm:prSet presAssocID="{4408F750-3631-4C81-AEA1-7889C4A5A62F}" presName="connectorText" presStyleLbl="sibTrans2D1" presStyleIdx="2" presStyleCnt="5"/>
      <dgm:spPr/>
    </dgm:pt>
    <dgm:pt modelId="{3823793D-2DBD-4837-8AAE-43DB08E441C5}" type="pres">
      <dgm:prSet presAssocID="{57875A0F-7A4A-49E5-BAF6-00FEC1B9D1D4}" presName="node" presStyleLbl="node1" presStyleIdx="3" presStyleCnt="5">
        <dgm:presLayoutVars>
          <dgm:bulletEnabled val="1"/>
        </dgm:presLayoutVars>
      </dgm:prSet>
      <dgm:spPr/>
    </dgm:pt>
    <dgm:pt modelId="{81E4851B-3940-4F32-9870-2ED6099BAFFE}" type="pres">
      <dgm:prSet presAssocID="{7CDF810C-16D3-4125-B746-9F34F0E65627}" presName="sibTrans" presStyleLbl="sibTrans2D1" presStyleIdx="3" presStyleCnt="5"/>
      <dgm:spPr/>
    </dgm:pt>
    <dgm:pt modelId="{A549EA09-1791-49F0-8F7F-5611C16726A7}" type="pres">
      <dgm:prSet presAssocID="{7CDF810C-16D3-4125-B746-9F34F0E65627}" presName="connectorText" presStyleLbl="sibTrans2D1" presStyleIdx="3" presStyleCnt="5"/>
      <dgm:spPr/>
    </dgm:pt>
    <dgm:pt modelId="{034D6636-011D-4CAE-A753-3FE645258E21}" type="pres">
      <dgm:prSet presAssocID="{491F3BA9-C915-4D5E-BE05-A199DF76F062}" presName="node" presStyleLbl="node1" presStyleIdx="4" presStyleCnt="5">
        <dgm:presLayoutVars>
          <dgm:bulletEnabled val="1"/>
        </dgm:presLayoutVars>
      </dgm:prSet>
      <dgm:spPr/>
    </dgm:pt>
    <dgm:pt modelId="{2CC53C79-FE6C-4ED1-8813-BF6AB2078530}" type="pres">
      <dgm:prSet presAssocID="{00E58A4E-5848-4391-8C63-216B8393D845}" presName="sibTrans" presStyleLbl="sibTrans2D1" presStyleIdx="4" presStyleCnt="5"/>
      <dgm:spPr/>
    </dgm:pt>
    <dgm:pt modelId="{CB059D60-6799-41FB-8632-9AC11A0AA44D}" type="pres">
      <dgm:prSet presAssocID="{00E58A4E-5848-4391-8C63-216B8393D845}" presName="connectorText" presStyleLbl="sibTrans2D1" presStyleIdx="4" presStyleCnt="5"/>
      <dgm:spPr/>
    </dgm:pt>
  </dgm:ptLst>
  <dgm:cxnLst>
    <dgm:cxn modelId="{D6712812-7100-49B7-9570-D7D4F48EF888}" type="presOf" srcId="{192BCBCE-6AF0-4550-8A6B-E7DCDD82B089}" destId="{40E52F09-9430-4FF7-94C1-DD16C3465D5E}" srcOrd="1" destOrd="0" presId="urn:microsoft.com/office/officeart/2005/8/layout/cycle2"/>
    <dgm:cxn modelId="{0CBFF05B-5A57-46DA-9FEF-D110BA7329FE}" type="presOf" srcId="{491F3BA9-C915-4D5E-BE05-A199DF76F062}" destId="{034D6636-011D-4CAE-A753-3FE645258E21}" srcOrd="0" destOrd="0" presId="urn:microsoft.com/office/officeart/2005/8/layout/cycle2"/>
    <dgm:cxn modelId="{9F4FBE5C-E065-4E18-8121-8702D6C0D58F}" type="presOf" srcId="{0814E4AD-5FB4-41BB-AF90-D96E5B367AEA}" destId="{872E6D82-EB8D-43B9-99D9-36EC7843FD78}" srcOrd="0" destOrd="0" presId="urn:microsoft.com/office/officeart/2005/8/layout/cycle2"/>
    <dgm:cxn modelId="{DDC92B46-FFC3-4804-BBDA-1F2CCE8CCB0F}" type="presOf" srcId="{017CDAAC-92C6-4DB1-83E1-1561C62FC907}" destId="{6342C7D4-8731-4A2B-AADA-9D7D9BACD4BA}" srcOrd="0" destOrd="0" presId="urn:microsoft.com/office/officeart/2005/8/layout/cycle2"/>
    <dgm:cxn modelId="{C970A047-B1A8-48C2-A9AF-4F1B7CA9A630}" type="presOf" srcId="{01EA92A5-5DA4-419A-B465-08DC65DEAAEC}" destId="{3A49200C-4D11-463E-A791-CC4925366856}" srcOrd="0" destOrd="0" presId="urn:microsoft.com/office/officeart/2005/8/layout/cycle2"/>
    <dgm:cxn modelId="{760E7369-51B8-40C8-BE6A-6921141F31DB}" type="presOf" srcId="{00E58A4E-5848-4391-8C63-216B8393D845}" destId="{CB059D60-6799-41FB-8632-9AC11A0AA44D}" srcOrd="1" destOrd="0" presId="urn:microsoft.com/office/officeart/2005/8/layout/cycle2"/>
    <dgm:cxn modelId="{5387B349-4EF9-4DA4-B71B-8E4B4BD33762}" type="presOf" srcId="{00E58A4E-5848-4391-8C63-216B8393D845}" destId="{2CC53C79-FE6C-4ED1-8813-BF6AB2078530}" srcOrd="0" destOrd="0" presId="urn:microsoft.com/office/officeart/2005/8/layout/cycle2"/>
    <dgm:cxn modelId="{7EADDC6A-050F-4FA2-9861-8C47D90AFB96}" type="presOf" srcId="{4408F750-3631-4C81-AEA1-7889C4A5A62F}" destId="{E6AA6B7C-25E2-4935-AD76-6BE161C726BD}" srcOrd="1" destOrd="0" presId="urn:microsoft.com/office/officeart/2005/8/layout/cycle2"/>
    <dgm:cxn modelId="{808E534B-26EF-48BE-AA3A-D78A39B0941A}" type="presOf" srcId="{192BCBCE-6AF0-4550-8A6B-E7DCDD82B089}" destId="{C07371D1-5948-4ADE-BC2F-5568D30D777E}" srcOrd="0" destOrd="0" presId="urn:microsoft.com/office/officeart/2005/8/layout/cycle2"/>
    <dgm:cxn modelId="{51082580-9797-43CD-AA09-7EA8213919C6}" type="presOf" srcId="{519A04BA-0D40-4558-97CF-625EAF554771}" destId="{55EF6580-1662-43A5-8077-E6949C383974}" srcOrd="0" destOrd="0" presId="urn:microsoft.com/office/officeart/2005/8/layout/cycle2"/>
    <dgm:cxn modelId="{7FCB4984-E774-43A0-8412-9A8593124F79}" srcId="{017CDAAC-92C6-4DB1-83E1-1561C62FC907}" destId="{CECFB790-13B9-429A-A286-A48D814082E8}" srcOrd="1" destOrd="0" parTransId="{0362F6AE-869F-440B-AF5F-40FFDD221716}" sibTransId="{192BCBCE-6AF0-4550-8A6B-E7DCDD82B089}"/>
    <dgm:cxn modelId="{B63BC792-4C77-4BA5-B2F6-FFF6804C7EC3}" type="presOf" srcId="{7CDF810C-16D3-4125-B746-9F34F0E65627}" destId="{81E4851B-3940-4F32-9870-2ED6099BAFFE}" srcOrd="0" destOrd="0" presId="urn:microsoft.com/office/officeart/2005/8/layout/cycle2"/>
    <dgm:cxn modelId="{9FBA31B5-CCB3-4677-95BF-68A8E568CF31}" srcId="{017CDAAC-92C6-4DB1-83E1-1561C62FC907}" destId="{57875A0F-7A4A-49E5-BAF6-00FEC1B9D1D4}" srcOrd="3" destOrd="0" parTransId="{BEE692A1-1673-4982-A6F0-62081E9C15E1}" sibTransId="{7CDF810C-16D3-4125-B746-9F34F0E65627}"/>
    <dgm:cxn modelId="{6836DDCB-C5C2-44AF-AB83-859083B856DB}" type="presOf" srcId="{57875A0F-7A4A-49E5-BAF6-00FEC1B9D1D4}" destId="{3823793D-2DBD-4837-8AAE-43DB08E441C5}" srcOrd="0" destOrd="0" presId="urn:microsoft.com/office/officeart/2005/8/layout/cycle2"/>
    <dgm:cxn modelId="{1BBFC0DA-BF69-4A2C-B419-A273F76B7252}" srcId="{017CDAAC-92C6-4DB1-83E1-1561C62FC907}" destId="{491F3BA9-C915-4D5E-BE05-A199DF76F062}" srcOrd="4" destOrd="0" parTransId="{2BA63E2B-3758-4A30-BAAE-87858D9D67DD}" sibTransId="{00E58A4E-5848-4391-8C63-216B8393D845}"/>
    <dgm:cxn modelId="{1EA886E6-2B4A-434D-8D3A-4D66962D2938}" srcId="{017CDAAC-92C6-4DB1-83E1-1561C62FC907}" destId="{01EA92A5-5DA4-419A-B465-08DC65DEAAEC}" srcOrd="2" destOrd="0" parTransId="{23BAEB84-8B0E-405D-A561-7285A51E7A54}" sibTransId="{4408F750-3631-4C81-AEA1-7889C4A5A62F}"/>
    <dgm:cxn modelId="{13C765EA-5912-4E27-9A6C-C501DAD90035}" srcId="{017CDAAC-92C6-4DB1-83E1-1561C62FC907}" destId="{519A04BA-0D40-4558-97CF-625EAF554771}" srcOrd="0" destOrd="0" parTransId="{24FAEEC0-0D61-4D34-B9A9-CDAE5A986C28}" sibTransId="{0814E4AD-5FB4-41BB-AF90-D96E5B367AEA}"/>
    <dgm:cxn modelId="{F59744EC-0660-4BA7-A1B5-09343024489E}" type="presOf" srcId="{7CDF810C-16D3-4125-B746-9F34F0E65627}" destId="{A549EA09-1791-49F0-8F7F-5611C16726A7}" srcOrd="1" destOrd="0" presId="urn:microsoft.com/office/officeart/2005/8/layout/cycle2"/>
    <dgm:cxn modelId="{DB4DCEF1-3ED3-4B61-9984-903BC7FF03DA}" type="presOf" srcId="{CECFB790-13B9-429A-A286-A48D814082E8}" destId="{3C496F4E-9860-47FA-81AF-1FEC9B7340DA}" srcOrd="0" destOrd="0" presId="urn:microsoft.com/office/officeart/2005/8/layout/cycle2"/>
    <dgm:cxn modelId="{042941F7-8241-44D8-A4FA-6D8D6578517B}" type="presOf" srcId="{4408F750-3631-4C81-AEA1-7889C4A5A62F}" destId="{39D0A99E-BAB4-4952-B710-151FE2966040}" srcOrd="0" destOrd="0" presId="urn:microsoft.com/office/officeart/2005/8/layout/cycle2"/>
    <dgm:cxn modelId="{A847C0F9-85DE-4AF2-8416-75FEAB844B6D}" type="presOf" srcId="{0814E4AD-5FB4-41BB-AF90-D96E5B367AEA}" destId="{35BF2A56-469D-43CC-98ED-88D956B3C14E}" srcOrd="1" destOrd="0" presId="urn:microsoft.com/office/officeart/2005/8/layout/cycle2"/>
    <dgm:cxn modelId="{50FEC19E-02A2-4BEE-A245-868F55D0A0F8}" type="presParOf" srcId="{6342C7D4-8731-4A2B-AADA-9D7D9BACD4BA}" destId="{55EF6580-1662-43A5-8077-E6949C383974}" srcOrd="0" destOrd="0" presId="urn:microsoft.com/office/officeart/2005/8/layout/cycle2"/>
    <dgm:cxn modelId="{7F357239-324F-4560-B361-CA4D28DC28B7}" type="presParOf" srcId="{6342C7D4-8731-4A2B-AADA-9D7D9BACD4BA}" destId="{872E6D82-EB8D-43B9-99D9-36EC7843FD78}" srcOrd="1" destOrd="0" presId="urn:microsoft.com/office/officeart/2005/8/layout/cycle2"/>
    <dgm:cxn modelId="{73D2F1A9-8262-4F87-9A73-30ADA2854F7D}" type="presParOf" srcId="{872E6D82-EB8D-43B9-99D9-36EC7843FD78}" destId="{35BF2A56-469D-43CC-98ED-88D956B3C14E}" srcOrd="0" destOrd="0" presId="urn:microsoft.com/office/officeart/2005/8/layout/cycle2"/>
    <dgm:cxn modelId="{A9F072F5-46BC-41BB-B9A9-9B30B824A1FF}" type="presParOf" srcId="{6342C7D4-8731-4A2B-AADA-9D7D9BACD4BA}" destId="{3C496F4E-9860-47FA-81AF-1FEC9B7340DA}" srcOrd="2" destOrd="0" presId="urn:microsoft.com/office/officeart/2005/8/layout/cycle2"/>
    <dgm:cxn modelId="{8DAA5BAC-2E1C-4EFF-85C5-6AD627CAE4AF}" type="presParOf" srcId="{6342C7D4-8731-4A2B-AADA-9D7D9BACD4BA}" destId="{C07371D1-5948-4ADE-BC2F-5568D30D777E}" srcOrd="3" destOrd="0" presId="urn:microsoft.com/office/officeart/2005/8/layout/cycle2"/>
    <dgm:cxn modelId="{8FD85096-3A2C-4A1F-8527-968AC86E6ECC}" type="presParOf" srcId="{C07371D1-5948-4ADE-BC2F-5568D30D777E}" destId="{40E52F09-9430-4FF7-94C1-DD16C3465D5E}" srcOrd="0" destOrd="0" presId="urn:microsoft.com/office/officeart/2005/8/layout/cycle2"/>
    <dgm:cxn modelId="{A244D16F-FB87-4B40-8517-BF47EFB47B3F}" type="presParOf" srcId="{6342C7D4-8731-4A2B-AADA-9D7D9BACD4BA}" destId="{3A49200C-4D11-463E-A791-CC4925366856}" srcOrd="4" destOrd="0" presId="urn:microsoft.com/office/officeart/2005/8/layout/cycle2"/>
    <dgm:cxn modelId="{450445FE-102B-449B-BA93-51E24ED78082}" type="presParOf" srcId="{6342C7D4-8731-4A2B-AADA-9D7D9BACD4BA}" destId="{39D0A99E-BAB4-4952-B710-151FE2966040}" srcOrd="5" destOrd="0" presId="urn:microsoft.com/office/officeart/2005/8/layout/cycle2"/>
    <dgm:cxn modelId="{8F256CF3-37D9-44AA-9EB6-10DD2EC4A3FB}" type="presParOf" srcId="{39D0A99E-BAB4-4952-B710-151FE2966040}" destId="{E6AA6B7C-25E2-4935-AD76-6BE161C726BD}" srcOrd="0" destOrd="0" presId="urn:microsoft.com/office/officeart/2005/8/layout/cycle2"/>
    <dgm:cxn modelId="{B015C4FD-E369-4ACE-BEE4-BBF29C5E3588}" type="presParOf" srcId="{6342C7D4-8731-4A2B-AADA-9D7D9BACD4BA}" destId="{3823793D-2DBD-4837-8AAE-43DB08E441C5}" srcOrd="6" destOrd="0" presId="urn:microsoft.com/office/officeart/2005/8/layout/cycle2"/>
    <dgm:cxn modelId="{B39E3515-FB9D-4A7B-A136-AD24CC768BEA}" type="presParOf" srcId="{6342C7D4-8731-4A2B-AADA-9D7D9BACD4BA}" destId="{81E4851B-3940-4F32-9870-2ED6099BAFFE}" srcOrd="7" destOrd="0" presId="urn:microsoft.com/office/officeart/2005/8/layout/cycle2"/>
    <dgm:cxn modelId="{E04B135D-5684-4602-A975-79E7182CA385}" type="presParOf" srcId="{81E4851B-3940-4F32-9870-2ED6099BAFFE}" destId="{A549EA09-1791-49F0-8F7F-5611C16726A7}" srcOrd="0" destOrd="0" presId="urn:microsoft.com/office/officeart/2005/8/layout/cycle2"/>
    <dgm:cxn modelId="{FF749F14-32BA-41DF-AEDB-D2E041329A40}" type="presParOf" srcId="{6342C7D4-8731-4A2B-AADA-9D7D9BACD4BA}" destId="{034D6636-011D-4CAE-A753-3FE645258E21}" srcOrd="8" destOrd="0" presId="urn:microsoft.com/office/officeart/2005/8/layout/cycle2"/>
    <dgm:cxn modelId="{89F454ED-3644-4853-8C12-448C0D6CE493}" type="presParOf" srcId="{6342C7D4-8731-4A2B-AADA-9D7D9BACD4BA}" destId="{2CC53C79-FE6C-4ED1-8813-BF6AB2078530}" srcOrd="9" destOrd="0" presId="urn:microsoft.com/office/officeart/2005/8/layout/cycle2"/>
    <dgm:cxn modelId="{A6368100-6F5C-4045-A904-B9E40BDFB1BD}" type="presParOf" srcId="{2CC53C79-FE6C-4ED1-8813-BF6AB2078530}" destId="{CB059D60-6799-41FB-8632-9AC11A0AA4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6580-1662-43A5-8077-E6949C383974}">
      <dsp:nvSpPr>
        <dsp:cNvPr id="0" name=""/>
        <dsp:cNvSpPr/>
      </dsp:nvSpPr>
      <dsp:spPr>
        <a:xfrm>
          <a:off x="2236280" y="947"/>
          <a:ext cx="1408533" cy="14085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Ongoing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Feedback</a:t>
          </a:r>
        </a:p>
      </dsp:txBody>
      <dsp:txXfrm>
        <a:off x="2442555" y="207222"/>
        <a:ext cx="995983" cy="995983"/>
      </dsp:txXfrm>
    </dsp:sp>
    <dsp:sp modelId="{872E6D82-EB8D-43B9-99D9-36EC7843FD78}">
      <dsp:nvSpPr>
        <dsp:cNvPr id="0" name=""/>
        <dsp:cNvSpPr/>
      </dsp:nvSpPr>
      <dsp:spPr>
        <a:xfrm rot="2160000">
          <a:off x="3600024" y="1082272"/>
          <a:ext cx="373300" cy="475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0718" y="1144435"/>
        <a:ext cx="261310" cy="285228"/>
      </dsp:txXfrm>
    </dsp:sp>
    <dsp:sp modelId="{3C496F4E-9860-47FA-81AF-1FEC9B7340DA}">
      <dsp:nvSpPr>
        <dsp:cNvPr id="0" name=""/>
        <dsp:cNvSpPr/>
      </dsp:nvSpPr>
      <dsp:spPr>
        <a:xfrm>
          <a:off x="3945630" y="1242863"/>
          <a:ext cx="1408533" cy="1408533"/>
        </a:xfrm>
        <a:prstGeom prst="ellipse">
          <a:avLst/>
        </a:prstGeom>
        <a:solidFill>
          <a:schemeClr val="accent5">
            <a:hueOff val="679069"/>
            <a:satOff val="-2585"/>
            <a:lumOff val="-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BCC presentation and approval of Initiatives</a:t>
          </a:r>
        </a:p>
      </dsp:txBody>
      <dsp:txXfrm>
        <a:off x="4151905" y="1449138"/>
        <a:ext cx="995983" cy="995983"/>
      </dsp:txXfrm>
    </dsp:sp>
    <dsp:sp modelId="{C07371D1-5948-4ADE-BC2F-5568D30D777E}">
      <dsp:nvSpPr>
        <dsp:cNvPr id="0" name=""/>
        <dsp:cNvSpPr/>
      </dsp:nvSpPr>
      <dsp:spPr>
        <a:xfrm rot="6480000">
          <a:off x="4140055" y="2704123"/>
          <a:ext cx="373300" cy="475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9069"/>
            <a:satOff val="-2585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13353" y="2745945"/>
        <a:ext cx="261310" cy="285228"/>
      </dsp:txXfrm>
    </dsp:sp>
    <dsp:sp modelId="{3A49200C-4D11-463E-A791-CC4925366856}">
      <dsp:nvSpPr>
        <dsp:cNvPr id="0" name=""/>
        <dsp:cNvSpPr/>
      </dsp:nvSpPr>
      <dsp:spPr>
        <a:xfrm>
          <a:off x="3292717" y="3252325"/>
          <a:ext cx="1408533" cy="1408533"/>
        </a:xfrm>
        <a:prstGeom prst="ellipse">
          <a:avLst/>
        </a:prstGeom>
        <a:solidFill>
          <a:schemeClr val="accent5">
            <a:hueOff val="1358137"/>
            <a:satOff val="-5169"/>
            <a:lumOff val="-50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Budget Development with Strategic Initiative Alignment</a:t>
          </a:r>
        </a:p>
      </dsp:txBody>
      <dsp:txXfrm>
        <a:off x="3498992" y="3458600"/>
        <a:ext cx="995983" cy="995983"/>
      </dsp:txXfrm>
    </dsp:sp>
    <dsp:sp modelId="{39D0A99E-BAB4-4952-B710-151FE2966040}">
      <dsp:nvSpPr>
        <dsp:cNvPr id="0" name=""/>
        <dsp:cNvSpPr/>
      </dsp:nvSpPr>
      <dsp:spPr>
        <a:xfrm rot="10800000">
          <a:off x="2764461" y="3732774"/>
          <a:ext cx="373300" cy="475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358137"/>
            <a:satOff val="-5169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76451" y="3827850"/>
        <a:ext cx="261310" cy="285228"/>
      </dsp:txXfrm>
    </dsp:sp>
    <dsp:sp modelId="{3823793D-2DBD-4837-8AAE-43DB08E441C5}">
      <dsp:nvSpPr>
        <dsp:cNvPr id="0" name=""/>
        <dsp:cNvSpPr/>
      </dsp:nvSpPr>
      <dsp:spPr>
        <a:xfrm>
          <a:off x="1179843" y="3252325"/>
          <a:ext cx="1408533" cy="1408533"/>
        </a:xfrm>
        <a:prstGeom prst="ellipse">
          <a:avLst/>
        </a:prstGeom>
        <a:solidFill>
          <a:schemeClr val="accent5">
            <a:hueOff val="2037206"/>
            <a:satOff val="-7754"/>
            <a:lumOff val="-764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Progress Updates</a:t>
          </a:r>
        </a:p>
      </dsp:txBody>
      <dsp:txXfrm>
        <a:off x="1386118" y="3458600"/>
        <a:ext cx="995983" cy="995983"/>
      </dsp:txXfrm>
    </dsp:sp>
    <dsp:sp modelId="{81E4851B-3940-4F32-9870-2ED6099BAFFE}">
      <dsp:nvSpPr>
        <dsp:cNvPr id="0" name=""/>
        <dsp:cNvSpPr/>
      </dsp:nvSpPr>
      <dsp:spPr>
        <a:xfrm rot="15120000">
          <a:off x="1374267" y="2724219"/>
          <a:ext cx="373300" cy="475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37206"/>
            <a:satOff val="-7754"/>
            <a:lumOff val="-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447565" y="2872549"/>
        <a:ext cx="261310" cy="285228"/>
      </dsp:txXfrm>
    </dsp:sp>
    <dsp:sp modelId="{034D6636-011D-4CAE-A753-3FE645258E21}">
      <dsp:nvSpPr>
        <dsp:cNvPr id="0" name=""/>
        <dsp:cNvSpPr/>
      </dsp:nvSpPr>
      <dsp:spPr>
        <a:xfrm>
          <a:off x="526929" y="1242863"/>
          <a:ext cx="1408533" cy="1408533"/>
        </a:xfrm>
        <a:prstGeom prst="ellipse">
          <a:avLst/>
        </a:prstGeom>
        <a:solidFill>
          <a:schemeClr val="accent5">
            <a:hueOff val="2716274"/>
            <a:satOff val="-10338"/>
            <a:lumOff val="-101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Annual Report</a:t>
          </a:r>
        </a:p>
      </dsp:txBody>
      <dsp:txXfrm>
        <a:off x="733204" y="1449138"/>
        <a:ext cx="995983" cy="995983"/>
      </dsp:txXfrm>
    </dsp:sp>
    <dsp:sp modelId="{2CC53C79-FE6C-4ED1-8813-BF6AB2078530}">
      <dsp:nvSpPr>
        <dsp:cNvPr id="0" name=""/>
        <dsp:cNvSpPr/>
      </dsp:nvSpPr>
      <dsp:spPr>
        <a:xfrm rot="19440000">
          <a:off x="1890674" y="1094692"/>
          <a:ext cx="373300" cy="475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716274"/>
            <a:satOff val="-10338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1368" y="1222681"/>
        <a:ext cx="261310" cy="285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35520-7862-4484-8EEE-83D00D6E8F50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96A6-736E-472B-827B-02D2EB30E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8021-70C1-48D5-A1C2-4A90B03D3E07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CD1-73D8-4AF2-A5DD-60F98419A243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1DBD-8691-4324-948C-C84EB848BA36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569A-B78A-4741-9696-4685D4B21BC8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9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A9C0-527B-44E0-A7B6-ED687786E148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5214-4082-4FBF-BB0C-E0DE571DC54D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E470-0BD8-4697-8038-3EF3EB175AD8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0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79FB-3031-4800-80E1-58FD209EFCBA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795B-777D-4F32-A197-BFAE638C7821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90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76375"/>
            <a:ext cx="10018713" cy="4906693"/>
          </a:xfrm>
        </p:spPr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399212"/>
            <a:ext cx="1143000" cy="365125"/>
          </a:xfrm>
        </p:spPr>
        <p:txBody>
          <a:bodyPr/>
          <a:lstStyle/>
          <a:p>
            <a:fld id="{08F11861-12F5-48AF-8B86-E1957B49919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399212"/>
            <a:ext cx="70841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3023" y="6376778"/>
            <a:ext cx="551167" cy="365125"/>
          </a:xfrm>
        </p:spPr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9D27-0BAF-4B3B-BB28-8D804F0F1864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0182-789E-44D2-B67C-C81D15CABC03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6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4524-0AF6-4834-B3A8-54F739625688}" type="datetime1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CF1-A563-4365-A0D8-090D8EF4BF81}" type="datetime1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249F-BDAC-4CDC-A47F-E8EF81049A33}" type="datetime1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7232-862A-4C0D-B1B9-3C0D3BB2D50B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DC34-D603-4E5F-A53F-2F335416B44A}" type="datetime1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CCA78-473C-4567-90B9-CB8A1807A8F9}" type="datetime1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3023" y="6374980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ADA11-7AB2-423E-A7D8-5E9782F6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E146-5BD0-402B-A887-BA2822C89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861" y="762051"/>
            <a:ext cx="6851783" cy="2616199"/>
          </a:xfrm>
          <a:effectLst>
            <a:outerShdw blurRad="139700" dist="88900" dir="2700000" algn="tl" rotWithShape="0">
              <a:schemeClr val="tx1">
                <a:alpha val="60000"/>
              </a:scheme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595959"/>
                </a:solidFill>
              </a:rPr>
              <a:t>2023 Strategic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E23CB-E457-D981-D6A0-1551319200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2860" y="4222508"/>
            <a:ext cx="4861665" cy="2195106"/>
          </a:xfrm>
          <a:prstGeom prst="rect">
            <a:avLst/>
          </a:prstGeom>
          <a:effectLst>
            <a:outerShdw blurRad="139700" dist="88900" dir="2700000" algn="tl" rotWithShape="0">
              <a:schemeClr val="tx1">
                <a:alpha val="60000"/>
              </a:schemeClr>
            </a:outerShdw>
          </a:effec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75E0DDE-C826-7E71-EA6A-7EAC2BE0B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37" y="711300"/>
            <a:ext cx="2801200" cy="2717700"/>
          </a:xfrm>
          <a:prstGeom prst="rect">
            <a:avLst/>
          </a:prstGeom>
          <a:effectLst>
            <a:outerShdw blurRad="139700" dist="88900" dir="2700000" algn="tl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7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>
            <a:normAutofit fontScale="90000"/>
          </a:bodyPr>
          <a:lstStyle/>
          <a:p>
            <a:r>
              <a:rPr lang="en-US" dirty="0"/>
              <a:t>Infrastructure and Asset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17901"/>
            <a:ext cx="10018713" cy="5001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To plan, build, and maintain our critical infrastructure and assets to ensure their sustainability and resiliency for current and future needs.</a:t>
            </a:r>
            <a:endParaRPr lang="en-US" sz="3200" u="sng" dirty="0"/>
          </a:p>
          <a:p>
            <a:pPr marL="0" indent="0">
              <a:buNone/>
            </a:pPr>
            <a:r>
              <a:rPr lang="en-US" sz="2600" u="sng" dirty="0"/>
              <a:t>Objectives:</a:t>
            </a:r>
          </a:p>
          <a:p>
            <a:pPr marL="623888" indent="-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and build public infrastructure and facilities to effectively, efficiently, and sustainably meet the needs of our community</a:t>
            </a:r>
          </a:p>
          <a:p>
            <a:pPr marL="623888" indent="-4572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Optimize the useful life of all public infrastructure and resources through proper planning and preventative maintenance</a:t>
            </a:r>
          </a:p>
          <a:p>
            <a:pPr marL="623888" indent="-457200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for the impacts of natural disasters on our critical infrastructure and natural resources</a:t>
            </a:r>
          </a:p>
          <a:p>
            <a:pPr marL="623888" indent="-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Annual Update and Inventory Report (AUIR) and other planning tools to establish and implement plans that concurrently provide public infrastructure</a:t>
            </a:r>
          </a:p>
          <a:p>
            <a:pPr marL="623888" indent="-4572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utilize partnerships to ensure that government facilities meet public expectations</a:t>
            </a:r>
          </a:p>
          <a:p>
            <a:pPr marL="637540" marR="558800" indent="-457834">
              <a:lnSpc>
                <a:spcPct val="80000"/>
              </a:lnSpc>
              <a:spcBef>
                <a:spcPts val="1080"/>
              </a:spcBef>
              <a:buClr>
                <a:srgbClr val="D68309"/>
              </a:buClr>
              <a:buSzPct val="145000"/>
              <a:buFont typeface="Arial"/>
              <a:buChar char="•"/>
              <a:tabLst>
                <a:tab pos="636905" algn="l"/>
                <a:tab pos="637540" algn="l"/>
              </a:tabLst>
            </a:pPr>
            <a:r>
              <a:rPr lang="en-US" sz="2400" spc="-5" dirty="0">
                <a:solidFill>
                  <a:srgbClr val="5A5A5A"/>
                </a:solidFill>
                <a:latin typeface="Calibri"/>
                <a:cs typeface="Calibri"/>
              </a:rPr>
              <a:t>Provide services and programs that sustainably manage the County’s waste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51575-1025-5F17-D705-BE49D36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0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9623"/>
            <a:ext cx="10018713" cy="47423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700" dirty="0"/>
              <a:t>To balance the needs of community growth and development with the protection of our natural resources and environment.</a:t>
            </a:r>
          </a:p>
          <a:p>
            <a:pPr marL="0" indent="0">
              <a:buNone/>
            </a:pPr>
            <a:r>
              <a:rPr lang="en-US" u="sng" dirty="0"/>
              <a:t>Objectives:</a:t>
            </a:r>
          </a:p>
          <a:p>
            <a:pPr marL="623888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prudent and inclusive policy development through effective planning for transportation, land use, and growth management</a:t>
            </a:r>
          </a:p>
          <a:p>
            <a:pPr marL="623888" indent="-457200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and maintain an effective transportation system to reduce traffic congestion and improve the mobility of our residents and visitors</a:t>
            </a:r>
          </a:p>
          <a:p>
            <a:pPr marL="623888" indent="-457200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diverse economic opportunities by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fostering a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business-friendly environment</a:t>
            </a:r>
          </a:p>
          <a:p>
            <a:pPr marL="623888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comprehensive affordable housing opportunities</a:t>
            </a:r>
          </a:p>
          <a:p>
            <a:pPr marL="623888" indent="-45720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Operate an efficient and customer-focused permitting process</a:t>
            </a:r>
          </a:p>
          <a:p>
            <a:pPr marL="623888" indent="-457200"/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integrated and sustainable plans to protect and manage water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3EC0D-B89B-0D78-1734-79491ECB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1CB9F-A0D0-B670-5950-54AAEF79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52359" y="634093"/>
            <a:ext cx="5145498" cy="8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>
            <a:normAutofit/>
          </a:bodyPr>
          <a:lstStyle/>
          <a:p>
            <a:r>
              <a:rPr lang="en-US" dirty="0"/>
              <a:t>Responsible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4258"/>
            <a:ext cx="10018713" cy="48113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To maintain and strengthen public trust and confidence through open and transparent operations, ethical leadership, and meaningful community engagement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600" u="sng" dirty="0"/>
              <a:t>Objectives: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by example with positive and purpose-driven actions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data-driven decision-making through performance management, continuous improvement, and measurable results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 taxpayer money by promoting fiscal stewardship and sound budget oversight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active community engagement and participation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a high-performing work culture with transparency and accountability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a fully responsive, best-in-class Emergency Management capability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Recruit, develop, assess, and retain a high-quality workforce</a:t>
            </a:r>
          </a:p>
          <a:p>
            <a:pPr marL="623888" indent="-4572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Collier County Constitutional Officers in the execution of their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40974-4029-1703-EC98-690ECDD2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9FD1-9988-4BE0-8CD6-7FAFB7E6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>
            <a:normAutofit/>
          </a:bodyPr>
          <a:lstStyle/>
          <a:p>
            <a:r>
              <a:rPr lang="en-US" dirty="0"/>
              <a:t>Annually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0333-6979-42D5-B00B-D2C5EF916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Resume periodic resident survey and incorporate feedback</a:t>
            </a:r>
          </a:p>
          <a:p>
            <a:r>
              <a:rPr lang="en-US" dirty="0"/>
              <a:t>Ongoing resident engagement and outreach</a:t>
            </a:r>
          </a:p>
          <a:p>
            <a:r>
              <a:rPr lang="en-US" dirty="0"/>
              <a:t>Update Initiatives/action items</a:t>
            </a:r>
          </a:p>
          <a:p>
            <a:r>
              <a:rPr lang="en-US" dirty="0"/>
              <a:t>Align initiatives/action items with budget</a:t>
            </a:r>
          </a:p>
          <a:p>
            <a:r>
              <a:rPr lang="en-US" dirty="0"/>
              <a:t>Review progress, adjust, and report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B718E0-1979-184B-4F38-68187DBD69E9}"/>
              </a:ext>
            </a:extLst>
          </p:cNvPr>
          <p:cNvSpPr/>
          <p:nvPr/>
        </p:nvSpPr>
        <p:spPr>
          <a:xfrm>
            <a:off x="13186229" y="134014"/>
            <a:ext cx="8273142" cy="3116499"/>
          </a:xfrm>
          <a:prstGeom prst="roundRect">
            <a:avLst>
              <a:gd name="adj" fmla="val 13407"/>
            </a:avLst>
          </a:prstGeom>
          <a:solidFill>
            <a:srgbClr val="FFE69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Purpose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96A19A-D940-49EF-9F1F-C68AE5857BDD}"/>
              </a:ext>
            </a:extLst>
          </p:cNvPr>
          <p:cNvSpPr/>
          <p:nvPr/>
        </p:nvSpPr>
        <p:spPr>
          <a:xfrm>
            <a:off x="13186228" y="3253559"/>
            <a:ext cx="8011885" cy="1773490"/>
          </a:xfrm>
          <a:prstGeom prst="roundRect">
            <a:avLst>
              <a:gd name="adj" fmla="val 24033"/>
            </a:avLst>
          </a:prstGeom>
          <a:solidFill>
            <a:srgbClr val="F9C6B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Strategy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613D99-A56B-8D09-7BF2-DD7132D79E2F}"/>
              </a:ext>
            </a:extLst>
          </p:cNvPr>
          <p:cNvSpPr/>
          <p:nvPr/>
        </p:nvSpPr>
        <p:spPr>
          <a:xfrm>
            <a:off x="13186227" y="5027049"/>
            <a:ext cx="8011885" cy="1830951"/>
          </a:xfrm>
          <a:prstGeom prst="roundRect">
            <a:avLst>
              <a:gd name="adj" fmla="val 24594"/>
            </a:avLst>
          </a:prstGeom>
          <a:solidFill>
            <a:srgbClr val="B3E6E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Execution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BC2889-28FB-F3AD-B654-51E56F0B1B24}"/>
              </a:ext>
            </a:extLst>
          </p:cNvPr>
          <p:cNvGrpSpPr/>
          <p:nvPr/>
        </p:nvGrpSpPr>
        <p:grpSpPr>
          <a:xfrm>
            <a:off x="17336535" y="140109"/>
            <a:ext cx="7673598" cy="6699078"/>
            <a:chOff x="2261635" y="44404"/>
            <a:chExt cx="7673598" cy="6699078"/>
          </a:xfrm>
        </p:grpSpPr>
        <p:sp>
          <p:nvSpPr>
            <p:cNvPr id="8" name="7">
              <a:extLst>
                <a:ext uri="{FF2B5EF4-FFF2-40B4-BE49-F238E27FC236}">
                  <a16:creationId xmlns:a16="http://schemas.microsoft.com/office/drawing/2014/main" id="{7C830583-CD8E-2595-C65C-6621CEF47E09}"/>
                </a:ext>
              </a:extLst>
            </p:cNvPr>
            <p:cNvSpPr/>
            <p:nvPr/>
          </p:nvSpPr>
          <p:spPr>
            <a:xfrm>
              <a:off x="2261635" y="5832339"/>
              <a:ext cx="7666348" cy="908095"/>
            </a:xfrm>
            <a:custGeom>
              <a:avLst/>
              <a:gdLst>
                <a:gd name="connsiteX0" fmla="*/ 403558 w 7666348"/>
                <a:gd name="connsiteY0" fmla="*/ 0 h 897195"/>
                <a:gd name="connsiteX1" fmla="*/ 7263043 w 7666348"/>
                <a:gd name="connsiteY1" fmla="*/ 0 h 897195"/>
                <a:gd name="connsiteX2" fmla="*/ 7654016 w 7666348"/>
                <a:gd name="connsiteY2" fmla="*/ 679192 h 897195"/>
                <a:gd name="connsiteX3" fmla="*/ 7666348 w 7666348"/>
                <a:gd name="connsiteY3" fmla="*/ 740273 h 897195"/>
                <a:gd name="connsiteX4" fmla="*/ 7509426 w 7666348"/>
                <a:gd name="connsiteY4" fmla="*/ 897195 h 897195"/>
                <a:gd name="connsiteX5" fmla="*/ 7505883 w 7666348"/>
                <a:gd name="connsiteY5" fmla="*/ 896480 h 897195"/>
                <a:gd name="connsiteX6" fmla="*/ 7505471 w 7666348"/>
                <a:gd name="connsiteY6" fmla="*/ 897194 h 897195"/>
                <a:gd name="connsiteX7" fmla="*/ 160240 w 7666348"/>
                <a:gd name="connsiteY7" fmla="*/ 897194 h 897195"/>
                <a:gd name="connsiteX8" fmla="*/ 159894 w 7666348"/>
                <a:gd name="connsiteY8" fmla="*/ 896595 h 897195"/>
                <a:gd name="connsiteX9" fmla="*/ 156922 w 7666348"/>
                <a:gd name="connsiteY9" fmla="*/ 897195 h 897195"/>
                <a:gd name="connsiteX10" fmla="*/ 0 w 7666348"/>
                <a:gd name="connsiteY10" fmla="*/ 740273 h 897195"/>
                <a:gd name="connsiteX11" fmla="*/ 12332 w 7666348"/>
                <a:gd name="connsiteY11" fmla="*/ 679192 h 897195"/>
                <a:gd name="connsiteX12" fmla="*/ 403558 w 7666348"/>
                <a:gd name="connsiteY12" fmla="*/ 0 h 89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6348" h="897195">
                  <a:moveTo>
                    <a:pt x="403558" y="0"/>
                  </a:moveTo>
                  <a:lnTo>
                    <a:pt x="7263043" y="0"/>
                  </a:lnTo>
                  <a:lnTo>
                    <a:pt x="7654016" y="679192"/>
                  </a:lnTo>
                  <a:cubicBezTo>
                    <a:pt x="7661957" y="697966"/>
                    <a:pt x="7666348" y="718607"/>
                    <a:pt x="7666348" y="740273"/>
                  </a:cubicBezTo>
                  <a:cubicBezTo>
                    <a:pt x="7666348" y="826939"/>
                    <a:pt x="7596092" y="897195"/>
                    <a:pt x="7509426" y="897195"/>
                  </a:cubicBezTo>
                  <a:lnTo>
                    <a:pt x="7505883" y="896480"/>
                  </a:lnTo>
                  <a:lnTo>
                    <a:pt x="7505471" y="897194"/>
                  </a:lnTo>
                  <a:lnTo>
                    <a:pt x="160240" y="897194"/>
                  </a:lnTo>
                  <a:lnTo>
                    <a:pt x="159894" y="896595"/>
                  </a:lnTo>
                  <a:lnTo>
                    <a:pt x="156922" y="897195"/>
                  </a:lnTo>
                  <a:cubicBezTo>
                    <a:pt x="70256" y="897195"/>
                    <a:pt x="0" y="826939"/>
                    <a:pt x="0" y="740273"/>
                  </a:cubicBezTo>
                  <a:cubicBezTo>
                    <a:pt x="0" y="718607"/>
                    <a:pt x="4391" y="697966"/>
                    <a:pt x="12332" y="679192"/>
                  </a:cubicBezTo>
                  <a:lnTo>
                    <a:pt x="403558" y="0"/>
                  </a:lnTo>
                  <a:close/>
                </a:path>
              </a:pathLst>
            </a:custGeom>
            <a:solidFill>
              <a:srgbClr val="4FC6DB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6">
              <a:extLst>
                <a:ext uri="{FF2B5EF4-FFF2-40B4-BE49-F238E27FC236}">
                  <a16:creationId xmlns:a16="http://schemas.microsoft.com/office/drawing/2014/main" id="{02F6C7D2-F032-C5FA-6CA3-AB2B7E43EEE9}"/>
                </a:ext>
              </a:extLst>
            </p:cNvPr>
            <p:cNvSpPr/>
            <p:nvPr/>
          </p:nvSpPr>
          <p:spPr>
            <a:xfrm>
              <a:off x="2675728" y="4925156"/>
              <a:ext cx="6838422" cy="908096"/>
            </a:xfrm>
            <a:custGeom>
              <a:avLst/>
              <a:gdLst>
                <a:gd name="connsiteX0" fmla="*/ 505074 w 6838422"/>
                <a:gd name="connsiteY0" fmla="*/ 0 h 876840"/>
                <a:gd name="connsiteX1" fmla="*/ 6333674 w 6838422"/>
                <a:gd name="connsiteY1" fmla="*/ 0 h 876840"/>
                <a:gd name="connsiteX2" fmla="*/ 6838422 w 6838422"/>
                <a:gd name="connsiteY2" fmla="*/ 876840 h 876840"/>
                <a:gd name="connsiteX3" fmla="*/ 0 w 6838422"/>
                <a:gd name="connsiteY3" fmla="*/ 876840 h 876840"/>
                <a:gd name="connsiteX4" fmla="*/ 505074 w 6838422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8422" h="876840">
                  <a:moveTo>
                    <a:pt x="505074" y="0"/>
                  </a:moveTo>
                  <a:lnTo>
                    <a:pt x="6333674" y="0"/>
                  </a:lnTo>
                  <a:lnTo>
                    <a:pt x="6838422" y="876840"/>
                  </a:lnTo>
                  <a:lnTo>
                    <a:pt x="0" y="876840"/>
                  </a:lnTo>
                  <a:lnTo>
                    <a:pt x="505074" y="0"/>
                  </a:lnTo>
                  <a:close/>
                </a:path>
              </a:pathLst>
            </a:custGeom>
            <a:solidFill>
              <a:srgbClr val="86D8E6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4E846157-C81E-6C91-EFFF-D87325903F14}"/>
                </a:ext>
              </a:extLst>
            </p:cNvPr>
            <p:cNvSpPr/>
            <p:nvPr/>
          </p:nvSpPr>
          <p:spPr>
            <a:xfrm>
              <a:off x="3191337" y="4048410"/>
              <a:ext cx="5807538" cy="876841"/>
            </a:xfrm>
            <a:custGeom>
              <a:avLst/>
              <a:gdLst>
                <a:gd name="connsiteX0" fmla="*/ 505074 w 5807538"/>
                <a:gd name="connsiteY0" fmla="*/ 0 h 876840"/>
                <a:gd name="connsiteX1" fmla="*/ 5302789 w 5807538"/>
                <a:gd name="connsiteY1" fmla="*/ 0 h 876840"/>
                <a:gd name="connsiteX2" fmla="*/ 5807538 w 5807538"/>
                <a:gd name="connsiteY2" fmla="*/ 876840 h 876840"/>
                <a:gd name="connsiteX3" fmla="*/ 0 w 5807538"/>
                <a:gd name="connsiteY3" fmla="*/ 876840 h 876840"/>
                <a:gd name="connsiteX4" fmla="*/ 505074 w 5807538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7538" h="876840">
                  <a:moveTo>
                    <a:pt x="505074" y="0"/>
                  </a:moveTo>
                  <a:lnTo>
                    <a:pt x="5302789" y="0"/>
                  </a:lnTo>
                  <a:lnTo>
                    <a:pt x="5807538" y="876840"/>
                  </a:lnTo>
                  <a:lnTo>
                    <a:pt x="0" y="876840"/>
                  </a:lnTo>
                  <a:lnTo>
                    <a:pt x="505074" y="0"/>
                  </a:lnTo>
                  <a:close/>
                </a:path>
              </a:pathLst>
            </a:custGeom>
            <a:solidFill>
              <a:srgbClr val="EE594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4">
              <a:extLst>
                <a:ext uri="{FF2B5EF4-FFF2-40B4-BE49-F238E27FC236}">
                  <a16:creationId xmlns:a16="http://schemas.microsoft.com/office/drawing/2014/main" id="{8E0D4217-0578-1551-081A-1CA63E2A9AAF}"/>
                </a:ext>
              </a:extLst>
            </p:cNvPr>
            <p:cNvSpPr/>
            <p:nvPr/>
          </p:nvSpPr>
          <p:spPr>
            <a:xfrm>
              <a:off x="3697422" y="3149554"/>
              <a:ext cx="4776653" cy="908095"/>
            </a:xfrm>
            <a:custGeom>
              <a:avLst/>
              <a:gdLst>
                <a:gd name="connsiteX0" fmla="*/ 505075 w 4776653"/>
                <a:gd name="connsiteY0" fmla="*/ 0 h 876840"/>
                <a:gd name="connsiteX1" fmla="*/ 4271905 w 4776653"/>
                <a:gd name="connsiteY1" fmla="*/ 0 h 876840"/>
                <a:gd name="connsiteX2" fmla="*/ 4776653 w 4776653"/>
                <a:gd name="connsiteY2" fmla="*/ 876840 h 876840"/>
                <a:gd name="connsiteX3" fmla="*/ 0 w 4776653"/>
                <a:gd name="connsiteY3" fmla="*/ 876840 h 876840"/>
                <a:gd name="connsiteX4" fmla="*/ 505075 w 4776653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6653" h="876840">
                  <a:moveTo>
                    <a:pt x="505075" y="0"/>
                  </a:moveTo>
                  <a:lnTo>
                    <a:pt x="4271905" y="0"/>
                  </a:lnTo>
                  <a:lnTo>
                    <a:pt x="4776653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58C7B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CFB656CD-A643-1D62-7E9B-8C71CAB4C743}"/>
                </a:ext>
              </a:extLst>
            </p:cNvPr>
            <p:cNvSpPr/>
            <p:nvPr/>
          </p:nvSpPr>
          <p:spPr>
            <a:xfrm>
              <a:off x="4213225" y="2244706"/>
              <a:ext cx="3755100" cy="910101"/>
            </a:xfrm>
            <a:custGeom>
              <a:avLst/>
              <a:gdLst>
                <a:gd name="connsiteX0" fmla="*/ 505075 w 3745769"/>
                <a:gd name="connsiteY0" fmla="*/ 0 h 876840"/>
                <a:gd name="connsiteX1" fmla="*/ 3241020 w 3745769"/>
                <a:gd name="connsiteY1" fmla="*/ 0 h 876840"/>
                <a:gd name="connsiteX2" fmla="*/ 3745769 w 3745769"/>
                <a:gd name="connsiteY2" fmla="*/ 876840 h 876840"/>
                <a:gd name="connsiteX3" fmla="*/ 0 w 3745769"/>
                <a:gd name="connsiteY3" fmla="*/ 876840 h 876840"/>
                <a:gd name="connsiteX4" fmla="*/ 505075 w 3745769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5769" h="876840">
                  <a:moveTo>
                    <a:pt x="505075" y="0"/>
                  </a:moveTo>
                  <a:lnTo>
                    <a:pt x="3241020" y="0"/>
                  </a:lnTo>
                  <a:lnTo>
                    <a:pt x="3745769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DB51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633FE490-36CA-C0F2-DD3E-79587910F428}"/>
                </a:ext>
              </a:extLst>
            </p:cNvPr>
            <p:cNvSpPr/>
            <p:nvPr/>
          </p:nvSpPr>
          <p:spPr>
            <a:xfrm>
              <a:off x="4738164" y="1360392"/>
              <a:ext cx="2714884" cy="890555"/>
            </a:xfrm>
            <a:custGeom>
              <a:avLst/>
              <a:gdLst>
                <a:gd name="connsiteX0" fmla="*/ 505075 w 2714884"/>
                <a:gd name="connsiteY0" fmla="*/ 0 h 876840"/>
                <a:gd name="connsiteX1" fmla="*/ 2210136 w 2714884"/>
                <a:gd name="connsiteY1" fmla="*/ 0 h 876840"/>
                <a:gd name="connsiteX2" fmla="*/ 2714884 w 2714884"/>
                <a:gd name="connsiteY2" fmla="*/ 876840 h 876840"/>
                <a:gd name="connsiteX3" fmla="*/ 0 w 2714884"/>
                <a:gd name="connsiteY3" fmla="*/ 876840 h 876840"/>
                <a:gd name="connsiteX4" fmla="*/ 505075 w 2714884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884" h="876840">
                  <a:moveTo>
                    <a:pt x="505075" y="0"/>
                  </a:moveTo>
                  <a:lnTo>
                    <a:pt x="2210136" y="0"/>
                  </a:lnTo>
                  <a:lnTo>
                    <a:pt x="2714884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EC44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1">
              <a:extLst>
                <a:ext uri="{FF2B5EF4-FFF2-40B4-BE49-F238E27FC236}">
                  <a16:creationId xmlns:a16="http://schemas.microsoft.com/office/drawing/2014/main" id="{91CFC6EB-19C1-CF9C-B649-B796D44920FE}"/>
                </a:ext>
              </a:extLst>
            </p:cNvPr>
            <p:cNvSpPr/>
            <p:nvPr/>
          </p:nvSpPr>
          <p:spPr>
            <a:xfrm>
              <a:off x="5253774" y="44404"/>
              <a:ext cx="1683999" cy="1315987"/>
            </a:xfrm>
            <a:custGeom>
              <a:avLst/>
              <a:gdLst>
                <a:gd name="connsiteX0" fmla="*/ 842225 w 1683999"/>
                <a:gd name="connsiteY0" fmla="*/ 0 h 1304906"/>
                <a:gd name="connsiteX1" fmla="*/ 953186 w 1683999"/>
                <a:gd name="connsiteY1" fmla="*/ 45961 h 1304906"/>
                <a:gd name="connsiteX2" fmla="*/ 985377 w 1683999"/>
                <a:gd name="connsiteY2" fmla="*/ 93707 h 1304906"/>
                <a:gd name="connsiteX3" fmla="*/ 986779 w 1683999"/>
                <a:gd name="connsiteY3" fmla="*/ 93707 h 1304906"/>
                <a:gd name="connsiteX4" fmla="*/ 1683999 w 1683999"/>
                <a:gd name="connsiteY4" fmla="*/ 1304906 h 1304906"/>
                <a:gd name="connsiteX5" fmla="*/ 0 w 1683999"/>
                <a:gd name="connsiteY5" fmla="*/ 1304906 h 1304906"/>
                <a:gd name="connsiteX6" fmla="*/ 697671 w 1683999"/>
                <a:gd name="connsiteY6" fmla="*/ 93707 h 1304906"/>
                <a:gd name="connsiteX7" fmla="*/ 699074 w 1683999"/>
                <a:gd name="connsiteY7" fmla="*/ 93707 h 1304906"/>
                <a:gd name="connsiteX8" fmla="*/ 731265 w 1683999"/>
                <a:gd name="connsiteY8" fmla="*/ 45961 h 1304906"/>
                <a:gd name="connsiteX9" fmla="*/ 842225 w 1683999"/>
                <a:gd name="connsiteY9" fmla="*/ 0 h 130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999" h="1304906">
                  <a:moveTo>
                    <a:pt x="842225" y="0"/>
                  </a:moveTo>
                  <a:cubicBezTo>
                    <a:pt x="885558" y="0"/>
                    <a:pt x="924789" y="17564"/>
                    <a:pt x="953186" y="45961"/>
                  </a:cubicBezTo>
                  <a:lnTo>
                    <a:pt x="985377" y="93707"/>
                  </a:lnTo>
                  <a:lnTo>
                    <a:pt x="986779" y="93707"/>
                  </a:lnTo>
                  <a:lnTo>
                    <a:pt x="1683999" y="1304906"/>
                  </a:lnTo>
                  <a:lnTo>
                    <a:pt x="0" y="1304906"/>
                  </a:lnTo>
                  <a:lnTo>
                    <a:pt x="697671" y="93707"/>
                  </a:lnTo>
                  <a:lnTo>
                    <a:pt x="699074" y="93707"/>
                  </a:lnTo>
                  <a:lnTo>
                    <a:pt x="731265" y="45961"/>
                  </a:lnTo>
                  <a:cubicBezTo>
                    <a:pt x="759662" y="17564"/>
                    <a:pt x="798892" y="0"/>
                    <a:pt x="842225" y="0"/>
                  </a:cubicBezTo>
                  <a:close/>
                </a:path>
              </a:pathLst>
            </a:custGeom>
            <a:solidFill>
              <a:srgbClr val="FECE69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Actions">
              <a:extLst>
                <a:ext uri="{FF2B5EF4-FFF2-40B4-BE49-F238E27FC236}">
                  <a16:creationId xmlns:a16="http://schemas.microsoft.com/office/drawing/2014/main" id="{46329838-9900-9C7F-4E06-327DE4A4C854}"/>
                </a:ext>
              </a:extLst>
            </p:cNvPr>
            <p:cNvSpPr txBox="1"/>
            <p:nvPr/>
          </p:nvSpPr>
          <p:spPr>
            <a:xfrm>
              <a:off x="5548298" y="6055330"/>
              <a:ext cx="110927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Actions</a:t>
              </a:r>
            </a:p>
          </p:txBody>
        </p:sp>
        <p:sp>
          <p:nvSpPr>
            <p:cNvPr id="16" name="Initiatives">
              <a:extLst>
                <a:ext uri="{FF2B5EF4-FFF2-40B4-BE49-F238E27FC236}">
                  <a16:creationId xmlns:a16="http://schemas.microsoft.com/office/drawing/2014/main" id="{69949B35-53BB-B181-41C7-C63F1CA2E31B}"/>
                </a:ext>
              </a:extLst>
            </p:cNvPr>
            <p:cNvSpPr txBox="1"/>
            <p:nvPr/>
          </p:nvSpPr>
          <p:spPr>
            <a:xfrm>
              <a:off x="5361954" y="5167839"/>
              <a:ext cx="146809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Initiatives</a:t>
              </a:r>
            </a:p>
          </p:txBody>
        </p:sp>
        <p:sp>
          <p:nvSpPr>
            <p:cNvPr id="17" name="Objectives">
              <a:extLst>
                <a:ext uri="{FF2B5EF4-FFF2-40B4-BE49-F238E27FC236}">
                  <a16:creationId xmlns:a16="http://schemas.microsoft.com/office/drawing/2014/main" id="{2FBFED77-704B-1E9D-5546-18338FA79381}"/>
                </a:ext>
              </a:extLst>
            </p:cNvPr>
            <p:cNvSpPr txBox="1"/>
            <p:nvPr/>
          </p:nvSpPr>
          <p:spPr>
            <a:xfrm>
              <a:off x="4624288" y="4280350"/>
              <a:ext cx="29434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Objectives</a:t>
              </a:r>
            </a:p>
          </p:txBody>
        </p:sp>
        <p:sp>
          <p:nvSpPr>
            <p:cNvPr id="18" name="Focus Areas">
              <a:extLst>
                <a:ext uri="{FF2B5EF4-FFF2-40B4-BE49-F238E27FC236}">
                  <a16:creationId xmlns:a16="http://schemas.microsoft.com/office/drawing/2014/main" id="{E4C20B45-41AF-1714-2D4C-0ECEE2C513AA}"/>
                </a:ext>
              </a:extLst>
            </p:cNvPr>
            <p:cNvSpPr txBox="1"/>
            <p:nvPr/>
          </p:nvSpPr>
          <p:spPr>
            <a:xfrm>
              <a:off x="4522621" y="3392861"/>
              <a:ext cx="314675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Strategic Focus Areas</a:t>
              </a:r>
            </a:p>
          </p:txBody>
        </p:sp>
        <p:sp>
          <p:nvSpPr>
            <p:cNvPr id="19" name="Values">
              <a:extLst>
                <a:ext uri="{FF2B5EF4-FFF2-40B4-BE49-F238E27FC236}">
                  <a16:creationId xmlns:a16="http://schemas.microsoft.com/office/drawing/2014/main" id="{21754E32-E7CF-499C-57E1-27C188417E99}"/>
                </a:ext>
              </a:extLst>
            </p:cNvPr>
            <p:cNvSpPr txBox="1"/>
            <p:nvPr/>
          </p:nvSpPr>
          <p:spPr>
            <a:xfrm>
              <a:off x="5607783" y="709166"/>
              <a:ext cx="97404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</a:p>
          </p:txBody>
        </p:sp>
        <p:sp>
          <p:nvSpPr>
            <p:cNvPr id="20" name="Mission">
              <a:extLst>
                <a:ext uri="{FF2B5EF4-FFF2-40B4-BE49-F238E27FC236}">
                  <a16:creationId xmlns:a16="http://schemas.microsoft.com/office/drawing/2014/main" id="{AB3EE4ED-80BA-E803-6A82-5A3F1E8DB5D0}"/>
                </a:ext>
              </a:extLst>
            </p:cNvPr>
            <p:cNvSpPr txBox="1"/>
            <p:nvPr/>
          </p:nvSpPr>
          <p:spPr>
            <a:xfrm>
              <a:off x="5514521" y="2460936"/>
              <a:ext cx="116057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Mission</a:t>
              </a:r>
            </a:p>
          </p:txBody>
        </p:sp>
        <p:sp>
          <p:nvSpPr>
            <p:cNvPr id="21" name="Vision">
              <a:extLst>
                <a:ext uri="{FF2B5EF4-FFF2-40B4-BE49-F238E27FC236}">
                  <a16:creationId xmlns:a16="http://schemas.microsoft.com/office/drawing/2014/main" id="{019A829C-01B1-D94F-E461-FE24E7215401}"/>
                </a:ext>
              </a:extLst>
            </p:cNvPr>
            <p:cNvSpPr txBox="1"/>
            <p:nvPr/>
          </p:nvSpPr>
          <p:spPr>
            <a:xfrm>
              <a:off x="5628090" y="1600301"/>
              <a:ext cx="91531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Vision</a:t>
              </a:r>
            </a:p>
          </p:txBody>
        </p:sp>
        <p:sp>
          <p:nvSpPr>
            <p:cNvPr id="22" name="Why Section" hidden="1">
              <a:extLst>
                <a:ext uri="{FF2B5EF4-FFF2-40B4-BE49-F238E27FC236}">
                  <a16:creationId xmlns:a16="http://schemas.microsoft.com/office/drawing/2014/main" id="{68B63584-8C75-BADC-1988-6E285CF019CD}"/>
                </a:ext>
              </a:extLst>
            </p:cNvPr>
            <p:cNvSpPr/>
            <p:nvPr/>
          </p:nvSpPr>
          <p:spPr>
            <a:xfrm>
              <a:off x="4229175" y="44405"/>
              <a:ext cx="3745769" cy="3095162"/>
            </a:xfrm>
            <a:custGeom>
              <a:avLst/>
              <a:gdLst>
                <a:gd name="connsiteX0" fmla="*/ 1873443 w 3745769"/>
                <a:gd name="connsiteY0" fmla="*/ 0 h 3095162"/>
                <a:gd name="connsiteX1" fmla="*/ 1984404 w 3745769"/>
                <a:gd name="connsiteY1" fmla="*/ 45961 h 3095162"/>
                <a:gd name="connsiteX2" fmla="*/ 2016595 w 3745769"/>
                <a:gd name="connsiteY2" fmla="*/ 93707 h 3095162"/>
                <a:gd name="connsiteX3" fmla="*/ 2017997 w 3745769"/>
                <a:gd name="connsiteY3" fmla="*/ 93707 h 3095162"/>
                <a:gd name="connsiteX4" fmla="*/ 2652791 w 3745769"/>
                <a:gd name="connsiteY4" fmla="*/ 1196461 h 3095162"/>
                <a:gd name="connsiteX5" fmla="*/ 2655356 w 3745769"/>
                <a:gd name="connsiteY5" fmla="*/ 1196461 h 3095162"/>
                <a:gd name="connsiteX6" fmla="*/ 3273425 w 3745769"/>
                <a:gd name="connsiteY6" fmla="*/ 2271738 h 3095162"/>
                <a:gd name="connsiteX7" fmla="*/ 3271769 w 3745769"/>
                <a:gd name="connsiteY7" fmla="*/ 2271738 h 3095162"/>
                <a:gd name="connsiteX8" fmla="*/ 3745769 w 3745769"/>
                <a:gd name="connsiteY8" fmla="*/ 3095162 h 3095162"/>
                <a:gd name="connsiteX9" fmla="*/ 0 w 3745769"/>
                <a:gd name="connsiteY9" fmla="*/ 3095162 h 3095162"/>
                <a:gd name="connsiteX10" fmla="*/ 505075 w 3745769"/>
                <a:gd name="connsiteY10" fmla="*/ 2218322 h 3095162"/>
                <a:gd name="connsiteX11" fmla="*/ 506955 w 3745769"/>
                <a:gd name="connsiteY11" fmla="*/ 2218322 h 3095162"/>
                <a:gd name="connsiteX12" fmla="*/ 517467 w 3745769"/>
                <a:gd name="connsiteY12" fmla="*/ 2200034 h 3095162"/>
                <a:gd name="connsiteX13" fmla="*/ 515608 w 3745769"/>
                <a:gd name="connsiteY13" fmla="*/ 2200034 h 3095162"/>
                <a:gd name="connsiteX14" fmla="*/ 1020683 w 3745769"/>
                <a:gd name="connsiteY14" fmla="*/ 1323194 h 3095162"/>
                <a:gd name="connsiteX15" fmla="*/ 1021474 w 3745769"/>
                <a:gd name="connsiteY15" fmla="*/ 1323194 h 3095162"/>
                <a:gd name="connsiteX16" fmla="*/ 1031986 w 3745769"/>
                <a:gd name="connsiteY16" fmla="*/ 1304906 h 3095162"/>
                <a:gd name="connsiteX17" fmla="*/ 1031218 w 3745769"/>
                <a:gd name="connsiteY17" fmla="*/ 1304906 h 3095162"/>
                <a:gd name="connsiteX18" fmla="*/ 1728889 w 3745769"/>
                <a:gd name="connsiteY18" fmla="*/ 93707 h 3095162"/>
                <a:gd name="connsiteX19" fmla="*/ 1730292 w 3745769"/>
                <a:gd name="connsiteY19" fmla="*/ 93707 h 3095162"/>
                <a:gd name="connsiteX20" fmla="*/ 1762483 w 3745769"/>
                <a:gd name="connsiteY20" fmla="*/ 45961 h 3095162"/>
                <a:gd name="connsiteX21" fmla="*/ 1873443 w 3745769"/>
                <a:gd name="connsiteY21" fmla="*/ 0 h 309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45769" h="3095162">
                  <a:moveTo>
                    <a:pt x="1873443" y="0"/>
                  </a:moveTo>
                  <a:cubicBezTo>
                    <a:pt x="1916776" y="0"/>
                    <a:pt x="1956007" y="17564"/>
                    <a:pt x="1984404" y="45961"/>
                  </a:cubicBezTo>
                  <a:lnTo>
                    <a:pt x="2016595" y="93707"/>
                  </a:lnTo>
                  <a:lnTo>
                    <a:pt x="2017997" y="93707"/>
                  </a:lnTo>
                  <a:lnTo>
                    <a:pt x="2652791" y="1196461"/>
                  </a:lnTo>
                  <a:lnTo>
                    <a:pt x="2655356" y="1196461"/>
                  </a:lnTo>
                  <a:lnTo>
                    <a:pt x="3273425" y="2271738"/>
                  </a:lnTo>
                  <a:lnTo>
                    <a:pt x="3271769" y="2271738"/>
                  </a:lnTo>
                  <a:lnTo>
                    <a:pt x="3745769" y="3095162"/>
                  </a:lnTo>
                  <a:lnTo>
                    <a:pt x="0" y="3095162"/>
                  </a:lnTo>
                  <a:lnTo>
                    <a:pt x="505075" y="2218322"/>
                  </a:lnTo>
                  <a:lnTo>
                    <a:pt x="506955" y="2218322"/>
                  </a:lnTo>
                  <a:lnTo>
                    <a:pt x="517467" y="2200034"/>
                  </a:lnTo>
                  <a:lnTo>
                    <a:pt x="515608" y="2200034"/>
                  </a:lnTo>
                  <a:lnTo>
                    <a:pt x="1020683" y="1323194"/>
                  </a:lnTo>
                  <a:lnTo>
                    <a:pt x="1021474" y="1323194"/>
                  </a:lnTo>
                  <a:lnTo>
                    <a:pt x="1031986" y="1304906"/>
                  </a:lnTo>
                  <a:lnTo>
                    <a:pt x="1031218" y="1304906"/>
                  </a:lnTo>
                  <a:lnTo>
                    <a:pt x="1728889" y="93707"/>
                  </a:lnTo>
                  <a:lnTo>
                    <a:pt x="1730292" y="93707"/>
                  </a:lnTo>
                  <a:lnTo>
                    <a:pt x="1762483" y="45961"/>
                  </a:lnTo>
                  <a:cubicBezTo>
                    <a:pt x="1790880" y="17564"/>
                    <a:pt x="1830110" y="0"/>
                    <a:pt x="1873443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How Section" hidden="1">
              <a:extLst>
                <a:ext uri="{FF2B5EF4-FFF2-40B4-BE49-F238E27FC236}">
                  <a16:creationId xmlns:a16="http://schemas.microsoft.com/office/drawing/2014/main" id="{608E3BA6-5C0C-CB40-A04A-BECBB6F30270}"/>
                </a:ext>
              </a:extLst>
            </p:cNvPr>
            <p:cNvSpPr/>
            <p:nvPr/>
          </p:nvSpPr>
          <p:spPr>
            <a:xfrm>
              <a:off x="2682848" y="3162427"/>
              <a:ext cx="6838422" cy="2667097"/>
            </a:xfrm>
            <a:custGeom>
              <a:avLst/>
              <a:gdLst>
                <a:gd name="connsiteX0" fmla="*/ 1536294 w 6838422"/>
                <a:gd name="connsiteY0" fmla="*/ 0 h 2667097"/>
                <a:gd name="connsiteX1" fmla="*/ 5303124 w 6838422"/>
                <a:gd name="connsiteY1" fmla="*/ 0 h 2667097"/>
                <a:gd name="connsiteX2" fmla="*/ 5807872 w 6838422"/>
                <a:gd name="connsiteY2" fmla="*/ 876840 h 2667097"/>
                <a:gd name="connsiteX3" fmla="*/ 5805604 w 6838422"/>
                <a:gd name="connsiteY3" fmla="*/ 876840 h 2667097"/>
                <a:gd name="connsiteX4" fmla="*/ 5816155 w 6838422"/>
                <a:gd name="connsiteY4" fmla="*/ 895128 h 2667097"/>
                <a:gd name="connsiteX5" fmla="*/ 5818398 w 6838422"/>
                <a:gd name="connsiteY5" fmla="*/ 895128 h 2667097"/>
                <a:gd name="connsiteX6" fmla="*/ 6323147 w 6838422"/>
                <a:gd name="connsiteY6" fmla="*/ 1771968 h 2667097"/>
                <a:gd name="connsiteX7" fmla="*/ 6322012 w 6838422"/>
                <a:gd name="connsiteY7" fmla="*/ 1771968 h 2667097"/>
                <a:gd name="connsiteX8" fmla="*/ 6332563 w 6838422"/>
                <a:gd name="connsiteY8" fmla="*/ 1790256 h 2667097"/>
                <a:gd name="connsiteX9" fmla="*/ 6333674 w 6838422"/>
                <a:gd name="connsiteY9" fmla="*/ 1790256 h 2667097"/>
                <a:gd name="connsiteX10" fmla="*/ 6838422 w 6838422"/>
                <a:gd name="connsiteY10" fmla="*/ 2667096 h 2667097"/>
                <a:gd name="connsiteX11" fmla="*/ 6838420 w 6838422"/>
                <a:gd name="connsiteY11" fmla="*/ 2667096 h 2667097"/>
                <a:gd name="connsiteX12" fmla="*/ 6838421 w 6838422"/>
                <a:gd name="connsiteY12" fmla="*/ 2667097 h 2667097"/>
                <a:gd name="connsiteX13" fmla="*/ 0 w 6838422"/>
                <a:gd name="connsiteY13" fmla="*/ 2667097 h 2667097"/>
                <a:gd name="connsiteX14" fmla="*/ 0 w 6838422"/>
                <a:gd name="connsiteY14" fmla="*/ 2667096 h 2667097"/>
                <a:gd name="connsiteX15" fmla="*/ 0 w 6838422"/>
                <a:gd name="connsiteY15" fmla="*/ 2667096 h 2667097"/>
                <a:gd name="connsiteX16" fmla="*/ 505074 w 6838422"/>
                <a:gd name="connsiteY16" fmla="*/ 1790256 h 2667097"/>
                <a:gd name="connsiteX17" fmla="*/ 505858 w 6838422"/>
                <a:gd name="connsiteY17" fmla="*/ 1790256 h 2667097"/>
                <a:gd name="connsiteX18" fmla="*/ 516409 w 6838422"/>
                <a:gd name="connsiteY18" fmla="*/ 1771968 h 2667097"/>
                <a:gd name="connsiteX19" fmla="*/ 515609 w 6838422"/>
                <a:gd name="connsiteY19" fmla="*/ 1771968 h 2667097"/>
                <a:gd name="connsiteX20" fmla="*/ 1020683 w 6838422"/>
                <a:gd name="connsiteY20" fmla="*/ 895128 h 2667097"/>
                <a:gd name="connsiteX21" fmla="*/ 1022266 w 6838422"/>
                <a:gd name="connsiteY21" fmla="*/ 895128 h 2667097"/>
                <a:gd name="connsiteX22" fmla="*/ 1032817 w 6838422"/>
                <a:gd name="connsiteY22" fmla="*/ 876840 h 2667097"/>
                <a:gd name="connsiteX23" fmla="*/ 1031219 w 6838422"/>
                <a:gd name="connsiteY23" fmla="*/ 876840 h 266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8422" h="2667097">
                  <a:moveTo>
                    <a:pt x="1536294" y="0"/>
                  </a:moveTo>
                  <a:lnTo>
                    <a:pt x="5303124" y="0"/>
                  </a:lnTo>
                  <a:lnTo>
                    <a:pt x="5807872" y="876840"/>
                  </a:lnTo>
                  <a:lnTo>
                    <a:pt x="5805604" y="876840"/>
                  </a:lnTo>
                  <a:lnTo>
                    <a:pt x="5816155" y="895128"/>
                  </a:lnTo>
                  <a:lnTo>
                    <a:pt x="5818398" y="895128"/>
                  </a:lnTo>
                  <a:lnTo>
                    <a:pt x="6323147" y="1771968"/>
                  </a:lnTo>
                  <a:lnTo>
                    <a:pt x="6322012" y="1771968"/>
                  </a:lnTo>
                  <a:lnTo>
                    <a:pt x="6332563" y="1790256"/>
                  </a:lnTo>
                  <a:lnTo>
                    <a:pt x="6333674" y="1790256"/>
                  </a:lnTo>
                  <a:lnTo>
                    <a:pt x="6838422" y="2667096"/>
                  </a:lnTo>
                  <a:lnTo>
                    <a:pt x="6838420" y="2667096"/>
                  </a:lnTo>
                  <a:lnTo>
                    <a:pt x="6838421" y="2667097"/>
                  </a:lnTo>
                  <a:lnTo>
                    <a:pt x="0" y="2667097"/>
                  </a:lnTo>
                  <a:lnTo>
                    <a:pt x="0" y="2667096"/>
                  </a:lnTo>
                  <a:lnTo>
                    <a:pt x="0" y="2667096"/>
                  </a:lnTo>
                  <a:lnTo>
                    <a:pt x="505074" y="1790256"/>
                  </a:lnTo>
                  <a:lnTo>
                    <a:pt x="505858" y="1790256"/>
                  </a:lnTo>
                  <a:lnTo>
                    <a:pt x="516409" y="1771968"/>
                  </a:lnTo>
                  <a:lnTo>
                    <a:pt x="515609" y="1771968"/>
                  </a:lnTo>
                  <a:lnTo>
                    <a:pt x="1020683" y="895128"/>
                  </a:lnTo>
                  <a:lnTo>
                    <a:pt x="1022266" y="895128"/>
                  </a:lnTo>
                  <a:lnTo>
                    <a:pt x="1032817" y="876840"/>
                  </a:lnTo>
                  <a:lnTo>
                    <a:pt x="1031219" y="87684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What Section Small" hidden="1">
              <a:extLst>
                <a:ext uri="{FF2B5EF4-FFF2-40B4-BE49-F238E27FC236}">
                  <a16:creationId xmlns:a16="http://schemas.microsoft.com/office/drawing/2014/main" id="{94DCB8F6-A49C-FD94-910A-3C4106814CCE}"/>
                </a:ext>
              </a:extLst>
            </p:cNvPr>
            <p:cNvSpPr/>
            <p:nvPr/>
          </p:nvSpPr>
          <p:spPr>
            <a:xfrm>
              <a:off x="2268885" y="5846287"/>
              <a:ext cx="7666348" cy="897195"/>
            </a:xfrm>
            <a:custGeom>
              <a:avLst/>
              <a:gdLst>
                <a:gd name="connsiteX0" fmla="*/ 403558 w 7666348"/>
                <a:gd name="connsiteY0" fmla="*/ 0 h 897195"/>
                <a:gd name="connsiteX1" fmla="*/ 7263043 w 7666348"/>
                <a:gd name="connsiteY1" fmla="*/ 0 h 897195"/>
                <a:gd name="connsiteX2" fmla="*/ 7654016 w 7666348"/>
                <a:gd name="connsiteY2" fmla="*/ 679192 h 897195"/>
                <a:gd name="connsiteX3" fmla="*/ 7666348 w 7666348"/>
                <a:gd name="connsiteY3" fmla="*/ 740273 h 897195"/>
                <a:gd name="connsiteX4" fmla="*/ 7509426 w 7666348"/>
                <a:gd name="connsiteY4" fmla="*/ 897195 h 897195"/>
                <a:gd name="connsiteX5" fmla="*/ 7505883 w 7666348"/>
                <a:gd name="connsiteY5" fmla="*/ 896480 h 897195"/>
                <a:gd name="connsiteX6" fmla="*/ 7505471 w 7666348"/>
                <a:gd name="connsiteY6" fmla="*/ 897194 h 897195"/>
                <a:gd name="connsiteX7" fmla="*/ 160240 w 7666348"/>
                <a:gd name="connsiteY7" fmla="*/ 897194 h 897195"/>
                <a:gd name="connsiteX8" fmla="*/ 159894 w 7666348"/>
                <a:gd name="connsiteY8" fmla="*/ 896595 h 897195"/>
                <a:gd name="connsiteX9" fmla="*/ 156922 w 7666348"/>
                <a:gd name="connsiteY9" fmla="*/ 897195 h 897195"/>
                <a:gd name="connsiteX10" fmla="*/ 0 w 7666348"/>
                <a:gd name="connsiteY10" fmla="*/ 740273 h 897195"/>
                <a:gd name="connsiteX11" fmla="*/ 12332 w 7666348"/>
                <a:gd name="connsiteY11" fmla="*/ 679192 h 897195"/>
                <a:gd name="connsiteX12" fmla="*/ 403558 w 7666348"/>
                <a:gd name="connsiteY12" fmla="*/ 0 h 89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6348" h="897195">
                  <a:moveTo>
                    <a:pt x="403558" y="0"/>
                  </a:moveTo>
                  <a:lnTo>
                    <a:pt x="7263043" y="0"/>
                  </a:lnTo>
                  <a:lnTo>
                    <a:pt x="7654016" y="679192"/>
                  </a:lnTo>
                  <a:cubicBezTo>
                    <a:pt x="7661957" y="697966"/>
                    <a:pt x="7666348" y="718607"/>
                    <a:pt x="7666348" y="740273"/>
                  </a:cubicBezTo>
                  <a:cubicBezTo>
                    <a:pt x="7666348" y="826939"/>
                    <a:pt x="7596092" y="897195"/>
                    <a:pt x="7509426" y="897195"/>
                  </a:cubicBezTo>
                  <a:lnTo>
                    <a:pt x="7505883" y="896480"/>
                  </a:lnTo>
                  <a:lnTo>
                    <a:pt x="7505471" y="897194"/>
                  </a:lnTo>
                  <a:lnTo>
                    <a:pt x="160240" y="897194"/>
                  </a:lnTo>
                  <a:lnTo>
                    <a:pt x="159894" y="896595"/>
                  </a:lnTo>
                  <a:lnTo>
                    <a:pt x="156922" y="897195"/>
                  </a:lnTo>
                  <a:cubicBezTo>
                    <a:pt x="70256" y="897195"/>
                    <a:pt x="0" y="826939"/>
                    <a:pt x="0" y="740273"/>
                  </a:cubicBezTo>
                  <a:cubicBezTo>
                    <a:pt x="0" y="718607"/>
                    <a:pt x="4391" y="697966"/>
                    <a:pt x="12332" y="679192"/>
                  </a:cubicBezTo>
                  <a:lnTo>
                    <a:pt x="403558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6163A44-4B67-1E0F-48EC-B722584DE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34093"/>
            <a:ext cx="5145498" cy="847432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E2CF72B-4E36-72EE-43ED-BBE2B6FA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78C8-AAC6-44F2-86FD-94A561E2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>
            <a:normAutofit/>
          </a:bodyPr>
          <a:lstStyle/>
          <a:p>
            <a:r>
              <a:rPr lang="en-US" dirty="0"/>
              <a:t>Annual Review Process</a:t>
            </a:r>
            <a:endParaRPr lang="en-US" strike="sngStri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C923E-CEC9-D674-FB72-EABC9813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34093"/>
            <a:ext cx="5145498" cy="84743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B089B0-EBB9-41BD-7AE7-E5F345FBF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161429"/>
              </p:ext>
            </p:extLst>
          </p:nvPr>
        </p:nvGraphicFramePr>
        <p:xfrm>
          <a:off x="3155453" y="1634490"/>
          <a:ext cx="5881094" cy="466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FBDC08-0F57-F88E-F0B2-4FEB76FB316A}"/>
              </a:ext>
            </a:extLst>
          </p:cNvPr>
          <p:cNvSpPr txBox="1"/>
          <p:nvPr/>
        </p:nvSpPr>
        <p:spPr>
          <a:xfrm>
            <a:off x="3048000" y="6373832"/>
            <a:ext cx="6096000" cy="375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		MEASUREMENT		EVALUATION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DC12C-2846-5FCC-19D4-A5B56CD8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1302-2E18-4FD1-A4A7-3BA5B92E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Communication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A37E-2547-49B3-AB07-523F190A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81525"/>
            <a:ext cx="10018713" cy="4309675"/>
          </a:xfrm>
        </p:spPr>
        <p:txBody>
          <a:bodyPr>
            <a:normAutofit/>
          </a:bodyPr>
          <a:lstStyle/>
          <a:p>
            <a:r>
              <a:rPr lang="en-US" dirty="0"/>
              <a:t>Strategic Plan and progress reports will be appropriately communicated to the Board and placed on the County website</a:t>
            </a:r>
          </a:p>
          <a:p>
            <a:r>
              <a:rPr lang="en-US" dirty="0"/>
              <a:t>Internal communication  plan will be implemented</a:t>
            </a:r>
          </a:p>
          <a:p>
            <a:pPr lvl="1"/>
            <a:r>
              <a:rPr lang="en-US" dirty="0"/>
              <a:t>Current staff training</a:t>
            </a:r>
          </a:p>
          <a:p>
            <a:pPr lvl="1"/>
            <a:r>
              <a:rPr lang="en-US" dirty="0"/>
              <a:t>New hire orientation</a:t>
            </a:r>
          </a:p>
          <a:p>
            <a:pPr marL="756285" lvl="1" indent="-287020">
              <a:lnSpc>
                <a:spcPct val="100000"/>
              </a:lnSpc>
              <a:spcBef>
                <a:spcPts val="1085"/>
              </a:spcBef>
              <a:buClr>
                <a:srgbClr val="D68309"/>
              </a:buClr>
              <a:buSzPct val="145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lang="en-US" sz="2000" dirty="0">
                <a:solidFill>
                  <a:srgbClr val="5A5A5A"/>
                </a:solidFill>
                <a:latin typeface="Corbel"/>
                <a:cs typeface="Corbel"/>
              </a:rPr>
              <a:t>Easy</a:t>
            </a:r>
            <a:r>
              <a:rPr lang="en-US" sz="2000" spc="-15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spc="-5" dirty="0">
                <a:solidFill>
                  <a:srgbClr val="5A5A5A"/>
                </a:solidFill>
                <a:latin typeface="Corbel"/>
                <a:cs typeface="Corbel"/>
              </a:rPr>
              <a:t>to understand</a:t>
            </a:r>
            <a:r>
              <a:rPr lang="en-US" sz="2000" spc="-40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spc="-5" dirty="0">
                <a:solidFill>
                  <a:srgbClr val="5A5A5A"/>
                </a:solidFill>
                <a:latin typeface="Corbel"/>
                <a:cs typeface="Corbel"/>
              </a:rPr>
              <a:t>Strategic </a:t>
            </a:r>
            <a:r>
              <a:rPr lang="en-US" sz="2000" dirty="0">
                <a:solidFill>
                  <a:srgbClr val="5A5A5A"/>
                </a:solidFill>
                <a:latin typeface="Corbel"/>
                <a:cs typeface="Corbel"/>
              </a:rPr>
              <a:t>Plan</a:t>
            </a:r>
            <a:r>
              <a:rPr lang="en-US" sz="2000" spc="-20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dirty="0">
                <a:solidFill>
                  <a:srgbClr val="5A5A5A"/>
                </a:solidFill>
                <a:latin typeface="Corbel"/>
                <a:cs typeface="Corbel"/>
              </a:rPr>
              <a:t>materials</a:t>
            </a:r>
            <a:r>
              <a:rPr lang="en-US" sz="2000" spc="-10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dirty="0">
                <a:solidFill>
                  <a:srgbClr val="5A5A5A"/>
                </a:solidFill>
                <a:latin typeface="Corbel"/>
                <a:cs typeface="Corbel"/>
              </a:rPr>
              <a:t>will</a:t>
            </a:r>
            <a:r>
              <a:rPr lang="en-US" sz="2000" spc="-10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spc="-5" dirty="0">
                <a:solidFill>
                  <a:srgbClr val="5A5A5A"/>
                </a:solidFill>
                <a:latin typeface="Corbel"/>
                <a:cs typeface="Corbel"/>
              </a:rPr>
              <a:t>be</a:t>
            </a:r>
            <a:r>
              <a:rPr lang="en-US" sz="2000" spc="15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spc="-5" dirty="0">
                <a:solidFill>
                  <a:srgbClr val="5A5A5A"/>
                </a:solidFill>
                <a:latin typeface="Corbel"/>
                <a:cs typeface="Corbel"/>
              </a:rPr>
              <a:t>communicated</a:t>
            </a:r>
            <a:r>
              <a:rPr lang="en-US" sz="2000" spc="5" dirty="0">
                <a:solidFill>
                  <a:srgbClr val="5A5A5A"/>
                </a:solidFill>
                <a:latin typeface="Corbel"/>
                <a:cs typeface="Corbel"/>
              </a:rPr>
              <a:t> </a:t>
            </a:r>
            <a:r>
              <a:rPr lang="en-US" sz="2000" spc="-5" dirty="0">
                <a:solidFill>
                  <a:srgbClr val="5A5A5A"/>
                </a:solidFill>
                <a:latin typeface="Corbel"/>
                <a:cs typeface="Corbel"/>
              </a:rPr>
              <a:t>throughout the organization</a:t>
            </a:r>
            <a:endParaRPr lang="en-US" sz="2000" dirty="0">
              <a:latin typeface="Corbel"/>
              <a:cs typeface="Corbel"/>
            </a:endParaRPr>
          </a:p>
          <a:p>
            <a:r>
              <a:rPr lang="en-US" dirty="0"/>
              <a:t>Annual update process will foster continuous improvement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D74E6-0D4C-7E84-B8D0-D7A84436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34093"/>
            <a:ext cx="5145498" cy="8474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62EC-CAAC-5466-6F27-6BCF7375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C1A5D2-5FBD-49FB-4F8B-8FF94D5391DD}"/>
              </a:ext>
            </a:extLst>
          </p:cNvPr>
          <p:cNvGrpSpPr/>
          <p:nvPr/>
        </p:nvGrpSpPr>
        <p:grpSpPr>
          <a:xfrm>
            <a:off x="6233624" y="1981199"/>
            <a:ext cx="2404558" cy="1989067"/>
            <a:chOff x="6434648" y="3435096"/>
            <a:chExt cx="3760127" cy="31104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28002B-5C98-8FDF-20FC-329788EA4113}"/>
                </a:ext>
              </a:extLst>
            </p:cNvPr>
            <p:cNvGrpSpPr/>
            <p:nvPr/>
          </p:nvGrpSpPr>
          <p:grpSpPr>
            <a:xfrm>
              <a:off x="6439675" y="3435096"/>
              <a:ext cx="3755100" cy="3110402"/>
              <a:chOff x="4213224" y="44404"/>
              <a:chExt cx="3755100" cy="3110402"/>
            </a:xfrm>
          </p:grpSpPr>
          <p:sp>
            <p:nvSpPr>
              <p:cNvPr id="7" name="3">
                <a:extLst>
                  <a:ext uri="{FF2B5EF4-FFF2-40B4-BE49-F238E27FC236}">
                    <a16:creationId xmlns:a16="http://schemas.microsoft.com/office/drawing/2014/main" id="{45B4052F-FBFE-5A7F-ABAE-649147845407}"/>
                  </a:ext>
                </a:extLst>
              </p:cNvPr>
              <p:cNvSpPr/>
              <p:nvPr/>
            </p:nvSpPr>
            <p:spPr>
              <a:xfrm>
                <a:off x="4213224" y="2244705"/>
                <a:ext cx="3755100" cy="910101"/>
              </a:xfrm>
              <a:custGeom>
                <a:avLst/>
                <a:gdLst>
                  <a:gd name="connsiteX0" fmla="*/ 505075 w 3745769"/>
                  <a:gd name="connsiteY0" fmla="*/ 0 h 876840"/>
                  <a:gd name="connsiteX1" fmla="*/ 3241020 w 3745769"/>
                  <a:gd name="connsiteY1" fmla="*/ 0 h 876840"/>
                  <a:gd name="connsiteX2" fmla="*/ 3745769 w 3745769"/>
                  <a:gd name="connsiteY2" fmla="*/ 876840 h 876840"/>
                  <a:gd name="connsiteX3" fmla="*/ 0 w 3745769"/>
                  <a:gd name="connsiteY3" fmla="*/ 876840 h 876840"/>
                  <a:gd name="connsiteX4" fmla="*/ 505075 w 3745769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769" h="876840">
                    <a:moveTo>
                      <a:pt x="505075" y="0"/>
                    </a:moveTo>
                    <a:lnTo>
                      <a:pt x="3241020" y="0"/>
                    </a:lnTo>
                    <a:lnTo>
                      <a:pt x="3745769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DB51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2">
                <a:extLst>
                  <a:ext uri="{FF2B5EF4-FFF2-40B4-BE49-F238E27FC236}">
                    <a16:creationId xmlns:a16="http://schemas.microsoft.com/office/drawing/2014/main" id="{C047CB01-62CA-AEDD-CEFB-17C83FD3C681}"/>
                  </a:ext>
                </a:extLst>
              </p:cNvPr>
              <p:cNvSpPr/>
              <p:nvPr/>
            </p:nvSpPr>
            <p:spPr>
              <a:xfrm>
                <a:off x="4738164" y="1360392"/>
                <a:ext cx="2714884" cy="890555"/>
              </a:xfrm>
              <a:custGeom>
                <a:avLst/>
                <a:gdLst>
                  <a:gd name="connsiteX0" fmla="*/ 505075 w 2714884"/>
                  <a:gd name="connsiteY0" fmla="*/ 0 h 876840"/>
                  <a:gd name="connsiteX1" fmla="*/ 2210136 w 2714884"/>
                  <a:gd name="connsiteY1" fmla="*/ 0 h 876840"/>
                  <a:gd name="connsiteX2" fmla="*/ 2714884 w 2714884"/>
                  <a:gd name="connsiteY2" fmla="*/ 876840 h 876840"/>
                  <a:gd name="connsiteX3" fmla="*/ 0 w 2714884"/>
                  <a:gd name="connsiteY3" fmla="*/ 876840 h 876840"/>
                  <a:gd name="connsiteX4" fmla="*/ 505075 w 2714884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884" h="876840">
                    <a:moveTo>
                      <a:pt x="505075" y="0"/>
                    </a:moveTo>
                    <a:lnTo>
                      <a:pt x="2210136" y="0"/>
                    </a:lnTo>
                    <a:lnTo>
                      <a:pt x="2714884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EC445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1">
                <a:extLst>
                  <a:ext uri="{FF2B5EF4-FFF2-40B4-BE49-F238E27FC236}">
                    <a16:creationId xmlns:a16="http://schemas.microsoft.com/office/drawing/2014/main" id="{062D856A-9D6A-69DD-5D84-1DDED180E860}"/>
                  </a:ext>
                </a:extLst>
              </p:cNvPr>
              <p:cNvSpPr/>
              <p:nvPr/>
            </p:nvSpPr>
            <p:spPr>
              <a:xfrm>
                <a:off x="5253774" y="44404"/>
                <a:ext cx="1683999" cy="1315987"/>
              </a:xfrm>
              <a:custGeom>
                <a:avLst/>
                <a:gdLst>
                  <a:gd name="connsiteX0" fmla="*/ 842225 w 1683999"/>
                  <a:gd name="connsiteY0" fmla="*/ 0 h 1304906"/>
                  <a:gd name="connsiteX1" fmla="*/ 953186 w 1683999"/>
                  <a:gd name="connsiteY1" fmla="*/ 45961 h 1304906"/>
                  <a:gd name="connsiteX2" fmla="*/ 985377 w 1683999"/>
                  <a:gd name="connsiteY2" fmla="*/ 93707 h 1304906"/>
                  <a:gd name="connsiteX3" fmla="*/ 986779 w 1683999"/>
                  <a:gd name="connsiteY3" fmla="*/ 93707 h 1304906"/>
                  <a:gd name="connsiteX4" fmla="*/ 1683999 w 1683999"/>
                  <a:gd name="connsiteY4" fmla="*/ 1304906 h 1304906"/>
                  <a:gd name="connsiteX5" fmla="*/ 0 w 1683999"/>
                  <a:gd name="connsiteY5" fmla="*/ 1304906 h 1304906"/>
                  <a:gd name="connsiteX6" fmla="*/ 697671 w 1683999"/>
                  <a:gd name="connsiteY6" fmla="*/ 93707 h 1304906"/>
                  <a:gd name="connsiteX7" fmla="*/ 699074 w 1683999"/>
                  <a:gd name="connsiteY7" fmla="*/ 93707 h 1304906"/>
                  <a:gd name="connsiteX8" fmla="*/ 731265 w 1683999"/>
                  <a:gd name="connsiteY8" fmla="*/ 45961 h 1304906"/>
                  <a:gd name="connsiteX9" fmla="*/ 842225 w 1683999"/>
                  <a:gd name="connsiteY9" fmla="*/ 0 h 130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3999" h="1304906">
                    <a:moveTo>
                      <a:pt x="842225" y="0"/>
                    </a:moveTo>
                    <a:cubicBezTo>
                      <a:pt x="885558" y="0"/>
                      <a:pt x="924789" y="17564"/>
                      <a:pt x="953186" y="45961"/>
                    </a:cubicBezTo>
                    <a:lnTo>
                      <a:pt x="985377" y="93707"/>
                    </a:lnTo>
                    <a:lnTo>
                      <a:pt x="986779" y="93707"/>
                    </a:lnTo>
                    <a:lnTo>
                      <a:pt x="1683999" y="1304906"/>
                    </a:lnTo>
                    <a:lnTo>
                      <a:pt x="0" y="1304906"/>
                    </a:lnTo>
                    <a:lnTo>
                      <a:pt x="697671" y="93707"/>
                    </a:lnTo>
                    <a:lnTo>
                      <a:pt x="699074" y="93707"/>
                    </a:lnTo>
                    <a:lnTo>
                      <a:pt x="731265" y="45961"/>
                    </a:lnTo>
                    <a:cubicBezTo>
                      <a:pt x="759662" y="17564"/>
                      <a:pt x="798892" y="0"/>
                      <a:pt x="842225" y="0"/>
                    </a:cubicBezTo>
                    <a:close/>
                  </a:path>
                </a:pathLst>
              </a:custGeom>
              <a:solidFill>
                <a:srgbClr val="FECE6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Values">
                <a:extLst>
                  <a:ext uri="{FF2B5EF4-FFF2-40B4-BE49-F238E27FC236}">
                    <a16:creationId xmlns:a16="http://schemas.microsoft.com/office/drawing/2014/main" id="{01EB712E-A0B9-4154-7D68-8101FE91BC9D}"/>
                  </a:ext>
                </a:extLst>
              </p:cNvPr>
              <p:cNvSpPr txBox="1"/>
              <p:nvPr/>
            </p:nvSpPr>
            <p:spPr>
              <a:xfrm>
                <a:off x="5600335" y="709166"/>
                <a:ext cx="988944" cy="41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Values</a:t>
                </a:r>
              </a:p>
            </p:txBody>
          </p:sp>
          <p:sp>
            <p:nvSpPr>
              <p:cNvPr id="11" name="Mission">
                <a:extLst>
                  <a:ext uri="{FF2B5EF4-FFF2-40B4-BE49-F238E27FC236}">
                    <a16:creationId xmlns:a16="http://schemas.microsoft.com/office/drawing/2014/main" id="{6A6C1774-6569-254E-D900-70C2BBCEE887}"/>
                  </a:ext>
                </a:extLst>
              </p:cNvPr>
              <p:cNvSpPr txBox="1"/>
              <p:nvPr/>
            </p:nvSpPr>
            <p:spPr>
              <a:xfrm>
                <a:off x="5531228" y="2460935"/>
                <a:ext cx="1127158" cy="41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Mission</a:t>
                </a:r>
              </a:p>
            </p:txBody>
          </p:sp>
          <p:sp>
            <p:nvSpPr>
              <p:cNvPr id="12" name="Vision">
                <a:extLst>
                  <a:ext uri="{FF2B5EF4-FFF2-40B4-BE49-F238E27FC236}">
                    <a16:creationId xmlns:a16="http://schemas.microsoft.com/office/drawing/2014/main" id="{0E6DFFE4-91E4-D406-3D6F-EF9D93166EBD}"/>
                  </a:ext>
                </a:extLst>
              </p:cNvPr>
              <p:cNvSpPr txBox="1"/>
              <p:nvPr/>
            </p:nvSpPr>
            <p:spPr>
              <a:xfrm>
                <a:off x="5627019" y="1600301"/>
                <a:ext cx="917454" cy="41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Vision</a:t>
                </a: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5567C3-6341-9A78-D32A-E381E6B5E9EF}"/>
                </a:ext>
              </a:extLst>
            </p:cNvPr>
            <p:cNvSpPr/>
            <p:nvPr/>
          </p:nvSpPr>
          <p:spPr>
            <a:xfrm>
              <a:off x="6434648" y="3435096"/>
              <a:ext cx="3755100" cy="3110403"/>
            </a:xfrm>
            <a:custGeom>
              <a:avLst/>
              <a:gdLst>
                <a:gd name="connsiteX0" fmla="*/ 1882774 w 3755100"/>
                <a:gd name="connsiteY0" fmla="*/ 0 h 3110403"/>
                <a:gd name="connsiteX1" fmla="*/ 1993735 w 3755100"/>
                <a:gd name="connsiteY1" fmla="*/ 46351 h 3110403"/>
                <a:gd name="connsiteX2" fmla="*/ 2025926 w 3755100"/>
                <a:gd name="connsiteY2" fmla="*/ 94503 h 3110403"/>
                <a:gd name="connsiteX3" fmla="*/ 2027328 w 3755100"/>
                <a:gd name="connsiteY3" fmla="*/ 94503 h 3110403"/>
                <a:gd name="connsiteX4" fmla="*/ 2723190 w 3755100"/>
                <a:gd name="connsiteY4" fmla="*/ 1313607 h 3110403"/>
                <a:gd name="connsiteX5" fmla="*/ 2735075 w 3755100"/>
                <a:gd name="connsiteY5" fmla="*/ 1313607 h 3110403"/>
                <a:gd name="connsiteX6" fmla="*/ 3237635 w 3755100"/>
                <a:gd name="connsiteY6" fmla="*/ 2200302 h 3110403"/>
                <a:gd name="connsiteX7" fmla="*/ 3249094 w 3755100"/>
                <a:gd name="connsiteY7" fmla="*/ 2200302 h 3110403"/>
                <a:gd name="connsiteX8" fmla="*/ 3755100 w 3755100"/>
                <a:gd name="connsiteY8" fmla="*/ 3110403 h 3110403"/>
                <a:gd name="connsiteX9" fmla="*/ 0 w 3755100"/>
                <a:gd name="connsiteY9" fmla="*/ 3110403 h 3110403"/>
                <a:gd name="connsiteX10" fmla="*/ 506333 w 3755100"/>
                <a:gd name="connsiteY10" fmla="*/ 2200302 h 3110403"/>
                <a:gd name="connsiteX11" fmla="*/ 527128 w 3755100"/>
                <a:gd name="connsiteY11" fmla="*/ 2200302 h 3110403"/>
                <a:gd name="connsiteX12" fmla="*/ 1030014 w 3755100"/>
                <a:gd name="connsiteY12" fmla="*/ 1313607 h 3110403"/>
                <a:gd name="connsiteX13" fmla="*/ 1041909 w 3755100"/>
                <a:gd name="connsiteY13" fmla="*/ 1313607 h 3110403"/>
                <a:gd name="connsiteX14" fmla="*/ 1738220 w 3755100"/>
                <a:gd name="connsiteY14" fmla="*/ 94503 h 3110403"/>
                <a:gd name="connsiteX15" fmla="*/ 1739623 w 3755100"/>
                <a:gd name="connsiteY15" fmla="*/ 94503 h 3110403"/>
                <a:gd name="connsiteX16" fmla="*/ 1771814 w 3755100"/>
                <a:gd name="connsiteY16" fmla="*/ 46351 h 3110403"/>
                <a:gd name="connsiteX17" fmla="*/ 1882774 w 3755100"/>
                <a:gd name="connsiteY17" fmla="*/ 0 h 311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5100" h="3110403">
                  <a:moveTo>
                    <a:pt x="1882774" y="0"/>
                  </a:moveTo>
                  <a:cubicBezTo>
                    <a:pt x="1926107" y="0"/>
                    <a:pt x="1965338" y="17713"/>
                    <a:pt x="1993735" y="46351"/>
                  </a:cubicBezTo>
                  <a:lnTo>
                    <a:pt x="2025926" y="94503"/>
                  </a:lnTo>
                  <a:lnTo>
                    <a:pt x="2027328" y="94503"/>
                  </a:lnTo>
                  <a:lnTo>
                    <a:pt x="2723190" y="1313607"/>
                  </a:lnTo>
                  <a:lnTo>
                    <a:pt x="2735075" y="1313607"/>
                  </a:lnTo>
                  <a:lnTo>
                    <a:pt x="3237635" y="2200302"/>
                  </a:lnTo>
                  <a:lnTo>
                    <a:pt x="3249094" y="2200302"/>
                  </a:lnTo>
                  <a:lnTo>
                    <a:pt x="3755100" y="3110403"/>
                  </a:lnTo>
                  <a:lnTo>
                    <a:pt x="0" y="3110403"/>
                  </a:lnTo>
                  <a:lnTo>
                    <a:pt x="506333" y="2200302"/>
                  </a:lnTo>
                  <a:lnTo>
                    <a:pt x="527128" y="2200302"/>
                  </a:lnTo>
                  <a:lnTo>
                    <a:pt x="1030014" y="1313607"/>
                  </a:lnTo>
                  <a:lnTo>
                    <a:pt x="1041909" y="1313607"/>
                  </a:lnTo>
                  <a:lnTo>
                    <a:pt x="1738220" y="94503"/>
                  </a:lnTo>
                  <a:lnTo>
                    <a:pt x="1739623" y="94503"/>
                  </a:lnTo>
                  <a:lnTo>
                    <a:pt x="1771814" y="46351"/>
                  </a:lnTo>
                  <a:cubicBezTo>
                    <a:pt x="1800211" y="17713"/>
                    <a:pt x="1839441" y="0"/>
                    <a:pt x="1882774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A66893-620E-9A88-8E57-1FCDB745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685800"/>
            <a:ext cx="10018713" cy="1097733"/>
          </a:xfrm>
        </p:spPr>
        <p:txBody>
          <a:bodyPr/>
          <a:lstStyle/>
          <a:p>
            <a:r>
              <a:rPr lang="en-US" dirty="0"/>
              <a:t>Strategic Planning Pyramid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33A2A8-6711-3003-CC55-6D5258C3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651" y="1903351"/>
            <a:ext cx="7926698" cy="45607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EA7E29-61FB-7590-AD30-F5C6B3F1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E584-8D1A-9EE2-D279-C9BD132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F1CD-B0B0-685B-B8CA-AAB8F56D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58" y="1509623"/>
            <a:ext cx="8997764" cy="4671285"/>
          </a:xfrm>
          <a:custGeom>
            <a:avLst/>
            <a:gdLst>
              <a:gd name="connsiteX0" fmla="*/ 0 w 6864164"/>
              <a:gd name="connsiteY0" fmla="*/ 0 h 4662577"/>
              <a:gd name="connsiteX1" fmla="*/ 6864164 w 6864164"/>
              <a:gd name="connsiteY1" fmla="*/ 0 h 4662577"/>
              <a:gd name="connsiteX2" fmla="*/ 6864164 w 6864164"/>
              <a:gd name="connsiteY2" fmla="*/ 4662577 h 4662577"/>
              <a:gd name="connsiteX3" fmla="*/ 0 w 6864164"/>
              <a:gd name="connsiteY3" fmla="*/ 4662577 h 4662577"/>
              <a:gd name="connsiteX4" fmla="*/ 0 w 6864164"/>
              <a:gd name="connsiteY4" fmla="*/ 0 h 4662577"/>
              <a:gd name="connsiteX0" fmla="*/ 0 w 8997764"/>
              <a:gd name="connsiteY0" fmla="*/ 0 h 4662577"/>
              <a:gd name="connsiteX1" fmla="*/ 8997764 w 8997764"/>
              <a:gd name="connsiteY1" fmla="*/ 0 h 4662577"/>
              <a:gd name="connsiteX2" fmla="*/ 8997764 w 8997764"/>
              <a:gd name="connsiteY2" fmla="*/ 4662577 h 4662577"/>
              <a:gd name="connsiteX3" fmla="*/ 2133600 w 8997764"/>
              <a:gd name="connsiteY3" fmla="*/ 4662577 h 4662577"/>
              <a:gd name="connsiteX4" fmla="*/ 0 w 8997764"/>
              <a:gd name="connsiteY4" fmla="*/ 0 h 4662577"/>
              <a:gd name="connsiteX0" fmla="*/ 0 w 8997764"/>
              <a:gd name="connsiteY0" fmla="*/ 0 h 4671285"/>
              <a:gd name="connsiteX1" fmla="*/ 8997764 w 8997764"/>
              <a:gd name="connsiteY1" fmla="*/ 0 h 4671285"/>
              <a:gd name="connsiteX2" fmla="*/ 8997764 w 8997764"/>
              <a:gd name="connsiteY2" fmla="*/ 4662577 h 4671285"/>
              <a:gd name="connsiteX3" fmla="*/ 2621280 w 8997764"/>
              <a:gd name="connsiteY3" fmla="*/ 4671285 h 4671285"/>
              <a:gd name="connsiteX4" fmla="*/ 0 w 8997764"/>
              <a:gd name="connsiteY4" fmla="*/ 0 h 46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7764" h="4671285">
                <a:moveTo>
                  <a:pt x="0" y="0"/>
                </a:moveTo>
                <a:lnTo>
                  <a:pt x="8997764" y="0"/>
                </a:lnTo>
                <a:lnTo>
                  <a:pt x="8997764" y="4662577"/>
                </a:lnTo>
                <a:lnTo>
                  <a:pt x="2621280" y="467128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marL="854075" indent="-287338">
              <a:buNone/>
            </a:pPr>
            <a:r>
              <a:rPr lang="en-US" sz="2800" dirty="0"/>
              <a:t>The Purpose section of the strategic planning pyramid consists of the fundamentals that guide the County</a:t>
            </a:r>
            <a:br>
              <a:rPr lang="en-US" sz="2800" dirty="0"/>
            </a:br>
            <a:r>
              <a:rPr lang="en-US" sz="2800" dirty="0"/>
              <a:t>   staff.</a:t>
            </a:r>
            <a:endParaRPr lang="en-US" sz="2800" strike="sngStrike" dirty="0"/>
          </a:p>
          <a:p>
            <a:pPr marL="1654175"/>
            <a:r>
              <a:rPr lang="en-US" dirty="0"/>
              <a:t>Our VALUES shape our Culture and provide a foundation for the future</a:t>
            </a:r>
            <a:endParaRPr lang="en-US" strike="sngStrike" dirty="0"/>
          </a:p>
          <a:p>
            <a:pPr marL="2116138"/>
            <a:r>
              <a:rPr lang="en-US" dirty="0"/>
              <a:t>Our VISION is what we want to be</a:t>
            </a:r>
          </a:p>
          <a:p>
            <a:pPr marL="2290763"/>
            <a:r>
              <a:rPr lang="en-US" dirty="0"/>
              <a:t>Our MISSION is how we are pursuing our Vision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B75EEB-3FD8-2526-BF44-041BBD11A149}"/>
              </a:ext>
            </a:extLst>
          </p:cNvPr>
          <p:cNvGrpSpPr/>
          <p:nvPr/>
        </p:nvGrpSpPr>
        <p:grpSpPr>
          <a:xfrm>
            <a:off x="112225" y="1970527"/>
            <a:ext cx="4532694" cy="3749475"/>
            <a:chOff x="6434648" y="3435096"/>
            <a:chExt cx="3760128" cy="31104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E91843F-9BEE-8905-E994-FD76D2D98A57}"/>
                </a:ext>
              </a:extLst>
            </p:cNvPr>
            <p:cNvGrpSpPr/>
            <p:nvPr/>
          </p:nvGrpSpPr>
          <p:grpSpPr>
            <a:xfrm>
              <a:off x="6439676" y="3435096"/>
              <a:ext cx="3755100" cy="3110403"/>
              <a:chOff x="4213225" y="44404"/>
              <a:chExt cx="3755100" cy="3110403"/>
            </a:xfrm>
          </p:grpSpPr>
          <p:sp>
            <p:nvSpPr>
              <p:cNvPr id="5" name="3">
                <a:extLst>
                  <a:ext uri="{FF2B5EF4-FFF2-40B4-BE49-F238E27FC236}">
                    <a16:creationId xmlns:a16="http://schemas.microsoft.com/office/drawing/2014/main" id="{229DE0BD-C9CE-5B7E-655D-D62DD24C8EED}"/>
                  </a:ext>
                </a:extLst>
              </p:cNvPr>
              <p:cNvSpPr/>
              <p:nvPr/>
            </p:nvSpPr>
            <p:spPr>
              <a:xfrm>
                <a:off x="4213225" y="2244706"/>
                <a:ext cx="3755100" cy="910101"/>
              </a:xfrm>
              <a:custGeom>
                <a:avLst/>
                <a:gdLst>
                  <a:gd name="connsiteX0" fmla="*/ 505075 w 3745769"/>
                  <a:gd name="connsiteY0" fmla="*/ 0 h 876840"/>
                  <a:gd name="connsiteX1" fmla="*/ 3241020 w 3745769"/>
                  <a:gd name="connsiteY1" fmla="*/ 0 h 876840"/>
                  <a:gd name="connsiteX2" fmla="*/ 3745769 w 3745769"/>
                  <a:gd name="connsiteY2" fmla="*/ 876840 h 876840"/>
                  <a:gd name="connsiteX3" fmla="*/ 0 w 3745769"/>
                  <a:gd name="connsiteY3" fmla="*/ 876840 h 876840"/>
                  <a:gd name="connsiteX4" fmla="*/ 505075 w 3745769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5769" h="876840">
                    <a:moveTo>
                      <a:pt x="505075" y="0"/>
                    </a:moveTo>
                    <a:lnTo>
                      <a:pt x="3241020" y="0"/>
                    </a:lnTo>
                    <a:lnTo>
                      <a:pt x="3745769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DB517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2">
                <a:extLst>
                  <a:ext uri="{FF2B5EF4-FFF2-40B4-BE49-F238E27FC236}">
                    <a16:creationId xmlns:a16="http://schemas.microsoft.com/office/drawing/2014/main" id="{AB26BE13-2D42-A7E6-C667-44695D80947C}"/>
                  </a:ext>
                </a:extLst>
              </p:cNvPr>
              <p:cNvSpPr/>
              <p:nvPr/>
            </p:nvSpPr>
            <p:spPr>
              <a:xfrm>
                <a:off x="4738164" y="1360392"/>
                <a:ext cx="2714884" cy="890555"/>
              </a:xfrm>
              <a:custGeom>
                <a:avLst/>
                <a:gdLst>
                  <a:gd name="connsiteX0" fmla="*/ 505075 w 2714884"/>
                  <a:gd name="connsiteY0" fmla="*/ 0 h 876840"/>
                  <a:gd name="connsiteX1" fmla="*/ 2210136 w 2714884"/>
                  <a:gd name="connsiteY1" fmla="*/ 0 h 876840"/>
                  <a:gd name="connsiteX2" fmla="*/ 2714884 w 2714884"/>
                  <a:gd name="connsiteY2" fmla="*/ 876840 h 876840"/>
                  <a:gd name="connsiteX3" fmla="*/ 0 w 2714884"/>
                  <a:gd name="connsiteY3" fmla="*/ 876840 h 876840"/>
                  <a:gd name="connsiteX4" fmla="*/ 505075 w 2714884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4884" h="876840">
                    <a:moveTo>
                      <a:pt x="505075" y="0"/>
                    </a:moveTo>
                    <a:lnTo>
                      <a:pt x="2210136" y="0"/>
                    </a:lnTo>
                    <a:lnTo>
                      <a:pt x="2714884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EC445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1">
                <a:extLst>
                  <a:ext uri="{FF2B5EF4-FFF2-40B4-BE49-F238E27FC236}">
                    <a16:creationId xmlns:a16="http://schemas.microsoft.com/office/drawing/2014/main" id="{94BE41A0-5B41-62DC-66B5-AE7EB83E6E51}"/>
                  </a:ext>
                </a:extLst>
              </p:cNvPr>
              <p:cNvSpPr/>
              <p:nvPr/>
            </p:nvSpPr>
            <p:spPr>
              <a:xfrm>
                <a:off x="5253774" y="44404"/>
                <a:ext cx="1683999" cy="1315987"/>
              </a:xfrm>
              <a:custGeom>
                <a:avLst/>
                <a:gdLst>
                  <a:gd name="connsiteX0" fmla="*/ 842225 w 1683999"/>
                  <a:gd name="connsiteY0" fmla="*/ 0 h 1304906"/>
                  <a:gd name="connsiteX1" fmla="*/ 953186 w 1683999"/>
                  <a:gd name="connsiteY1" fmla="*/ 45961 h 1304906"/>
                  <a:gd name="connsiteX2" fmla="*/ 985377 w 1683999"/>
                  <a:gd name="connsiteY2" fmla="*/ 93707 h 1304906"/>
                  <a:gd name="connsiteX3" fmla="*/ 986779 w 1683999"/>
                  <a:gd name="connsiteY3" fmla="*/ 93707 h 1304906"/>
                  <a:gd name="connsiteX4" fmla="*/ 1683999 w 1683999"/>
                  <a:gd name="connsiteY4" fmla="*/ 1304906 h 1304906"/>
                  <a:gd name="connsiteX5" fmla="*/ 0 w 1683999"/>
                  <a:gd name="connsiteY5" fmla="*/ 1304906 h 1304906"/>
                  <a:gd name="connsiteX6" fmla="*/ 697671 w 1683999"/>
                  <a:gd name="connsiteY6" fmla="*/ 93707 h 1304906"/>
                  <a:gd name="connsiteX7" fmla="*/ 699074 w 1683999"/>
                  <a:gd name="connsiteY7" fmla="*/ 93707 h 1304906"/>
                  <a:gd name="connsiteX8" fmla="*/ 731265 w 1683999"/>
                  <a:gd name="connsiteY8" fmla="*/ 45961 h 1304906"/>
                  <a:gd name="connsiteX9" fmla="*/ 842225 w 1683999"/>
                  <a:gd name="connsiteY9" fmla="*/ 0 h 130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3999" h="1304906">
                    <a:moveTo>
                      <a:pt x="842225" y="0"/>
                    </a:moveTo>
                    <a:cubicBezTo>
                      <a:pt x="885558" y="0"/>
                      <a:pt x="924789" y="17564"/>
                      <a:pt x="953186" y="45961"/>
                    </a:cubicBezTo>
                    <a:lnTo>
                      <a:pt x="985377" y="93707"/>
                    </a:lnTo>
                    <a:lnTo>
                      <a:pt x="986779" y="93707"/>
                    </a:lnTo>
                    <a:lnTo>
                      <a:pt x="1683999" y="1304906"/>
                    </a:lnTo>
                    <a:lnTo>
                      <a:pt x="0" y="1304906"/>
                    </a:lnTo>
                    <a:lnTo>
                      <a:pt x="697671" y="93707"/>
                    </a:lnTo>
                    <a:lnTo>
                      <a:pt x="699074" y="93707"/>
                    </a:lnTo>
                    <a:lnTo>
                      <a:pt x="731265" y="45961"/>
                    </a:lnTo>
                    <a:cubicBezTo>
                      <a:pt x="759662" y="17564"/>
                      <a:pt x="798892" y="0"/>
                      <a:pt x="842225" y="0"/>
                    </a:cubicBezTo>
                    <a:close/>
                  </a:path>
                </a:pathLst>
              </a:custGeom>
              <a:solidFill>
                <a:srgbClr val="FECE69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Values">
                <a:extLst>
                  <a:ext uri="{FF2B5EF4-FFF2-40B4-BE49-F238E27FC236}">
                    <a16:creationId xmlns:a16="http://schemas.microsoft.com/office/drawing/2014/main" id="{57DF6F9D-1B95-4992-51F5-18BAB8173E09}"/>
                  </a:ext>
                </a:extLst>
              </p:cNvPr>
              <p:cNvSpPr txBox="1"/>
              <p:nvPr/>
            </p:nvSpPr>
            <p:spPr>
              <a:xfrm>
                <a:off x="5607783" y="709166"/>
                <a:ext cx="9740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Values</a:t>
                </a:r>
              </a:p>
            </p:txBody>
          </p:sp>
          <p:sp>
            <p:nvSpPr>
              <p:cNvPr id="9" name="Mission">
                <a:extLst>
                  <a:ext uri="{FF2B5EF4-FFF2-40B4-BE49-F238E27FC236}">
                    <a16:creationId xmlns:a16="http://schemas.microsoft.com/office/drawing/2014/main" id="{4BE5D40A-173B-B756-16FB-2A02EDF402FA}"/>
                  </a:ext>
                </a:extLst>
              </p:cNvPr>
              <p:cNvSpPr txBox="1"/>
              <p:nvPr/>
            </p:nvSpPr>
            <p:spPr>
              <a:xfrm>
                <a:off x="5514521" y="2460936"/>
                <a:ext cx="11605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Mission</a:t>
                </a:r>
              </a:p>
            </p:txBody>
          </p:sp>
          <p:sp>
            <p:nvSpPr>
              <p:cNvPr id="10" name="Vision">
                <a:extLst>
                  <a:ext uri="{FF2B5EF4-FFF2-40B4-BE49-F238E27FC236}">
                    <a16:creationId xmlns:a16="http://schemas.microsoft.com/office/drawing/2014/main" id="{E7CB6976-09BF-D2CE-BFC9-D16521932577}"/>
                  </a:ext>
                </a:extLst>
              </p:cNvPr>
              <p:cNvSpPr txBox="1"/>
              <p:nvPr/>
            </p:nvSpPr>
            <p:spPr>
              <a:xfrm>
                <a:off x="5628090" y="1600301"/>
                <a:ext cx="9153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Vision</a:t>
                </a: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419E02-0F1C-BCC4-90A5-8B046425C066}"/>
                </a:ext>
              </a:extLst>
            </p:cNvPr>
            <p:cNvSpPr/>
            <p:nvPr/>
          </p:nvSpPr>
          <p:spPr>
            <a:xfrm>
              <a:off x="6434648" y="3435096"/>
              <a:ext cx="3755100" cy="3110403"/>
            </a:xfrm>
            <a:custGeom>
              <a:avLst/>
              <a:gdLst>
                <a:gd name="connsiteX0" fmla="*/ 1882774 w 3755100"/>
                <a:gd name="connsiteY0" fmla="*/ 0 h 3110403"/>
                <a:gd name="connsiteX1" fmla="*/ 1993735 w 3755100"/>
                <a:gd name="connsiteY1" fmla="*/ 46351 h 3110403"/>
                <a:gd name="connsiteX2" fmla="*/ 2025926 w 3755100"/>
                <a:gd name="connsiteY2" fmla="*/ 94503 h 3110403"/>
                <a:gd name="connsiteX3" fmla="*/ 2027328 w 3755100"/>
                <a:gd name="connsiteY3" fmla="*/ 94503 h 3110403"/>
                <a:gd name="connsiteX4" fmla="*/ 2723190 w 3755100"/>
                <a:gd name="connsiteY4" fmla="*/ 1313607 h 3110403"/>
                <a:gd name="connsiteX5" fmla="*/ 2735075 w 3755100"/>
                <a:gd name="connsiteY5" fmla="*/ 1313607 h 3110403"/>
                <a:gd name="connsiteX6" fmla="*/ 3237635 w 3755100"/>
                <a:gd name="connsiteY6" fmla="*/ 2200302 h 3110403"/>
                <a:gd name="connsiteX7" fmla="*/ 3249094 w 3755100"/>
                <a:gd name="connsiteY7" fmla="*/ 2200302 h 3110403"/>
                <a:gd name="connsiteX8" fmla="*/ 3755100 w 3755100"/>
                <a:gd name="connsiteY8" fmla="*/ 3110403 h 3110403"/>
                <a:gd name="connsiteX9" fmla="*/ 0 w 3755100"/>
                <a:gd name="connsiteY9" fmla="*/ 3110403 h 3110403"/>
                <a:gd name="connsiteX10" fmla="*/ 506333 w 3755100"/>
                <a:gd name="connsiteY10" fmla="*/ 2200302 h 3110403"/>
                <a:gd name="connsiteX11" fmla="*/ 527128 w 3755100"/>
                <a:gd name="connsiteY11" fmla="*/ 2200302 h 3110403"/>
                <a:gd name="connsiteX12" fmla="*/ 1030014 w 3755100"/>
                <a:gd name="connsiteY12" fmla="*/ 1313607 h 3110403"/>
                <a:gd name="connsiteX13" fmla="*/ 1041909 w 3755100"/>
                <a:gd name="connsiteY13" fmla="*/ 1313607 h 3110403"/>
                <a:gd name="connsiteX14" fmla="*/ 1738220 w 3755100"/>
                <a:gd name="connsiteY14" fmla="*/ 94503 h 3110403"/>
                <a:gd name="connsiteX15" fmla="*/ 1739623 w 3755100"/>
                <a:gd name="connsiteY15" fmla="*/ 94503 h 3110403"/>
                <a:gd name="connsiteX16" fmla="*/ 1771814 w 3755100"/>
                <a:gd name="connsiteY16" fmla="*/ 46351 h 3110403"/>
                <a:gd name="connsiteX17" fmla="*/ 1882774 w 3755100"/>
                <a:gd name="connsiteY17" fmla="*/ 0 h 311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55100" h="3110403">
                  <a:moveTo>
                    <a:pt x="1882774" y="0"/>
                  </a:moveTo>
                  <a:cubicBezTo>
                    <a:pt x="1926107" y="0"/>
                    <a:pt x="1965338" y="17713"/>
                    <a:pt x="1993735" y="46351"/>
                  </a:cubicBezTo>
                  <a:lnTo>
                    <a:pt x="2025926" y="94503"/>
                  </a:lnTo>
                  <a:lnTo>
                    <a:pt x="2027328" y="94503"/>
                  </a:lnTo>
                  <a:lnTo>
                    <a:pt x="2723190" y="1313607"/>
                  </a:lnTo>
                  <a:lnTo>
                    <a:pt x="2735075" y="1313607"/>
                  </a:lnTo>
                  <a:lnTo>
                    <a:pt x="3237635" y="2200302"/>
                  </a:lnTo>
                  <a:lnTo>
                    <a:pt x="3249094" y="2200302"/>
                  </a:lnTo>
                  <a:lnTo>
                    <a:pt x="3755100" y="3110403"/>
                  </a:lnTo>
                  <a:lnTo>
                    <a:pt x="0" y="3110403"/>
                  </a:lnTo>
                  <a:lnTo>
                    <a:pt x="506333" y="2200302"/>
                  </a:lnTo>
                  <a:lnTo>
                    <a:pt x="527128" y="2200302"/>
                  </a:lnTo>
                  <a:lnTo>
                    <a:pt x="1030014" y="1313607"/>
                  </a:lnTo>
                  <a:lnTo>
                    <a:pt x="1041909" y="1313607"/>
                  </a:lnTo>
                  <a:lnTo>
                    <a:pt x="1738220" y="94503"/>
                  </a:lnTo>
                  <a:lnTo>
                    <a:pt x="1739623" y="94503"/>
                  </a:lnTo>
                  <a:lnTo>
                    <a:pt x="1771814" y="46351"/>
                  </a:lnTo>
                  <a:cubicBezTo>
                    <a:pt x="1800211" y="17713"/>
                    <a:pt x="1839441" y="0"/>
                    <a:pt x="1882774" y="0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B59B6-D318-72F2-B6EF-DC50E73F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131709-F61E-C86B-A09E-A9943F002A0C}"/>
              </a:ext>
            </a:extLst>
          </p:cNvPr>
          <p:cNvGrpSpPr/>
          <p:nvPr/>
        </p:nvGrpSpPr>
        <p:grpSpPr>
          <a:xfrm>
            <a:off x="0" y="7017903"/>
            <a:ext cx="5112918" cy="1570555"/>
            <a:chOff x="112225" y="3209415"/>
            <a:chExt cx="5816896" cy="178679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22487E-D023-D7F7-1DA9-225FCCD1A273}"/>
                </a:ext>
              </a:extLst>
            </p:cNvPr>
            <p:cNvGrpSpPr/>
            <p:nvPr/>
          </p:nvGrpSpPr>
          <p:grpSpPr>
            <a:xfrm>
              <a:off x="121583" y="3209415"/>
              <a:ext cx="5807538" cy="1775697"/>
              <a:chOff x="3191337" y="3149554"/>
              <a:chExt cx="5807538" cy="1775697"/>
            </a:xfrm>
          </p:grpSpPr>
          <p:sp>
            <p:nvSpPr>
              <p:cNvPr id="17" name="5">
                <a:extLst>
                  <a:ext uri="{FF2B5EF4-FFF2-40B4-BE49-F238E27FC236}">
                    <a16:creationId xmlns:a16="http://schemas.microsoft.com/office/drawing/2014/main" id="{7EE622DA-C38A-512D-C042-A88858AF5A04}"/>
                  </a:ext>
                </a:extLst>
              </p:cNvPr>
              <p:cNvSpPr/>
              <p:nvPr/>
            </p:nvSpPr>
            <p:spPr>
              <a:xfrm>
                <a:off x="3191337" y="4048410"/>
                <a:ext cx="5807538" cy="876841"/>
              </a:xfrm>
              <a:custGeom>
                <a:avLst/>
                <a:gdLst>
                  <a:gd name="connsiteX0" fmla="*/ 505074 w 5807538"/>
                  <a:gd name="connsiteY0" fmla="*/ 0 h 876840"/>
                  <a:gd name="connsiteX1" fmla="*/ 5302789 w 5807538"/>
                  <a:gd name="connsiteY1" fmla="*/ 0 h 876840"/>
                  <a:gd name="connsiteX2" fmla="*/ 5807538 w 5807538"/>
                  <a:gd name="connsiteY2" fmla="*/ 876840 h 876840"/>
                  <a:gd name="connsiteX3" fmla="*/ 0 w 5807538"/>
                  <a:gd name="connsiteY3" fmla="*/ 876840 h 876840"/>
                  <a:gd name="connsiteX4" fmla="*/ 505074 w 5807538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7538" h="876840">
                    <a:moveTo>
                      <a:pt x="505074" y="0"/>
                    </a:moveTo>
                    <a:lnTo>
                      <a:pt x="5302789" y="0"/>
                    </a:lnTo>
                    <a:lnTo>
                      <a:pt x="5807538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EE594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4">
                <a:extLst>
                  <a:ext uri="{FF2B5EF4-FFF2-40B4-BE49-F238E27FC236}">
                    <a16:creationId xmlns:a16="http://schemas.microsoft.com/office/drawing/2014/main" id="{DAAAD329-3C42-3636-5377-823DFFB9D08B}"/>
                  </a:ext>
                </a:extLst>
              </p:cNvPr>
              <p:cNvSpPr/>
              <p:nvPr/>
            </p:nvSpPr>
            <p:spPr>
              <a:xfrm>
                <a:off x="3697422" y="3149554"/>
                <a:ext cx="4776653" cy="908095"/>
              </a:xfrm>
              <a:custGeom>
                <a:avLst/>
                <a:gdLst>
                  <a:gd name="connsiteX0" fmla="*/ 505075 w 4776653"/>
                  <a:gd name="connsiteY0" fmla="*/ 0 h 876840"/>
                  <a:gd name="connsiteX1" fmla="*/ 4271905 w 4776653"/>
                  <a:gd name="connsiteY1" fmla="*/ 0 h 876840"/>
                  <a:gd name="connsiteX2" fmla="*/ 4776653 w 4776653"/>
                  <a:gd name="connsiteY2" fmla="*/ 876840 h 876840"/>
                  <a:gd name="connsiteX3" fmla="*/ 0 w 4776653"/>
                  <a:gd name="connsiteY3" fmla="*/ 876840 h 876840"/>
                  <a:gd name="connsiteX4" fmla="*/ 505075 w 4776653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6653" h="876840">
                    <a:moveTo>
                      <a:pt x="505075" y="0"/>
                    </a:moveTo>
                    <a:lnTo>
                      <a:pt x="4271905" y="0"/>
                    </a:lnTo>
                    <a:lnTo>
                      <a:pt x="4776653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58C7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Objectives">
                <a:extLst>
                  <a:ext uri="{FF2B5EF4-FFF2-40B4-BE49-F238E27FC236}">
                    <a16:creationId xmlns:a16="http://schemas.microsoft.com/office/drawing/2014/main" id="{5EE21B9E-6C14-B8B9-E47D-3C015C88CB4D}"/>
                  </a:ext>
                </a:extLst>
              </p:cNvPr>
              <p:cNvSpPr txBox="1"/>
              <p:nvPr/>
            </p:nvSpPr>
            <p:spPr>
              <a:xfrm>
                <a:off x="4624288" y="4280350"/>
                <a:ext cx="29434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Objectives</a:t>
                </a:r>
              </a:p>
            </p:txBody>
          </p:sp>
          <p:sp>
            <p:nvSpPr>
              <p:cNvPr id="20" name="Focus Areas">
                <a:extLst>
                  <a:ext uri="{FF2B5EF4-FFF2-40B4-BE49-F238E27FC236}">
                    <a16:creationId xmlns:a16="http://schemas.microsoft.com/office/drawing/2014/main" id="{03779CA0-9C2A-2605-0681-B0E50C2F2A24}"/>
                  </a:ext>
                </a:extLst>
              </p:cNvPr>
              <p:cNvSpPr txBox="1"/>
              <p:nvPr/>
            </p:nvSpPr>
            <p:spPr>
              <a:xfrm>
                <a:off x="4522621" y="3392861"/>
                <a:ext cx="3146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Focus Areas</a:t>
                </a:r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CB423AD-1F04-0AD5-9EAD-FDAD6C1EDD85}"/>
                </a:ext>
              </a:extLst>
            </p:cNvPr>
            <p:cNvSpPr/>
            <p:nvPr/>
          </p:nvSpPr>
          <p:spPr>
            <a:xfrm>
              <a:off x="112225" y="3220517"/>
              <a:ext cx="5807538" cy="1775697"/>
            </a:xfrm>
            <a:custGeom>
              <a:avLst/>
              <a:gdLst>
                <a:gd name="connsiteX0" fmla="*/ 1011160 w 5807538"/>
                <a:gd name="connsiteY0" fmla="*/ 0 h 1775697"/>
                <a:gd name="connsiteX1" fmla="*/ 4777990 w 5807538"/>
                <a:gd name="connsiteY1" fmla="*/ 0 h 1775697"/>
                <a:gd name="connsiteX2" fmla="*/ 5277603 w 5807538"/>
                <a:gd name="connsiteY2" fmla="*/ 898856 h 1775697"/>
                <a:gd name="connsiteX3" fmla="*/ 5302789 w 5807538"/>
                <a:gd name="connsiteY3" fmla="*/ 898856 h 1775697"/>
                <a:gd name="connsiteX4" fmla="*/ 5807538 w 5807538"/>
                <a:gd name="connsiteY4" fmla="*/ 1775697 h 1775697"/>
                <a:gd name="connsiteX5" fmla="*/ 0 w 5807538"/>
                <a:gd name="connsiteY5" fmla="*/ 1775697 h 1775697"/>
                <a:gd name="connsiteX6" fmla="*/ 505074 w 5807538"/>
                <a:gd name="connsiteY6" fmla="*/ 898856 h 1775697"/>
                <a:gd name="connsiteX7" fmla="*/ 511224 w 5807538"/>
                <a:gd name="connsiteY7" fmla="*/ 898856 h 17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7538" h="1775697">
                  <a:moveTo>
                    <a:pt x="1011160" y="0"/>
                  </a:moveTo>
                  <a:lnTo>
                    <a:pt x="4777990" y="0"/>
                  </a:lnTo>
                  <a:lnTo>
                    <a:pt x="5277603" y="898856"/>
                  </a:lnTo>
                  <a:lnTo>
                    <a:pt x="5302789" y="898856"/>
                  </a:lnTo>
                  <a:lnTo>
                    <a:pt x="5807538" y="1775697"/>
                  </a:lnTo>
                  <a:lnTo>
                    <a:pt x="0" y="1775697"/>
                  </a:lnTo>
                  <a:lnTo>
                    <a:pt x="505074" y="898856"/>
                  </a:lnTo>
                  <a:lnTo>
                    <a:pt x="511224" y="898856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91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E584-8D1A-9EE2-D279-C9BD132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F1CD-B0B0-685B-B8CA-AAB8F56D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09623"/>
            <a:ext cx="11015341" cy="3959360"/>
          </a:xfrm>
          <a:custGeom>
            <a:avLst/>
            <a:gdLst>
              <a:gd name="connsiteX0" fmla="*/ 0 w 6864164"/>
              <a:gd name="connsiteY0" fmla="*/ 0 h 4662577"/>
              <a:gd name="connsiteX1" fmla="*/ 6864164 w 6864164"/>
              <a:gd name="connsiteY1" fmla="*/ 0 h 4662577"/>
              <a:gd name="connsiteX2" fmla="*/ 6864164 w 6864164"/>
              <a:gd name="connsiteY2" fmla="*/ 4662577 h 4662577"/>
              <a:gd name="connsiteX3" fmla="*/ 0 w 6864164"/>
              <a:gd name="connsiteY3" fmla="*/ 4662577 h 4662577"/>
              <a:gd name="connsiteX4" fmla="*/ 0 w 6864164"/>
              <a:gd name="connsiteY4" fmla="*/ 0 h 4662577"/>
              <a:gd name="connsiteX0" fmla="*/ 0 w 8997764"/>
              <a:gd name="connsiteY0" fmla="*/ 0 h 4662577"/>
              <a:gd name="connsiteX1" fmla="*/ 8997764 w 8997764"/>
              <a:gd name="connsiteY1" fmla="*/ 0 h 4662577"/>
              <a:gd name="connsiteX2" fmla="*/ 8997764 w 8997764"/>
              <a:gd name="connsiteY2" fmla="*/ 4662577 h 4662577"/>
              <a:gd name="connsiteX3" fmla="*/ 2133600 w 8997764"/>
              <a:gd name="connsiteY3" fmla="*/ 4662577 h 4662577"/>
              <a:gd name="connsiteX4" fmla="*/ 0 w 8997764"/>
              <a:gd name="connsiteY4" fmla="*/ 0 h 4662577"/>
              <a:gd name="connsiteX0" fmla="*/ 0 w 8997764"/>
              <a:gd name="connsiteY0" fmla="*/ 0 h 4671285"/>
              <a:gd name="connsiteX1" fmla="*/ 8997764 w 8997764"/>
              <a:gd name="connsiteY1" fmla="*/ 0 h 4671285"/>
              <a:gd name="connsiteX2" fmla="*/ 8997764 w 8997764"/>
              <a:gd name="connsiteY2" fmla="*/ 4662577 h 4671285"/>
              <a:gd name="connsiteX3" fmla="*/ 2621280 w 8997764"/>
              <a:gd name="connsiteY3" fmla="*/ 4671285 h 4671285"/>
              <a:gd name="connsiteX4" fmla="*/ 0 w 8997764"/>
              <a:gd name="connsiteY4" fmla="*/ 0 h 46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7764" h="4671285">
                <a:moveTo>
                  <a:pt x="0" y="0"/>
                </a:moveTo>
                <a:lnTo>
                  <a:pt x="8997764" y="0"/>
                </a:lnTo>
                <a:lnTo>
                  <a:pt x="8997764" y="4662577"/>
                </a:lnTo>
                <a:lnTo>
                  <a:pt x="2621280" y="467128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marL="801688" indent="0">
              <a:buNone/>
            </a:pPr>
            <a:r>
              <a:rPr lang="en-US" sz="2800" dirty="0"/>
              <a:t>The Strategy element of the strategic planning pyramid guides decision-making and aligns staff.</a:t>
            </a:r>
          </a:p>
          <a:p>
            <a:pPr marL="4632325"/>
            <a:r>
              <a:rPr lang="en-US" dirty="0"/>
              <a:t>Our STRATEGIC FOCUS AREAS are broad categories within our mission set</a:t>
            </a:r>
            <a:endParaRPr lang="en-US" strike="sngStrike" dirty="0"/>
          </a:p>
          <a:p>
            <a:pPr marL="5086350"/>
            <a:r>
              <a:rPr lang="en-US" dirty="0"/>
              <a:t>Our STRATEGIC OBJECTIVES are what we do</a:t>
            </a:r>
            <a:r>
              <a:rPr lang="en-US" u="sng" dirty="0"/>
              <a:t> </a:t>
            </a:r>
            <a:r>
              <a:rPr lang="en-US" dirty="0"/>
              <a:t>to accomplish the mission</a:t>
            </a:r>
            <a:endParaRPr lang="en-US" strike="sngStrike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9F60B3-3920-46F5-A77F-6ED3C8529E15}"/>
              </a:ext>
            </a:extLst>
          </p:cNvPr>
          <p:cNvGrpSpPr/>
          <p:nvPr/>
        </p:nvGrpSpPr>
        <p:grpSpPr>
          <a:xfrm>
            <a:off x="147059" y="3184832"/>
            <a:ext cx="5112918" cy="1570555"/>
            <a:chOff x="112225" y="3209415"/>
            <a:chExt cx="5816896" cy="17867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BD538E8-1AF3-3BD2-A30E-316D62D06673}"/>
                </a:ext>
              </a:extLst>
            </p:cNvPr>
            <p:cNvGrpSpPr/>
            <p:nvPr/>
          </p:nvGrpSpPr>
          <p:grpSpPr>
            <a:xfrm>
              <a:off x="121583" y="3209415"/>
              <a:ext cx="5807538" cy="1775697"/>
              <a:chOff x="3191337" y="3149554"/>
              <a:chExt cx="5807538" cy="1775697"/>
            </a:xfrm>
          </p:grpSpPr>
          <p:sp>
            <p:nvSpPr>
              <p:cNvPr id="12" name="5">
                <a:extLst>
                  <a:ext uri="{FF2B5EF4-FFF2-40B4-BE49-F238E27FC236}">
                    <a16:creationId xmlns:a16="http://schemas.microsoft.com/office/drawing/2014/main" id="{6730A46F-0A83-4284-64EB-D66191DEAC51}"/>
                  </a:ext>
                </a:extLst>
              </p:cNvPr>
              <p:cNvSpPr/>
              <p:nvPr/>
            </p:nvSpPr>
            <p:spPr>
              <a:xfrm>
                <a:off x="3191337" y="4048410"/>
                <a:ext cx="5807538" cy="876841"/>
              </a:xfrm>
              <a:custGeom>
                <a:avLst/>
                <a:gdLst>
                  <a:gd name="connsiteX0" fmla="*/ 505074 w 5807538"/>
                  <a:gd name="connsiteY0" fmla="*/ 0 h 876840"/>
                  <a:gd name="connsiteX1" fmla="*/ 5302789 w 5807538"/>
                  <a:gd name="connsiteY1" fmla="*/ 0 h 876840"/>
                  <a:gd name="connsiteX2" fmla="*/ 5807538 w 5807538"/>
                  <a:gd name="connsiteY2" fmla="*/ 876840 h 876840"/>
                  <a:gd name="connsiteX3" fmla="*/ 0 w 5807538"/>
                  <a:gd name="connsiteY3" fmla="*/ 876840 h 876840"/>
                  <a:gd name="connsiteX4" fmla="*/ 505074 w 5807538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7538" h="876840">
                    <a:moveTo>
                      <a:pt x="505074" y="0"/>
                    </a:moveTo>
                    <a:lnTo>
                      <a:pt x="5302789" y="0"/>
                    </a:lnTo>
                    <a:lnTo>
                      <a:pt x="5807538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EE594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4">
                <a:extLst>
                  <a:ext uri="{FF2B5EF4-FFF2-40B4-BE49-F238E27FC236}">
                    <a16:creationId xmlns:a16="http://schemas.microsoft.com/office/drawing/2014/main" id="{ABBFC13E-4C91-97BD-6308-1E4EB17E53A0}"/>
                  </a:ext>
                </a:extLst>
              </p:cNvPr>
              <p:cNvSpPr/>
              <p:nvPr/>
            </p:nvSpPr>
            <p:spPr>
              <a:xfrm>
                <a:off x="3697422" y="3149554"/>
                <a:ext cx="4776653" cy="908095"/>
              </a:xfrm>
              <a:custGeom>
                <a:avLst/>
                <a:gdLst>
                  <a:gd name="connsiteX0" fmla="*/ 505075 w 4776653"/>
                  <a:gd name="connsiteY0" fmla="*/ 0 h 876840"/>
                  <a:gd name="connsiteX1" fmla="*/ 4271905 w 4776653"/>
                  <a:gd name="connsiteY1" fmla="*/ 0 h 876840"/>
                  <a:gd name="connsiteX2" fmla="*/ 4776653 w 4776653"/>
                  <a:gd name="connsiteY2" fmla="*/ 876840 h 876840"/>
                  <a:gd name="connsiteX3" fmla="*/ 0 w 4776653"/>
                  <a:gd name="connsiteY3" fmla="*/ 876840 h 876840"/>
                  <a:gd name="connsiteX4" fmla="*/ 505075 w 4776653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76653" h="876840">
                    <a:moveTo>
                      <a:pt x="505075" y="0"/>
                    </a:moveTo>
                    <a:lnTo>
                      <a:pt x="4271905" y="0"/>
                    </a:lnTo>
                    <a:lnTo>
                      <a:pt x="4776653" y="876840"/>
                    </a:lnTo>
                    <a:lnTo>
                      <a:pt x="0" y="876840"/>
                    </a:lnTo>
                    <a:lnTo>
                      <a:pt x="505075" y="0"/>
                    </a:lnTo>
                    <a:close/>
                  </a:path>
                </a:pathLst>
              </a:custGeom>
              <a:solidFill>
                <a:srgbClr val="F58C7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Objectives">
                <a:extLst>
                  <a:ext uri="{FF2B5EF4-FFF2-40B4-BE49-F238E27FC236}">
                    <a16:creationId xmlns:a16="http://schemas.microsoft.com/office/drawing/2014/main" id="{D9459953-5054-05DD-F6E7-B8D3FA8F7959}"/>
                  </a:ext>
                </a:extLst>
              </p:cNvPr>
              <p:cNvSpPr txBox="1"/>
              <p:nvPr/>
            </p:nvSpPr>
            <p:spPr>
              <a:xfrm>
                <a:off x="4624288" y="4280350"/>
                <a:ext cx="29434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Objectives</a:t>
                </a:r>
              </a:p>
            </p:txBody>
          </p:sp>
          <p:sp>
            <p:nvSpPr>
              <p:cNvPr id="18" name="Focus Areas">
                <a:extLst>
                  <a:ext uri="{FF2B5EF4-FFF2-40B4-BE49-F238E27FC236}">
                    <a16:creationId xmlns:a16="http://schemas.microsoft.com/office/drawing/2014/main" id="{6416BEBD-A30E-7984-C06D-5F11C11C5691}"/>
                  </a:ext>
                </a:extLst>
              </p:cNvPr>
              <p:cNvSpPr txBox="1"/>
              <p:nvPr/>
            </p:nvSpPr>
            <p:spPr>
              <a:xfrm>
                <a:off x="4522621" y="3392861"/>
                <a:ext cx="31467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Strategic Focus Areas</a:t>
                </a: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62116E-C611-FAC7-4C67-1A5D0BA6431A}"/>
                </a:ext>
              </a:extLst>
            </p:cNvPr>
            <p:cNvSpPr/>
            <p:nvPr/>
          </p:nvSpPr>
          <p:spPr>
            <a:xfrm>
              <a:off x="112225" y="3220517"/>
              <a:ext cx="5807538" cy="1775697"/>
            </a:xfrm>
            <a:custGeom>
              <a:avLst/>
              <a:gdLst>
                <a:gd name="connsiteX0" fmla="*/ 1011160 w 5807538"/>
                <a:gd name="connsiteY0" fmla="*/ 0 h 1775697"/>
                <a:gd name="connsiteX1" fmla="*/ 4777990 w 5807538"/>
                <a:gd name="connsiteY1" fmla="*/ 0 h 1775697"/>
                <a:gd name="connsiteX2" fmla="*/ 5277603 w 5807538"/>
                <a:gd name="connsiteY2" fmla="*/ 898856 h 1775697"/>
                <a:gd name="connsiteX3" fmla="*/ 5302789 w 5807538"/>
                <a:gd name="connsiteY3" fmla="*/ 898856 h 1775697"/>
                <a:gd name="connsiteX4" fmla="*/ 5807538 w 5807538"/>
                <a:gd name="connsiteY4" fmla="*/ 1775697 h 1775697"/>
                <a:gd name="connsiteX5" fmla="*/ 0 w 5807538"/>
                <a:gd name="connsiteY5" fmla="*/ 1775697 h 1775697"/>
                <a:gd name="connsiteX6" fmla="*/ 505074 w 5807538"/>
                <a:gd name="connsiteY6" fmla="*/ 898856 h 1775697"/>
                <a:gd name="connsiteX7" fmla="*/ 511224 w 5807538"/>
                <a:gd name="connsiteY7" fmla="*/ 898856 h 177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07538" h="1775697">
                  <a:moveTo>
                    <a:pt x="1011160" y="0"/>
                  </a:moveTo>
                  <a:lnTo>
                    <a:pt x="4777990" y="0"/>
                  </a:lnTo>
                  <a:lnTo>
                    <a:pt x="5277603" y="898856"/>
                  </a:lnTo>
                  <a:lnTo>
                    <a:pt x="5302789" y="898856"/>
                  </a:lnTo>
                  <a:lnTo>
                    <a:pt x="5807538" y="1775697"/>
                  </a:lnTo>
                  <a:lnTo>
                    <a:pt x="0" y="1775697"/>
                  </a:lnTo>
                  <a:lnTo>
                    <a:pt x="505074" y="898856"/>
                  </a:lnTo>
                  <a:lnTo>
                    <a:pt x="511224" y="898856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7CF9E-570E-EC6D-4669-C1640487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18ADE1-CD1E-80DD-A37D-D9E26039018E}"/>
              </a:ext>
            </a:extLst>
          </p:cNvPr>
          <p:cNvGrpSpPr/>
          <p:nvPr/>
        </p:nvGrpSpPr>
        <p:grpSpPr>
          <a:xfrm>
            <a:off x="155284" y="7144192"/>
            <a:ext cx="5104693" cy="1208716"/>
            <a:chOff x="17336535" y="5020860"/>
            <a:chExt cx="7666349" cy="18152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6AC5BA-08A5-E6BF-CBB5-1287A3ABBDAF}"/>
                </a:ext>
              </a:extLst>
            </p:cNvPr>
            <p:cNvGrpSpPr/>
            <p:nvPr/>
          </p:nvGrpSpPr>
          <p:grpSpPr>
            <a:xfrm>
              <a:off x="17336535" y="5020861"/>
              <a:ext cx="7666348" cy="1815278"/>
              <a:chOff x="2261635" y="4925156"/>
              <a:chExt cx="7666348" cy="1815278"/>
            </a:xfrm>
          </p:grpSpPr>
          <p:sp>
            <p:nvSpPr>
              <p:cNvPr id="7" name="7">
                <a:extLst>
                  <a:ext uri="{FF2B5EF4-FFF2-40B4-BE49-F238E27FC236}">
                    <a16:creationId xmlns:a16="http://schemas.microsoft.com/office/drawing/2014/main" id="{134B824D-0E5B-DF7F-056F-CE01CC3538FB}"/>
                  </a:ext>
                </a:extLst>
              </p:cNvPr>
              <p:cNvSpPr/>
              <p:nvPr/>
            </p:nvSpPr>
            <p:spPr>
              <a:xfrm>
                <a:off x="2261635" y="5832339"/>
                <a:ext cx="7666348" cy="908095"/>
              </a:xfrm>
              <a:custGeom>
                <a:avLst/>
                <a:gdLst>
                  <a:gd name="connsiteX0" fmla="*/ 403558 w 7666348"/>
                  <a:gd name="connsiteY0" fmla="*/ 0 h 897195"/>
                  <a:gd name="connsiteX1" fmla="*/ 7263043 w 7666348"/>
                  <a:gd name="connsiteY1" fmla="*/ 0 h 897195"/>
                  <a:gd name="connsiteX2" fmla="*/ 7654016 w 7666348"/>
                  <a:gd name="connsiteY2" fmla="*/ 679192 h 897195"/>
                  <a:gd name="connsiteX3" fmla="*/ 7666348 w 7666348"/>
                  <a:gd name="connsiteY3" fmla="*/ 740273 h 897195"/>
                  <a:gd name="connsiteX4" fmla="*/ 7509426 w 7666348"/>
                  <a:gd name="connsiteY4" fmla="*/ 897195 h 897195"/>
                  <a:gd name="connsiteX5" fmla="*/ 7505883 w 7666348"/>
                  <a:gd name="connsiteY5" fmla="*/ 896480 h 897195"/>
                  <a:gd name="connsiteX6" fmla="*/ 7505471 w 7666348"/>
                  <a:gd name="connsiteY6" fmla="*/ 897194 h 897195"/>
                  <a:gd name="connsiteX7" fmla="*/ 160240 w 7666348"/>
                  <a:gd name="connsiteY7" fmla="*/ 897194 h 897195"/>
                  <a:gd name="connsiteX8" fmla="*/ 159894 w 7666348"/>
                  <a:gd name="connsiteY8" fmla="*/ 896595 h 897195"/>
                  <a:gd name="connsiteX9" fmla="*/ 156922 w 7666348"/>
                  <a:gd name="connsiteY9" fmla="*/ 897195 h 897195"/>
                  <a:gd name="connsiteX10" fmla="*/ 0 w 7666348"/>
                  <a:gd name="connsiteY10" fmla="*/ 740273 h 897195"/>
                  <a:gd name="connsiteX11" fmla="*/ 12332 w 7666348"/>
                  <a:gd name="connsiteY11" fmla="*/ 679192 h 897195"/>
                  <a:gd name="connsiteX12" fmla="*/ 403558 w 7666348"/>
                  <a:gd name="connsiteY12" fmla="*/ 0 h 89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66348" h="897195">
                    <a:moveTo>
                      <a:pt x="403558" y="0"/>
                    </a:moveTo>
                    <a:lnTo>
                      <a:pt x="7263043" y="0"/>
                    </a:lnTo>
                    <a:lnTo>
                      <a:pt x="7654016" y="679192"/>
                    </a:lnTo>
                    <a:cubicBezTo>
                      <a:pt x="7661957" y="697966"/>
                      <a:pt x="7666348" y="718607"/>
                      <a:pt x="7666348" y="740273"/>
                    </a:cubicBezTo>
                    <a:cubicBezTo>
                      <a:pt x="7666348" y="826939"/>
                      <a:pt x="7596092" y="897195"/>
                      <a:pt x="7509426" y="897195"/>
                    </a:cubicBezTo>
                    <a:lnTo>
                      <a:pt x="7505883" y="896480"/>
                    </a:lnTo>
                    <a:lnTo>
                      <a:pt x="7505471" y="897194"/>
                    </a:lnTo>
                    <a:lnTo>
                      <a:pt x="160240" y="897194"/>
                    </a:lnTo>
                    <a:lnTo>
                      <a:pt x="159894" y="896595"/>
                    </a:lnTo>
                    <a:lnTo>
                      <a:pt x="156922" y="897195"/>
                    </a:lnTo>
                    <a:cubicBezTo>
                      <a:pt x="70256" y="897195"/>
                      <a:pt x="0" y="826939"/>
                      <a:pt x="0" y="740273"/>
                    </a:cubicBezTo>
                    <a:cubicBezTo>
                      <a:pt x="0" y="718607"/>
                      <a:pt x="4391" y="697966"/>
                      <a:pt x="12332" y="679192"/>
                    </a:cubicBezTo>
                    <a:lnTo>
                      <a:pt x="403558" y="0"/>
                    </a:lnTo>
                    <a:close/>
                  </a:path>
                </a:pathLst>
              </a:custGeom>
              <a:solidFill>
                <a:srgbClr val="4FC6D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6">
                <a:extLst>
                  <a:ext uri="{FF2B5EF4-FFF2-40B4-BE49-F238E27FC236}">
                    <a16:creationId xmlns:a16="http://schemas.microsoft.com/office/drawing/2014/main" id="{BB5D47B6-C2AC-F254-5622-C9EAA58A1E05}"/>
                  </a:ext>
                </a:extLst>
              </p:cNvPr>
              <p:cNvSpPr/>
              <p:nvPr/>
            </p:nvSpPr>
            <p:spPr>
              <a:xfrm>
                <a:off x="2675728" y="4925156"/>
                <a:ext cx="6838422" cy="908096"/>
              </a:xfrm>
              <a:custGeom>
                <a:avLst/>
                <a:gdLst>
                  <a:gd name="connsiteX0" fmla="*/ 505074 w 6838422"/>
                  <a:gd name="connsiteY0" fmla="*/ 0 h 876840"/>
                  <a:gd name="connsiteX1" fmla="*/ 6333674 w 6838422"/>
                  <a:gd name="connsiteY1" fmla="*/ 0 h 876840"/>
                  <a:gd name="connsiteX2" fmla="*/ 6838422 w 6838422"/>
                  <a:gd name="connsiteY2" fmla="*/ 876840 h 876840"/>
                  <a:gd name="connsiteX3" fmla="*/ 0 w 6838422"/>
                  <a:gd name="connsiteY3" fmla="*/ 876840 h 876840"/>
                  <a:gd name="connsiteX4" fmla="*/ 505074 w 6838422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8422" h="876840">
                    <a:moveTo>
                      <a:pt x="505074" y="0"/>
                    </a:moveTo>
                    <a:lnTo>
                      <a:pt x="6333674" y="0"/>
                    </a:lnTo>
                    <a:lnTo>
                      <a:pt x="6838422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86D8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Actions">
                <a:extLst>
                  <a:ext uri="{FF2B5EF4-FFF2-40B4-BE49-F238E27FC236}">
                    <a16:creationId xmlns:a16="http://schemas.microsoft.com/office/drawing/2014/main" id="{895FCF20-35F3-D2BB-AA93-040F79F10B12}"/>
                  </a:ext>
                </a:extLst>
              </p:cNvPr>
              <p:cNvSpPr txBox="1"/>
              <p:nvPr/>
            </p:nvSpPr>
            <p:spPr>
              <a:xfrm>
                <a:off x="5540169" y="5867509"/>
                <a:ext cx="1109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Actions</a:t>
                </a:r>
              </a:p>
            </p:txBody>
          </p:sp>
          <p:sp>
            <p:nvSpPr>
              <p:cNvPr id="10" name="Initiatives">
                <a:extLst>
                  <a:ext uri="{FF2B5EF4-FFF2-40B4-BE49-F238E27FC236}">
                    <a16:creationId xmlns:a16="http://schemas.microsoft.com/office/drawing/2014/main" id="{1A427DA2-7478-FA5E-0593-CD79A1DFF8B4}"/>
                  </a:ext>
                </a:extLst>
              </p:cNvPr>
              <p:cNvSpPr txBox="1"/>
              <p:nvPr/>
            </p:nvSpPr>
            <p:spPr>
              <a:xfrm>
                <a:off x="4503995" y="5174857"/>
                <a:ext cx="3181629" cy="647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Initiatives</a:t>
                </a: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A6C7B20-2B60-E073-554F-177E7162A5ED}"/>
                </a:ext>
              </a:extLst>
            </p:cNvPr>
            <p:cNvSpPr/>
            <p:nvPr/>
          </p:nvSpPr>
          <p:spPr>
            <a:xfrm>
              <a:off x="17336536" y="5020860"/>
              <a:ext cx="7666348" cy="1815278"/>
            </a:xfrm>
            <a:custGeom>
              <a:avLst/>
              <a:gdLst>
                <a:gd name="connsiteX0" fmla="*/ 919166 w 7666348"/>
                <a:gd name="connsiteY0" fmla="*/ 0 h 1815278"/>
                <a:gd name="connsiteX1" fmla="*/ 6747766 w 7666348"/>
                <a:gd name="connsiteY1" fmla="*/ 0 h 1815278"/>
                <a:gd name="connsiteX2" fmla="*/ 7252006 w 7666348"/>
                <a:gd name="connsiteY2" fmla="*/ 907183 h 1815278"/>
                <a:gd name="connsiteX3" fmla="*/ 7263042 w 7666348"/>
                <a:gd name="connsiteY3" fmla="*/ 907183 h 1815278"/>
                <a:gd name="connsiteX4" fmla="*/ 7654016 w 7666348"/>
                <a:gd name="connsiteY4" fmla="*/ 1594627 h 1815278"/>
                <a:gd name="connsiteX5" fmla="*/ 7666348 w 7666348"/>
                <a:gd name="connsiteY5" fmla="*/ 1656450 h 1815278"/>
                <a:gd name="connsiteX6" fmla="*/ 7509424 w 7666348"/>
                <a:gd name="connsiteY6" fmla="*/ 1815278 h 1815278"/>
                <a:gd name="connsiteX7" fmla="*/ 7505882 w 7666348"/>
                <a:gd name="connsiteY7" fmla="*/ 1814555 h 1815278"/>
                <a:gd name="connsiteX8" fmla="*/ 7505470 w 7666348"/>
                <a:gd name="connsiteY8" fmla="*/ 1815277 h 1815278"/>
                <a:gd name="connsiteX9" fmla="*/ 160240 w 7666348"/>
                <a:gd name="connsiteY9" fmla="*/ 1815277 h 1815278"/>
                <a:gd name="connsiteX10" fmla="*/ 159892 w 7666348"/>
                <a:gd name="connsiteY10" fmla="*/ 1814671 h 1815278"/>
                <a:gd name="connsiteX11" fmla="*/ 156920 w 7666348"/>
                <a:gd name="connsiteY11" fmla="*/ 1815278 h 1815278"/>
                <a:gd name="connsiteX12" fmla="*/ 0 w 7666348"/>
                <a:gd name="connsiteY12" fmla="*/ 1656450 h 1815278"/>
                <a:gd name="connsiteX13" fmla="*/ 12332 w 7666348"/>
                <a:gd name="connsiteY13" fmla="*/ 1594627 h 1815278"/>
                <a:gd name="connsiteX14" fmla="*/ 403556 w 7666348"/>
                <a:gd name="connsiteY14" fmla="*/ 907183 h 1815278"/>
                <a:gd name="connsiteX15" fmla="*/ 414600 w 7666348"/>
                <a:gd name="connsiteY15" fmla="*/ 907183 h 18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66348" h="1815278">
                  <a:moveTo>
                    <a:pt x="919166" y="0"/>
                  </a:moveTo>
                  <a:lnTo>
                    <a:pt x="6747766" y="0"/>
                  </a:lnTo>
                  <a:lnTo>
                    <a:pt x="7252006" y="907183"/>
                  </a:lnTo>
                  <a:lnTo>
                    <a:pt x="7263042" y="907183"/>
                  </a:lnTo>
                  <a:lnTo>
                    <a:pt x="7654016" y="1594627"/>
                  </a:lnTo>
                  <a:cubicBezTo>
                    <a:pt x="7661956" y="1613629"/>
                    <a:pt x="7666348" y="1634521"/>
                    <a:pt x="7666348" y="1656450"/>
                  </a:cubicBezTo>
                  <a:cubicBezTo>
                    <a:pt x="7666348" y="1744169"/>
                    <a:pt x="7596092" y="1815278"/>
                    <a:pt x="7509424" y="1815278"/>
                  </a:cubicBezTo>
                  <a:lnTo>
                    <a:pt x="7505882" y="1814555"/>
                  </a:lnTo>
                  <a:lnTo>
                    <a:pt x="7505470" y="1815277"/>
                  </a:lnTo>
                  <a:lnTo>
                    <a:pt x="160240" y="1815277"/>
                  </a:lnTo>
                  <a:lnTo>
                    <a:pt x="159892" y="1814671"/>
                  </a:lnTo>
                  <a:lnTo>
                    <a:pt x="156920" y="1815278"/>
                  </a:lnTo>
                  <a:cubicBezTo>
                    <a:pt x="70256" y="1815278"/>
                    <a:pt x="0" y="1744169"/>
                    <a:pt x="0" y="1656450"/>
                  </a:cubicBezTo>
                  <a:cubicBezTo>
                    <a:pt x="0" y="1634521"/>
                    <a:pt x="4390" y="1613629"/>
                    <a:pt x="12332" y="1594627"/>
                  </a:cubicBezTo>
                  <a:lnTo>
                    <a:pt x="403556" y="907183"/>
                  </a:lnTo>
                  <a:lnTo>
                    <a:pt x="414600" y="907183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250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E584-8D1A-9EE2-D279-C9BD1328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2AF1CD-B0B0-685B-B8CA-AAB8F56D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09623"/>
            <a:ext cx="11015341" cy="3710077"/>
          </a:xfrm>
          <a:custGeom>
            <a:avLst/>
            <a:gdLst>
              <a:gd name="connsiteX0" fmla="*/ 0 w 6864164"/>
              <a:gd name="connsiteY0" fmla="*/ 0 h 4662577"/>
              <a:gd name="connsiteX1" fmla="*/ 6864164 w 6864164"/>
              <a:gd name="connsiteY1" fmla="*/ 0 h 4662577"/>
              <a:gd name="connsiteX2" fmla="*/ 6864164 w 6864164"/>
              <a:gd name="connsiteY2" fmla="*/ 4662577 h 4662577"/>
              <a:gd name="connsiteX3" fmla="*/ 0 w 6864164"/>
              <a:gd name="connsiteY3" fmla="*/ 4662577 h 4662577"/>
              <a:gd name="connsiteX4" fmla="*/ 0 w 6864164"/>
              <a:gd name="connsiteY4" fmla="*/ 0 h 4662577"/>
              <a:gd name="connsiteX0" fmla="*/ 0 w 8997764"/>
              <a:gd name="connsiteY0" fmla="*/ 0 h 4662577"/>
              <a:gd name="connsiteX1" fmla="*/ 8997764 w 8997764"/>
              <a:gd name="connsiteY1" fmla="*/ 0 h 4662577"/>
              <a:gd name="connsiteX2" fmla="*/ 8997764 w 8997764"/>
              <a:gd name="connsiteY2" fmla="*/ 4662577 h 4662577"/>
              <a:gd name="connsiteX3" fmla="*/ 2133600 w 8997764"/>
              <a:gd name="connsiteY3" fmla="*/ 4662577 h 4662577"/>
              <a:gd name="connsiteX4" fmla="*/ 0 w 8997764"/>
              <a:gd name="connsiteY4" fmla="*/ 0 h 4662577"/>
              <a:gd name="connsiteX0" fmla="*/ 0 w 8997764"/>
              <a:gd name="connsiteY0" fmla="*/ 0 h 4671285"/>
              <a:gd name="connsiteX1" fmla="*/ 8997764 w 8997764"/>
              <a:gd name="connsiteY1" fmla="*/ 0 h 4671285"/>
              <a:gd name="connsiteX2" fmla="*/ 8997764 w 8997764"/>
              <a:gd name="connsiteY2" fmla="*/ 4662577 h 4671285"/>
              <a:gd name="connsiteX3" fmla="*/ 2621280 w 8997764"/>
              <a:gd name="connsiteY3" fmla="*/ 4671285 h 4671285"/>
              <a:gd name="connsiteX4" fmla="*/ 0 w 8997764"/>
              <a:gd name="connsiteY4" fmla="*/ 0 h 467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7764" h="4671285">
                <a:moveTo>
                  <a:pt x="0" y="0"/>
                </a:moveTo>
                <a:lnTo>
                  <a:pt x="8997764" y="0"/>
                </a:lnTo>
                <a:lnTo>
                  <a:pt x="8997764" y="4662577"/>
                </a:lnTo>
                <a:lnTo>
                  <a:pt x="2621280" y="467128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pPr marL="801688" indent="0">
              <a:buNone/>
            </a:pPr>
            <a:r>
              <a:rPr lang="en-US" sz="2800" dirty="0"/>
              <a:t>The Execution part of the strategy pyramid provides the specific action items necessary to accomplish the mission.</a:t>
            </a:r>
          </a:p>
          <a:p>
            <a:pPr marL="4746625"/>
            <a:r>
              <a:rPr lang="en-US" dirty="0"/>
              <a:t>Our INITIATIVES are specific and measurable deliverables that support the</a:t>
            </a:r>
            <a:br>
              <a:rPr lang="en-US" dirty="0"/>
            </a:br>
            <a:r>
              <a:rPr lang="en-US" dirty="0"/>
              <a:t>   STRATEGIC  FOCUS AREAS</a:t>
            </a:r>
          </a:p>
          <a:p>
            <a:pPr marL="5311775"/>
            <a:r>
              <a:rPr lang="en-US" dirty="0"/>
              <a:t>Our ACTIONS are the tasks executed to accomplish each INITIATIVE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B42F5B-C06B-C1D5-EF8F-D3480AA49FE8}"/>
              </a:ext>
            </a:extLst>
          </p:cNvPr>
          <p:cNvGrpSpPr/>
          <p:nvPr/>
        </p:nvGrpSpPr>
        <p:grpSpPr>
          <a:xfrm>
            <a:off x="147056" y="3236768"/>
            <a:ext cx="5104693" cy="1208716"/>
            <a:chOff x="17336535" y="5020860"/>
            <a:chExt cx="7666349" cy="18152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24EBEC-AC33-B2A0-9E7D-47792529283B}"/>
                </a:ext>
              </a:extLst>
            </p:cNvPr>
            <p:cNvGrpSpPr/>
            <p:nvPr/>
          </p:nvGrpSpPr>
          <p:grpSpPr>
            <a:xfrm>
              <a:off x="17336535" y="5020861"/>
              <a:ext cx="7666348" cy="1815278"/>
              <a:chOff x="2261635" y="4925156"/>
              <a:chExt cx="7666348" cy="1815278"/>
            </a:xfrm>
          </p:grpSpPr>
          <p:sp>
            <p:nvSpPr>
              <p:cNvPr id="4" name="7">
                <a:extLst>
                  <a:ext uri="{FF2B5EF4-FFF2-40B4-BE49-F238E27FC236}">
                    <a16:creationId xmlns:a16="http://schemas.microsoft.com/office/drawing/2014/main" id="{698F4C8A-787F-4ED8-BDB0-0D6B4BE455FF}"/>
                  </a:ext>
                </a:extLst>
              </p:cNvPr>
              <p:cNvSpPr/>
              <p:nvPr/>
            </p:nvSpPr>
            <p:spPr>
              <a:xfrm>
                <a:off x="2261635" y="5832339"/>
                <a:ext cx="7666348" cy="908095"/>
              </a:xfrm>
              <a:custGeom>
                <a:avLst/>
                <a:gdLst>
                  <a:gd name="connsiteX0" fmla="*/ 403558 w 7666348"/>
                  <a:gd name="connsiteY0" fmla="*/ 0 h 897195"/>
                  <a:gd name="connsiteX1" fmla="*/ 7263043 w 7666348"/>
                  <a:gd name="connsiteY1" fmla="*/ 0 h 897195"/>
                  <a:gd name="connsiteX2" fmla="*/ 7654016 w 7666348"/>
                  <a:gd name="connsiteY2" fmla="*/ 679192 h 897195"/>
                  <a:gd name="connsiteX3" fmla="*/ 7666348 w 7666348"/>
                  <a:gd name="connsiteY3" fmla="*/ 740273 h 897195"/>
                  <a:gd name="connsiteX4" fmla="*/ 7509426 w 7666348"/>
                  <a:gd name="connsiteY4" fmla="*/ 897195 h 897195"/>
                  <a:gd name="connsiteX5" fmla="*/ 7505883 w 7666348"/>
                  <a:gd name="connsiteY5" fmla="*/ 896480 h 897195"/>
                  <a:gd name="connsiteX6" fmla="*/ 7505471 w 7666348"/>
                  <a:gd name="connsiteY6" fmla="*/ 897194 h 897195"/>
                  <a:gd name="connsiteX7" fmla="*/ 160240 w 7666348"/>
                  <a:gd name="connsiteY7" fmla="*/ 897194 h 897195"/>
                  <a:gd name="connsiteX8" fmla="*/ 159894 w 7666348"/>
                  <a:gd name="connsiteY8" fmla="*/ 896595 h 897195"/>
                  <a:gd name="connsiteX9" fmla="*/ 156922 w 7666348"/>
                  <a:gd name="connsiteY9" fmla="*/ 897195 h 897195"/>
                  <a:gd name="connsiteX10" fmla="*/ 0 w 7666348"/>
                  <a:gd name="connsiteY10" fmla="*/ 740273 h 897195"/>
                  <a:gd name="connsiteX11" fmla="*/ 12332 w 7666348"/>
                  <a:gd name="connsiteY11" fmla="*/ 679192 h 897195"/>
                  <a:gd name="connsiteX12" fmla="*/ 403558 w 7666348"/>
                  <a:gd name="connsiteY12" fmla="*/ 0 h 89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66348" h="897195">
                    <a:moveTo>
                      <a:pt x="403558" y="0"/>
                    </a:moveTo>
                    <a:lnTo>
                      <a:pt x="7263043" y="0"/>
                    </a:lnTo>
                    <a:lnTo>
                      <a:pt x="7654016" y="679192"/>
                    </a:lnTo>
                    <a:cubicBezTo>
                      <a:pt x="7661957" y="697966"/>
                      <a:pt x="7666348" y="718607"/>
                      <a:pt x="7666348" y="740273"/>
                    </a:cubicBezTo>
                    <a:cubicBezTo>
                      <a:pt x="7666348" y="826939"/>
                      <a:pt x="7596092" y="897195"/>
                      <a:pt x="7509426" y="897195"/>
                    </a:cubicBezTo>
                    <a:lnTo>
                      <a:pt x="7505883" y="896480"/>
                    </a:lnTo>
                    <a:lnTo>
                      <a:pt x="7505471" y="897194"/>
                    </a:lnTo>
                    <a:lnTo>
                      <a:pt x="160240" y="897194"/>
                    </a:lnTo>
                    <a:lnTo>
                      <a:pt x="159894" y="896595"/>
                    </a:lnTo>
                    <a:lnTo>
                      <a:pt x="156922" y="897195"/>
                    </a:lnTo>
                    <a:cubicBezTo>
                      <a:pt x="70256" y="897195"/>
                      <a:pt x="0" y="826939"/>
                      <a:pt x="0" y="740273"/>
                    </a:cubicBezTo>
                    <a:cubicBezTo>
                      <a:pt x="0" y="718607"/>
                      <a:pt x="4391" y="697966"/>
                      <a:pt x="12332" y="679192"/>
                    </a:cubicBezTo>
                    <a:lnTo>
                      <a:pt x="403558" y="0"/>
                    </a:lnTo>
                    <a:close/>
                  </a:path>
                </a:pathLst>
              </a:custGeom>
              <a:solidFill>
                <a:srgbClr val="4FC6DB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" name="6">
                <a:extLst>
                  <a:ext uri="{FF2B5EF4-FFF2-40B4-BE49-F238E27FC236}">
                    <a16:creationId xmlns:a16="http://schemas.microsoft.com/office/drawing/2014/main" id="{2E81C51E-76F0-0647-6C53-2A8D3471C636}"/>
                  </a:ext>
                </a:extLst>
              </p:cNvPr>
              <p:cNvSpPr/>
              <p:nvPr/>
            </p:nvSpPr>
            <p:spPr>
              <a:xfrm>
                <a:off x="2675728" y="4925156"/>
                <a:ext cx="6838422" cy="908096"/>
              </a:xfrm>
              <a:custGeom>
                <a:avLst/>
                <a:gdLst>
                  <a:gd name="connsiteX0" fmla="*/ 505074 w 6838422"/>
                  <a:gd name="connsiteY0" fmla="*/ 0 h 876840"/>
                  <a:gd name="connsiteX1" fmla="*/ 6333674 w 6838422"/>
                  <a:gd name="connsiteY1" fmla="*/ 0 h 876840"/>
                  <a:gd name="connsiteX2" fmla="*/ 6838422 w 6838422"/>
                  <a:gd name="connsiteY2" fmla="*/ 876840 h 876840"/>
                  <a:gd name="connsiteX3" fmla="*/ 0 w 6838422"/>
                  <a:gd name="connsiteY3" fmla="*/ 876840 h 876840"/>
                  <a:gd name="connsiteX4" fmla="*/ 505074 w 6838422"/>
                  <a:gd name="connsiteY4" fmla="*/ 0 h 8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8422" h="876840">
                    <a:moveTo>
                      <a:pt x="505074" y="0"/>
                    </a:moveTo>
                    <a:lnTo>
                      <a:pt x="6333674" y="0"/>
                    </a:lnTo>
                    <a:lnTo>
                      <a:pt x="6838422" y="876840"/>
                    </a:lnTo>
                    <a:lnTo>
                      <a:pt x="0" y="876840"/>
                    </a:lnTo>
                    <a:lnTo>
                      <a:pt x="505074" y="0"/>
                    </a:lnTo>
                    <a:close/>
                  </a:path>
                </a:pathLst>
              </a:custGeom>
              <a:solidFill>
                <a:srgbClr val="86D8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Actions">
                <a:extLst>
                  <a:ext uri="{FF2B5EF4-FFF2-40B4-BE49-F238E27FC236}">
                    <a16:creationId xmlns:a16="http://schemas.microsoft.com/office/drawing/2014/main" id="{468D0716-FB6E-1A20-F5B2-578A7B19570F}"/>
                  </a:ext>
                </a:extLst>
              </p:cNvPr>
              <p:cNvSpPr txBox="1"/>
              <p:nvPr/>
            </p:nvSpPr>
            <p:spPr>
              <a:xfrm>
                <a:off x="5540169" y="5867509"/>
                <a:ext cx="11092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Actions</a:t>
                </a:r>
              </a:p>
            </p:txBody>
          </p:sp>
          <p:sp>
            <p:nvSpPr>
              <p:cNvPr id="7" name="Initiatives">
                <a:extLst>
                  <a:ext uri="{FF2B5EF4-FFF2-40B4-BE49-F238E27FC236}">
                    <a16:creationId xmlns:a16="http://schemas.microsoft.com/office/drawing/2014/main" id="{D07DA0BC-AEE5-E405-29A0-281A2F2861B3}"/>
                  </a:ext>
                </a:extLst>
              </p:cNvPr>
              <p:cNvSpPr txBox="1"/>
              <p:nvPr/>
            </p:nvSpPr>
            <p:spPr>
              <a:xfrm>
                <a:off x="4503995" y="5174857"/>
                <a:ext cx="3181629" cy="6471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Initiatives</a:t>
                </a: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B4EC63-E2B4-6073-0058-87D3C8FFD375}"/>
                </a:ext>
              </a:extLst>
            </p:cNvPr>
            <p:cNvSpPr/>
            <p:nvPr/>
          </p:nvSpPr>
          <p:spPr>
            <a:xfrm>
              <a:off x="17336536" y="5020860"/>
              <a:ext cx="7666348" cy="1815278"/>
            </a:xfrm>
            <a:custGeom>
              <a:avLst/>
              <a:gdLst>
                <a:gd name="connsiteX0" fmla="*/ 919166 w 7666348"/>
                <a:gd name="connsiteY0" fmla="*/ 0 h 1815278"/>
                <a:gd name="connsiteX1" fmla="*/ 6747766 w 7666348"/>
                <a:gd name="connsiteY1" fmla="*/ 0 h 1815278"/>
                <a:gd name="connsiteX2" fmla="*/ 7252006 w 7666348"/>
                <a:gd name="connsiteY2" fmla="*/ 907183 h 1815278"/>
                <a:gd name="connsiteX3" fmla="*/ 7263042 w 7666348"/>
                <a:gd name="connsiteY3" fmla="*/ 907183 h 1815278"/>
                <a:gd name="connsiteX4" fmla="*/ 7654016 w 7666348"/>
                <a:gd name="connsiteY4" fmla="*/ 1594627 h 1815278"/>
                <a:gd name="connsiteX5" fmla="*/ 7666348 w 7666348"/>
                <a:gd name="connsiteY5" fmla="*/ 1656450 h 1815278"/>
                <a:gd name="connsiteX6" fmla="*/ 7509424 w 7666348"/>
                <a:gd name="connsiteY6" fmla="*/ 1815278 h 1815278"/>
                <a:gd name="connsiteX7" fmla="*/ 7505882 w 7666348"/>
                <a:gd name="connsiteY7" fmla="*/ 1814555 h 1815278"/>
                <a:gd name="connsiteX8" fmla="*/ 7505470 w 7666348"/>
                <a:gd name="connsiteY8" fmla="*/ 1815277 h 1815278"/>
                <a:gd name="connsiteX9" fmla="*/ 160240 w 7666348"/>
                <a:gd name="connsiteY9" fmla="*/ 1815277 h 1815278"/>
                <a:gd name="connsiteX10" fmla="*/ 159892 w 7666348"/>
                <a:gd name="connsiteY10" fmla="*/ 1814671 h 1815278"/>
                <a:gd name="connsiteX11" fmla="*/ 156920 w 7666348"/>
                <a:gd name="connsiteY11" fmla="*/ 1815278 h 1815278"/>
                <a:gd name="connsiteX12" fmla="*/ 0 w 7666348"/>
                <a:gd name="connsiteY12" fmla="*/ 1656450 h 1815278"/>
                <a:gd name="connsiteX13" fmla="*/ 12332 w 7666348"/>
                <a:gd name="connsiteY13" fmla="*/ 1594627 h 1815278"/>
                <a:gd name="connsiteX14" fmla="*/ 403556 w 7666348"/>
                <a:gd name="connsiteY14" fmla="*/ 907183 h 1815278"/>
                <a:gd name="connsiteX15" fmla="*/ 414600 w 7666348"/>
                <a:gd name="connsiteY15" fmla="*/ 907183 h 18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66348" h="1815278">
                  <a:moveTo>
                    <a:pt x="919166" y="0"/>
                  </a:moveTo>
                  <a:lnTo>
                    <a:pt x="6747766" y="0"/>
                  </a:lnTo>
                  <a:lnTo>
                    <a:pt x="7252006" y="907183"/>
                  </a:lnTo>
                  <a:lnTo>
                    <a:pt x="7263042" y="907183"/>
                  </a:lnTo>
                  <a:lnTo>
                    <a:pt x="7654016" y="1594627"/>
                  </a:lnTo>
                  <a:cubicBezTo>
                    <a:pt x="7661956" y="1613629"/>
                    <a:pt x="7666348" y="1634521"/>
                    <a:pt x="7666348" y="1656450"/>
                  </a:cubicBezTo>
                  <a:cubicBezTo>
                    <a:pt x="7666348" y="1744169"/>
                    <a:pt x="7596092" y="1815278"/>
                    <a:pt x="7509424" y="1815278"/>
                  </a:cubicBezTo>
                  <a:lnTo>
                    <a:pt x="7505882" y="1814555"/>
                  </a:lnTo>
                  <a:lnTo>
                    <a:pt x="7505470" y="1815277"/>
                  </a:lnTo>
                  <a:lnTo>
                    <a:pt x="160240" y="1815277"/>
                  </a:lnTo>
                  <a:lnTo>
                    <a:pt x="159892" y="1814671"/>
                  </a:lnTo>
                  <a:lnTo>
                    <a:pt x="156920" y="1815278"/>
                  </a:lnTo>
                  <a:cubicBezTo>
                    <a:pt x="70256" y="1815278"/>
                    <a:pt x="0" y="1744169"/>
                    <a:pt x="0" y="1656450"/>
                  </a:cubicBezTo>
                  <a:cubicBezTo>
                    <a:pt x="0" y="1634521"/>
                    <a:pt x="4390" y="1613629"/>
                    <a:pt x="12332" y="1594627"/>
                  </a:cubicBezTo>
                  <a:lnTo>
                    <a:pt x="403556" y="907183"/>
                  </a:lnTo>
                  <a:lnTo>
                    <a:pt x="414600" y="907183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53A306-BBB6-AD36-BF44-D27E78DD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8A402A-5DF3-995C-EF94-A50293F52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9805" y="484081"/>
            <a:ext cx="3755100" cy="11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13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7725-6AC8-4881-93D2-386D0104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7" y="685800"/>
            <a:ext cx="8193767" cy="790575"/>
          </a:xfrm>
        </p:spPr>
        <p:txBody>
          <a:bodyPr/>
          <a:lstStyle/>
          <a:p>
            <a:r>
              <a:rPr lang="en-US" dirty="0"/>
              <a:t>VALUES (Collier LEADS)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EB71-8E10-4795-B094-EE4FE9116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Leadership</a:t>
            </a:r>
          </a:p>
          <a:p>
            <a:r>
              <a:rPr lang="en-US" sz="4000" dirty="0"/>
              <a:t>Ethics</a:t>
            </a:r>
          </a:p>
          <a:p>
            <a:r>
              <a:rPr lang="en-US" sz="4000" dirty="0"/>
              <a:t>Accountability</a:t>
            </a:r>
          </a:p>
          <a:p>
            <a:r>
              <a:rPr lang="en-US" sz="4000" dirty="0"/>
              <a:t>Dedication</a:t>
            </a:r>
          </a:p>
          <a:p>
            <a:r>
              <a:rPr lang="en-US" sz="4000" dirty="0"/>
              <a:t>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9C7AAA-AA36-E01C-F2E5-1A31D028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5" y="484081"/>
            <a:ext cx="3755100" cy="11863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A571B-6577-0303-4123-19C2683C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2C77-C561-4EA4-9E10-30CD5106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103" y="685800"/>
            <a:ext cx="7874921" cy="823823"/>
          </a:xfrm>
        </p:spPr>
        <p:txBody>
          <a:bodyPr>
            <a:normAutofit/>
          </a:bodyPr>
          <a:lstStyle/>
          <a:p>
            <a:r>
              <a:rPr lang="en-US" dirty="0"/>
              <a:t>Vision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9506-8E9A-4FCC-88A1-64664930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9623"/>
            <a:ext cx="10335332" cy="4662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“To be the best community in America to live, work, and play”</a:t>
            </a:r>
          </a:p>
          <a:p>
            <a:r>
              <a:rPr lang="en-US" dirty="0"/>
              <a:t>The current vision statement is on target</a:t>
            </a:r>
            <a:endParaRPr lang="en-US" i="1" dirty="0"/>
          </a:p>
          <a:p>
            <a:pPr lvl="1"/>
            <a:r>
              <a:rPr lang="en-US" dirty="0"/>
              <a:t>It is integral to Collier County’s branding</a:t>
            </a:r>
          </a:p>
          <a:p>
            <a:pPr lvl="1"/>
            <a:r>
              <a:rPr lang="en-US" dirty="0"/>
              <a:t>Viable and aspirational</a:t>
            </a:r>
          </a:p>
          <a:p>
            <a:pPr lvl="1"/>
            <a:r>
              <a:rPr lang="en-US" dirty="0"/>
              <a:t>Conveys a readily identifiable VISION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924FCC-D0A4-2CFE-9834-FBA20A94A36B}"/>
              </a:ext>
            </a:extLst>
          </p:cNvPr>
          <p:cNvSpPr/>
          <p:nvPr/>
        </p:nvSpPr>
        <p:spPr>
          <a:xfrm>
            <a:off x="-14043897" y="-322492"/>
            <a:ext cx="8273142" cy="3116499"/>
          </a:xfrm>
          <a:prstGeom prst="roundRect">
            <a:avLst>
              <a:gd name="adj" fmla="val 13407"/>
            </a:avLst>
          </a:prstGeom>
          <a:solidFill>
            <a:srgbClr val="FFE69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Purpose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41D36-6484-AA49-40D2-0E2F5B358E50}"/>
              </a:ext>
            </a:extLst>
          </p:cNvPr>
          <p:cNvGrpSpPr/>
          <p:nvPr/>
        </p:nvGrpSpPr>
        <p:grpSpPr>
          <a:xfrm>
            <a:off x="-7895756" y="-316396"/>
            <a:ext cx="3755100" cy="3110403"/>
            <a:chOff x="4213225" y="44404"/>
            <a:chExt cx="3755100" cy="3110403"/>
          </a:xfrm>
        </p:grpSpPr>
        <p:sp>
          <p:nvSpPr>
            <p:cNvPr id="6" name="3">
              <a:extLst>
                <a:ext uri="{FF2B5EF4-FFF2-40B4-BE49-F238E27FC236}">
                  <a16:creationId xmlns:a16="http://schemas.microsoft.com/office/drawing/2014/main" id="{CC733D18-2612-77F8-77EE-8A6D96595479}"/>
                </a:ext>
              </a:extLst>
            </p:cNvPr>
            <p:cNvSpPr/>
            <p:nvPr/>
          </p:nvSpPr>
          <p:spPr>
            <a:xfrm>
              <a:off x="4213225" y="2244706"/>
              <a:ext cx="3755100" cy="910101"/>
            </a:xfrm>
            <a:custGeom>
              <a:avLst/>
              <a:gdLst>
                <a:gd name="connsiteX0" fmla="*/ 505075 w 3745769"/>
                <a:gd name="connsiteY0" fmla="*/ 0 h 876840"/>
                <a:gd name="connsiteX1" fmla="*/ 3241020 w 3745769"/>
                <a:gd name="connsiteY1" fmla="*/ 0 h 876840"/>
                <a:gd name="connsiteX2" fmla="*/ 3745769 w 3745769"/>
                <a:gd name="connsiteY2" fmla="*/ 876840 h 876840"/>
                <a:gd name="connsiteX3" fmla="*/ 0 w 3745769"/>
                <a:gd name="connsiteY3" fmla="*/ 876840 h 876840"/>
                <a:gd name="connsiteX4" fmla="*/ 505075 w 3745769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5769" h="876840">
                  <a:moveTo>
                    <a:pt x="505075" y="0"/>
                  </a:moveTo>
                  <a:lnTo>
                    <a:pt x="3241020" y="0"/>
                  </a:lnTo>
                  <a:lnTo>
                    <a:pt x="3745769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DB517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1A072AA2-CCE0-5F7D-3E38-1349A0F2B033}"/>
                </a:ext>
              </a:extLst>
            </p:cNvPr>
            <p:cNvSpPr/>
            <p:nvPr/>
          </p:nvSpPr>
          <p:spPr>
            <a:xfrm>
              <a:off x="4738164" y="1360392"/>
              <a:ext cx="2714884" cy="890555"/>
            </a:xfrm>
            <a:custGeom>
              <a:avLst/>
              <a:gdLst>
                <a:gd name="connsiteX0" fmla="*/ 505075 w 2714884"/>
                <a:gd name="connsiteY0" fmla="*/ 0 h 876840"/>
                <a:gd name="connsiteX1" fmla="*/ 2210136 w 2714884"/>
                <a:gd name="connsiteY1" fmla="*/ 0 h 876840"/>
                <a:gd name="connsiteX2" fmla="*/ 2714884 w 2714884"/>
                <a:gd name="connsiteY2" fmla="*/ 876840 h 876840"/>
                <a:gd name="connsiteX3" fmla="*/ 0 w 2714884"/>
                <a:gd name="connsiteY3" fmla="*/ 876840 h 876840"/>
                <a:gd name="connsiteX4" fmla="*/ 505075 w 2714884"/>
                <a:gd name="connsiteY4" fmla="*/ 0 h 87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884" h="876840">
                  <a:moveTo>
                    <a:pt x="505075" y="0"/>
                  </a:moveTo>
                  <a:lnTo>
                    <a:pt x="2210136" y="0"/>
                  </a:lnTo>
                  <a:lnTo>
                    <a:pt x="2714884" y="876840"/>
                  </a:lnTo>
                  <a:lnTo>
                    <a:pt x="0" y="876840"/>
                  </a:lnTo>
                  <a:lnTo>
                    <a:pt x="505075" y="0"/>
                  </a:lnTo>
                  <a:close/>
                </a:path>
              </a:pathLst>
            </a:custGeom>
            <a:solidFill>
              <a:srgbClr val="FEC44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1">
              <a:extLst>
                <a:ext uri="{FF2B5EF4-FFF2-40B4-BE49-F238E27FC236}">
                  <a16:creationId xmlns:a16="http://schemas.microsoft.com/office/drawing/2014/main" id="{1A711EF3-1E5E-C6A7-2DB1-B2A9F3CE0086}"/>
                </a:ext>
              </a:extLst>
            </p:cNvPr>
            <p:cNvSpPr/>
            <p:nvPr/>
          </p:nvSpPr>
          <p:spPr>
            <a:xfrm>
              <a:off x="5253774" y="44404"/>
              <a:ext cx="1683999" cy="1315987"/>
            </a:xfrm>
            <a:custGeom>
              <a:avLst/>
              <a:gdLst>
                <a:gd name="connsiteX0" fmla="*/ 842225 w 1683999"/>
                <a:gd name="connsiteY0" fmla="*/ 0 h 1304906"/>
                <a:gd name="connsiteX1" fmla="*/ 953186 w 1683999"/>
                <a:gd name="connsiteY1" fmla="*/ 45961 h 1304906"/>
                <a:gd name="connsiteX2" fmla="*/ 985377 w 1683999"/>
                <a:gd name="connsiteY2" fmla="*/ 93707 h 1304906"/>
                <a:gd name="connsiteX3" fmla="*/ 986779 w 1683999"/>
                <a:gd name="connsiteY3" fmla="*/ 93707 h 1304906"/>
                <a:gd name="connsiteX4" fmla="*/ 1683999 w 1683999"/>
                <a:gd name="connsiteY4" fmla="*/ 1304906 h 1304906"/>
                <a:gd name="connsiteX5" fmla="*/ 0 w 1683999"/>
                <a:gd name="connsiteY5" fmla="*/ 1304906 h 1304906"/>
                <a:gd name="connsiteX6" fmla="*/ 697671 w 1683999"/>
                <a:gd name="connsiteY6" fmla="*/ 93707 h 1304906"/>
                <a:gd name="connsiteX7" fmla="*/ 699074 w 1683999"/>
                <a:gd name="connsiteY7" fmla="*/ 93707 h 1304906"/>
                <a:gd name="connsiteX8" fmla="*/ 731265 w 1683999"/>
                <a:gd name="connsiteY8" fmla="*/ 45961 h 1304906"/>
                <a:gd name="connsiteX9" fmla="*/ 842225 w 1683999"/>
                <a:gd name="connsiteY9" fmla="*/ 0 h 130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3999" h="1304906">
                  <a:moveTo>
                    <a:pt x="842225" y="0"/>
                  </a:moveTo>
                  <a:cubicBezTo>
                    <a:pt x="885558" y="0"/>
                    <a:pt x="924789" y="17564"/>
                    <a:pt x="953186" y="45961"/>
                  </a:cubicBezTo>
                  <a:lnTo>
                    <a:pt x="985377" y="93707"/>
                  </a:lnTo>
                  <a:lnTo>
                    <a:pt x="986779" y="93707"/>
                  </a:lnTo>
                  <a:lnTo>
                    <a:pt x="1683999" y="1304906"/>
                  </a:lnTo>
                  <a:lnTo>
                    <a:pt x="0" y="1304906"/>
                  </a:lnTo>
                  <a:lnTo>
                    <a:pt x="697671" y="93707"/>
                  </a:lnTo>
                  <a:lnTo>
                    <a:pt x="699074" y="93707"/>
                  </a:lnTo>
                  <a:lnTo>
                    <a:pt x="731265" y="45961"/>
                  </a:lnTo>
                  <a:cubicBezTo>
                    <a:pt x="759662" y="17564"/>
                    <a:pt x="798892" y="0"/>
                    <a:pt x="842225" y="0"/>
                  </a:cubicBezTo>
                  <a:close/>
                </a:path>
              </a:pathLst>
            </a:custGeom>
            <a:solidFill>
              <a:srgbClr val="FECE69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Values">
              <a:extLst>
                <a:ext uri="{FF2B5EF4-FFF2-40B4-BE49-F238E27FC236}">
                  <a16:creationId xmlns:a16="http://schemas.microsoft.com/office/drawing/2014/main" id="{F3F81CB1-AF78-2E21-C7CC-DAAB3FEBCCA4}"/>
                </a:ext>
              </a:extLst>
            </p:cNvPr>
            <p:cNvSpPr txBox="1"/>
            <p:nvPr/>
          </p:nvSpPr>
          <p:spPr>
            <a:xfrm>
              <a:off x="5607783" y="709166"/>
              <a:ext cx="97404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Values</a:t>
              </a:r>
            </a:p>
          </p:txBody>
        </p:sp>
        <p:sp>
          <p:nvSpPr>
            <p:cNvPr id="10" name="Mission">
              <a:extLst>
                <a:ext uri="{FF2B5EF4-FFF2-40B4-BE49-F238E27FC236}">
                  <a16:creationId xmlns:a16="http://schemas.microsoft.com/office/drawing/2014/main" id="{2DE89546-B229-BF22-3167-7C53A02CED7F}"/>
                </a:ext>
              </a:extLst>
            </p:cNvPr>
            <p:cNvSpPr txBox="1"/>
            <p:nvPr/>
          </p:nvSpPr>
          <p:spPr>
            <a:xfrm>
              <a:off x="5514521" y="2460936"/>
              <a:ext cx="116057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Mission</a:t>
              </a:r>
            </a:p>
          </p:txBody>
        </p:sp>
        <p:sp>
          <p:nvSpPr>
            <p:cNvPr id="11" name="Vision">
              <a:extLst>
                <a:ext uri="{FF2B5EF4-FFF2-40B4-BE49-F238E27FC236}">
                  <a16:creationId xmlns:a16="http://schemas.microsoft.com/office/drawing/2014/main" id="{610F8184-DFE4-8BEE-1B00-58EAC8134EF5}"/>
                </a:ext>
              </a:extLst>
            </p:cNvPr>
            <p:cNvSpPr txBox="1"/>
            <p:nvPr/>
          </p:nvSpPr>
          <p:spPr>
            <a:xfrm>
              <a:off x="5628090" y="1600301"/>
              <a:ext cx="915315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Vision</a:t>
              </a:r>
            </a:p>
          </p:txBody>
        </p:sp>
      </p:grpSp>
      <p:sp>
        <p:nvSpPr>
          <p:cNvPr id="13" name="3" hidden="1">
            <a:extLst>
              <a:ext uri="{FF2B5EF4-FFF2-40B4-BE49-F238E27FC236}">
                <a16:creationId xmlns:a16="http://schemas.microsoft.com/office/drawing/2014/main" id="{231763BC-7B12-3FA5-7799-9433ADB98722}"/>
              </a:ext>
            </a:extLst>
          </p:cNvPr>
          <p:cNvSpPr/>
          <p:nvPr/>
        </p:nvSpPr>
        <p:spPr>
          <a:xfrm>
            <a:off x="-7890572" y="1885430"/>
            <a:ext cx="3755100" cy="910101"/>
          </a:xfrm>
          <a:custGeom>
            <a:avLst/>
            <a:gdLst>
              <a:gd name="connsiteX0" fmla="*/ 505075 w 3745769"/>
              <a:gd name="connsiteY0" fmla="*/ 0 h 876840"/>
              <a:gd name="connsiteX1" fmla="*/ 3241020 w 3745769"/>
              <a:gd name="connsiteY1" fmla="*/ 0 h 876840"/>
              <a:gd name="connsiteX2" fmla="*/ 3745769 w 3745769"/>
              <a:gd name="connsiteY2" fmla="*/ 876840 h 876840"/>
              <a:gd name="connsiteX3" fmla="*/ 0 w 3745769"/>
              <a:gd name="connsiteY3" fmla="*/ 876840 h 876840"/>
              <a:gd name="connsiteX4" fmla="*/ 505075 w 3745769"/>
              <a:gd name="connsiteY4" fmla="*/ 0 h 8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5769" h="876840">
                <a:moveTo>
                  <a:pt x="505075" y="0"/>
                </a:moveTo>
                <a:lnTo>
                  <a:pt x="3241020" y="0"/>
                </a:lnTo>
                <a:lnTo>
                  <a:pt x="3745769" y="876840"/>
                </a:lnTo>
                <a:lnTo>
                  <a:pt x="0" y="876840"/>
                </a:lnTo>
                <a:lnTo>
                  <a:pt x="505075" y="0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id="{40B7D967-5EC2-805C-711C-9AC3BC489A2B}"/>
              </a:ext>
            </a:extLst>
          </p:cNvPr>
          <p:cNvSpPr/>
          <p:nvPr/>
        </p:nvSpPr>
        <p:spPr>
          <a:xfrm>
            <a:off x="-7380873" y="993496"/>
            <a:ext cx="2714884" cy="890555"/>
          </a:xfrm>
          <a:custGeom>
            <a:avLst/>
            <a:gdLst>
              <a:gd name="connsiteX0" fmla="*/ 505075 w 2714884"/>
              <a:gd name="connsiteY0" fmla="*/ 0 h 876840"/>
              <a:gd name="connsiteX1" fmla="*/ 2210136 w 2714884"/>
              <a:gd name="connsiteY1" fmla="*/ 0 h 876840"/>
              <a:gd name="connsiteX2" fmla="*/ 2714884 w 2714884"/>
              <a:gd name="connsiteY2" fmla="*/ 876840 h 876840"/>
              <a:gd name="connsiteX3" fmla="*/ 0 w 2714884"/>
              <a:gd name="connsiteY3" fmla="*/ 876840 h 876840"/>
              <a:gd name="connsiteX4" fmla="*/ 505075 w 2714884"/>
              <a:gd name="connsiteY4" fmla="*/ 0 h 8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4884" h="876840">
                <a:moveTo>
                  <a:pt x="505075" y="0"/>
                </a:moveTo>
                <a:lnTo>
                  <a:pt x="2210136" y="0"/>
                </a:lnTo>
                <a:lnTo>
                  <a:pt x="2714884" y="876840"/>
                </a:lnTo>
                <a:lnTo>
                  <a:pt x="0" y="876840"/>
                </a:lnTo>
                <a:lnTo>
                  <a:pt x="505075" y="0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136990EB-8710-A5C7-1B38-87F97E41C8B7}"/>
              </a:ext>
            </a:extLst>
          </p:cNvPr>
          <p:cNvSpPr/>
          <p:nvPr/>
        </p:nvSpPr>
        <p:spPr>
          <a:xfrm>
            <a:off x="-6852693" y="-310300"/>
            <a:ext cx="1683999" cy="1315987"/>
          </a:xfrm>
          <a:custGeom>
            <a:avLst/>
            <a:gdLst>
              <a:gd name="connsiteX0" fmla="*/ 842225 w 1683999"/>
              <a:gd name="connsiteY0" fmla="*/ 0 h 1304906"/>
              <a:gd name="connsiteX1" fmla="*/ 953186 w 1683999"/>
              <a:gd name="connsiteY1" fmla="*/ 45961 h 1304906"/>
              <a:gd name="connsiteX2" fmla="*/ 985377 w 1683999"/>
              <a:gd name="connsiteY2" fmla="*/ 93707 h 1304906"/>
              <a:gd name="connsiteX3" fmla="*/ 986779 w 1683999"/>
              <a:gd name="connsiteY3" fmla="*/ 93707 h 1304906"/>
              <a:gd name="connsiteX4" fmla="*/ 1683999 w 1683999"/>
              <a:gd name="connsiteY4" fmla="*/ 1304906 h 1304906"/>
              <a:gd name="connsiteX5" fmla="*/ 0 w 1683999"/>
              <a:gd name="connsiteY5" fmla="*/ 1304906 h 1304906"/>
              <a:gd name="connsiteX6" fmla="*/ 697671 w 1683999"/>
              <a:gd name="connsiteY6" fmla="*/ 93707 h 1304906"/>
              <a:gd name="connsiteX7" fmla="*/ 699074 w 1683999"/>
              <a:gd name="connsiteY7" fmla="*/ 93707 h 1304906"/>
              <a:gd name="connsiteX8" fmla="*/ 731265 w 1683999"/>
              <a:gd name="connsiteY8" fmla="*/ 45961 h 1304906"/>
              <a:gd name="connsiteX9" fmla="*/ 842225 w 1683999"/>
              <a:gd name="connsiteY9" fmla="*/ 0 h 130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3999" h="1304906">
                <a:moveTo>
                  <a:pt x="842225" y="0"/>
                </a:moveTo>
                <a:cubicBezTo>
                  <a:pt x="885558" y="0"/>
                  <a:pt x="924789" y="17564"/>
                  <a:pt x="953186" y="45961"/>
                </a:cubicBezTo>
                <a:lnTo>
                  <a:pt x="985377" y="93707"/>
                </a:lnTo>
                <a:lnTo>
                  <a:pt x="986779" y="93707"/>
                </a:lnTo>
                <a:lnTo>
                  <a:pt x="1683999" y="1304906"/>
                </a:lnTo>
                <a:lnTo>
                  <a:pt x="0" y="1304906"/>
                </a:lnTo>
                <a:lnTo>
                  <a:pt x="697671" y="93707"/>
                </a:lnTo>
                <a:lnTo>
                  <a:pt x="699074" y="93707"/>
                </a:lnTo>
                <a:lnTo>
                  <a:pt x="731265" y="45961"/>
                </a:lnTo>
                <a:cubicBezTo>
                  <a:pt x="759662" y="17564"/>
                  <a:pt x="798892" y="0"/>
                  <a:pt x="842225" y="0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1F187C-C6B7-9816-584E-41E8585D1AE4}"/>
              </a:ext>
            </a:extLst>
          </p:cNvPr>
          <p:cNvSpPr/>
          <p:nvPr/>
        </p:nvSpPr>
        <p:spPr>
          <a:xfrm>
            <a:off x="-7900784" y="-316396"/>
            <a:ext cx="3755100" cy="3110403"/>
          </a:xfrm>
          <a:custGeom>
            <a:avLst/>
            <a:gdLst>
              <a:gd name="connsiteX0" fmla="*/ 1882774 w 3755100"/>
              <a:gd name="connsiteY0" fmla="*/ 0 h 3110403"/>
              <a:gd name="connsiteX1" fmla="*/ 1993735 w 3755100"/>
              <a:gd name="connsiteY1" fmla="*/ 46351 h 3110403"/>
              <a:gd name="connsiteX2" fmla="*/ 2025926 w 3755100"/>
              <a:gd name="connsiteY2" fmla="*/ 94503 h 3110403"/>
              <a:gd name="connsiteX3" fmla="*/ 2027328 w 3755100"/>
              <a:gd name="connsiteY3" fmla="*/ 94503 h 3110403"/>
              <a:gd name="connsiteX4" fmla="*/ 2723190 w 3755100"/>
              <a:gd name="connsiteY4" fmla="*/ 1313607 h 3110403"/>
              <a:gd name="connsiteX5" fmla="*/ 2735075 w 3755100"/>
              <a:gd name="connsiteY5" fmla="*/ 1313607 h 3110403"/>
              <a:gd name="connsiteX6" fmla="*/ 3237635 w 3755100"/>
              <a:gd name="connsiteY6" fmla="*/ 2200302 h 3110403"/>
              <a:gd name="connsiteX7" fmla="*/ 3249094 w 3755100"/>
              <a:gd name="connsiteY7" fmla="*/ 2200302 h 3110403"/>
              <a:gd name="connsiteX8" fmla="*/ 3755100 w 3755100"/>
              <a:gd name="connsiteY8" fmla="*/ 3110403 h 3110403"/>
              <a:gd name="connsiteX9" fmla="*/ 0 w 3755100"/>
              <a:gd name="connsiteY9" fmla="*/ 3110403 h 3110403"/>
              <a:gd name="connsiteX10" fmla="*/ 506333 w 3755100"/>
              <a:gd name="connsiteY10" fmla="*/ 2200302 h 3110403"/>
              <a:gd name="connsiteX11" fmla="*/ 527128 w 3755100"/>
              <a:gd name="connsiteY11" fmla="*/ 2200302 h 3110403"/>
              <a:gd name="connsiteX12" fmla="*/ 1030014 w 3755100"/>
              <a:gd name="connsiteY12" fmla="*/ 1313607 h 3110403"/>
              <a:gd name="connsiteX13" fmla="*/ 1041909 w 3755100"/>
              <a:gd name="connsiteY13" fmla="*/ 1313607 h 3110403"/>
              <a:gd name="connsiteX14" fmla="*/ 1738220 w 3755100"/>
              <a:gd name="connsiteY14" fmla="*/ 94503 h 3110403"/>
              <a:gd name="connsiteX15" fmla="*/ 1739623 w 3755100"/>
              <a:gd name="connsiteY15" fmla="*/ 94503 h 3110403"/>
              <a:gd name="connsiteX16" fmla="*/ 1771814 w 3755100"/>
              <a:gd name="connsiteY16" fmla="*/ 46351 h 3110403"/>
              <a:gd name="connsiteX17" fmla="*/ 1882774 w 3755100"/>
              <a:gd name="connsiteY17" fmla="*/ 0 h 31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5100" h="3110403">
                <a:moveTo>
                  <a:pt x="1882774" y="0"/>
                </a:moveTo>
                <a:cubicBezTo>
                  <a:pt x="1926107" y="0"/>
                  <a:pt x="1965338" y="17713"/>
                  <a:pt x="1993735" y="46351"/>
                </a:cubicBezTo>
                <a:lnTo>
                  <a:pt x="2025926" y="94503"/>
                </a:lnTo>
                <a:lnTo>
                  <a:pt x="2027328" y="94503"/>
                </a:lnTo>
                <a:lnTo>
                  <a:pt x="2723190" y="1313607"/>
                </a:lnTo>
                <a:lnTo>
                  <a:pt x="2735075" y="1313607"/>
                </a:lnTo>
                <a:lnTo>
                  <a:pt x="3237635" y="2200302"/>
                </a:lnTo>
                <a:lnTo>
                  <a:pt x="3249094" y="2200302"/>
                </a:lnTo>
                <a:lnTo>
                  <a:pt x="3755100" y="3110403"/>
                </a:lnTo>
                <a:lnTo>
                  <a:pt x="0" y="3110403"/>
                </a:lnTo>
                <a:lnTo>
                  <a:pt x="506333" y="2200302"/>
                </a:lnTo>
                <a:lnTo>
                  <a:pt x="527128" y="2200302"/>
                </a:lnTo>
                <a:lnTo>
                  <a:pt x="1030014" y="1313607"/>
                </a:lnTo>
                <a:lnTo>
                  <a:pt x="1041909" y="1313607"/>
                </a:lnTo>
                <a:lnTo>
                  <a:pt x="1738220" y="94503"/>
                </a:lnTo>
                <a:lnTo>
                  <a:pt x="1739623" y="94503"/>
                </a:lnTo>
                <a:lnTo>
                  <a:pt x="1771814" y="46351"/>
                </a:lnTo>
                <a:cubicBezTo>
                  <a:pt x="1800211" y="17713"/>
                  <a:pt x="1839441" y="0"/>
                  <a:pt x="1882774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3BA43A3-9F8F-C429-3E5E-0D3EABB6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8" y="484081"/>
            <a:ext cx="3755100" cy="1186307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3D44DC5-DD6C-DF25-A2A3-CC37E5D9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7EDA-7AED-49FB-BAA3-27F10D19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685800"/>
            <a:ext cx="7845424" cy="823823"/>
          </a:xfrm>
        </p:spPr>
        <p:txBody>
          <a:bodyPr>
            <a:normAutofit/>
          </a:bodyPr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5A39-3001-4A5E-99D8-7EA78E4FF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“To deliver high-quality and best-value public services, programs, and facilities to meet the needs of our residents, visitors, and businesses today and tomorrow”</a:t>
            </a:r>
            <a:endParaRPr lang="en-US" u="sng" dirty="0"/>
          </a:p>
          <a:p>
            <a:r>
              <a:rPr lang="en-US" dirty="0"/>
              <a:t>The current mission statement is on target</a:t>
            </a:r>
            <a:endParaRPr lang="en-US" i="1" dirty="0"/>
          </a:p>
          <a:p>
            <a:pPr lvl="1"/>
            <a:r>
              <a:rPr lang="en-US" dirty="0"/>
              <a:t>It is integral to Collier County’s branding</a:t>
            </a:r>
          </a:p>
          <a:p>
            <a:pPr lvl="1"/>
            <a:r>
              <a:rPr lang="en-US" dirty="0"/>
              <a:t>Inspiring, clear, inclusive, and attainable 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7A7D0-F48E-79B8-4370-24F8CA31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9" y="483501"/>
            <a:ext cx="3755100" cy="11863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73439-8167-3435-B372-0FCFED20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7A9F8-E6FA-0FD8-1D73-D2C1CCC53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26268" y="605995"/>
            <a:ext cx="5145497" cy="9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CF0-8B75-4177-ABAB-1CCDCA4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839" y="685800"/>
            <a:ext cx="6082185" cy="823823"/>
          </a:xfrm>
        </p:spPr>
        <p:txBody>
          <a:bodyPr/>
          <a:lstStyle/>
          <a:p>
            <a:r>
              <a:rPr lang="en-US" dirty="0"/>
              <a:t>Quality of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919E-5B69-4D44-A2BB-210A00F0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09623"/>
            <a:ext cx="10018713" cy="4662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To preserve and enhance the health, safety, welfare, quality, character, and heritage of our neighborhoods and communities.</a:t>
            </a:r>
          </a:p>
          <a:p>
            <a:pPr marL="0" indent="0">
              <a:buNone/>
            </a:pPr>
            <a:r>
              <a:rPr lang="en-US" sz="2000" u="sng" dirty="0"/>
              <a:t>Objectives: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enhance our commitment to robust public safety services</a:t>
            </a:r>
          </a:p>
          <a:p>
            <a:pPr marL="623888" indent="-457200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access to health, wellness, and human services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Preserve and enhance the character of our community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 our natural resources</a:t>
            </a:r>
          </a:p>
          <a:p>
            <a:pPr marL="623888" indent="-457200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quality public amenities and recreational opportunities</a:t>
            </a:r>
          </a:p>
          <a:p>
            <a:pPr marL="623888" indent="-457200"/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Collier County as an exceptional tourism destination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B062C-C7AD-2EE2-AF99-27E75F98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41" y="605995"/>
            <a:ext cx="5145498" cy="903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A6F12-D21C-DBC7-2330-D7A0C530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DA11-7AB2-423E-A7D8-5E9782F62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entenial">
      <a:dk1>
        <a:srgbClr val="5A5A5A"/>
      </a:dk1>
      <a:lt1>
        <a:sysClr val="window" lastClr="FFFFFF"/>
      </a:lt1>
      <a:dk2>
        <a:srgbClr val="5A5A5A"/>
      </a:dk2>
      <a:lt2>
        <a:srgbClr val="CDD0D1"/>
      </a:lt2>
      <a:accent1>
        <a:srgbClr val="F6A735"/>
      </a:accent1>
      <a:accent2>
        <a:srgbClr val="BF7B3B"/>
      </a:accent2>
      <a:accent3>
        <a:srgbClr val="B96B10"/>
      </a:accent3>
      <a:accent4>
        <a:srgbClr val="00A88F"/>
      </a:accent4>
      <a:accent5>
        <a:srgbClr val="00A88F"/>
      </a:accent5>
      <a:accent6>
        <a:srgbClr val="062F6E"/>
      </a:accent6>
      <a:hlink>
        <a:srgbClr val="7B470B"/>
      </a:hlink>
      <a:folHlink>
        <a:srgbClr val="F3BB7A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6406</TotalTime>
  <Words>807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Parallax</vt:lpstr>
      <vt:lpstr>2023 Strategic Plan</vt:lpstr>
      <vt:lpstr>Strategic Planning Pyramid</vt:lpstr>
      <vt:lpstr>Purpose</vt:lpstr>
      <vt:lpstr>Strategy</vt:lpstr>
      <vt:lpstr>Execution</vt:lpstr>
      <vt:lpstr>VALUES (Collier LEADS)</vt:lpstr>
      <vt:lpstr>Vision Statement</vt:lpstr>
      <vt:lpstr>Mission Statement</vt:lpstr>
      <vt:lpstr>Quality of Place</vt:lpstr>
      <vt:lpstr>Infrastructure and Asset Management</vt:lpstr>
      <vt:lpstr>Community Development</vt:lpstr>
      <vt:lpstr>Responsible Governance</vt:lpstr>
      <vt:lpstr>Annually Review</vt:lpstr>
      <vt:lpstr>Annual Review Process</vt:lpstr>
      <vt:lpstr>Communication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Strategic Plan</dc:title>
  <dc:creator>NiemanMichael;Geoff Willig</dc:creator>
  <cp:lastModifiedBy>WilligGeoffrey</cp:lastModifiedBy>
  <cp:revision>86</cp:revision>
  <cp:lastPrinted>2023-02-20T20:33:45Z</cp:lastPrinted>
  <dcterms:created xsi:type="dcterms:W3CDTF">2023-02-07T21:39:16Z</dcterms:created>
  <dcterms:modified xsi:type="dcterms:W3CDTF">2023-04-26T12:54:09Z</dcterms:modified>
</cp:coreProperties>
</file>