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4"/>
  </p:notesMasterIdLst>
  <p:handoutMasterIdLst>
    <p:handoutMasterId r:id="rId15"/>
  </p:handoutMasterIdLst>
  <p:sldIdLst>
    <p:sldId id="256" r:id="rId2"/>
    <p:sldId id="299" r:id="rId3"/>
    <p:sldId id="280" r:id="rId4"/>
    <p:sldId id="302" r:id="rId5"/>
    <p:sldId id="301" r:id="rId6"/>
    <p:sldId id="300" r:id="rId7"/>
    <p:sldId id="303" r:id="rId8"/>
    <p:sldId id="281" r:id="rId9"/>
    <p:sldId id="284" r:id="rId10"/>
    <p:sldId id="304" r:id="rId11"/>
    <p:sldId id="305" r:id="rId12"/>
    <p:sldId id="263"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553"/>
    <a:srgbClr val="3B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93431" autoAdjust="0"/>
  </p:normalViewPr>
  <p:slideViewPr>
    <p:cSldViewPr snapToGrid="0" snapToObjects="1">
      <p:cViewPr varScale="1">
        <p:scale>
          <a:sx n="36" d="100"/>
          <a:sy n="36" d="100"/>
        </p:scale>
        <p:origin x="1253" y="2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0"/>
    </c:view3D>
    <c:floor>
      <c:thickness val="0"/>
    </c:floor>
    <c:sideWall>
      <c:thickness val="0"/>
    </c:sideWall>
    <c:backWall>
      <c:thickness val="0"/>
    </c:backWall>
    <c:plotArea>
      <c:layout>
        <c:manualLayout>
          <c:layoutTarget val="inner"/>
          <c:xMode val="edge"/>
          <c:yMode val="edge"/>
          <c:x val="2.1843505135554736E-3"/>
          <c:y val="0.11923663723014342"/>
          <c:w val="0.9377664715728804"/>
          <c:h val="0.82008911970001463"/>
        </c:manualLayout>
      </c:layout>
      <c:pie3DChart>
        <c:varyColors val="1"/>
        <c:ser>
          <c:idx val="0"/>
          <c:order val="0"/>
          <c:dPt>
            <c:idx val="0"/>
            <c:bubble3D val="0"/>
            <c:extLst>
              <c:ext xmlns:c16="http://schemas.microsoft.com/office/drawing/2014/chart" uri="{C3380CC4-5D6E-409C-BE32-E72D297353CC}">
                <c16:uniqueId val="{00000001-7D32-4B26-91EF-B7749F7EC591}"/>
              </c:ext>
            </c:extLst>
          </c:dPt>
          <c:dPt>
            <c:idx val="1"/>
            <c:bubble3D val="0"/>
            <c:extLst>
              <c:ext xmlns:c16="http://schemas.microsoft.com/office/drawing/2014/chart" uri="{C3380CC4-5D6E-409C-BE32-E72D297353CC}">
                <c16:uniqueId val="{00000002-7D32-4B26-91EF-B7749F7EC591}"/>
              </c:ext>
            </c:extLst>
          </c:dPt>
          <c:dPt>
            <c:idx val="2"/>
            <c:bubble3D val="0"/>
            <c:extLst>
              <c:ext xmlns:c16="http://schemas.microsoft.com/office/drawing/2014/chart" uri="{C3380CC4-5D6E-409C-BE32-E72D297353CC}">
                <c16:uniqueId val="{00000004-7D32-4B26-91EF-B7749F7EC591}"/>
              </c:ext>
            </c:extLst>
          </c:dPt>
          <c:dPt>
            <c:idx val="3"/>
            <c:bubble3D val="0"/>
            <c:extLst>
              <c:ext xmlns:c16="http://schemas.microsoft.com/office/drawing/2014/chart" uri="{C3380CC4-5D6E-409C-BE32-E72D297353CC}">
                <c16:uniqueId val="{00000006-7D32-4B26-91EF-B7749F7EC591}"/>
              </c:ext>
            </c:extLst>
          </c:dPt>
          <c:dPt>
            <c:idx val="4"/>
            <c:bubble3D val="0"/>
            <c:extLst>
              <c:ext xmlns:c16="http://schemas.microsoft.com/office/drawing/2014/chart" uri="{C3380CC4-5D6E-409C-BE32-E72D297353CC}">
                <c16:uniqueId val="{00000008-7D32-4B26-91EF-B7749F7EC591}"/>
              </c:ext>
            </c:extLst>
          </c:dPt>
          <c:dPt>
            <c:idx val="5"/>
            <c:bubble3D val="0"/>
            <c:extLst>
              <c:ext xmlns:c16="http://schemas.microsoft.com/office/drawing/2014/chart" uri="{C3380CC4-5D6E-409C-BE32-E72D297353CC}">
                <c16:uniqueId val="{0000000A-7D32-4B26-91EF-B7749F7EC591}"/>
              </c:ext>
            </c:extLst>
          </c:dPt>
          <c:dPt>
            <c:idx val="6"/>
            <c:bubble3D val="0"/>
            <c:extLst>
              <c:ext xmlns:c16="http://schemas.microsoft.com/office/drawing/2014/chart" uri="{C3380CC4-5D6E-409C-BE32-E72D297353CC}">
                <c16:uniqueId val="{0000000C-7D32-4B26-91EF-B7749F7EC591}"/>
              </c:ext>
            </c:extLst>
          </c:dPt>
          <c:dPt>
            <c:idx val="7"/>
            <c:bubble3D val="0"/>
            <c:extLst>
              <c:ext xmlns:c16="http://schemas.microsoft.com/office/drawing/2014/chart" uri="{C3380CC4-5D6E-409C-BE32-E72D297353CC}">
                <c16:uniqueId val="{0000000E-7D32-4B26-91EF-B7749F7EC591}"/>
              </c:ext>
            </c:extLst>
          </c:dPt>
          <c:dPt>
            <c:idx val="8"/>
            <c:bubble3D val="0"/>
            <c:extLst>
              <c:ext xmlns:c16="http://schemas.microsoft.com/office/drawing/2014/chart" uri="{C3380CC4-5D6E-409C-BE32-E72D297353CC}">
                <c16:uniqueId val="{00000010-7D32-4B26-91EF-B7749F7EC591}"/>
              </c:ext>
            </c:extLst>
          </c:dPt>
          <c:dPt>
            <c:idx val="9"/>
            <c:bubble3D val="0"/>
            <c:extLst>
              <c:ext xmlns:c16="http://schemas.microsoft.com/office/drawing/2014/chart" uri="{C3380CC4-5D6E-409C-BE32-E72D297353CC}">
                <c16:uniqueId val="{00000012-7D32-4B26-91EF-B7749F7EC591}"/>
              </c:ext>
            </c:extLst>
          </c:dPt>
          <c:dPt>
            <c:idx val="10"/>
            <c:bubble3D val="0"/>
            <c:extLst>
              <c:ext xmlns:c16="http://schemas.microsoft.com/office/drawing/2014/chart" uri="{C3380CC4-5D6E-409C-BE32-E72D297353CC}">
                <c16:uniqueId val="{00000014-7D32-4B26-91EF-B7749F7EC591}"/>
              </c:ext>
            </c:extLst>
          </c:dPt>
          <c:dPt>
            <c:idx val="11"/>
            <c:bubble3D val="0"/>
            <c:extLst>
              <c:ext xmlns:c16="http://schemas.microsoft.com/office/drawing/2014/chart" uri="{C3380CC4-5D6E-409C-BE32-E72D297353CC}">
                <c16:uniqueId val="{00000016-7D32-4B26-91EF-B7749F7EC591}"/>
              </c:ext>
            </c:extLst>
          </c:dPt>
          <c:dPt>
            <c:idx val="12"/>
            <c:bubble3D val="0"/>
            <c:extLst>
              <c:ext xmlns:c16="http://schemas.microsoft.com/office/drawing/2014/chart" uri="{C3380CC4-5D6E-409C-BE32-E72D297353CC}">
                <c16:uniqueId val="{00000018-7D32-4B26-91EF-B7749F7EC591}"/>
              </c:ext>
            </c:extLst>
          </c:dPt>
          <c:dPt>
            <c:idx val="13"/>
            <c:bubble3D val="0"/>
            <c:extLst>
              <c:ext xmlns:c16="http://schemas.microsoft.com/office/drawing/2014/chart" uri="{C3380CC4-5D6E-409C-BE32-E72D297353CC}">
                <c16:uniqueId val="{00000019-7D32-4B26-91EF-B7749F7EC591}"/>
              </c:ext>
            </c:extLst>
          </c:dPt>
          <c:dPt>
            <c:idx val="14"/>
            <c:bubble3D val="0"/>
            <c:extLst>
              <c:ext xmlns:c16="http://schemas.microsoft.com/office/drawing/2014/chart" uri="{C3380CC4-5D6E-409C-BE32-E72D297353CC}">
                <c16:uniqueId val="{0000001A-7D32-4B26-91EF-B7749F7EC591}"/>
              </c:ext>
            </c:extLst>
          </c:dPt>
          <c:dPt>
            <c:idx val="15"/>
            <c:bubble3D val="0"/>
            <c:extLst>
              <c:ext xmlns:c16="http://schemas.microsoft.com/office/drawing/2014/chart" uri="{C3380CC4-5D6E-409C-BE32-E72D297353CC}">
                <c16:uniqueId val="{0000001B-7D32-4B26-91EF-B7749F7EC591}"/>
              </c:ext>
            </c:extLst>
          </c:dPt>
          <c:dLbls>
            <c:dLbl>
              <c:idx val="0"/>
              <c:layout>
                <c:manualLayout>
                  <c:x val="3.3262764324270785E-3"/>
                  <c:y val="-1.5567671837699207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D32-4B26-91EF-B7749F7EC591}"/>
                </c:ext>
              </c:extLst>
            </c:dLbl>
            <c:dLbl>
              <c:idx val="1"/>
              <c:layout>
                <c:manualLayout>
                  <c:x val="1.736839498836219E-2"/>
                  <c:y val="1.9217562625526048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7D32-4B26-91EF-B7749F7EC591}"/>
                </c:ext>
              </c:extLst>
            </c:dLbl>
            <c:dLbl>
              <c:idx val="2"/>
              <c:delete val="1"/>
              <c:extLst>
                <c:ext xmlns:c15="http://schemas.microsoft.com/office/drawing/2012/chart" uri="{CE6537A1-D6FC-4f65-9D91-7224C49458BB}"/>
                <c:ext xmlns:c16="http://schemas.microsoft.com/office/drawing/2014/chart" uri="{C3380CC4-5D6E-409C-BE32-E72D297353CC}">
                  <c16:uniqueId val="{00000004-7D32-4B26-91EF-B7749F7EC591}"/>
                </c:ext>
              </c:extLst>
            </c:dLbl>
            <c:dLbl>
              <c:idx val="3"/>
              <c:layout>
                <c:manualLayout>
                  <c:x val="1.5716602413701136E-2"/>
                  <c:y val="1.1858127052791797E-2"/>
                </c:manualLayout>
              </c:layout>
              <c:tx>
                <c:rich>
                  <a:bodyPr/>
                  <a:lstStyle/>
                  <a:p>
                    <a:pPr>
                      <a:defRPr sz="1000" b="0" i="0" u="none" strike="noStrike" baseline="0">
                        <a:solidFill>
                          <a:srgbClr val="000000"/>
                        </a:solidFill>
                        <a:latin typeface="Calibri"/>
                        <a:ea typeface="Calibri"/>
                        <a:cs typeface="Calibri"/>
                      </a:defRPr>
                    </a:pPr>
                    <a:fld id="{27446CC2-1D6E-41B3-835B-BAD0A972D4EE}" type="CATEGORYNAME">
                      <a:rPr lang="en-US" sz="900"/>
                      <a:pPr>
                        <a:defRPr sz="1000" b="0" i="0" u="none" strike="noStrike" baseline="0">
                          <a:solidFill>
                            <a:srgbClr val="000000"/>
                          </a:solidFill>
                          <a:latin typeface="Calibri"/>
                          <a:ea typeface="Calibri"/>
                          <a:cs typeface="Calibri"/>
                        </a:defRPr>
                      </a:pPr>
                      <a:t>[CATEGORY NAME]</a:t>
                    </a:fld>
                    <a:r>
                      <a:rPr lang="en-US" sz="900" baseline="0" dirty="0"/>
                      <a:t>
</a:t>
                    </a:r>
                    <a:fld id="{EFEE3B43-F0B6-49EA-BC06-1CDAF9E32661}" type="PERCENTAGE">
                      <a:rPr lang="en-US" sz="900" baseline="0"/>
                      <a:pPr>
                        <a:defRPr sz="1000" b="0" i="0" u="none" strike="noStrike" baseline="0">
                          <a:solidFill>
                            <a:srgbClr val="000000"/>
                          </a:solidFill>
                          <a:latin typeface="Calibri"/>
                          <a:ea typeface="Calibri"/>
                          <a:cs typeface="Calibri"/>
                        </a:defRPr>
                      </a:pPr>
                      <a:t>[PERCENTAGE]</a:t>
                    </a:fld>
                    <a:endParaRPr lang="en-US" sz="900" baseline="0" dirty="0"/>
                  </a:p>
                </c:rich>
              </c:tx>
              <c:spPr>
                <a:noFill/>
                <a:ln w="25400">
                  <a:noFill/>
                </a:ln>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7D32-4B26-91EF-B7749F7EC591}"/>
                </c:ext>
              </c:extLst>
            </c:dLbl>
            <c:dLbl>
              <c:idx val="4"/>
              <c:layout>
                <c:manualLayout>
                  <c:x val="4.5257389654906034E-2"/>
                  <c:y val="-5.4338344593090789E-3"/>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7D32-4B26-91EF-B7749F7EC591}"/>
                </c:ext>
              </c:extLst>
            </c:dLbl>
            <c:dLbl>
              <c:idx val="5"/>
              <c:layout>
                <c:manualLayout>
                  <c:x val="1.5706875659375265E-2"/>
                  <c:y val="1.6889636572405137E-3"/>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A-7D32-4B26-91EF-B7749F7EC591}"/>
                </c:ext>
              </c:extLst>
            </c:dLbl>
            <c:dLbl>
              <c:idx val="6"/>
              <c:layout>
                <c:manualLayout>
                  <c:x val="7.1284851186054571E-2"/>
                  <c:y val="-2.9606628072561321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C-7D32-4B26-91EF-B7749F7EC591}"/>
                </c:ext>
              </c:extLst>
            </c:dLbl>
            <c:dLbl>
              <c:idx val="7"/>
              <c:layout>
                <c:manualLayout>
                  <c:x val="-1.9734932897538752E-2"/>
                  <c:y val="3.3112757162496585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E-7D32-4B26-91EF-B7749F7EC591}"/>
                </c:ext>
              </c:extLst>
            </c:dLbl>
            <c:dLbl>
              <c:idx val="8"/>
              <c:layout>
                <c:manualLayout>
                  <c:x val="-7.6017307978012122E-2"/>
                  <c:y val="-1.9776737756482517E-16"/>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0-7D32-4B26-91EF-B7749F7EC591}"/>
                </c:ext>
              </c:extLst>
            </c:dLbl>
            <c:dLbl>
              <c:idx val="9"/>
              <c:layout>
                <c:manualLayout>
                  <c:x val="1.2263463660563904E-3"/>
                  <c:y val="9.5992327342964215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2-7D32-4B26-91EF-B7749F7EC591}"/>
                </c:ext>
              </c:extLst>
            </c:dLbl>
            <c:dLbl>
              <c:idx val="10"/>
              <c:layout>
                <c:manualLayout>
                  <c:x val="-2.4966758282573168E-2"/>
                  <c:y val="-1.9808111047736006E-2"/>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4-7D32-4B26-91EF-B7749F7EC591}"/>
                </c:ext>
              </c:extLst>
            </c:dLbl>
            <c:dLbl>
              <c:idx val="11"/>
              <c:layout>
                <c:manualLayout>
                  <c:x val="4.610508592086366E-4"/>
                  <c:y val="0.10443066332963974"/>
                </c:manualLayout>
              </c:layout>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6-7D32-4B26-91EF-B7749F7EC591}"/>
                </c:ext>
              </c:extLst>
            </c:dLbl>
            <c:dLbl>
              <c:idx val="12"/>
              <c:layout>
                <c:manualLayout>
                  <c:x val="-6.6527809180004019E-3"/>
                  <c:y val="4.11413057327453E-3"/>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8-7D32-4B26-91EF-B7749F7EC591}"/>
                </c:ext>
              </c:extLst>
            </c:dLbl>
            <c:dLbl>
              <c:idx val="13"/>
              <c:layout>
                <c:manualLayout>
                  <c:x val="-5.569095726241767E-2"/>
                  <c:y val="7.5758380117820767E-3"/>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9-7D32-4B26-91EF-B7749F7EC591}"/>
                </c:ext>
              </c:extLst>
            </c:dLbl>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en-US"/>
              </a:p>
            </c:txPr>
            <c:dLblPos val="bestFit"/>
            <c:showLegendKey val="0"/>
            <c:showVal val="0"/>
            <c:showCatName val="1"/>
            <c:showSerName val="0"/>
            <c:showPercent val="1"/>
            <c:showBubbleSize val="0"/>
            <c:showLeaderLines val="1"/>
            <c:extLst>
              <c:ext xmlns:c15="http://schemas.microsoft.com/office/drawing/2012/chart" uri="{CE6537A1-D6FC-4f65-9D91-7224C49458BB}"/>
            </c:extLst>
          </c:dLbls>
          <c:cat>
            <c:strRef>
              <c:f>Sheet1!$A$1:$A$14</c:f>
              <c:strCache>
                <c:ptCount val="14"/>
                <c:pt idx="0">
                  <c:v>Animals</c:v>
                </c:pt>
                <c:pt idx="1">
                  <c:v>Accessory Use</c:v>
                </c:pt>
                <c:pt idx="2">
                  <c:v>Commercial</c:v>
                </c:pt>
                <c:pt idx="3">
                  <c:v>Land Use </c:v>
                </c:pt>
                <c:pt idx="4">
                  <c:v>Noise</c:v>
                </c:pt>
                <c:pt idx="5">
                  <c:v>Nuisance Abatement</c:v>
                </c:pt>
                <c:pt idx="6">
                  <c:v>Occupational Licensing</c:v>
                </c:pt>
                <c:pt idx="7">
                  <c:v>Parking Enforcement</c:v>
                </c:pt>
                <c:pt idx="8">
                  <c:v>Property Maintenance</c:v>
                </c:pt>
                <c:pt idx="9">
                  <c:v>Right of Way</c:v>
                </c:pt>
                <c:pt idx="10">
                  <c:v>Signs</c:v>
                </c:pt>
                <c:pt idx="11">
                  <c:v>Site Development</c:v>
                </c:pt>
                <c:pt idx="12">
                  <c:v>Vehicles</c:v>
                </c:pt>
                <c:pt idx="13">
                  <c:v>Vegetation Requirements</c:v>
                </c:pt>
              </c:strCache>
            </c:strRef>
          </c:cat>
          <c:val>
            <c:numRef>
              <c:f>Sheet1!$B$1:$B$14</c:f>
              <c:numCache>
                <c:formatCode>General</c:formatCode>
                <c:ptCount val="14"/>
                <c:pt idx="0">
                  <c:v>25</c:v>
                </c:pt>
                <c:pt idx="1">
                  <c:v>49</c:v>
                </c:pt>
                <c:pt idx="2">
                  <c:v>4</c:v>
                </c:pt>
                <c:pt idx="3">
                  <c:v>177</c:v>
                </c:pt>
                <c:pt idx="4">
                  <c:v>78</c:v>
                </c:pt>
                <c:pt idx="5">
                  <c:v>337</c:v>
                </c:pt>
                <c:pt idx="6">
                  <c:v>40</c:v>
                </c:pt>
                <c:pt idx="7">
                  <c:v>33</c:v>
                </c:pt>
                <c:pt idx="8">
                  <c:v>273</c:v>
                </c:pt>
                <c:pt idx="9">
                  <c:v>58</c:v>
                </c:pt>
                <c:pt idx="10">
                  <c:v>24</c:v>
                </c:pt>
                <c:pt idx="11">
                  <c:v>373</c:v>
                </c:pt>
                <c:pt idx="12">
                  <c:v>298</c:v>
                </c:pt>
                <c:pt idx="13">
                  <c:v>46</c:v>
                </c:pt>
              </c:numCache>
            </c:numRef>
          </c:val>
          <c:extLst>
            <c:ext xmlns:c16="http://schemas.microsoft.com/office/drawing/2014/chart" uri="{C3380CC4-5D6E-409C-BE32-E72D297353CC}">
              <c16:uniqueId val="{0000001C-7D32-4B26-91EF-B7749F7EC591}"/>
            </c:ext>
          </c:extLst>
        </c:ser>
        <c:dLbls>
          <c:showLegendKey val="0"/>
          <c:showVal val="0"/>
          <c:showCatName val="0"/>
          <c:showSerName val="0"/>
          <c:showPercent val="0"/>
          <c:showBubbleSize val="0"/>
          <c:showLeaderLines val="1"/>
        </c:dLbls>
      </c:pie3DChart>
    </c:plotArea>
    <c:plotVisOnly val="1"/>
    <c:dispBlanksAs val="gap"/>
    <c:showDLblsOverMax val="0"/>
  </c:chart>
  <c:spPr>
    <a:no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0.83962</cdr:x>
      <cdr:y>0.02023</cdr:y>
    </cdr:from>
    <cdr:to>
      <cdr:x>0.95283</cdr:x>
      <cdr:y>0.2144</cdr:y>
    </cdr:to>
    <cdr:sp macro="" textlink="">
      <cdr:nvSpPr>
        <cdr:cNvPr id="2" name="TextBox 1">
          <a:extLst xmlns:a="http://schemas.openxmlformats.org/drawingml/2006/main">
            <a:ext uri="{FF2B5EF4-FFF2-40B4-BE49-F238E27FC236}">
              <a16:creationId xmlns:a16="http://schemas.microsoft.com/office/drawing/2014/main" id="{5351D9DC-0EFF-901C-406E-E7D83E4F1B08}"/>
            </a:ext>
          </a:extLst>
        </cdr:cNvPr>
        <cdr:cNvSpPr txBox="1"/>
      </cdr:nvSpPr>
      <cdr:spPr>
        <a:xfrm xmlns:a="http://schemas.openxmlformats.org/drawingml/2006/main">
          <a:off x="6781800" y="9524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0.88679</cdr:x>
      <cdr:y>0.09506</cdr:y>
    </cdr:from>
    <cdr:to>
      <cdr:x>1</cdr:x>
      <cdr:y>0.28924</cdr:y>
    </cdr:to>
    <cdr:sp macro="" textlink="">
      <cdr:nvSpPr>
        <cdr:cNvPr id="3" name="TextBox 2">
          <a:extLst xmlns:a="http://schemas.openxmlformats.org/drawingml/2006/main">
            <a:ext uri="{FF2B5EF4-FFF2-40B4-BE49-F238E27FC236}">
              <a16:creationId xmlns:a16="http://schemas.microsoft.com/office/drawing/2014/main" id="{AD91B820-A6AB-7809-B493-3B078BD6852D}"/>
            </a:ext>
          </a:extLst>
        </cdr:cNvPr>
        <cdr:cNvSpPr txBox="1"/>
      </cdr:nvSpPr>
      <cdr:spPr>
        <a:xfrm xmlns:a="http://schemas.openxmlformats.org/drawingml/2006/main">
          <a:off x="7286625" y="44767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0.85849</cdr:x>
      <cdr:y>0.06877</cdr:y>
    </cdr:from>
    <cdr:to>
      <cdr:x>0.9717</cdr:x>
      <cdr:y>0.26294</cdr:y>
    </cdr:to>
    <cdr:sp macro="" textlink="">
      <cdr:nvSpPr>
        <cdr:cNvPr id="4" name="TextBox 3">
          <a:extLst xmlns:a="http://schemas.openxmlformats.org/drawingml/2006/main">
            <a:ext uri="{FF2B5EF4-FFF2-40B4-BE49-F238E27FC236}">
              <a16:creationId xmlns:a16="http://schemas.microsoft.com/office/drawing/2014/main" id="{79CD87EF-AE81-A3AB-C68B-55841AB254A4}"/>
            </a:ext>
          </a:extLst>
        </cdr:cNvPr>
        <cdr:cNvSpPr txBox="1"/>
      </cdr:nvSpPr>
      <cdr:spPr>
        <a:xfrm xmlns:a="http://schemas.openxmlformats.org/drawingml/2006/main">
          <a:off x="6934200" y="32384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0.82941</cdr:x>
      <cdr:y>0.05057</cdr:y>
    </cdr:from>
    <cdr:to>
      <cdr:x>0.9898</cdr:x>
      <cdr:y>0.089</cdr:y>
    </cdr:to>
    <cdr:pic>
      <cdr:nvPicPr>
        <cdr:cNvPr id="7" name="chart">
          <a:extLst xmlns:a="http://schemas.openxmlformats.org/drawingml/2006/main">
            <a:ext uri="{FF2B5EF4-FFF2-40B4-BE49-F238E27FC236}">
              <a16:creationId xmlns:a16="http://schemas.microsoft.com/office/drawing/2014/main" id="{92EC61ED-E4B1-D558-13B1-E8EF011F9736}"/>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6699320" y="238144"/>
          <a:ext cx="1295493" cy="180955"/>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39DE316-B238-4A55-83AC-7A06B19DB922}" type="datetimeFigureOut">
              <a:rPr lang="en-US" smtClean="0"/>
              <a:t>4/13/2023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FB4056E-3063-47E6-A624-183C68148B57}" type="slidenum">
              <a:rPr lang="en-US" smtClean="0"/>
              <a:t>‹#›</a:t>
            </a:fld>
            <a:endParaRPr lang="en-US" dirty="0"/>
          </a:p>
        </p:txBody>
      </p:sp>
    </p:spTree>
    <p:extLst>
      <p:ext uri="{BB962C8B-B14F-4D97-AF65-F5344CB8AC3E}">
        <p14:creationId xmlns:p14="http://schemas.microsoft.com/office/powerpoint/2010/main" val="1938651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F5E0248-2471-4048-A028-054011FA0C61}" type="datetimeFigureOut">
              <a:rPr lang="en-US" smtClean="0"/>
              <a:pPr/>
              <a:t>4/13/2023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8BB7284-89B3-6842-9D53-069176151DAB}" type="slidenum">
              <a:rPr lang="en-US" smtClean="0"/>
              <a:pPr/>
              <a:t>‹#›</a:t>
            </a:fld>
            <a:endParaRPr lang="en-US" dirty="0"/>
          </a:p>
        </p:txBody>
      </p:sp>
    </p:spTree>
    <p:extLst>
      <p:ext uri="{BB962C8B-B14F-4D97-AF65-F5344CB8AC3E}">
        <p14:creationId xmlns:p14="http://schemas.microsoft.com/office/powerpoint/2010/main" val="40866577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BB7284-89B3-6842-9D53-069176151DAB}" type="slidenum">
              <a:rPr lang="en-US" smtClean="0"/>
              <a:pPr/>
              <a:t>1</a:t>
            </a:fld>
            <a:endParaRPr lang="en-US" dirty="0"/>
          </a:p>
        </p:txBody>
      </p:sp>
    </p:spTree>
    <p:extLst>
      <p:ext uri="{BB962C8B-B14F-4D97-AF65-F5344CB8AC3E}">
        <p14:creationId xmlns:p14="http://schemas.microsoft.com/office/powerpoint/2010/main" val="1779585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07A916-8287-744F-AFA3-3D80C10E441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3297E95-219D-8147-A5C8-5E37B0F5A588}" type="datetimeFigureOut">
              <a:rPr lang="en-US" smtClean="0"/>
              <a:pPr/>
              <a:t>4/13/2023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EC07A916-8287-744F-AFA3-3D80C10E4411}"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297E95-219D-8147-A5C8-5E37B0F5A588}" type="datetimeFigureOut">
              <a:rPr lang="en-US" smtClean="0"/>
              <a:pPr/>
              <a:t>4/13/2023</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07A916-8287-744F-AFA3-3D80C10E4411}"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9312" y="2330604"/>
            <a:ext cx="7704824" cy="1494263"/>
          </a:xfrm>
        </p:spPr>
        <p:txBody>
          <a:bodyPr>
            <a:normAutofit fontScale="90000"/>
          </a:bodyPr>
          <a:lstStyle/>
          <a:p>
            <a:r>
              <a:rPr lang="en-US" dirty="0">
                <a:solidFill>
                  <a:srgbClr val="FFC000"/>
                </a:solidFill>
              </a:rPr>
              <a:t>COLLIER COUNTY</a:t>
            </a:r>
            <a:br>
              <a:rPr lang="en-US" dirty="0">
                <a:solidFill>
                  <a:srgbClr val="FFC000"/>
                </a:solidFill>
              </a:rPr>
            </a:br>
            <a:r>
              <a:rPr lang="en-US" dirty="0">
                <a:solidFill>
                  <a:srgbClr val="FFC000"/>
                </a:solidFill>
              </a:rPr>
              <a:t>CODE ENFORCEMENT </a:t>
            </a:r>
            <a:br>
              <a:rPr lang="en-US" dirty="0">
                <a:solidFill>
                  <a:srgbClr val="FFC000"/>
                </a:solidFill>
              </a:rPr>
            </a:br>
            <a:r>
              <a:rPr lang="en-US" dirty="0">
                <a:solidFill>
                  <a:srgbClr val="FFC000"/>
                </a:solidFill>
              </a:rPr>
              <a:t>DIVISION</a:t>
            </a:r>
            <a:br>
              <a:rPr lang="en-US" dirty="0">
                <a:solidFill>
                  <a:srgbClr val="FFC000"/>
                </a:solidFill>
              </a:rPr>
            </a:br>
            <a:r>
              <a:rPr lang="en-US" dirty="0">
                <a:solidFill>
                  <a:srgbClr val="FFC000"/>
                </a:solidFill>
              </a:rPr>
              <a:t>101</a:t>
            </a:r>
          </a:p>
        </p:txBody>
      </p:sp>
      <p:sp>
        <p:nvSpPr>
          <p:cNvPr id="3" name="Subtitle 2"/>
          <p:cNvSpPr>
            <a:spLocks noGrp="1"/>
          </p:cNvSpPr>
          <p:nvPr>
            <p:ph type="subTitle" idx="1"/>
          </p:nvPr>
        </p:nvSpPr>
        <p:spPr>
          <a:xfrm>
            <a:off x="4449337" y="4226312"/>
            <a:ext cx="4360126" cy="2207942"/>
          </a:xfrm>
        </p:spPr>
        <p:txBody>
          <a:bodyPr>
            <a:normAutofit/>
          </a:bodyPr>
          <a:lstStyle/>
          <a:p>
            <a:r>
              <a:rPr lang="en-US" dirty="0">
                <a:solidFill>
                  <a:schemeClr val="accent1">
                    <a:lumMod val="50000"/>
                  </a:schemeClr>
                </a:solidFill>
              </a:rPr>
              <a:t>April 12, 2023</a:t>
            </a:r>
          </a:p>
          <a:p>
            <a:r>
              <a:rPr lang="en-US" dirty="0">
                <a:solidFill>
                  <a:schemeClr val="accent1">
                    <a:lumMod val="50000"/>
                  </a:schemeClr>
                </a:solidFill>
              </a:rPr>
              <a:t>Michael Ossorio</a:t>
            </a:r>
          </a:p>
          <a:p>
            <a:r>
              <a:rPr lang="en-US" dirty="0">
                <a:solidFill>
                  <a:schemeClr val="accent1">
                    <a:lumMod val="50000"/>
                  </a:schemeClr>
                </a:solidFill>
              </a:rPr>
              <a:t>Code Enforcement </a:t>
            </a:r>
          </a:p>
          <a:p>
            <a:r>
              <a:rPr lang="en-US" dirty="0">
                <a:solidFill>
                  <a:schemeClr val="accent1">
                    <a:lumMod val="50000"/>
                  </a:schemeClr>
                </a:solidFill>
              </a:rPr>
              <a:t>Division Director</a:t>
            </a:r>
          </a:p>
          <a:p>
            <a:endParaRPr lang="en-US" dirty="0">
              <a:solidFill>
                <a:srgbClr val="3BEFEF"/>
              </a:solidFill>
            </a:endParaRPr>
          </a:p>
          <a:p>
            <a:endParaRPr lang="en-US" dirty="0">
              <a:solidFill>
                <a:srgbClr val="3BEFEF"/>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D5B5-E2B4-4D12-3201-05CB6F5202F3}"/>
              </a:ext>
            </a:extLst>
          </p:cNvPr>
          <p:cNvSpPr>
            <a:spLocks noGrp="1"/>
          </p:cNvSpPr>
          <p:nvPr>
            <p:ph type="title"/>
          </p:nvPr>
        </p:nvSpPr>
        <p:spPr/>
        <p:txBody>
          <a:bodyPr/>
          <a:lstStyle/>
          <a:p>
            <a:pPr algn="ctr"/>
            <a:r>
              <a:rPr lang="en-US" dirty="0"/>
              <a:t>Anonymous Complaints</a:t>
            </a:r>
          </a:p>
        </p:txBody>
      </p:sp>
      <p:sp>
        <p:nvSpPr>
          <p:cNvPr id="3" name="Content Placeholder 2">
            <a:extLst>
              <a:ext uri="{FF2B5EF4-FFF2-40B4-BE49-F238E27FC236}">
                <a16:creationId xmlns:a16="http://schemas.microsoft.com/office/drawing/2014/main" id="{9246C778-342B-01E3-E131-C61B6481F04B}"/>
              </a:ext>
            </a:extLst>
          </p:cNvPr>
          <p:cNvSpPr>
            <a:spLocks noGrp="1"/>
          </p:cNvSpPr>
          <p:nvPr>
            <p:ph idx="1"/>
          </p:nvPr>
        </p:nvSpPr>
        <p:spPr>
          <a:xfrm>
            <a:off x="457200" y="1971676"/>
            <a:ext cx="8229600" cy="4352924"/>
          </a:xfrm>
        </p:spPr>
        <p:txBody>
          <a:bodyPr>
            <a:normAutofit/>
          </a:bodyPr>
          <a:lstStyle/>
          <a:p>
            <a:pPr marL="0" indent="0" algn="ctr">
              <a:buNone/>
            </a:pPr>
            <a:r>
              <a:rPr lang="en-US" sz="2000" i="1" dirty="0">
                <a:solidFill>
                  <a:srgbClr val="000000"/>
                </a:solidFill>
                <a:effectLst/>
                <a:latin typeface="Times New Roman" panose="02020603050405020304" pitchFamily="18" charset="0"/>
                <a:ea typeface="Times New Roman" panose="02020603050405020304" pitchFamily="18" charset="0"/>
              </a:rPr>
              <a:t>FL Statute 162.06 (b)</a:t>
            </a:r>
          </a:p>
          <a:p>
            <a:pPr marL="0" indent="0" algn="ctr">
              <a:buNone/>
            </a:pPr>
            <a:r>
              <a:rPr lang="en-US" sz="2200" b="0" i="0" dirty="0">
                <a:solidFill>
                  <a:srgbClr val="000000"/>
                </a:solidFill>
                <a:effectLst/>
                <a:latin typeface="Trebuchet MS" panose="020B0603020202020204" pitchFamily="34" charset="0"/>
              </a:rPr>
              <a:t>“A code inspector may not initiate enforcement proceedings for a potential violation of a duly enacted code or ordinance </a:t>
            </a:r>
            <a:r>
              <a:rPr lang="en-US" sz="2200" b="1" i="0" u="sng" dirty="0">
                <a:solidFill>
                  <a:srgbClr val="000000"/>
                </a:solidFill>
                <a:effectLst/>
                <a:latin typeface="Trebuchet MS" panose="020B0603020202020204" pitchFamily="34" charset="0"/>
              </a:rPr>
              <a:t>by way</a:t>
            </a:r>
            <a:r>
              <a:rPr lang="en-US" sz="2200" b="0" i="0" dirty="0">
                <a:solidFill>
                  <a:srgbClr val="000000"/>
                </a:solidFill>
                <a:effectLst/>
                <a:latin typeface="Trebuchet MS" panose="020B0603020202020204" pitchFamily="34" charset="0"/>
              </a:rPr>
              <a:t> of an anonymous complaint. A person who reports a potential violation of a code or an ordinance must provide his or her name and address to the respective local government before an enforcement proceeding may occur. This paragraph does not apply if the code inspector has reason to believe that the violation presents an imminent threat to public health, safety, or welfare or imminent destruction of habitat or sensitive resources.”</a:t>
            </a:r>
          </a:p>
          <a:p>
            <a:pPr marL="0" indent="0" algn="ctr">
              <a:buNone/>
            </a:pPr>
            <a:endParaRPr lang="en-US" sz="2000" i="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2640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49F3-B419-E4B7-29AE-D2B213D93403}"/>
              </a:ext>
            </a:extLst>
          </p:cNvPr>
          <p:cNvSpPr>
            <a:spLocks noGrp="1"/>
          </p:cNvSpPr>
          <p:nvPr>
            <p:ph type="title"/>
          </p:nvPr>
        </p:nvSpPr>
        <p:spPr/>
        <p:txBody>
          <a:bodyPr/>
          <a:lstStyle/>
          <a:p>
            <a:pPr algn="ctr"/>
            <a:r>
              <a:rPr lang="en-US" dirty="0"/>
              <a:t>Common FAQ’s</a:t>
            </a:r>
          </a:p>
        </p:txBody>
      </p:sp>
      <p:sp>
        <p:nvSpPr>
          <p:cNvPr id="3" name="Content Placeholder 2">
            <a:extLst>
              <a:ext uri="{FF2B5EF4-FFF2-40B4-BE49-F238E27FC236}">
                <a16:creationId xmlns:a16="http://schemas.microsoft.com/office/drawing/2014/main" id="{B5F44152-4B88-3270-579A-3535ABED2F61}"/>
              </a:ext>
            </a:extLst>
          </p:cNvPr>
          <p:cNvSpPr>
            <a:spLocks noGrp="1"/>
          </p:cNvSpPr>
          <p:nvPr>
            <p:ph idx="1"/>
          </p:nvPr>
        </p:nvSpPr>
        <p:spPr>
          <a:xfrm>
            <a:off x="457200" y="1781605"/>
            <a:ext cx="8229600" cy="4542995"/>
          </a:xfrm>
        </p:spPr>
        <p:txBody>
          <a:bodyPr>
            <a:normAutofit lnSpcReduction="10000"/>
          </a:bodyPr>
          <a:lstStyle/>
          <a:p>
            <a:r>
              <a:rPr lang="en-US" sz="1900" dirty="0"/>
              <a:t>Can I file a noise complaint if I’m not the affected party? </a:t>
            </a:r>
            <a:r>
              <a:rPr lang="en-US" sz="1900" dirty="0">
                <a:solidFill>
                  <a:schemeClr val="accent2">
                    <a:lumMod val="50000"/>
                  </a:schemeClr>
                </a:solidFill>
              </a:rPr>
              <a:t>No.</a:t>
            </a:r>
          </a:p>
          <a:p>
            <a:r>
              <a:rPr lang="en-US" sz="1900" dirty="0"/>
              <a:t>Can the Code Officer use drone footage or jump a fence to investigate code issues? </a:t>
            </a:r>
            <a:r>
              <a:rPr lang="en-US" sz="1900" dirty="0">
                <a:solidFill>
                  <a:srgbClr val="002060"/>
                </a:solidFill>
              </a:rPr>
              <a:t>No.</a:t>
            </a:r>
          </a:p>
          <a:p>
            <a:r>
              <a:rPr lang="en-US" sz="1900" dirty="0"/>
              <a:t>Does Code Enforcement work 7 days a week? </a:t>
            </a:r>
            <a:r>
              <a:rPr lang="en-US" sz="1900" dirty="0">
                <a:solidFill>
                  <a:schemeClr val="accent2">
                    <a:lumMod val="50000"/>
                  </a:schemeClr>
                </a:solidFill>
              </a:rPr>
              <a:t>Yes.</a:t>
            </a:r>
          </a:p>
          <a:p>
            <a:r>
              <a:rPr lang="en-US" sz="1900" dirty="0"/>
              <a:t>Does Code Enforcement have the ability to foreclose on code liens? </a:t>
            </a:r>
            <a:r>
              <a:rPr lang="en-US" sz="1900" dirty="0">
                <a:solidFill>
                  <a:srgbClr val="002060"/>
                </a:solidFill>
              </a:rPr>
              <a:t>Yes, and no for Homesteaded properties.</a:t>
            </a:r>
          </a:p>
          <a:p>
            <a:r>
              <a:rPr lang="en-US" sz="1900" dirty="0"/>
              <a:t>Does Code Enforcement have the ability to obtain an inspection warrant? </a:t>
            </a:r>
            <a:r>
              <a:rPr lang="en-US" sz="1900" dirty="0">
                <a:solidFill>
                  <a:srgbClr val="002060"/>
                </a:solidFill>
              </a:rPr>
              <a:t>Yes, but there are restrictions.</a:t>
            </a:r>
          </a:p>
          <a:p>
            <a:r>
              <a:rPr lang="en-US" sz="1900" dirty="0"/>
              <a:t>Can you have pigs, chickens, &amp;/or hooved animals in the Estates zoned property? </a:t>
            </a:r>
            <a:r>
              <a:rPr lang="en-US" sz="1900" dirty="0">
                <a:solidFill>
                  <a:srgbClr val="002060"/>
                </a:solidFill>
              </a:rPr>
              <a:t>No pigs, yes for chickens (24 or less), and two hooved animals per acre.</a:t>
            </a:r>
          </a:p>
          <a:p>
            <a:r>
              <a:rPr lang="en-US" sz="1900" dirty="0"/>
              <a:t>Are commercial vehicles or recreation vehicles (RV’s) </a:t>
            </a:r>
          </a:p>
          <a:p>
            <a:pPr marL="0" indent="0">
              <a:buNone/>
            </a:pPr>
            <a:r>
              <a:rPr lang="en-US" sz="1900" dirty="0"/>
              <a:t>    allowed in the Estates zone property without being screened? </a:t>
            </a:r>
            <a:r>
              <a:rPr lang="en-US" sz="1900" dirty="0">
                <a:solidFill>
                  <a:srgbClr val="002060"/>
                </a:solidFill>
              </a:rPr>
              <a:t>Yes.</a:t>
            </a:r>
          </a:p>
          <a:p>
            <a:r>
              <a:rPr lang="en-US" sz="1900" dirty="0"/>
              <a:t>In an Estates zoned property is the fence height limited to 6’? </a:t>
            </a:r>
            <a:r>
              <a:rPr lang="en-US" sz="1900" dirty="0">
                <a:solidFill>
                  <a:srgbClr val="002060"/>
                </a:solidFill>
              </a:rPr>
              <a:t>No. </a:t>
            </a:r>
            <a:r>
              <a:rPr lang="en-US" sz="1900" dirty="0"/>
              <a:t>Is barbed wire allowed? </a:t>
            </a:r>
            <a:r>
              <a:rPr lang="en-US" sz="1900" dirty="0">
                <a:solidFill>
                  <a:srgbClr val="002060"/>
                </a:solidFill>
              </a:rPr>
              <a:t>No.</a:t>
            </a:r>
          </a:p>
          <a:p>
            <a:pPr marL="0" indent="0">
              <a:buNone/>
            </a:pPr>
            <a:endParaRPr lang="en-US" sz="1900" dirty="0">
              <a:solidFill>
                <a:srgbClr val="002060"/>
              </a:solidFill>
            </a:endParaRPr>
          </a:p>
          <a:p>
            <a:pPr marL="0" indent="0">
              <a:buNone/>
            </a:pPr>
            <a:endParaRPr lang="en-US" sz="2100" dirty="0">
              <a:solidFill>
                <a:srgbClr val="002060"/>
              </a:solidFill>
            </a:endParaRPr>
          </a:p>
          <a:p>
            <a:pPr marL="0" indent="0">
              <a:buNone/>
            </a:pPr>
            <a:endParaRPr lang="en-US" sz="2300" dirty="0"/>
          </a:p>
          <a:p>
            <a:endParaRPr lang="en-US" dirty="0"/>
          </a:p>
        </p:txBody>
      </p:sp>
    </p:spTree>
    <p:extLst>
      <p:ext uri="{BB962C8B-B14F-4D97-AF65-F5344CB8AC3E}">
        <p14:creationId xmlns:p14="http://schemas.microsoft.com/office/powerpoint/2010/main" val="2615382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532" y="380531"/>
            <a:ext cx="8229600" cy="1143000"/>
          </a:xfrm>
        </p:spPr>
        <p:txBody>
          <a:bodyPr>
            <a:normAutofit/>
          </a:bodyPr>
          <a:lstStyle/>
          <a:p>
            <a:pPr algn="ctr"/>
            <a:r>
              <a:rPr lang="en-US" dirty="0"/>
              <a:t>Contact information</a:t>
            </a:r>
          </a:p>
        </p:txBody>
      </p:sp>
      <p:sp>
        <p:nvSpPr>
          <p:cNvPr id="3" name="Content Placeholder 2"/>
          <p:cNvSpPr>
            <a:spLocks noGrp="1"/>
          </p:cNvSpPr>
          <p:nvPr>
            <p:ph idx="1"/>
          </p:nvPr>
        </p:nvSpPr>
        <p:spPr>
          <a:xfrm>
            <a:off x="119575" y="1692343"/>
            <a:ext cx="8419514" cy="4801069"/>
          </a:xfrm>
        </p:spPr>
        <p:txBody>
          <a:bodyPr>
            <a:normAutofit fontScale="62500" lnSpcReduction="20000"/>
          </a:bodyPr>
          <a:lstStyle/>
          <a:p>
            <a:pPr marL="0" indent="0" algn="ctr">
              <a:buNone/>
            </a:pPr>
            <a:r>
              <a:rPr lang="en-US" sz="4000" dirty="0"/>
              <a:t>If we can help, call!! Main phone (252-2440)</a:t>
            </a:r>
          </a:p>
          <a:p>
            <a:pPr marL="0" indent="0" algn="ctr">
              <a:buNone/>
            </a:pPr>
            <a:endParaRPr lang="en-US" b="1" dirty="0"/>
          </a:p>
          <a:p>
            <a:pPr marL="0" indent="0" algn="ctr">
              <a:buNone/>
            </a:pPr>
            <a:r>
              <a:rPr lang="en-US" b="1" dirty="0"/>
              <a:t>Tom Iandimarino, Division Director </a:t>
            </a:r>
            <a:r>
              <a:rPr lang="en-US" dirty="0"/>
              <a:t>(252-5706)</a:t>
            </a:r>
          </a:p>
          <a:p>
            <a:pPr marL="0" indent="0" algn="ctr">
              <a:buNone/>
            </a:pPr>
            <a:r>
              <a:rPr lang="en-US" b="1" dirty="0"/>
              <a:t>Jeff Letourneau, Investigative Manager </a:t>
            </a:r>
            <a:r>
              <a:rPr lang="en-US" dirty="0"/>
              <a:t>(252-2341)</a:t>
            </a:r>
          </a:p>
          <a:p>
            <a:pPr algn="ctr">
              <a:buNone/>
            </a:pPr>
            <a:endParaRPr lang="en-US" dirty="0"/>
          </a:p>
          <a:p>
            <a:pPr algn="ctr">
              <a:buNone/>
            </a:pPr>
            <a:r>
              <a:rPr lang="en-US" b="1" u="sng" dirty="0"/>
              <a:t>District Supervisors</a:t>
            </a:r>
          </a:p>
          <a:p>
            <a:pPr algn="ctr">
              <a:buNone/>
            </a:pPr>
            <a:r>
              <a:rPr lang="en-US" b="1" dirty="0">
                <a:solidFill>
                  <a:srgbClr val="002060"/>
                </a:solidFill>
              </a:rPr>
              <a:t>GOLDEN GATE DISTRICT</a:t>
            </a:r>
          </a:p>
          <a:p>
            <a:pPr marL="0" indent="0" algn="ctr">
              <a:buNone/>
            </a:pPr>
            <a:r>
              <a:rPr lang="en-US" dirty="0"/>
              <a:t>Supervisor: Bradley Holmes (252-2328)</a:t>
            </a:r>
          </a:p>
          <a:p>
            <a:pPr marL="0" indent="0" algn="ctr">
              <a:buNone/>
            </a:pPr>
            <a:endParaRPr lang="en-US" dirty="0"/>
          </a:p>
          <a:p>
            <a:pPr marL="0" indent="0" algn="ctr">
              <a:buNone/>
            </a:pPr>
            <a:r>
              <a:rPr lang="en-US" b="1" dirty="0">
                <a:solidFill>
                  <a:srgbClr val="002060"/>
                </a:solidFill>
              </a:rPr>
              <a:t>EAST NAPLES DISTRICT</a:t>
            </a:r>
            <a:r>
              <a:rPr lang="en-US" dirty="0">
                <a:solidFill>
                  <a:srgbClr val="002060"/>
                </a:solidFill>
              </a:rPr>
              <a:t> </a:t>
            </a:r>
          </a:p>
          <a:p>
            <a:pPr marL="0" indent="0" algn="ctr">
              <a:buNone/>
            </a:pPr>
            <a:r>
              <a:rPr lang="en-US" dirty="0"/>
              <a:t>Supervisor: Joe Mucha (252-2452)</a:t>
            </a:r>
          </a:p>
          <a:p>
            <a:pPr marL="0" indent="0" algn="ctr">
              <a:buNone/>
            </a:pPr>
            <a:endParaRPr lang="en-US" b="1" dirty="0">
              <a:solidFill>
                <a:srgbClr val="002060"/>
              </a:solidFill>
            </a:endParaRPr>
          </a:p>
          <a:p>
            <a:pPr marL="0" indent="0" algn="ctr">
              <a:buNone/>
            </a:pPr>
            <a:r>
              <a:rPr lang="en-US" b="1" dirty="0">
                <a:solidFill>
                  <a:srgbClr val="002060"/>
                </a:solidFill>
              </a:rPr>
              <a:t>IMMOKALEE &amp; COPELAND DISTRICT </a:t>
            </a:r>
          </a:p>
          <a:p>
            <a:pPr marL="0" indent="0" algn="ctr">
              <a:buNone/>
            </a:pPr>
            <a:r>
              <a:rPr lang="en-US" dirty="0"/>
              <a:t>Supervisor: Cristina Perez (252-2448)</a:t>
            </a:r>
          </a:p>
          <a:p>
            <a:pPr marL="0" indent="0" algn="ctr">
              <a:buNone/>
            </a:pPr>
            <a:endParaRPr lang="en-US" dirty="0"/>
          </a:p>
          <a:p>
            <a:pPr marL="0" indent="0" algn="ctr">
              <a:buNone/>
            </a:pPr>
            <a:r>
              <a:rPr lang="en-US" b="1" dirty="0">
                <a:solidFill>
                  <a:srgbClr val="002060"/>
                </a:solidFill>
              </a:rPr>
              <a:t>NORTH NAPLES DISTRICT </a:t>
            </a:r>
          </a:p>
          <a:p>
            <a:pPr marL="0" indent="0" algn="ctr">
              <a:buNone/>
            </a:pPr>
            <a:r>
              <a:rPr lang="en-US" dirty="0"/>
              <a:t>Supervisor: Chris Ambach (252-2446)</a:t>
            </a:r>
          </a:p>
          <a:p>
            <a:endParaRPr lang="en-US" dirty="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4BAB6-9C10-5885-FDED-344374F3C164}"/>
              </a:ext>
            </a:extLst>
          </p:cNvPr>
          <p:cNvSpPr>
            <a:spLocks noGrp="1"/>
          </p:cNvSpPr>
          <p:nvPr>
            <p:ph type="title"/>
          </p:nvPr>
        </p:nvSpPr>
        <p:spPr/>
        <p:txBody>
          <a:bodyPr/>
          <a:lstStyle/>
          <a:p>
            <a:pPr algn="ctr"/>
            <a:r>
              <a:rPr lang="en-US" dirty="0"/>
              <a:t>Code Enforcement Purpose:</a:t>
            </a:r>
          </a:p>
        </p:txBody>
      </p:sp>
      <p:sp>
        <p:nvSpPr>
          <p:cNvPr id="3" name="Content Placeholder 2">
            <a:extLst>
              <a:ext uri="{FF2B5EF4-FFF2-40B4-BE49-F238E27FC236}">
                <a16:creationId xmlns:a16="http://schemas.microsoft.com/office/drawing/2014/main" id="{AE85ECAC-0E61-801B-71C6-7E61696810AF}"/>
              </a:ext>
            </a:extLst>
          </p:cNvPr>
          <p:cNvSpPr>
            <a:spLocks noGrp="1"/>
          </p:cNvSpPr>
          <p:nvPr>
            <p:ph idx="1"/>
          </p:nvPr>
        </p:nvSpPr>
        <p:spPr>
          <a:xfrm>
            <a:off x="457200" y="1895579"/>
            <a:ext cx="8229600" cy="4389120"/>
          </a:xfrm>
        </p:spPr>
        <p:txBody>
          <a:bodyPr>
            <a:normAutofit/>
          </a:bodyPr>
          <a:lstStyle/>
          <a:p>
            <a:pPr marL="0" indent="0" algn="ctr">
              <a:buNone/>
            </a:pPr>
            <a:r>
              <a:rPr lang="en-US" sz="2400" dirty="0">
                <a:solidFill>
                  <a:schemeClr val="accent6">
                    <a:lumMod val="50000"/>
                  </a:schemeClr>
                </a:solidFill>
              </a:rPr>
              <a:t>Administration Code Sec. 2-2037</a:t>
            </a:r>
          </a:p>
          <a:p>
            <a:pPr marL="0" indent="0">
              <a:buNone/>
            </a:pPr>
            <a:r>
              <a:rPr lang="en-US" sz="2400" dirty="0"/>
              <a:t>“To protect, promote, and improve the health, safety, and welfare of the citizens of Collier County by providing a supplemental means of enforcing codes….”</a:t>
            </a:r>
          </a:p>
          <a:p>
            <a:pPr marL="0" indent="0">
              <a:buNone/>
            </a:pPr>
            <a:r>
              <a:rPr lang="en-US" sz="2400" dirty="0"/>
              <a:t>Boards and Nuisance Abatement Boards, or Special Magistrate.</a:t>
            </a:r>
          </a:p>
          <a:p>
            <a:pPr marL="0" indent="0" algn="ctr">
              <a:buNone/>
            </a:pPr>
            <a:r>
              <a:rPr lang="en-US" dirty="0">
                <a:solidFill>
                  <a:schemeClr val="accent6">
                    <a:lumMod val="50000"/>
                  </a:schemeClr>
                </a:solidFill>
              </a:rPr>
              <a:t>Vision 2022 -2023</a:t>
            </a:r>
          </a:p>
          <a:p>
            <a:pPr marL="0" indent="0" algn="ctr">
              <a:buNone/>
            </a:pPr>
            <a:endParaRPr lang="en-US" sz="2400" dirty="0"/>
          </a:p>
        </p:txBody>
      </p:sp>
      <p:sp>
        <p:nvSpPr>
          <p:cNvPr id="4" name="Content Placeholder 2">
            <a:extLst>
              <a:ext uri="{FF2B5EF4-FFF2-40B4-BE49-F238E27FC236}">
                <a16:creationId xmlns:a16="http://schemas.microsoft.com/office/drawing/2014/main" id="{1D929B37-2F6C-66DE-A95E-AF4BEC25F5B8}"/>
              </a:ext>
            </a:extLst>
          </p:cNvPr>
          <p:cNvSpPr txBox="1">
            <a:spLocks/>
          </p:cNvSpPr>
          <p:nvPr/>
        </p:nvSpPr>
        <p:spPr>
          <a:xfrm>
            <a:off x="457200" y="4887884"/>
            <a:ext cx="8334375" cy="1266027"/>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2300" b="0" i="0" u="none" strike="noStrike" baseline="0" dirty="0">
                <a:solidFill>
                  <a:srgbClr val="000000"/>
                </a:solidFill>
              </a:rPr>
              <a:t> </a:t>
            </a:r>
            <a:r>
              <a:rPr lang="en-US" sz="2400" b="0" i="0" u="none" strike="noStrike" baseline="0" dirty="0">
                <a:solidFill>
                  <a:srgbClr val="000000"/>
                </a:solidFill>
              </a:rPr>
              <a:t>“To promote community preservation through compassion, leadership, professionalism, teamwork, ethical, standards, and superior customer service.” </a:t>
            </a:r>
            <a:r>
              <a:rPr lang="en-US" sz="2400" i="1" dirty="0"/>
              <a:t> </a:t>
            </a:r>
            <a:r>
              <a:rPr lang="en-US" dirty="0"/>
              <a:t> </a:t>
            </a:r>
            <a:r>
              <a:rPr lang="en-US" b="1" dirty="0"/>
              <a:t> </a:t>
            </a:r>
            <a:r>
              <a:rPr lang="en-US" dirty="0"/>
              <a:t> </a:t>
            </a:r>
          </a:p>
          <a:p>
            <a:pPr marL="0" indent="0" defTabSz="914400">
              <a:buFont typeface="Wingdings 2"/>
              <a:buNone/>
            </a:pPr>
            <a:endParaRPr lang="en-US" sz="2400" dirty="0"/>
          </a:p>
          <a:p>
            <a:pPr defTabSz="914400">
              <a:buFont typeface="Wingdings 2"/>
              <a:buNone/>
            </a:pPr>
            <a:endParaRPr lang="en-US" sz="2900" dirty="0"/>
          </a:p>
        </p:txBody>
      </p:sp>
    </p:spTree>
    <p:extLst>
      <p:ext uri="{BB962C8B-B14F-4D97-AF65-F5344CB8AC3E}">
        <p14:creationId xmlns:p14="http://schemas.microsoft.com/office/powerpoint/2010/main" val="3470789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184" y="704088"/>
            <a:ext cx="8229600" cy="1143000"/>
          </a:xfrm>
        </p:spPr>
        <p:txBody>
          <a:bodyPr/>
          <a:lstStyle/>
          <a:p>
            <a:pPr algn="ctr"/>
            <a:r>
              <a:rPr lang="en-US" dirty="0"/>
              <a:t>Florida Statute Chapter 162</a:t>
            </a:r>
          </a:p>
        </p:txBody>
      </p:sp>
      <p:sp>
        <p:nvSpPr>
          <p:cNvPr id="3" name="Content Placeholder 2"/>
          <p:cNvSpPr>
            <a:spLocks noGrp="1"/>
          </p:cNvSpPr>
          <p:nvPr>
            <p:ph idx="1"/>
          </p:nvPr>
        </p:nvSpPr>
        <p:spPr/>
        <p:txBody>
          <a:bodyPr>
            <a:normAutofit fontScale="92500"/>
          </a:bodyPr>
          <a:lstStyle/>
          <a:p>
            <a:pPr marL="0" indent="0" algn="ctr">
              <a:buNone/>
            </a:pPr>
            <a:r>
              <a:rPr lang="en-US" dirty="0">
                <a:solidFill>
                  <a:schemeClr val="accent6">
                    <a:lumMod val="50000"/>
                  </a:schemeClr>
                </a:solidFill>
                <a:latin typeface="Adobe Song Std L" panose="02020300000000000000" pitchFamily="18" charset="-128"/>
                <a:ea typeface="Adobe Song Std L" panose="02020300000000000000" pitchFamily="18" charset="-128"/>
              </a:rPr>
              <a:t>COUNTY OR MUNICIPAL CODE ENFORCEMENT</a:t>
            </a:r>
          </a:p>
          <a:p>
            <a:pPr marL="0" indent="0" algn="ctr">
              <a:buNone/>
            </a:pPr>
            <a:endParaRPr lang="en-US" dirty="0"/>
          </a:p>
          <a:p>
            <a:pPr marL="0" indent="0" algn="ctr">
              <a:buNone/>
            </a:pPr>
            <a:r>
              <a:rPr lang="en-US" b="1" dirty="0">
                <a:solidFill>
                  <a:schemeClr val="accent2">
                    <a:lumMod val="50000"/>
                  </a:schemeClr>
                </a:solidFill>
              </a:rPr>
              <a:t>Part I</a:t>
            </a:r>
          </a:p>
          <a:p>
            <a:pPr marL="0" indent="0" algn="ctr">
              <a:buNone/>
            </a:pPr>
            <a:r>
              <a:rPr lang="en-US" dirty="0"/>
              <a:t>LOCAL GOVERNMENT CODE ENFORCEMENT BOARDS</a:t>
            </a:r>
          </a:p>
          <a:p>
            <a:pPr marL="0" indent="0" algn="ctr">
              <a:buNone/>
            </a:pPr>
            <a:r>
              <a:rPr lang="en-US" dirty="0"/>
              <a:t>(ss. 162.01-162.13)</a:t>
            </a:r>
          </a:p>
          <a:p>
            <a:pPr marL="0" indent="0" algn="ctr">
              <a:buNone/>
            </a:pPr>
            <a:endParaRPr lang="en-US" dirty="0"/>
          </a:p>
          <a:p>
            <a:pPr marL="0" indent="0" algn="ctr">
              <a:buNone/>
            </a:pPr>
            <a:r>
              <a:rPr lang="en-US" b="1" dirty="0">
                <a:solidFill>
                  <a:schemeClr val="accent2">
                    <a:lumMod val="50000"/>
                  </a:schemeClr>
                </a:solidFill>
              </a:rPr>
              <a:t>Part II</a:t>
            </a:r>
          </a:p>
          <a:p>
            <a:pPr marL="0" indent="0" algn="ctr">
              <a:buNone/>
            </a:pPr>
            <a:r>
              <a:rPr lang="en-US" dirty="0"/>
              <a:t>SUPPLEMENTAL COUNTY OR MUNICIPAL CODE OR 	ORDINANCE ENFORCEMENT PROCEDURES</a:t>
            </a:r>
          </a:p>
          <a:p>
            <a:pPr marL="0" indent="0" algn="ctr">
              <a:buNone/>
            </a:pPr>
            <a:r>
              <a:rPr lang="en-US" dirty="0"/>
              <a:t>(ss. 162.21-162.30)</a:t>
            </a:r>
          </a:p>
          <a:p>
            <a:endParaRPr lang="en-US" dirty="0"/>
          </a:p>
        </p:txBody>
      </p:sp>
    </p:spTree>
    <p:extLst>
      <p:ext uri="{BB962C8B-B14F-4D97-AF65-F5344CB8AC3E}">
        <p14:creationId xmlns:p14="http://schemas.microsoft.com/office/powerpoint/2010/main" val="482844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A7D0F-D092-133A-449C-252DEDC43DD9}"/>
              </a:ext>
            </a:extLst>
          </p:cNvPr>
          <p:cNvSpPr>
            <a:spLocks noGrp="1"/>
          </p:cNvSpPr>
          <p:nvPr>
            <p:ph type="title"/>
          </p:nvPr>
        </p:nvSpPr>
        <p:spPr/>
        <p:txBody>
          <a:bodyPr>
            <a:normAutofit/>
          </a:bodyPr>
          <a:lstStyle/>
          <a:p>
            <a:pPr algn="ctr"/>
            <a:r>
              <a:rPr lang="en-US" sz="4400" dirty="0"/>
              <a:t>Nuts &amp; Bolts of Code Enforcement</a:t>
            </a:r>
          </a:p>
        </p:txBody>
      </p:sp>
      <p:sp>
        <p:nvSpPr>
          <p:cNvPr id="3" name="Content Placeholder 2">
            <a:extLst>
              <a:ext uri="{FF2B5EF4-FFF2-40B4-BE49-F238E27FC236}">
                <a16:creationId xmlns:a16="http://schemas.microsoft.com/office/drawing/2014/main" id="{E8D8BE8E-48A7-52EB-D61F-C049E040B0E4}"/>
              </a:ext>
            </a:extLst>
          </p:cNvPr>
          <p:cNvSpPr>
            <a:spLocks noGrp="1"/>
          </p:cNvSpPr>
          <p:nvPr>
            <p:ph idx="1"/>
          </p:nvPr>
        </p:nvSpPr>
        <p:spPr>
          <a:xfrm>
            <a:off x="457200" y="2162174"/>
            <a:ext cx="8229600" cy="4162425"/>
          </a:xfrm>
        </p:spPr>
        <p:txBody>
          <a:bodyPr/>
          <a:lstStyle/>
          <a:p>
            <a:r>
              <a:rPr lang="en-US" sz="3000" dirty="0"/>
              <a:t>Enforce Collier County Codes and Ordinances</a:t>
            </a:r>
          </a:p>
          <a:p>
            <a:r>
              <a:rPr lang="en-US" sz="3000" dirty="0"/>
              <a:t>Oversee the Enforcement Boards, i.e.</a:t>
            </a:r>
          </a:p>
          <a:p>
            <a:r>
              <a:rPr lang="en-US" sz="3000" dirty="0"/>
              <a:t>Administrative functions related to Domestic Animal Service (DAS)Hearings, Citations for Parks &amp; Rec, Collier County Sheriff’s Office, and Public Utility Division.</a:t>
            </a:r>
          </a:p>
          <a:p>
            <a:r>
              <a:rPr lang="en-US" sz="3000" dirty="0"/>
              <a:t>Lien Searches &amp; Payoff Requests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45151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5F57D0-4A0C-D47B-C66F-94C2542E51B4}"/>
              </a:ext>
            </a:extLst>
          </p:cNvPr>
          <p:cNvSpPr>
            <a:spLocks noGrp="1"/>
          </p:cNvSpPr>
          <p:nvPr>
            <p:ph idx="1"/>
          </p:nvPr>
        </p:nvSpPr>
        <p:spPr>
          <a:xfrm>
            <a:off x="457200" y="1935479"/>
            <a:ext cx="8229600" cy="4312921"/>
          </a:xfrm>
        </p:spPr>
        <p:txBody>
          <a:bodyPr>
            <a:normAutofit fontScale="92500"/>
          </a:bodyPr>
          <a:lstStyle/>
          <a:p>
            <a:r>
              <a:rPr lang="en-US" sz="2200" dirty="0"/>
              <a:t>Director of Code Enforcement</a:t>
            </a:r>
          </a:p>
          <a:p>
            <a:r>
              <a:rPr lang="en-US" sz="2200" dirty="0"/>
              <a:t>Two Operations Managers</a:t>
            </a:r>
          </a:p>
          <a:p>
            <a:r>
              <a:rPr lang="en-US" sz="2200" dirty="0"/>
              <a:t>Four District Supervisors</a:t>
            </a:r>
          </a:p>
          <a:p>
            <a:r>
              <a:rPr lang="en-US" sz="2200" dirty="0"/>
              <a:t>25 Code Enforcement Officers</a:t>
            </a:r>
          </a:p>
          <a:p>
            <a:r>
              <a:rPr lang="en-US" sz="2200" dirty="0"/>
              <a:t>Two Property Maintenance Specialists</a:t>
            </a:r>
          </a:p>
          <a:p>
            <a:r>
              <a:rPr lang="en-US" sz="2200" dirty="0"/>
              <a:t>Two Part-Time weekend officers</a:t>
            </a:r>
          </a:p>
          <a:p>
            <a:r>
              <a:rPr lang="en-US" sz="2200" dirty="0"/>
              <a:t>Three Customer Service Specialists</a:t>
            </a:r>
          </a:p>
          <a:p>
            <a:r>
              <a:rPr lang="en-US" sz="2200" dirty="0"/>
              <a:t>One Administrative Supervisor</a:t>
            </a:r>
          </a:p>
          <a:p>
            <a:r>
              <a:rPr lang="en-US" sz="2200" dirty="0"/>
              <a:t>Five Administrative/Operation Support Specialists. i.e, board functions</a:t>
            </a:r>
          </a:p>
          <a:p>
            <a:pPr marL="0" indent="0">
              <a:buNone/>
            </a:pPr>
            <a:endParaRPr lang="en-US" sz="2500" dirty="0"/>
          </a:p>
          <a:p>
            <a:pPr marL="0" indent="0">
              <a:buNone/>
            </a:pPr>
            <a:r>
              <a:rPr lang="en-US" sz="2200" dirty="0">
                <a:solidFill>
                  <a:schemeClr val="bg1">
                    <a:lumMod val="50000"/>
                  </a:schemeClr>
                </a:solidFill>
              </a:rPr>
              <a:t>(45)</a:t>
            </a:r>
          </a:p>
          <a:p>
            <a:endParaRPr lang="en-US" sz="2500" dirty="0"/>
          </a:p>
          <a:p>
            <a:endParaRPr lang="en-US" sz="2500" dirty="0"/>
          </a:p>
          <a:p>
            <a:endParaRPr lang="en-US" dirty="0"/>
          </a:p>
          <a:p>
            <a:endParaRPr lang="en-US" dirty="0"/>
          </a:p>
          <a:p>
            <a:endParaRPr lang="en-US" dirty="0"/>
          </a:p>
        </p:txBody>
      </p:sp>
      <p:sp>
        <p:nvSpPr>
          <p:cNvPr id="5" name="Title 4">
            <a:extLst>
              <a:ext uri="{FF2B5EF4-FFF2-40B4-BE49-F238E27FC236}">
                <a16:creationId xmlns:a16="http://schemas.microsoft.com/office/drawing/2014/main" id="{85B8B613-C445-20EB-45BD-49E3F723A607}"/>
              </a:ext>
            </a:extLst>
          </p:cNvPr>
          <p:cNvSpPr>
            <a:spLocks noGrp="1"/>
          </p:cNvSpPr>
          <p:nvPr>
            <p:ph type="title"/>
          </p:nvPr>
        </p:nvSpPr>
        <p:spPr/>
        <p:txBody>
          <a:bodyPr>
            <a:normAutofit fontScale="90000"/>
          </a:bodyPr>
          <a:lstStyle/>
          <a:p>
            <a:r>
              <a:rPr lang="en-US" dirty="0"/>
              <a:t>Code Enforcement Level of Service</a:t>
            </a:r>
          </a:p>
        </p:txBody>
      </p:sp>
    </p:spTree>
    <p:extLst>
      <p:ext uri="{BB962C8B-B14F-4D97-AF65-F5344CB8AC3E}">
        <p14:creationId xmlns:p14="http://schemas.microsoft.com/office/powerpoint/2010/main" val="1945062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91C30-B2E4-77EC-113B-B049F5D59125}"/>
              </a:ext>
            </a:extLst>
          </p:cNvPr>
          <p:cNvSpPr>
            <a:spLocks noGrp="1"/>
          </p:cNvSpPr>
          <p:nvPr>
            <p:ph type="title"/>
          </p:nvPr>
        </p:nvSpPr>
        <p:spPr/>
        <p:txBody>
          <a:bodyPr>
            <a:normAutofit fontScale="90000"/>
          </a:bodyPr>
          <a:lstStyle/>
          <a:p>
            <a:r>
              <a:rPr lang="en-US" dirty="0"/>
              <a:t>Code Enforcement Officer 2-2040</a:t>
            </a:r>
          </a:p>
        </p:txBody>
      </p:sp>
      <p:sp>
        <p:nvSpPr>
          <p:cNvPr id="3" name="Content Placeholder 2">
            <a:extLst>
              <a:ext uri="{FF2B5EF4-FFF2-40B4-BE49-F238E27FC236}">
                <a16:creationId xmlns:a16="http://schemas.microsoft.com/office/drawing/2014/main" id="{5D4DB4BC-C1CC-F87C-4E29-E22E788AB11E}"/>
              </a:ext>
            </a:extLst>
          </p:cNvPr>
          <p:cNvSpPr>
            <a:spLocks noGrp="1"/>
          </p:cNvSpPr>
          <p:nvPr>
            <p:ph idx="1"/>
          </p:nvPr>
        </p:nvSpPr>
        <p:spPr/>
        <p:txBody>
          <a:bodyPr/>
          <a:lstStyle/>
          <a:p>
            <a:pPr marL="0" indent="0">
              <a:buNone/>
            </a:pPr>
            <a:endParaRPr lang="en-US" dirty="0"/>
          </a:p>
          <a:p>
            <a:pPr marL="0" indent="0">
              <a:buNone/>
            </a:pPr>
            <a:r>
              <a:rPr lang="en-US" dirty="0"/>
              <a:t>“Shall be the duty of those persons designated in this article who have successfully completed the required training, to issue citation(s), notices, etc…”</a:t>
            </a:r>
          </a:p>
          <a:p>
            <a:pPr marL="0" indent="0">
              <a:buNone/>
            </a:pPr>
            <a:endParaRPr lang="en-US" dirty="0"/>
          </a:p>
          <a:p>
            <a:r>
              <a:rPr lang="en-US" dirty="0"/>
              <a:t>Training</a:t>
            </a:r>
          </a:p>
          <a:p>
            <a:r>
              <a:rPr lang="en-US" dirty="0"/>
              <a:t>Testing</a:t>
            </a:r>
          </a:p>
          <a:p>
            <a:r>
              <a:rPr lang="en-US" dirty="0"/>
              <a:t>Florida Code Enforcement Certification Levels 1 - 4</a:t>
            </a:r>
          </a:p>
        </p:txBody>
      </p:sp>
    </p:spTree>
    <p:extLst>
      <p:ext uri="{BB962C8B-B14F-4D97-AF65-F5344CB8AC3E}">
        <p14:creationId xmlns:p14="http://schemas.microsoft.com/office/powerpoint/2010/main" val="2428557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Content Placeholder 17">
            <a:extLst>
              <a:ext uri="{FF2B5EF4-FFF2-40B4-BE49-F238E27FC236}">
                <a16:creationId xmlns:a16="http://schemas.microsoft.com/office/drawing/2014/main" id="{7102325C-995B-2A7D-FD65-E9A80551773A}"/>
              </a:ext>
            </a:extLst>
          </p:cNvPr>
          <p:cNvPicPr>
            <a:picLocks noGrp="1" noChangeAspect="1"/>
          </p:cNvPicPr>
          <p:nvPr>
            <p:ph idx="1"/>
          </p:nvPr>
        </p:nvPicPr>
        <p:blipFill>
          <a:blip r:embed="rId2"/>
          <a:stretch>
            <a:fillRect/>
          </a:stretch>
        </p:blipFill>
        <p:spPr>
          <a:xfrm>
            <a:off x="390525" y="1038225"/>
            <a:ext cx="8410575" cy="5286375"/>
          </a:xfrm>
        </p:spPr>
      </p:pic>
    </p:spTree>
    <p:extLst>
      <p:ext uri="{BB962C8B-B14F-4D97-AF65-F5344CB8AC3E}">
        <p14:creationId xmlns:p14="http://schemas.microsoft.com/office/powerpoint/2010/main" val="2874080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30" y="1025735"/>
            <a:ext cx="8761122" cy="803065"/>
          </a:xfrm>
        </p:spPr>
        <p:txBody>
          <a:bodyPr>
            <a:normAutofit fontScale="90000"/>
          </a:bodyPr>
          <a:lstStyle/>
          <a:p>
            <a:pPr algn="ctr"/>
            <a:r>
              <a:rPr lang="en-US" sz="5400" dirty="0"/>
              <a:t>District 5</a:t>
            </a:r>
            <a:endParaRPr lang="en-US" sz="4800" dirty="0"/>
          </a:p>
        </p:txBody>
      </p:sp>
      <p:sp>
        <p:nvSpPr>
          <p:cNvPr id="4" name="TextBox 3">
            <a:extLst>
              <a:ext uri="{FF2B5EF4-FFF2-40B4-BE49-F238E27FC236}">
                <a16:creationId xmlns:a16="http://schemas.microsoft.com/office/drawing/2014/main" id="{3BA4BA82-E469-56C6-517C-C8FE566D335B}"/>
              </a:ext>
            </a:extLst>
          </p:cNvPr>
          <p:cNvSpPr txBox="1"/>
          <p:nvPr/>
        </p:nvSpPr>
        <p:spPr>
          <a:xfrm>
            <a:off x="733425" y="2266950"/>
            <a:ext cx="6991350" cy="2677656"/>
          </a:xfrm>
          <a:prstGeom prst="rect">
            <a:avLst/>
          </a:prstGeom>
          <a:noFill/>
        </p:spPr>
        <p:txBody>
          <a:bodyPr wrap="square" rtlCol="0">
            <a:spAutoFit/>
          </a:bodyPr>
          <a:lstStyle/>
          <a:p>
            <a:pPr algn="ctr"/>
            <a:r>
              <a:rPr lang="en-US" sz="2400" dirty="0">
                <a:solidFill>
                  <a:schemeClr val="accent6">
                    <a:lumMod val="50000"/>
                  </a:schemeClr>
                </a:solidFill>
              </a:rPr>
              <a:t>Common Issues</a:t>
            </a:r>
          </a:p>
          <a:p>
            <a:pPr algn="ctr"/>
            <a:endParaRPr lang="en-US" sz="2400" dirty="0">
              <a:solidFill>
                <a:schemeClr val="accent6">
                  <a:lumMod val="50000"/>
                </a:schemeClr>
              </a:solidFill>
            </a:endParaRPr>
          </a:p>
          <a:p>
            <a:pPr marL="342900" indent="-342900">
              <a:buFont typeface="Arial" panose="020B0604020202020204" pitchFamily="34" charset="0"/>
              <a:buChar char="•"/>
            </a:pPr>
            <a:r>
              <a:rPr lang="en-US" sz="2400" dirty="0"/>
              <a:t>Drainage concerns</a:t>
            </a:r>
          </a:p>
          <a:p>
            <a:pPr marL="342900" indent="-342900">
              <a:buFont typeface="Arial" panose="020B0604020202020204" pitchFamily="34" charset="0"/>
              <a:buChar char="•"/>
            </a:pPr>
            <a:r>
              <a:rPr lang="en-US" sz="2400" dirty="0"/>
              <a:t>Home businesses</a:t>
            </a:r>
          </a:p>
          <a:p>
            <a:pPr marL="342900" indent="-342900">
              <a:buFont typeface="Arial" panose="020B0604020202020204" pitchFamily="34" charset="0"/>
              <a:buChar char="•"/>
            </a:pPr>
            <a:r>
              <a:rPr lang="en-US" sz="2400" dirty="0"/>
              <a:t>Litter &amp; Outside Storage</a:t>
            </a:r>
          </a:p>
          <a:p>
            <a:pPr marL="342900" indent="-342900">
              <a:buFont typeface="Arial" panose="020B0604020202020204" pitchFamily="34" charset="0"/>
              <a:buChar char="•"/>
            </a:pPr>
            <a:r>
              <a:rPr lang="en-US" sz="2400" dirty="0"/>
              <a:t>Living in RV’s</a:t>
            </a:r>
          </a:p>
          <a:p>
            <a:pPr marL="342900" indent="-342900">
              <a:buFont typeface="Arial" panose="020B0604020202020204" pitchFamily="34" charset="0"/>
              <a:buChar char="•"/>
            </a:pPr>
            <a:r>
              <a:rPr lang="en-US" sz="2400" dirty="0"/>
              <a:t>Permitting</a:t>
            </a:r>
          </a:p>
        </p:txBody>
      </p:sp>
    </p:spTree>
    <p:extLst>
      <p:ext uri="{BB962C8B-B14F-4D97-AF65-F5344CB8AC3E}">
        <p14:creationId xmlns:p14="http://schemas.microsoft.com/office/powerpoint/2010/main" val="3744080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978" y="704088"/>
            <a:ext cx="7994822" cy="1143000"/>
          </a:xfrm>
        </p:spPr>
        <p:txBody>
          <a:bodyPr>
            <a:normAutofit fontScale="90000"/>
          </a:bodyPr>
          <a:lstStyle/>
          <a:p>
            <a:pPr algn="ctr"/>
            <a:r>
              <a:rPr lang="en-US" sz="4100" dirty="0"/>
              <a:t>Code Cases by Category</a:t>
            </a:r>
            <a:br>
              <a:rPr lang="en-US" dirty="0"/>
            </a:br>
            <a:r>
              <a:rPr lang="en-US" sz="2700" dirty="0"/>
              <a:t>January 1, 2023 – April 12, 2023</a:t>
            </a:r>
            <a:br>
              <a:rPr lang="en-US" dirty="0"/>
            </a:br>
            <a:endParaRPr lang="en-US" sz="2200" dirty="0"/>
          </a:p>
        </p:txBody>
      </p:sp>
      <p:graphicFrame>
        <p:nvGraphicFramePr>
          <p:cNvPr id="3" name="Chart 2">
            <a:extLst>
              <a:ext uri="{FF2B5EF4-FFF2-40B4-BE49-F238E27FC236}">
                <a16:creationId xmlns:a16="http://schemas.microsoft.com/office/drawing/2014/main" id="{181499DC-DDEE-FDA1-C79A-3A364BC889B2}"/>
              </a:ext>
            </a:extLst>
          </p:cNvPr>
          <p:cNvGraphicFramePr>
            <a:graphicFrameLocks/>
          </p:cNvGraphicFramePr>
          <p:nvPr>
            <p:extLst>
              <p:ext uri="{D42A27DB-BD31-4B8C-83A1-F6EECF244321}">
                <p14:modId xmlns:p14="http://schemas.microsoft.com/office/powerpoint/2010/main" val="264715079"/>
              </p:ext>
            </p:extLst>
          </p:nvPr>
        </p:nvGraphicFramePr>
        <p:xfrm>
          <a:off x="457200" y="1514476"/>
          <a:ext cx="8077200" cy="47091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26923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35092</TotalTime>
  <Words>660</Words>
  <Application>Microsoft Office PowerPoint</Application>
  <PresentationFormat>On-screen Show (4:3)</PresentationFormat>
  <Paragraphs>93</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Adobe Song Std L</vt:lpstr>
      <vt:lpstr>Arial</vt:lpstr>
      <vt:lpstr>Calibri</vt:lpstr>
      <vt:lpstr>Constantia</vt:lpstr>
      <vt:lpstr>Times New Roman</vt:lpstr>
      <vt:lpstr>Trebuchet MS</vt:lpstr>
      <vt:lpstr>Wingdings 2</vt:lpstr>
      <vt:lpstr>Flow</vt:lpstr>
      <vt:lpstr>COLLIER COUNTY CODE ENFORCEMENT  DIVISION 101</vt:lpstr>
      <vt:lpstr>Code Enforcement Purpose:</vt:lpstr>
      <vt:lpstr>Florida Statute Chapter 162</vt:lpstr>
      <vt:lpstr>Nuts &amp; Bolts of Code Enforcement</vt:lpstr>
      <vt:lpstr>Code Enforcement Level of Service</vt:lpstr>
      <vt:lpstr>Code Enforcement Officer 2-2040</vt:lpstr>
      <vt:lpstr>PowerPoint Presentation</vt:lpstr>
      <vt:lpstr>District 5</vt:lpstr>
      <vt:lpstr>Code Cases by Category January 1, 2023 – April 12, 2023 </vt:lpstr>
      <vt:lpstr>Anonymous Complaints</vt:lpstr>
      <vt:lpstr>Common FAQ’s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Enforcement Department</dc:title>
  <dc:creator>Kara Wright</dc:creator>
  <cp:lastModifiedBy>TiberiaCristina</cp:lastModifiedBy>
  <cp:revision>481</cp:revision>
  <cp:lastPrinted>2023-04-12T19:34:58Z</cp:lastPrinted>
  <dcterms:created xsi:type="dcterms:W3CDTF">2014-01-09T04:30:50Z</dcterms:created>
  <dcterms:modified xsi:type="dcterms:W3CDTF">2023-04-13T19:10:49Z</dcterms:modified>
</cp:coreProperties>
</file>