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768" r:id="rId3"/>
    <p:sldId id="284" r:id="rId4"/>
    <p:sldId id="260" r:id="rId5"/>
    <p:sldId id="261" r:id="rId6"/>
    <p:sldId id="262" r:id="rId7"/>
    <p:sldId id="794" r:id="rId8"/>
    <p:sldId id="263" r:id="rId9"/>
    <p:sldId id="272" r:id="rId10"/>
    <p:sldId id="788" r:id="rId11"/>
    <p:sldId id="711" r:id="rId12"/>
    <p:sldId id="790" r:id="rId13"/>
    <p:sldId id="791" r:id="rId14"/>
    <p:sldId id="792" r:id="rId15"/>
    <p:sldId id="789" r:id="rId16"/>
    <p:sldId id="289" r:id="rId17"/>
    <p:sldId id="257" r:id="rId18"/>
    <p:sldId id="258" r:id="rId19"/>
    <p:sldId id="287" r:id="rId20"/>
    <p:sldId id="290" r:id="rId21"/>
    <p:sldId id="264" r:id="rId22"/>
    <p:sldId id="265" r:id="rId23"/>
    <p:sldId id="269" r:id="rId24"/>
    <p:sldId id="759" r:id="rId25"/>
    <p:sldId id="758" r:id="rId26"/>
    <p:sldId id="715" r:id="rId27"/>
    <p:sldId id="716" r:id="rId28"/>
    <p:sldId id="717" r:id="rId29"/>
    <p:sldId id="793"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4706" autoAdjust="0"/>
  </p:normalViewPr>
  <p:slideViewPr>
    <p:cSldViewPr snapToGrid="0">
      <p:cViewPr varScale="1">
        <p:scale>
          <a:sx n="100" d="100"/>
          <a:sy n="100"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DFAEC-8444-433C-A15D-3CD33388D1BA}"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A80FB-38D5-4683-8A39-9E9626871803}" type="slidenum">
              <a:rPr lang="en-US" smtClean="0"/>
              <a:t>‹#›</a:t>
            </a:fld>
            <a:endParaRPr lang="en-US"/>
          </a:p>
        </p:txBody>
      </p:sp>
    </p:spTree>
    <p:extLst>
      <p:ext uri="{BB962C8B-B14F-4D97-AF65-F5344CB8AC3E}">
        <p14:creationId xmlns:p14="http://schemas.microsoft.com/office/powerpoint/2010/main" val="213681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979D5BF-C7C8-4FC4-A112-4A494CC53429}" type="slidenum">
              <a:rPr lang="en-US" smtClean="0"/>
              <a:pPr/>
              <a:t>24</a:t>
            </a:fld>
            <a:endParaRPr lang="en-US"/>
          </a:p>
        </p:txBody>
      </p:sp>
      <p:sp>
        <p:nvSpPr>
          <p:cNvPr id="52227" name="Rectangle 2"/>
          <p:cNvSpPr>
            <a:spLocks noGrp="1" noRot="1" noChangeAspect="1" noChangeArrowheads="1" noTextEdit="1"/>
          </p:cNvSpPr>
          <p:nvPr>
            <p:ph type="sldImg"/>
          </p:nvPr>
        </p:nvSpPr>
        <p:spPr>
          <a:xfrm>
            <a:off x="409575" y="700088"/>
            <a:ext cx="6208713" cy="3492500"/>
          </a:xfrm>
          <a:ln/>
        </p:spPr>
      </p:sp>
      <p:sp>
        <p:nvSpPr>
          <p:cNvPr id="52228" name="Rectangle 3"/>
          <p:cNvSpPr>
            <a:spLocks noGrp="1" noChangeArrowheads="1"/>
          </p:cNvSpPr>
          <p:nvPr>
            <p:ph type="body" idx="1"/>
          </p:nvPr>
        </p:nvSpPr>
        <p:spPr>
          <a:xfrm>
            <a:off x="936625" y="4424363"/>
            <a:ext cx="5154613" cy="4189412"/>
          </a:xfrm>
          <a:noFill/>
          <a:ln/>
        </p:spPr>
        <p:txBody>
          <a:bodyPr lIns="91647" tIns="45823" rIns="91647" bIns="45823"/>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584543F-9EDA-47FD-A903-9DFC7F02B0E2}" type="slidenum">
              <a:rPr lang="en-US" smtClean="0"/>
              <a:pPr/>
              <a:t>26</a:t>
            </a:fld>
            <a:endParaRPr lang="en-US"/>
          </a:p>
        </p:txBody>
      </p:sp>
      <p:sp>
        <p:nvSpPr>
          <p:cNvPr id="57347" name="Rectangle 2"/>
          <p:cNvSpPr>
            <a:spLocks noGrp="1" noRot="1" noChangeAspect="1" noChangeArrowheads="1" noTextEdit="1"/>
          </p:cNvSpPr>
          <p:nvPr>
            <p:ph type="sldImg"/>
          </p:nvPr>
        </p:nvSpPr>
        <p:spPr>
          <a:xfrm>
            <a:off x="409575" y="700088"/>
            <a:ext cx="6208713" cy="3492500"/>
          </a:xfrm>
          <a:ln/>
        </p:spPr>
      </p:sp>
      <p:sp>
        <p:nvSpPr>
          <p:cNvPr id="57348" name="Rectangle 3"/>
          <p:cNvSpPr>
            <a:spLocks noGrp="1" noChangeArrowheads="1"/>
          </p:cNvSpPr>
          <p:nvPr>
            <p:ph type="body" idx="1"/>
          </p:nvPr>
        </p:nvSpPr>
        <p:spPr>
          <a:xfrm>
            <a:off x="936625" y="4424363"/>
            <a:ext cx="5154613" cy="4189412"/>
          </a:xfrm>
          <a:noFill/>
          <a:ln/>
        </p:spPr>
        <p:txBody>
          <a:bodyPr lIns="91647" tIns="45823" rIns="91647" bIns="45823"/>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76E8F45-A71C-4C8F-940E-66A5913BBD9A}" type="slidenum">
              <a:rPr lang="en-US" smtClean="0"/>
              <a:pPr/>
              <a:t>27</a:t>
            </a:fld>
            <a:endParaRPr lang="en-US"/>
          </a:p>
        </p:txBody>
      </p:sp>
      <p:sp>
        <p:nvSpPr>
          <p:cNvPr id="58371" name="Rectangle 2"/>
          <p:cNvSpPr>
            <a:spLocks noGrp="1" noRot="1" noChangeAspect="1" noChangeArrowheads="1" noTextEdit="1"/>
          </p:cNvSpPr>
          <p:nvPr>
            <p:ph type="sldImg"/>
          </p:nvPr>
        </p:nvSpPr>
        <p:spPr>
          <a:xfrm>
            <a:off x="409575" y="700088"/>
            <a:ext cx="6208713" cy="3492500"/>
          </a:xfrm>
          <a:ln/>
        </p:spPr>
      </p:sp>
      <p:sp>
        <p:nvSpPr>
          <p:cNvPr id="58372" name="Rectangle 3"/>
          <p:cNvSpPr>
            <a:spLocks noGrp="1" noChangeArrowheads="1"/>
          </p:cNvSpPr>
          <p:nvPr>
            <p:ph type="body" idx="1"/>
          </p:nvPr>
        </p:nvSpPr>
        <p:spPr>
          <a:xfrm>
            <a:off x="936625" y="4424363"/>
            <a:ext cx="5154613" cy="4189412"/>
          </a:xfrm>
          <a:noFill/>
          <a:ln/>
        </p:spPr>
        <p:txBody>
          <a:bodyPr lIns="91647" tIns="45823" rIns="91647" bIns="4582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CCD9570-9203-4CAC-A4A9-3949597114FD}" type="slidenum">
              <a:rPr lang="en-US" smtClean="0"/>
              <a:pPr/>
              <a:t>28</a:t>
            </a:fld>
            <a:endParaRPr lang="en-US"/>
          </a:p>
        </p:txBody>
      </p:sp>
      <p:sp>
        <p:nvSpPr>
          <p:cNvPr id="59395" name="Rectangle 2"/>
          <p:cNvSpPr>
            <a:spLocks noGrp="1" noRot="1" noChangeAspect="1" noChangeArrowheads="1" noTextEdit="1"/>
          </p:cNvSpPr>
          <p:nvPr>
            <p:ph type="sldImg"/>
          </p:nvPr>
        </p:nvSpPr>
        <p:spPr>
          <a:xfrm>
            <a:off x="409575" y="700088"/>
            <a:ext cx="6208713" cy="3492500"/>
          </a:xfrm>
          <a:ln/>
        </p:spPr>
      </p:sp>
      <p:sp>
        <p:nvSpPr>
          <p:cNvPr id="59396" name="Rectangle 3"/>
          <p:cNvSpPr>
            <a:spLocks noGrp="1" noChangeArrowheads="1"/>
          </p:cNvSpPr>
          <p:nvPr>
            <p:ph type="body" idx="1"/>
          </p:nvPr>
        </p:nvSpPr>
        <p:spPr>
          <a:xfrm>
            <a:off x="936625" y="4424363"/>
            <a:ext cx="5154613" cy="4189412"/>
          </a:xfrm>
          <a:noFill/>
          <a:ln/>
        </p:spPr>
        <p:txBody>
          <a:bodyPr lIns="91647" tIns="45823" rIns="91647" bIns="4582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Impact_fe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1668" y="1215496"/>
            <a:ext cx="5367866" cy="1518179"/>
          </a:xfrm>
        </p:spPr>
        <p:txBody>
          <a:bodyPr>
            <a:normAutofit/>
          </a:bodyPr>
          <a:lstStyle/>
          <a:p>
            <a:r>
              <a:rPr lang="en-US" sz="5400" dirty="0"/>
              <a:t>Planning 101</a:t>
            </a:r>
          </a:p>
        </p:txBody>
      </p:sp>
      <p:sp>
        <p:nvSpPr>
          <p:cNvPr id="3" name="Subtitle 2"/>
          <p:cNvSpPr>
            <a:spLocks noGrp="1"/>
          </p:cNvSpPr>
          <p:nvPr>
            <p:ph type="subTitle" idx="1"/>
          </p:nvPr>
        </p:nvSpPr>
        <p:spPr>
          <a:xfrm>
            <a:off x="5496164" y="3402678"/>
            <a:ext cx="5376333" cy="1655762"/>
          </a:xfrm>
        </p:spPr>
        <p:txBody>
          <a:bodyPr>
            <a:normAutofit fontScale="92500"/>
          </a:bodyPr>
          <a:lstStyle/>
          <a:p>
            <a:r>
              <a:rPr lang="en-US" sz="2800" dirty="0"/>
              <a:t>Mike Bosi, AICP - Zoning Director Collier County Growth Management Department</a:t>
            </a:r>
          </a:p>
          <a:p>
            <a:endParaRPr lang="en-US" sz="1800" dirty="0"/>
          </a:p>
        </p:txBody>
      </p:sp>
      <p:pic>
        <p:nvPicPr>
          <p:cNvPr id="8" name="Picture 7">
            <a:extLst>
              <a:ext uri="{FF2B5EF4-FFF2-40B4-BE49-F238E27FC236}">
                <a16:creationId xmlns:a16="http://schemas.microsoft.com/office/drawing/2014/main" id="{FABA68FB-E5B1-4714-BBBE-3247C1E58BC5}"/>
              </a:ext>
            </a:extLst>
          </p:cNvPr>
          <p:cNvPicPr>
            <a:picLocks noChangeAspect="1"/>
          </p:cNvPicPr>
          <p:nvPr/>
        </p:nvPicPr>
        <p:blipFill>
          <a:blip r:embed="rId3"/>
          <a:stretch>
            <a:fillRect/>
          </a:stretch>
        </p:blipFill>
        <p:spPr>
          <a:xfrm>
            <a:off x="2220665" y="1527175"/>
            <a:ext cx="1723303" cy="169252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0" name="Picture 9">
            <a:extLst>
              <a:ext uri="{FF2B5EF4-FFF2-40B4-BE49-F238E27FC236}">
                <a16:creationId xmlns:a16="http://schemas.microsoft.com/office/drawing/2014/main" id="{814F37E1-5465-42D7-91AA-7A0A4DB30A6D}"/>
              </a:ext>
            </a:extLst>
          </p:cNvPr>
          <p:cNvPicPr>
            <a:picLocks noChangeAspect="1"/>
          </p:cNvPicPr>
          <p:nvPr/>
        </p:nvPicPr>
        <p:blipFill>
          <a:blip r:embed="rId4"/>
          <a:stretch>
            <a:fillRect/>
          </a:stretch>
        </p:blipFill>
        <p:spPr>
          <a:xfrm>
            <a:off x="1319503" y="3655327"/>
            <a:ext cx="3525628" cy="115046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345C-F6C6-4F9F-B460-03BAFFA22C9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E8CA915-3D0B-4CA4-8A97-5973989FEB04}"/>
              </a:ext>
            </a:extLst>
          </p:cNvPr>
          <p:cNvPicPr>
            <a:picLocks noGrp="1" noChangeAspect="1"/>
          </p:cNvPicPr>
          <p:nvPr>
            <p:ph idx="1"/>
          </p:nvPr>
        </p:nvPicPr>
        <p:blipFill>
          <a:blip r:embed="rId2"/>
          <a:stretch>
            <a:fillRect/>
          </a:stretch>
        </p:blipFill>
        <p:spPr>
          <a:xfrm>
            <a:off x="23219" y="0"/>
            <a:ext cx="12300785" cy="6739154"/>
          </a:xfrm>
        </p:spPr>
      </p:pic>
    </p:spTree>
    <p:extLst>
      <p:ext uri="{BB962C8B-B14F-4D97-AF65-F5344CB8AC3E}">
        <p14:creationId xmlns:p14="http://schemas.microsoft.com/office/powerpoint/2010/main" val="385696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1"/>
          </p:nvPr>
        </p:nvSpPr>
        <p:spPr>
          <a:noFill/>
        </p:spPr>
        <p:txBody>
          <a:bodyPr/>
          <a:lstStyle/>
          <a:p>
            <a:r>
              <a:rPr lang="en-US"/>
              <a:t>NABOR</a:t>
            </a:r>
          </a:p>
          <a:p>
            <a:r>
              <a:rPr lang="en-US"/>
              <a:t>Jan05</a:t>
            </a:r>
            <a:endParaRPr lang="en-US" sz="1400"/>
          </a:p>
        </p:txBody>
      </p:sp>
      <p:sp>
        <p:nvSpPr>
          <p:cNvPr id="2052" name="Slide Number Placeholder 3"/>
          <p:cNvSpPr>
            <a:spLocks noGrp="1"/>
          </p:cNvSpPr>
          <p:nvPr>
            <p:ph type="sldNum" sz="quarter" idx="12"/>
          </p:nvPr>
        </p:nvSpPr>
        <p:spPr>
          <a:noFill/>
        </p:spPr>
        <p:txBody>
          <a:bodyPr/>
          <a:lstStyle/>
          <a:p>
            <a:fld id="{500F2166-B174-409C-B5CB-517577CF286E}" type="slidenum">
              <a:rPr lang="en-US" smtClean="0"/>
              <a:pPr/>
              <a:t>11</a:t>
            </a:fld>
            <a:endParaRPr lang="en-US"/>
          </a:p>
        </p:txBody>
      </p:sp>
      <p:graphicFrame>
        <p:nvGraphicFramePr>
          <p:cNvPr id="2050" name="Object 2"/>
          <p:cNvGraphicFramePr>
            <a:graphicFrameLocks noChangeAspect="1"/>
          </p:cNvGraphicFramePr>
          <p:nvPr/>
        </p:nvGraphicFramePr>
        <p:xfrm>
          <a:off x="1524000" y="1"/>
          <a:ext cx="9144000" cy="6881813"/>
        </p:xfrm>
        <a:graphic>
          <a:graphicData uri="http://schemas.openxmlformats.org/presentationml/2006/ole">
            <mc:AlternateContent xmlns:mc="http://schemas.openxmlformats.org/markup-compatibility/2006">
              <mc:Choice xmlns:v="urn:schemas-microsoft-com:vml" Requires="v">
                <p:oleObj spid="_x0000_s2054" name="Photo Editor Photo" r:id="rId3" imgW="20952381" imgH="16180952" progId="">
                  <p:embed/>
                </p:oleObj>
              </mc:Choice>
              <mc:Fallback>
                <p:oleObj name="Photo Editor Photo" r:id="rId3" imgW="20952381" imgH="16180952" progId="">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68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3"/>
          <p:cNvSpPr txBox="1">
            <a:spLocks noChangeArrowheads="1"/>
          </p:cNvSpPr>
          <p:nvPr/>
        </p:nvSpPr>
        <p:spPr bwMode="auto">
          <a:xfrm>
            <a:off x="7373938" y="1008064"/>
            <a:ext cx="2438400" cy="1476375"/>
          </a:xfrm>
          <a:prstGeom prst="rect">
            <a:avLst/>
          </a:prstGeom>
          <a:solidFill>
            <a:schemeClr val="accent1"/>
          </a:solidFill>
          <a:ln w="12700">
            <a:solidFill>
              <a:schemeClr val="tx1"/>
            </a:solidFill>
            <a:miter lim="800000"/>
            <a:headEnd/>
            <a:tailEnd/>
          </a:ln>
        </p:spPr>
        <p:txBody>
          <a:bodyPr>
            <a:spAutoFit/>
          </a:bodyPr>
          <a:lstStyle/>
          <a:p>
            <a:pPr eaLnBrk="1" hangingPunct="1">
              <a:spcBef>
                <a:spcPct val="50000"/>
              </a:spcBef>
            </a:pPr>
            <a:r>
              <a:rPr lang="en-US" sz="2000" b="1">
                <a:latin typeface="Arial" charset="0"/>
              </a:rPr>
              <a:t>Rural Lands Stewardship Overlay Area </a:t>
            </a:r>
          </a:p>
          <a:p>
            <a:pPr eaLnBrk="1" hangingPunct="1">
              <a:spcBef>
                <a:spcPct val="50000"/>
              </a:spcBef>
            </a:pPr>
            <a:r>
              <a:rPr lang="en-US" sz="2000" b="1">
                <a:latin typeface="Arial" charset="0"/>
              </a:rPr>
              <a:t>195,000+/- acres</a:t>
            </a:r>
          </a:p>
        </p:txBody>
      </p:sp>
      <p:sp>
        <p:nvSpPr>
          <p:cNvPr id="2054" name="Line 4"/>
          <p:cNvSpPr>
            <a:spLocks noChangeShapeType="1"/>
          </p:cNvSpPr>
          <p:nvPr/>
        </p:nvSpPr>
        <p:spPr bwMode="auto">
          <a:xfrm flipH="1" flipV="1">
            <a:off x="6138863" y="1630363"/>
            <a:ext cx="1219200" cy="228600"/>
          </a:xfrm>
          <a:prstGeom prst="line">
            <a:avLst/>
          </a:prstGeom>
          <a:noFill/>
          <a:ln w="25400">
            <a:solidFill>
              <a:srgbClr val="000000"/>
            </a:solidFill>
            <a:round/>
            <a:headEnd/>
            <a:tailEnd type="triangle" w="med" len="med"/>
          </a:ln>
        </p:spPr>
        <p:txBody>
          <a:bodyPr/>
          <a:lstStyle/>
          <a:p>
            <a:endParaRPr lang="en-US"/>
          </a:p>
        </p:txBody>
      </p:sp>
      <p:sp>
        <p:nvSpPr>
          <p:cNvPr id="2055" name="Text Box 5"/>
          <p:cNvSpPr txBox="1">
            <a:spLocks noChangeArrowheads="1"/>
          </p:cNvSpPr>
          <p:nvPr/>
        </p:nvSpPr>
        <p:spPr bwMode="auto">
          <a:xfrm>
            <a:off x="6237288" y="3194051"/>
            <a:ext cx="1600200" cy="2085975"/>
          </a:xfrm>
          <a:prstGeom prst="rect">
            <a:avLst/>
          </a:prstGeom>
          <a:solidFill>
            <a:schemeClr val="accent1"/>
          </a:solidFill>
          <a:ln w="12700">
            <a:solidFill>
              <a:schemeClr val="tx1"/>
            </a:solidFill>
            <a:miter lim="800000"/>
            <a:headEnd/>
            <a:tailEnd/>
          </a:ln>
        </p:spPr>
        <p:txBody>
          <a:bodyPr>
            <a:spAutoFit/>
          </a:bodyPr>
          <a:lstStyle/>
          <a:p>
            <a:pPr eaLnBrk="1" hangingPunct="1">
              <a:spcBef>
                <a:spcPct val="50000"/>
              </a:spcBef>
            </a:pPr>
            <a:r>
              <a:rPr lang="en-US" sz="2000" b="1">
                <a:latin typeface="Arial" charset="0"/>
              </a:rPr>
              <a:t>Rural Fringe Mixed Use District</a:t>
            </a:r>
          </a:p>
          <a:p>
            <a:pPr eaLnBrk="1" hangingPunct="1">
              <a:spcBef>
                <a:spcPct val="50000"/>
              </a:spcBef>
            </a:pPr>
            <a:r>
              <a:rPr lang="en-US" sz="2000" b="1">
                <a:latin typeface="Arial" charset="0"/>
              </a:rPr>
              <a:t>93,500+/- acres</a:t>
            </a:r>
          </a:p>
        </p:txBody>
      </p:sp>
      <p:sp>
        <p:nvSpPr>
          <p:cNvPr id="2056" name="Line 6"/>
          <p:cNvSpPr>
            <a:spLocks noChangeShapeType="1"/>
          </p:cNvSpPr>
          <p:nvPr/>
        </p:nvSpPr>
        <p:spPr bwMode="auto">
          <a:xfrm flipH="1" flipV="1">
            <a:off x="3987800" y="2613025"/>
            <a:ext cx="2235200" cy="1157288"/>
          </a:xfrm>
          <a:prstGeom prst="line">
            <a:avLst/>
          </a:prstGeom>
          <a:noFill/>
          <a:ln w="25400">
            <a:solidFill>
              <a:srgbClr val="000000"/>
            </a:solidFill>
            <a:round/>
            <a:headEnd/>
            <a:tailEnd type="triangle" w="med" len="med"/>
          </a:ln>
        </p:spPr>
        <p:txBody>
          <a:bodyPr/>
          <a:lstStyle/>
          <a:p>
            <a:endParaRPr lang="en-US"/>
          </a:p>
        </p:txBody>
      </p:sp>
      <p:sp>
        <p:nvSpPr>
          <p:cNvPr id="2057" name="Line 7"/>
          <p:cNvSpPr>
            <a:spLocks noChangeShapeType="1"/>
          </p:cNvSpPr>
          <p:nvPr/>
        </p:nvSpPr>
        <p:spPr bwMode="auto">
          <a:xfrm flipH="1">
            <a:off x="4205288" y="3754439"/>
            <a:ext cx="2032000" cy="338137"/>
          </a:xfrm>
          <a:prstGeom prst="line">
            <a:avLst/>
          </a:prstGeom>
          <a:noFill/>
          <a:ln w="25400">
            <a:solidFill>
              <a:srgbClr val="000000"/>
            </a:solidFill>
            <a:round/>
            <a:headEnd/>
            <a:tailEnd type="triangle" w="med" len="med"/>
          </a:ln>
        </p:spPr>
        <p:txBody>
          <a:bodyPr/>
          <a:lstStyle/>
          <a:p>
            <a:endParaRPr lang="en-US"/>
          </a:p>
        </p:txBody>
      </p:sp>
      <p:sp>
        <p:nvSpPr>
          <p:cNvPr id="2058" name="Line 8"/>
          <p:cNvSpPr>
            <a:spLocks noChangeShapeType="1"/>
          </p:cNvSpPr>
          <p:nvPr/>
        </p:nvSpPr>
        <p:spPr bwMode="auto">
          <a:xfrm flipH="1" flipV="1">
            <a:off x="4495801" y="2133600"/>
            <a:ext cx="1743075" cy="1608138"/>
          </a:xfrm>
          <a:prstGeom prst="line">
            <a:avLst/>
          </a:prstGeom>
          <a:noFill/>
          <a:ln w="25400">
            <a:solidFill>
              <a:srgbClr val="000000"/>
            </a:solidFill>
            <a:round/>
            <a:headEnd/>
            <a:tailEnd type="triangle" w="med" len="me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C75C-81C6-4865-95E3-08C4B52F05AE}"/>
              </a:ext>
            </a:extLst>
          </p:cNvPr>
          <p:cNvSpPr>
            <a:spLocks noGrp="1"/>
          </p:cNvSpPr>
          <p:nvPr>
            <p:ph type="title"/>
          </p:nvPr>
        </p:nvSpPr>
        <p:spPr/>
        <p:txBody>
          <a:bodyPr/>
          <a:lstStyle/>
          <a:p>
            <a:endParaRPr lang="en-US"/>
          </a:p>
        </p:txBody>
      </p:sp>
      <p:pic>
        <p:nvPicPr>
          <p:cNvPr id="9" name="Content Placeholder 8" descr="Diagram&#10;&#10;Description automatically generated">
            <a:extLst>
              <a:ext uri="{FF2B5EF4-FFF2-40B4-BE49-F238E27FC236}">
                <a16:creationId xmlns:a16="http://schemas.microsoft.com/office/drawing/2014/main" id="{0AC4EF8D-9919-4D1B-B35E-8B1DD0E7EDCA}"/>
              </a:ext>
            </a:extLst>
          </p:cNvPr>
          <p:cNvPicPr>
            <a:picLocks noGrp="1" noChangeAspect="1"/>
          </p:cNvPicPr>
          <p:nvPr>
            <p:ph idx="1"/>
          </p:nvPr>
        </p:nvPicPr>
        <p:blipFill>
          <a:blip r:embed="rId2"/>
          <a:stretch>
            <a:fillRect/>
          </a:stretch>
        </p:blipFill>
        <p:spPr>
          <a:xfrm>
            <a:off x="1019175" y="12989"/>
            <a:ext cx="9905998" cy="6845011"/>
          </a:xfrm>
        </p:spPr>
      </p:pic>
    </p:spTree>
    <p:extLst>
      <p:ext uri="{BB962C8B-B14F-4D97-AF65-F5344CB8AC3E}">
        <p14:creationId xmlns:p14="http://schemas.microsoft.com/office/powerpoint/2010/main" val="193956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BDFE67-D661-42B4-8828-F2E5E6D61522}"/>
              </a:ext>
            </a:extLst>
          </p:cNvPr>
          <p:cNvPicPr>
            <a:picLocks noChangeAspect="1"/>
          </p:cNvPicPr>
          <p:nvPr/>
        </p:nvPicPr>
        <p:blipFill>
          <a:blip r:embed="rId2"/>
          <a:stretch>
            <a:fillRect/>
          </a:stretch>
        </p:blipFill>
        <p:spPr>
          <a:xfrm>
            <a:off x="1104899" y="619021"/>
            <a:ext cx="10372725" cy="1486107"/>
          </a:xfrm>
          <a:prstGeom prst="rect">
            <a:avLst/>
          </a:prstGeom>
        </p:spPr>
      </p:pic>
      <p:pic>
        <p:nvPicPr>
          <p:cNvPr id="9" name="Picture 8">
            <a:extLst>
              <a:ext uri="{FF2B5EF4-FFF2-40B4-BE49-F238E27FC236}">
                <a16:creationId xmlns:a16="http://schemas.microsoft.com/office/drawing/2014/main" id="{C0065EB9-71B9-4E41-B145-919E19692792}"/>
              </a:ext>
            </a:extLst>
          </p:cNvPr>
          <p:cNvPicPr>
            <a:picLocks noChangeAspect="1"/>
          </p:cNvPicPr>
          <p:nvPr/>
        </p:nvPicPr>
        <p:blipFill>
          <a:blip r:embed="rId3"/>
          <a:stretch>
            <a:fillRect/>
          </a:stretch>
        </p:blipFill>
        <p:spPr>
          <a:xfrm>
            <a:off x="1104899" y="2105128"/>
            <a:ext cx="10372724" cy="4076761"/>
          </a:xfrm>
          <a:prstGeom prst="rect">
            <a:avLst/>
          </a:prstGeom>
        </p:spPr>
      </p:pic>
    </p:spTree>
    <p:extLst>
      <p:ext uri="{BB962C8B-B14F-4D97-AF65-F5344CB8AC3E}">
        <p14:creationId xmlns:p14="http://schemas.microsoft.com/office/powerpoint/2010/main" val="131010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F1D344-28BC-47E1-8BCD-D8F3C966D7D2}"/>
              </a:ext>
            </a:extLst>
          </p:cNvPr>
          <p:cNvPicPr>
            <a:picLocks noGrp="1" noChangeAspect="1"/>
          </p:cNvPicPr>
          <p:nvPr>
            <p:ph idx="1"/>
          </p:nvPr>
        </p:nvPicPr>
        <p:blipFill>
          <a:blip r:embed="rId2"/>
          <a:stretch>
            <a:fillRect/>
          </a:stretch>
        </p:blipFill>
        <p:spPr>
          <a:xfrm>
            <a:off x="951606" y="1600200"/>
            <a:ext cx="10306943" cy="4850325"/>
          </a:xfrm>
        </p:spPr>
      </p:pic>
    </p:spTree>
    <p:extLst>
      <p:ext uri="{BB962C8B-B14F-4D97-AF65-F5344CB8AC3E}">
        <p14:creationId xmlns:p14="http://schemas.microsoft.com/office/powerpoint/2010/main" val="133439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E1370-3657-4B4A-953D-B0190D93A5F5}"/>
              </a:ext>
            </a:extLst>
          </p:cNvPr>
          <p:cNvPicPr>
            <a:picLocks noChangeAspect="1"/>
          </p:cNvPicPr>
          <p:nvPr/>
        </p:nvPicPr>
        <p:blipFill>
          <a:blip r:embed="rId2"/>
          <a:stretch>
            <a:fillRect/>
          </a:stretch>
        </p:blipFill>
        <p:spPr>
          <a:xfrm>
            <a:off x="2616739" y="0"/>
            <a:ext cx="7081737" cy="6858000"/>
          </a:xfrm>
          <a:prstGeom prst="rect">
            <a:avLst/>
          </a:prstGeom>
        </p:spPr>
      </p:pic>
    </p:spTree>
    <p:extLst>
      <p:ext uri="{BB962C8B-B14F-4D97-AF65-F5344CB8AC3E}">
        <p14:creationId xmlns:p14="http://schemas.microsoft.com/office/powerpoint/2010/main" val="57426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e_Maria_8-20-07_3.JPG"/>
          <p:cNvPicPr>
            <a:picLocks noGrp="1" noChangeAspect="1"/>
          </p:cNvPicPr>
          <p:nvPr>
            <p:ph idx="1"/>
          </p:nvPr>
        </p:nvPicPr>
        <p:blipFill>
          <a:blip r:embed="rId2" cstate="print"/>
          <a:stretch>
            <a:fillRect/>
          </a:stretch>
        </p:blipFill>
        <p:spPr>
          <a:xfrm>
            <a:off x="1524000" y="0"/>
            <a:ext cx="9144000" cy="6858000"/>
          </a:xfrm>
        </p:spPr>
      </p:pic>
      <p:sp>
        <p:nvSpPr>
          <p:cNvPr id="5" name="TextBox 4"/>
          <p:cNvSpPr txBox="1"/>
          <p:nvPr/>
        </p:nvSpPr>
        <p:spPr>
          <a:xfrm>
            <a:off x="3276600" y="228600"/>
            <a:ext cx="6019800" cy="523220"/>
          </a:xfrm>
          <a:prstGeom prst="rect">
            <a:avLst/>
          </a:prstGeom>
          <a:noFill/>
        </p:spPr>
        <p:txBody>
          <a:bodyPr wrap="square" rtlCol="0">
            <a:spAutoFit/>
          </a:bodyPr>
          <a:lstStyle/>
          <a:p>
            <a:r>
              <a:rPr lang="en-US" sz="2800" dirty="0">
                <a:ln w="6350">
                  <a:solidFill>
                    <a:schemeClr val="tx1"/>
                  </a:solidFill>
                </a:ln>
                <a:solidFill>
                  <a:srgbClr val="006C31"/>
                </a:solidFill>
              </a:rPr>
              <a:t>Ave Maria Mixed Use University District </a:t>
            </a:r>
            <a:endParaRPr lang="en-US" sz="2800" dirty="0">
              <a:solidFill>
                <a:srgbClr val="006C3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6350">
                  <a:solidFill>
                    <a:schemeClr val="tx1"/>
                  </a:solidFill>
                </a:ln>
                <a:solidFill>
                  <a:srgbClr val="006C31"/>
                </a:solidFill>
              </a:rPr>
              <a:t>Smart Growth Principles </a:t>
            </a:r>
          </a:p>
        </p:txBody>
      </p:sp>
      <p:sp>
        <p:nvSpPr>
          <p:cNvPr id="3" name="Content Placeholder 2"/>
          <p:cNvSpPr>
            <a:spLocks noGrp="1"/>
          </p:cNvSpPr>
          <p:nvPr>
            <p:ph idx="1"/>
          </p:nvPr>
        </p:nvSpPr>
        <p:spPr/>
        <p:txBody>
          <a:bodyPr>
            <a:normAutofit/>
          </a:bodyPr>
          <a:lstStyle/>
          <a:p>
            <a:r>
              <a:rPr lang="en-US" sz="2800" b="1" dirty="0"/>
              <a:t>Create Range of Housing Opportunities and Choices </a:t>
            </a:r>
          </a:p>
          <a:p>
            <a:r>
              <a:rPr lang="en-US" sz="2800" b="1" dirty="0"/>
              <a:t>Create Walkable Neighborhoods </a:t>
            </a:r>
          </a:p>
          <a:p>
            <a:r>
              <a:rPr lang="en-US" sz="2800" b="1" dirty="0"/>
              <a:t>Encourage Community and Stakeholder Collaboration</a:t>
            </a:r>
          </a:p>
          <a:p>
            <a:r>
              <a:rPr lang="en-US" sz="2800" b="1" dirty="0"/>
              <a:t>Foster Distinctive, Attractive Communities with a Strong Sense of Place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6350">
                  <a:solidFill>
                    <a:schemeClr val="tx1"/>
                  </a:solidFill>
                </a:ln>
                <a:solidFill>
                  <a:srgbClr val="006C31"/>
                </a:solidFill>
              </a:rPr>
              <a:t>Smart Growth Principles </a:t>
            </a:r>
          </a:p>
        </p:txBody>
      </p:sp>
      <p:sp>
        <p:nvSpPr>
          <p:cNvPr id="3" name="Content Placeholder 2"/>
          <p:cNvSpPr>
            <a:spLocks noGrp="1"/>
          </p:cNvSpPr>
          <p:nvPr>
            <p:ph idx="1"/>
          </p:nvPr>
        </p:nvSpPr>
        <p:spPr>
          <a:xfrm>
            <a:off x="1141412" y="1812022"/>
            <a:ext cx="9905999" cy="4840447"/>
          </a:xfrm>
        </p:spPr>
        <p:txBody>
          <a:bodyPr>
            <a:normAutofit lnSpcReduction="10000"/>
          </a:bodyPr>
          <a:lstStyle/>
          <a:p>
            <a:r>
              <a:rPr lang="en-US" sz="2800" b="1" dirty="0"/>
              <a:t>Make Development Decisions Predictable, Fair and Cost Effective </a:t>
            </a:r>
          </a:p>
          <a:p>
            <a:r>
              <a:rPr lang="en-US" sz="2800" b="1" dirty="0"/>
              <a:t>Mix Land Uses </a:t>
            </a:r>
          </a:p>
          <a:p>
            <a:r>
              <a:rPr lang="en-US" sz="2800" b="1" dirty="0"/>
              <a:t>Preserve Open Space, Farmland, Natural Beauty and Critical Environmental Areas </a:t>
            </a:r>
          </a:p>
          <a:p>
            <a:r>
              <a:rPr lang="en-US" sz="2800" b="1" dirty="0"/>
              <a:t>Provide a Variety of Transportation Choices </a:t>
            </a:r>
          </a:p>
          <a:p>
            <a:r>
              <a:rPr lang="en-US" sz="2800" b="1" dirty="0"/>
              <a:t>Take Advantage of Compact Building Design </a:t>
            </a:r>
          </a:p>
          <a:p>
            <a:pPr marL="0" indent="0">
              <a:buNone/>
            </a:pPr>
            <a:br>
              <a:rPr lang="en-US" b="1" dirty="0">
                <a:solidFill>
                  <a:srgbClr val="006C31"/>
                </a:solidFill>
              </a:rPr>
            </a:br>
            <a:endParaRPr lang="en-US" b="1" dirty="0">
              <a:solidFill>
                <a:srgbClr val="006C3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6350">
                  <a:solidFill>
                    <a:schemeClr val="tx1"/>
                  </a:solidFill>
                </a:ln>
                <a:solidFill>
                  <a:srgbClr val="006C31"/>
                </a:solidFill>
              </a:rPr>
              <a:t>Smart Growth Issues </a:t>
            </a:r>
            <a:br>
              <a:rPr lang="en-US" dirty="0"/>
            </a:br>
            <a:endParaRPr lang="en-US" dirty="0"/>
          </a:p>
        </p:txBody>
      </p:sp>
      <p:sp>
        <p:nvSpPr>
          <p:cNvPr id="3" name="Content Placeholder 2"/>
          <p:cNvSpPr>
            <a:spLocks noGrp="1"/>
          </p:cNvSpPr>
          <p:nvPr>
            <p:ph idx="1"/>
          </p:nvPr>
        </p:nvSpPr>
        <p:spPr>
          <a:xfrm>
            <a:off x="1141412" y="1704974"/>
            <a:ext cx="9905999" cy="4534507"/>
          </a:xfrm>
        </p:spPr>
        <p:txBody>
          <a:bodyPr>
            <a:normAutofit fontScale="47500" lnSpcReduction="20000"/>
          </a:bodyPr>
          <a:lstStyle/>
          <a:p>
            <a:r>
              <a:rPr lang="en-US" sz="6000" b="1" dirty="0"/>
              <a:t>Community Quality of Life</a:t>
            </a:r>
          </a:p>
          <a:p>
            <a:r>
              <a:rPr lang="en-US" sz="6000" b="1" dirty="0"/>
              <a:t>Design</a:t>
            </a:r>
          </a:p>
          <a:p>
            <a:r>
              <a:rPr lang="en-US" sz="6000" b="1" dirty="0"/>
              <a:t>Economics</a:t>
            </a:r>
          </a:p>
          <a:p>
            <a:r>
              <a:rPr lang="en-US" sz="6000" b="1" dirty="0"/>
              <a:t>Environment</a:t>
            </a:r>
          </a:p>
          <a:p>
            <a:r>
              <a:rPr lang="en-US" sz="6000" b="1" dirty="0"/>
              <a:t>Health</a:t>
            </a:r>
          </a:p>
          <a:p>
            <a:r>
              <a:rPr lang="en-US" sz="6000" b="1" dirty="0"/>
              <a:t>Housing</a:t>
            </a:r>
          </a:p>
          <a:p>
            <a:r>
              <a:rPr lang="en-US" sz="6000" b="1" dirty="0"/>
              <a:t>Transportation</a:t>
            </a:r>
            <a:br>
              <a:rPr lang="en-US" b="1" dirty="0">
                <a:solidFill>
                  <a:srgbClr val="006C31"/>
                </a:solidFill>
              </a:rPr>
            </a:br>
            <a:endParaRPr lang="en-US" b="1" dirty="0">
              <a:solidFill>
                <a:srgbClr val="006C3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Slide Number Placeholder 4"/>
          <p:cNvSpPr>
            <a:spLocks noGrp="1"/>
          </p:cNvSpPr>
          <p:nvPr>
            <p:ph type="sldNum" sz="quarter" idx="12"/>
          </p:nvPr>
        </p:nvSpPr>
        <p:spPr>
          <a:noFill/>
        </p:spPr>
        <p:txBody>
          <a:bodyPr/>
          <a:lstStyle/>
          <a:p>
            <a:fld id="{1E3ADAE8-89CD-41F1-AED7-3A00564C9588}" type="slidenum">
              <a:rPr lang="en-US" smtClean="0"/>
              <a:pPr/>
              <a:t>2</a:t>
            </a:fld>
            <a:endParaRPr lang="en-US"/>
          </a:p>
        </p:txBody>
      </p:sp>
      <p:pic>
        <p:nvPicPr>
          <p:cNvPr id="2083842" name="Picture 2"/>
          <p:cNvPicPr>
            <a:picLocks noChangeAspect="1" noChangeArrowheads="1"/>
          </p:cNvPicPr>
          <p:nvPr/>
        </p:nvPicPr>
        <p:blipFill>
          <a:blip r:embed="rId2" cstate="print"/>
          <a:srcRect/>
          <a:stretch>
            <a:fillRect/>
          </a:stretch>
        </p:blipFill>
        <p:spPr bwMode="auto">
          <a:xfrm>
            <a:off x="8378826" y="1760539"/>
            <a:ext cx="1603375" cy="1328737"/>
          </a:xfrm>
          <a:prstGeom prst="rect">
            <a:avLst/>
          </a:prstGeom>
          <a:noFill/>
          <a:ln w="9525">
            <a:noFill/>
            <a:miter lim="800000"/>
            <a:headEnd/>
            <a:tailEnd/>
          </a:ln>
        </p:spPr>
      </p:pic>
      <p:pic>
        <p:nvPicPr>
          <p:cNvPr id="2083843" name="Picture 3"/>
          <p:cNvPicPr>
            <a:picLocks noChangeAspect="1" noChangeArrowheads="1"/>
          </p:cNvPicPr>
          <p:nvPr/>
        </p:nvPicPr>
        <p:blipFill>
          <a:blip r:embed="rId3" cstate="print"/>
          <a:srcRect/>
          <a:stretch>
            <a:fillRect/>
          </a:stretch>
        </p:blipFill>
        <p:spPr bwMode="auto">
          <a:xfrm>
            <a:off x="9072564" y="4256088"/>
            <a:ext cx="1201737" cy="1687512"/>
          </a:xfrm>
          <a:prstGeom prst="rect">
            <a:avLst/>
          </a:prstGeom>
          <a:noFill/>
          <a:ln w="9525">
            <a:noFill/>
            <a:miter lim="800000"/>
            <a:headEnd/>
            <a:tailEnd/>
          </a:ln>
        </p:spPr>
      </p:pic>
      <p:pic>
        <p:nvPicPr>
          <p:cNvPr id="2083844" name="Picture 4"/>
          <p:cNvPicPr>
            <a:picLocks noChangeAspect="1" noChangeArrowheads="1"/>
          </p:cNvPicPr>
          <p:nvPr/>
        </p:nvPicPr>
        <p:blipFill>
          <a:blip r:embed="rId4" cstate="print"/>
          <a:srcRect/>
          <a:stretch>
            <a:fillRect/>
          </a:stretch>
        </p:blipFill>
        <p:spPr bwMode="auto">
          <a:xfrm>
            <a:off x="4782289" y="4562329"/>
            <a:ext cx="1827213" cy="1831975"/>
          </a:xfrm>
          <a:prstGeom prst="rect">
            <a:avLst/>
          </a:prstGeom>
          <a:noFill/>
          <a:ln w="9525">
            <a:noFill/>
            <a:miter lim="800000"/>
            <a:headEnd/>
            <a:tailEnd/>
          </a:ln>
        </p:spPr>
      </p:pic>
      <p:pic>
        <p:nvPicPr>
          <p:cNvPr id="2083845" name="Picture 5"/>
          <p:cNvPicPr>
            <a:picLocks noChangeAspect="1" noChangeArrowheads="1"/>
          </p:cNvPicPr>
          <p:nvPr/>
        </p:nvPicPr>
        <p:blipFill>
          <a:blip r:embed="rId5" cstate="print"/>
          <a:srcRect/>
          <a:stretch>
            <a:fillRect/>
          </a:stretch>
        </p:blipFill>
        <p:spPr bwMode="auto">
          <a:xfrm>
            <a:off x="1778001" y="1655764"/>
            <a:ext cx="1527175" cy="1527175"/>
          </a:xfrm>
          <a:prstGeom prst="rect">
            <a:avLst/>
          </a:prstGeom>
          <a:noFill/>
          <a:ln w="9525">
            <a:noFill/>
            <a:miter lim="800000"/>
            <a:headEnd/>
            <a:tailEnd/>
          </a:ln>
        </p:spPr>
      </p:pic>
      <p:sp>
        <p:nvSpPr>
          <p:cNvPr id="2083846" name="Rectangle 6"/>
          <p:cNvSpPr>
            <a:spLocks noGrp="1" noChangeArrowheads="1"/>
          </p:cNvSpPr>
          <p:nvPr>
            <p:ph type="title"/>
          </p:nvPr>
        </p:nvSpPr>
        <p:spPr>
          <a:xfrm>
            <a:off x="2947988" y="158750"/>
            <a:ext cx="6934200" cy="1174750"/>
          </a:xfrm>
        </p:spPr>
        <p:txBody>
          <a:bodyPr/>
          <a:lstStyle/>
          <a:p>
            <a:pPr>
              <a:defRPr/>
            </a:pPr>
            <a:r>
              <a:rPr lang="en-US" dirty="0">
                <a:solidFill>
                  <a:srgbClr val="FFFF00"/>
                </a:solidFill>
              </a:rPr>
              <a:t>The GMD Team</a:t>
            </a:r>
          </a:p>
        </p:txBody>
      </p:sp>
      <p:pic>
        <p:nvPicPr>
          <p:cNvPr id="2083847" name="Picture 7" descr="PE01561_"/>
          <p:cNvPicPr>
            <a:picLocks noChangeAspect="1" noChangeArrowheads="1"/>
          </p:cNvPicPr>
          <p:nvPr/>
        </p:nvPicPr>
        <p:blipFill>
          <a:blip r:embed="rId6" cstate="print"/>
          <a:srcRect/>
          <a:stretch>
            <a:fillRect/>
          </a:stretch>
        </p:blipFill>
        <p:spPr bwMode="auto">
          <a:xfrm>
            <a:off x="5021632" y="1305406"/>
            <a:ext cx="1992312" cy="1322387"/>
          </a:xfrm>
          <a:prstGeom prst="rect">
            <a:avLst/>
          </a:prstGeom>
          <a:noFill/>
          <a:ln w="9525">
            <a:noFill/>
            <a:miter lim="800000"/>
            <a:headEnd/>
            <a:tailEnd/>
          </a:ln>
        </p:spPr>
      </p:pic>
      <p:sp>
        <p:nvSpPr>
          <p:cNvPr id="2083848" name="Text Box 8"/>
          <p:cNvSpPr txBox="1">
            <a:spLocks noChangeArrowheads="1"/>
          </p:cNvSpPr>
          <p:nvPr/>
        </p:nvSpPr>
        <p:spPr bwMode="auto">
          <a:xfrm>
            <a:off x="4906519" y="2515560"/>
            <a:ext cx="2247900" cy="923330"/>
          </a:xfrm>
          <a:prstGeom prst="rect">
            <a:avLst/>
          </a:prstGeom>
          <a:noFill/>
          <a:ln w="9525">
            <a:noFill/>
            <a:miter lim="800000"/>
            <a:headEnd/>
            <a:tailEnd/>
          </a:ln>
        </p:spPr>
        <p:txBody>
          <a:bodyPr>
            <a:spAutoFit/>
          </a:bodyPr>
          <a:lstStyle/>
          <a:p>
            <a:pPr algn="ctr" eaLnBrk="1" hangingPunct="1">
              <a:spcBef>
                <a:spcPct val="50000"/>
              </a:spcBef>
            </a:pPr>
            <a:r>
              <a:rPr lang="en-US" b="1" dirty="0">
                <a:solidFill>
                  <a:schemeClr val="bg1"/>
                </a:solidFill>
                <a:latin typeface="Arial" charset="0"/>
              </a:rPr>
              <a:t>Zoning and Land Development  Review</a:t>
            </a:r>
          </a:p>
        </p:txBody>
      </p:sp>
      <p:sp>
        <p:nvSpPr>
          <p:cNvPr id="2083849" name="Text Box 9"/>
          <p:cNvSpPr txBox="1">
            <a:spLocks noChangeArrowheads="1"/>
          </p:cNvSpPr>
          <p:nvPr/>
        </p:nvSpPr>
        <p:spPr bwMode="auto">
          <a:xfrm>
            <a:off x="2948505" y="1343507"/>
            <a:ext cx="2362200" cy="646331"/>
          </a:xfrm>
          <a:prstGeom prst="rect">
            <a:avLst/>
          </a:prstGeom>
          <a:noFill/>
          <a:ln w="9525">
            <a:noFill/>
            <a:miter lim="800000"/>
            <a:headEnd/>
            <a:tailEnd/>
          </a:ln>
        </p:spPr>
        <p:txBody>
          <a:bodyPr>
            <a:spAutoFit/>
          </a:bodyPr>
          <a:lstStyle/>
          <a:p>
            <a:pPr algn="ctr" eaLnBrk="1" hangingPunct="1">
              <a:spcBef>
                <a:spcPct val="50000"/>
              </a:spcBef>
            </a:pPr>
            <a:r>
              <a:rPr lang="en-US" b="1" dirty="0">
                <a:solidFill>
                  <a:schemeClr val="bg1"/>
                </a:solidFill>
                <a:latin typeface="Arial" charset="0"/>
              </a:rPr>
              <a:t>Building Review and Permitting</a:t>
            </a:r>
          </a:p>
        </p:txBody>
      </p:sp>
      <p:sp>
        <p:nvSpPr>
          <p:cNvPr id="2083850" name="Text Box 10"/>
          <p:cNvSpPr txBox="1">
            <a:spLocks noChangeArrowheads="1"/>
          </p:cNvSpPr>
          <p:nvPr/>
        </p:nvSpPr>
        <p:spPr bwMode="auto">
          <a:xfrm>
            <a:off x="1778000" y="3214689"/>
            <a:ext cx="2057400" cy="646331"/>
          </a:xfrm>
          <a:prstGeom prst="rect">
            <a:avLst/>
          </a:prstGeom>
          <a:noFill/>
          <a:ln w="9525">
            <a:noFill/>
            <a:miter lim="800000"/>
            <a:headEnd/>
            <a:tailEnd/>
          </a:ln>
        </p:spPr>
        <p:txBody>
          <a:bodyPr>
            <a:spAutoFit/>
          </a:bodyPr>
          <a:lstStyle/>
          <a:p>
            <a:pPr algn="ctr" eaLnBrk="1" hangingPunct="1">
              <a:spcBef>
                <a:spcPct val="50000"/>
              </a:spcBef>
            </a:pPr>
            <a:r>
              <a:rPr lang="en-US" b="1">
                <a:solidFill>
                  <a:schemeClr val="bg1"/>
                </a:solidFill>
                <a:latin typeface="Arial" charset="0"/>
              </a:rPr>
              <a:t>Code Enforcement</a:t>
            </a:r>
          </a:p>
        </p:txBody>
      </p:sp>
      <p:sp>
        <p:nvSpPr>
          <p:cNvPr id="2083851" name="Text Box 11"/>
          <p:cNvSpPr txBox="1">
            <a:spLocks noChangeArrowheads="1"/>
          </p:cNvSpPr>
          <p:nvPr/>
        </p:nvSpPr>
        <p:spPr bwMode="auto">
          <a:xfrm>
            <a:off x="7450138" y="3098800"/>
            <a:ext cx="2667000" cy="923330"/>
          </a:xfrm>
          <a:prstGeom prst="rect">
            <a:avLst/>
          </a:prstGeom>
          <a:noFill/>
          <a:ln w="9525">
            <a:noFill/>
            <a:miter lim="800000"/>
            <a:headEnd/>
            <a:tailEnd/>
          </a:ln>
        </p:spPr>
        <p:txBody>
          <a:bodyPr>
            <a:spAutoFit/>
          </a:bodyPr>
          <a:lstStyle/>
          <a:p>
            <a:pPr algn="ctr" eaLnBrk="1" hangingPunct="1">
              <a:spcBef>
                <a:spcPct val="50000"/>
              </a:spcBef>
            </a:pPr>
            <a:r>
              <a:rPr lang="en-US" b="1">
                <a:solidFill>
                  <a:schemeClr val="bg1"/>
                </a:solidFill>
                <a:latin typeface="Arial" charset="0"/>
              </a:rPr>
              <a:t>Engineering &amp; Environmental Services</a:t>
            </a:r>
          </a:p>
        </p:txBody>
      </p:sp>
      <p:sp>
        <p:nvSpPr>
          <p:cNvPr id="2083852" name="Rectangle 12"/>
          <p:cNvSpPr>
            <a:spLocks noChangeArrowheads="1"/>
          </p:cNvSpPr>
          <p:nvPr/>
        </p:nvSpPr>
        <p:spPr bwMode="auto">
          <a:xfrm>
            <a:off x="7052008" y="1324936"/>
            <a:ext cx="2544762" cy="646331"/>
          </a:xfrm>
          <a:prstGeom prst="rect">
            <a:avLst/>
          </a:prstGeom>
          <a:noFill/>
          <a:ln w="9525">
            <a:noFill/>
            <a:miter lim="800000"/>
            <a:headEnd/>
            <a:tailEnd/>
          </a:ln>
        </p:spPr>
        <p:txBody>
          <a:bodyPr>
            <a:spAutoFit/>
          </a:bodyPr>
          <a:lstStyle/>
          <a:p>
            <a:r>
              <a:rPr lang="en-US" b="1" dirty="0">
                <a:solidFill>
                  <a:schemeClr val="bg1"/>
                </a:solidFill>
                <a:latin typeface="Arial" charset="0"/>
              </a:rPr>
              <a:t>Comprehensive Planning</a:t>
            </a:r>
          </a:p>
        </p:txBody>
      </p:sp>
      <p:pic>
        <p:nvPicPr>
          <p:cNvPr id="2083853" name="Picture 13"/>
          <p:cNvPicPr>
            <a:picLocks noChangeAspect="1" noChangeArrowheads="1"/>
          </p:cNvPicPr>
          <p:nvPr/>
        </p:nvPicPr>
        <p:blipFill>
          <a:blip r:embed="rId7" cstate="print"/>
          <a:srcRect/>
          <a:stretch>
            <a:fillRect/>
          </a:stretch>
        </p:blipFill>
        <p:spPr bwMode="auto">
          <a:xfrm>
            <a:off x="1761831" y="4000943"/>
            <a:ext cx="1020763" cy="1485900"/>
          </a:xfrm>
          <a:prstGeom prst="rect">
            <a:avLst/>
          </a:prstGeom>
          <a:noFill/>
          <a:ln w="9525">
            <a:noFill/>
            <a:miter lim="800000"/>
            <a:headEnd/>
            <a:tailEnd/>
          </a:ln>
        </p:spPr>
      </p:pic>
      <p:sp>
        <p:nvSpPr>
          <p:cNvPr id="2083854" name="Rectangle 14"/>
          <p:cNvSpPr>
            <a:spLocks noChangeArrowheads="1"/>
          </p:cNvSpPr>
          <p:nvPr/>
        </p:nvSpPr>
        <p:spPr bwMode="auto">
          <a:xfrm>
            <a:off x="6817611" y="4821275"/>
            <a:ext cx="2192338" cy="923330"/>
          </a:xfrm>
          <a:prstGeom prst="rect">
            <a:avLst/>
          </a:prstGeom>
          <a:noFill/>
          <a:ln w="9525">
            <a:noFill/>
            <a:miter lim="800000"/>
            <a:headEnd/>
            <a:tailEnd/>
          </a:ln>
        </p:spPr>
        <p:txBody>
          <a:bodyPr>
            <a:spAutoFit/>
          </a:bodyPr>
          <a:lstStyle/>
          <a:p>
            <a:pPr algn="ctr" eaLnBrk="1" hangingPunct="1">
              <a:spcBef>
                <a:spcPct val="50000"/>
              </a:spcBef>
            </a:pPr>
            <a:r>
              <a:rPr lang="en-US" b="1" dirty="0">
                <a:solidFill>
                  <a:schemeClr val="bg1"/>
                </a:solidFill>
              </a:rPr>
              <a:t>Business Management &amp; Budget Office</a:t>
            </a:r>
          </a:p>
        </p:txBody>
      </p:sp>
      <p:sp>
        <p:nvSpPr>
          <p:cNvPr id="2083855" name="Text Box 15"/>
          <p:cNvSpPr txBox="1">
            <a:spLocks noChangeArrowheads="1"/>
          </p:cNvSpPr>
          <p:nvPr/>
        </p:nvSpPr>
        <p:spPr bwMode="auto">
          <a:xfrm>
            <a:off x="2238450" y="5165246"/>
            <a:ext cx="2790825" cy="923330"/>
          </a:xfrm>
          <a:prstGeom prst="rect">
            <a:avLst/>
          </a:prstGeom>
          <a:noFill/>
          <a:ln w="9525">
            <a:noFill/>
            <a:miter lim="800000"/>
            <a:headEnd/>
            <a:tailEnd/>
          </a:ln>
        </p:spPr>
        <p:txBody>
          <a:bodyPr>
            <a:spAutoFit/>
          </a:bodyPr>
          <a:lstStyle/>
          <a:p>
            <a:pPr algn="ctr" eaLnBrk="1" hangingPunct="1">
              <a:spcBef>
                <a:spcPct val="50000"/>
              </a:spcBef>
            </a:pPr>
            <a:r>
              <a:rPr lang="en-US" b="1" dirty="0">
                <a:solidFill>
                  <a:schemeClr val="bg1"/>
                </a:solidFill>
                <a:latin typeface="Arial" charset="0"/>
              </a:rPr>
              <a:t>Operations &amp; Regulatory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83845"/>
                                        </p:tgtEl>
                                        <p:attrNameLst>
                                          <p:attrName>style.visibility</p:attrName>
                                        </p:attrNameLst>
                                      </p:cBhvr>
                                      <p:to>
                                        <p:strVal val="visible"/>
                                      </p:to>
                                    </p:set>
                                    <p:anim calcmode="lin" valueType="num">
                                      <p:cBhvr>
                                        <p:cTn id="7" dur="500" fill="hold"/>
                                        <p:tgtEl>
                                          <p:spTgt spid="2083845"/>
                                        </p:tgtEl>
                                        <p:attrNameLst>
                                          <p:attrName>ppt_w</p:attrName>
                                        </p:attrNameLst>
                                      </p:cBhvr>
                                      <p:tavLst>
                                        <p:tav tm="0">
                                          <p:val>
                                            <p:fltVal val="0"/>
                                          </p:val>
                                        </p:tav>
                                        <p:tav tm="100000">
                                          <p:val>
                                            <p:strVal val="#ppt_w"/>
                                          </p:val>
                                        </p:tav>
                                      </p:tavLst>
                                    </p:anim>
                                    <p:anim calcmode="lin" valueType="num">
                                      <p:cBhvr>
                                        <p:cTn id="8" dur="500" fill="hold"/>
                                        <p:tgtEl>
                                          <p:spTgt spid="20838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83849"/>
                                        </p:tgtEl>
                                        <p:attrNameLst>
                                          <p:attrName>style.visibility</p:attrName>
                                        </p:attrNameLst>
                                      </p:cBhvr>
                                      <p:to>
                                        <p:strVal val="visible"/>
                                      </p:to>
                                    </p:set>
                                    <p:anim calcmode="lin" valueType="num">
                                      <p:cBhvr>
                                        <p:cTn id="12" dur="500" fill="hold"/>
                                        <p:tgtEl>
                                          <p:spTgt spid="2083849"/>
                                        </p:tgtEl>
                                        <p:attrNameLst>
                                          <p:attrName>ppt_w</p:attrName>
                                        </p:attrNameLst>
                                      </p:cBhvr>
                                      <p:tavLst>
                                        <p:tav tm="0">
                                          <p:val>
                                            <p:fltVal val="0"/>
                                          </p:val>
                                        </p:tav>
                                        <p:tav tm="100000">
                                          <p:val>
                                            <p:strVal val="#ppt_w"/>
                                          </p:val>
                                        </p:tav>
                                      </p:tavLst>
                                    </p:anim>
                                    <p:anim calcmode="lin" valueType="num">
                                      <p:cBhvr>
                                        <p:cTn id="13" dur="500" fill="hold"/>
                                        <p:tgtEl>
                                          <p:spTgt spid="208384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83847"/>
                                        </p:tgtEl>
                                        <p:attrNameLst>
                                          <p:attrName>style.visibility</p:attrName>
                                        </p:attrNameLst>
                                      </p:cBhvr>
                                      <p:to>
                                        <p:strVal val="visible"/>
                                      </p:to>
                                    </p:set>
                                    <p:anim calcmode="lin" valueType="num">
                                      <p:cBhvr>
                                        <p:cTn id="17" dur="500" fill="hold"/>
                                        <p:tgtEl>
                                          <p:spTgt spid="2083847"/>
                                        </p:tgtEl>
                                        <p:attrNameLst>
                                          <p:attrName>ppt_w</p:attrName>
                                        </p:attrNameLst>
                                      </p:cBhvr>
                                      <p:tavLst>
                                        <p:tav tm="0">
                                          <p:val>
                                            <p:fltVal val="0"/>
                                          </p:val>
                                        </p:tav>
                                        <p:tav tm="100000">
                                          <p:val>
                                            <p:strVal val="#ppt_w"/>
                                          </p:val>
                                        </p:tav>
                                      </p:tavLst>
                                    </p:anim>
                                    <p:anim calcmode="lin" valueType="num">
                                      <p:cBhvr>
                                        <p:cTn id="18" dur="500" fill="hold"/>
                                        <p:tgtEl>
                                          <p:spTgt spid="208384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083848"/>
                                        </p:tgtEl>
                                        <p:attrNameLst>
                                          <p:attrName>style.visibility</p:attrName>
                                        </p:attrNameLst>
                                      </p:cBhvr>
                                      <p:to>
                                        <p:strVal val="visible"/>
                                      </p:to>
                                    </p:set>
                                    <p:anim calcmode="lin" valueType="num">
                                      <p:cBhvr>
                                        <p:cTn id="22" dur="500" fill="hold"/>
                                        <p:tgtEl>
                                          <p:spTgt spid="2083848"/>
                                        </p:tgtEl>
                                        <p:attrNameLst>
                                          <p:attrName>ppt_w</p:attrName>
                                        </p:attrNameLst>
                                      </p:cBhvr>
                                      <p:tavLst>
                                        <p:tav tm="0">
                                          <p:val>
                                            <p:fltVal val="0"/>
                                          </p:val>
                                        </p:tav>
                                        <p:tav tm="100000">
                                          <p:val>
                                            <p:strVal val="#ppt_w"/>
                                          </p:val>
                                        </p:tav>
                                      </p:tavLst>
                                    </p:anim>
                                    <p:anim calcmode="lin" valueType="num">
                                      <p:cBhvr>
                                        <p:cTn id="23" dur="500" fill="hold"/>
                                        <p:tgtEl>
                                          <p:spTgt spid="208384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083842"/>
                                        </p:tgtEl>
                                        <p:attrNameLst>
                                          <p:attrName>style.visibility</p:attrName>
                                        </p:attrNameLst>
                                      </p:cBhvr>
                                      <p:to>
                                        <p:strVal val="visible"/>
                                      </p:to>
                                    </p:set>
                                    <p:anim calcmode="lin" valueType="num">
                                      <p:cBhvr>
                                        <p:cTn id="27" dur="500" fill="hold"/>
                                        <p:tgtEl>
                                          <p:spTgt spid="2083842"/>
                                        </p:tgtEl>
                                        <p:attrNameLst>
                                          <p:attrName>ppt_w</p:attrName>
                                        </p:attrNameLst>
                                      </p:cBhvr>
                                      <p:tavLst>
                                        <p:tav tm="0">
                                          <p:val>
                                            <p:fltVal val="0"/>
                                          </p:val>
                                        </p:tav>
                                        <p:tav tm="100000">
                                          <p:val>
                                            <p:strVal val="#ppt_w"/>
                                          </p:val>
                                        </p:tav>
                                      </p:tavLst>
                                    </p:anim>
                                    <p:anim calcmode="lin" valueType="num">
                                      <p:cBhvr>
                                        <p:cTn id="28" dur="500" fill="hold"/>
                                        <p:tgtEl>
                                          <p:spTgt spid="208384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083852"/>
                                        </p:tgtEl>
                                        <p:attrNameLst>
                                          <p:attrName>style.visibility</p:attrName>
                                        </p:attrNameLst>
                                      </p:cBhvr>
                                      <p:to>
                                        <p:strVal val="visible"/>
                                      </p:to>
                                    </p:set>
                                    <p:anim calcmode="lin" valueType="num">
                                      <p:cBhvr>
                                        <p:cTn id="32" dur="500" fill="hold"/>
                                        <p:tgtEl>
                                          <p:spTgt spid="2083852"/>
                                        </p:tgtEl>
                                        <p:attrNameLst>
                                          <p:attrName>ppt_w</p:attrName>
                                        </p:attrNameLst>
                                      </p:cBhvr>
                                      <p:tavLst>
                                        <p:tav tm="0">
                                          <p:val>
                                            <p:fltVal val="0"/>
                                          </p:val>
                                        </p:tav>
                                        <p:tav tm="100000">
                                          <p:val>
                                            <p:strVal val="#ppt_w"/>
                                          </p:val>
                                        </p:tav>
                                      </p:tavLst>
                                    </p:anim>
                                    <p:anim calcmode="lin" valueType="num">
                                      <p:cBhvr>
                                        <p:cTn id="33" dur="500" fill="hold"/>
                                        <p:tgtEl>
                                          <p:spTgt spid="208385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083853"/>
                                        </p:tgtEl>
                                        <p:attrNameLst>
                                          <p:attrName>style.visibility</p:attrName>
                                        </p:attrNameLst>
                                      </p:cBhvr>
                                      <p:to>
                                        <p:strVal val="visible"/>
                                      </p:to>
                                    </p:set>
                                    <p:anim calcmode="lin" valueType="num">
                                      <p:cBhvr>
                                        <p:cTn id="37" dur="500" fill="hold"/>
                                        <p:tgtEl>
                                          <p:spTgt spid="2083853"/>
                                        </p:tgtEl>
                                        <p:attrNameLst>
                                          <p:attrName>ppt_w</p:attrName>
                                        </p:attrNameLst>
                                      </p:cBhvr>
                                      <p:tavLst>
                                        <p:tav tm="0">
                                          <p:val>
                                            <p:fltVal val="0"/>
                                          </p:val>
                                        </p:tav>
                                        <p:tav tm="100000">
                                          <p:val>
                                            <p:strVal val="#ppt_w"/>
                                          </p:val>
                                        </p:tav>
                                      </p:tavLst>
                                    </p:anim>
                                    <p:anim calcmode="lin" valueType="num">
                                      <p:cBhvr>
                                        <p:cTn id="38" dur="500" fill="hold"/>
                                        <p:tgtEl>
                                          <p:spTgt spid="2083853"/>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083850"/>
                                        </p:tgtEl>
                                        <p:attrNameLst>
                                          <p:attrName>style.visibility</p:attrName>
                                        </p:attrNameLst>
                                      </p:cBhvr>
                                      <p:to>
                                        <p:strVal val="visible"/>
                                      </p:to>
                                    </p:set>
                                    <p:anim calcmode="lin" valueType="num">
                                      <p:cBhvr>
                                        <p:cTn id="42" dur="500" fill="hold"/>
                                        <p:tgtEl>
                                          <p:spTgt spid="2083850"/>
                                        </p:tgtEl>
                                        <p:attrNameLst>
                                          <p:attrName>ppt_w</p:attrName>
                                        </p:attrNameLst>
                                      </p:cBhvr>
                                      <p:tavLst>
                                        <p:tav tm="0">
                                          <p:val>
                                            <p:fltVal val="0"/>
                                          </p:val>
                                        </p:tav>
                                        <p:tav tm="100000">
                                          <p:val>
                                            <p:strVal val="#ppt_w"/>
                                          </p:val>
                                        </p:tav>
                                      </p:tavLst>
                                    </p:anim>
                                    <p:anim calcmode="lin" valueType="num">
                                      <p:cBhvr>
                                        <p:cTn id="43" dur="500" fill="hold"/>
                                        <p:tgtEl>
                                          <p:spTgt spid="208385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2083851"/>
                                        </p:tgtEl>
                                        <p:attrNameLst>
                                          <p:attrName>style.visibility</p:attrName>
                                        </p:attrNameLst>
                                      </p:cBhvr>
                                      <p:to>
                                        <p:strVal val="visible"/>
                                      </p:to>
                                    </p:set>
                                    <p:anim calcmode="lin" valueType="num">
                                      <p:cBhvr>
                                        <p:cTn id="47" dur="500" fill="hold"/>
                                        <p:tgtEl>
                                          <p:spTgt spid="2083851"/>
                                        </p:tgtEl>
                                        <p:attrNameLst>
                                          <p:attrName>ppt_w</p:attrName>
                                        </p:attrNameLst>
                                      </p:cBhvr>
                                      <p:tavLst>
                                        <p:tav tm="0">
                                          <p:val>
                                            <p:fltVal val="0"/>
                                          </p:val>
                                        </p:tav>
                                        <p:tav tm="100000">
                                          <p:val>
                                            <p:strVal val="#ppt_w"/>
                                          </p:val>
                                        </p:tav>
                                      </p:tavLst>
                                    </p:anim>
                                    <p:anim calcmode="lin" valueType="num">
                                      <p:cBhvr>
                                        <p:cTn id="48" dur="500" fill="hold"/>
                                        <p:tgtEl>
                                          <p:spTgt spid="208385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2083843"/>
                                        </p:tgtEl>
                                        <p:attrNameLst>
                                          <p:attrName>style.visibility</p:attrName>
                                        </p:attrNameLst>
                                      </p:cBhvr>
                                      <p:to>
                                        <p:strVal val="visible"/>
                                      </p:to>
                                    </p:set>
                                    <p:anim calcmode="lin" valueType="num">
                                      <p:cBhvr>
                                        <p:cTn id="52" dur="500" fill="hold"/>
                                        <p:tgtEl>
                                          <p:spTgt spid="2083843"/>
                                        </p:tgtEl>
                                        <p:attrNameLst>
                                          <p:attrName>ppt_w</p:attrName>
                                        </p:attrNameLst>
                                      </p:cBhvr>
                                      <p:tavLst>
                                        <p:tav tm="0">
                                          <p:val>
                                            <p:fltVal val="0"/>
                                          </p:val>
                                        </p:tav>
                                        <p:tav tm="100000">
                                          <p:val>
                                            <p:strVal val="#ppt_w"/>
                                          </p:val>
                                        </p:tav>
                                      </p:tavLst>
                                    </p:anim>
                                    <p:anim calcmode="lin" valueType="num">
                                      <p:cBhvr>
                                        <p:cTn id="53" dur="500" fill="hold"/>
                                        <p:tgtEl>
                                          <p:spTgt spid="208384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2083844"/>
                                        </p:tgtEl>
                                        <p:attrNameLst>
                                          <p:attrName>style.visibility</p:attrName>
                                        </p:attrNameLst>
                                      </p:cBhvr>
                                      <p:to>
                                        <p:strVal val="visible"/>
                                      </p:to>
                                    </p:set>
                                    <p:anim calcmode="lin" valueType="num">
                                      <p:cBhvr>
                                        <p:cTn id="57" dur="500" fill="hold"/>
                                        <p:tgtEl>
                                          <p:spTgt spid="2083844"/>
                                        </p:tgtEl>
                                        <p:attrNameLst>
                                          <p:attrName>ppt_w</p:attrName>
                                        </p:attrNameLst>
                                      </p:cBhvr>
                                      <p:tavLst>
                                        <p:tav tm="0">
                                          <p:val>
                                            <p:fltVal val="0"/>
                                          </p:val>
                                        </p:tav>
                                        <p:tav tm="100000">
                                          <p:val>
                                            <p:strVal val="#ppt_w"/>
                                          </p:val>
                                        </p:tav>
                                      </p:tavLst>
                                    </p:anim>
                                    <p:anim calcmode="lin" valueType="num">
                                      <p:cBhvr>
                                        <p:cTn id="58" dur="500" fill="hold"/>
                                        <p:tgtEl>
                                          <p:spTgt spid="2083844"/>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2083855"/>
                                        </p:tgtEl>
                                        <p:attrNameLst>
                                          <p:attrName>style.visibility</p:attrName>
                                        </p:attrNameLst>
                                      </p:cBhvr>
                                      <p:to>
                                        <p:strVal val="visible"/>
                                      </p:to>
                                    </p:set>
                                    <p:anim calcmode="lin" valueType="num">
                                      <p:cBhvr>
                                        <p:cTn id="62" dur="500" fill="hold"/>
                                        <p:tgtEl>
                                          <p:spTgt spid="2083855"/>
                                        </p:tgtEl>
                                        <p:attrNameLst>
                                          <p:attrName>ppt_w</p:attrName>
                                        </p:attrNameLst>
                                      </p:cBhvr>
                                      <p:tavLst>
                                        <p:tav tm="0">
                                          <p:val>
                                            <p:fltVal val="0"/>
                                          </p:val>
                                        </p:tav>
                                        <p:tav tm="100000">
                                          <p:val>
                                            <p:strVal val="#ppt_w"/>
                                          </p:val>
                                        </p:tav>
                                      </p:tavLst>
                                    </p:anim>
                                    <p:anim calcmode="lin" valueType="num">
                                      <p:cBhvr>
                                        <p:cTn id="63" dur="500" fill="hold"/>
                                        <p:tgtEl>
                                          <p:spTgt spid="2083855"/>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53" presetClass="entr" presetSubtype="0" fill="hold" grpId="0" nodeType="afterEffect">
                                  <p:stCondLst>
                                    <p:cond delay="0"/>
                                  </p:stCondLst>
                                  <p:childTnLst>
                                    <p:set>
                                      <p:cBhvr>
                                        <p:cTn id="66" dur="1" fill="hold">
                                          <p:stCondLst>
                                            <p:cond delay="0"/>
                                          </p:stCondLst>
                                        </p:cTn>
                                        <p:tgtEl>
                                          <p:spTgt spid="2083854"/>
                                        </p:tgtEl>
                                        <p:attrNameLst>
                                          <p:attrName>style.visibility</p:attrName>
                                        </p:attrNameLst>
                                      </p:cBhvr>
                                      <p:to>
                                        <p:strVal val="visible"/>
                                      </p:to>
                                    </p:set>
                                    <p:anim calcmode="lin" valueType="num">
                                      <p:cBhvr>
                                        <p:cTn id="67" dur="500" fill="hold"/>
                                        <p:tgtEl>
                                          <p:spTgt spid="2083854"/>
                                        </p:tgtEl>
                                        <p:attrNameLst>
                                          <p:attrName>ppt_w</p:attrName>
                                        </p:attrNameLst>
                                      </p:cBhvr>
                                      <p:tavLst>
                                        <p:tav tm="0">
                                          <p:val>
                                            <p:fltVal val="0"/>
                                          </p:val>
                                        </p:tav>
                                        <p:tav tm="100000">
                                          <p:val>
                                            <p:strVal val="#ppt_w"/>
                                          </p:val>
                                        </p:tav>
                                      </p:tavLst>
                                    </p:anim>
                                    <p:anim calcmode="lin" valueType="num">
                                      <p:cBhvr>
                                        <p:cTn id="68" dur="500" fill="hold"/>
                                        <p:tgtEl>
                                          <p:spTgt spid="2083854"/>
                                        </p:tgtEl>
                                        <p:attrNameLst>
                                          <p:attrName>ppt_h</p:attrName>
                                        </p:attrNameLst>
                                      </p:cBhvr>
                                      <p:tavLst>
                                        <p:tav tm="0">
                                          <p:val>
                                            <p:fltVal val="0"/>
                                          </p:val>
                                        </p:tav>
                                        <p:tav tm="100000">
                                          <p:val>
                                            <p:strVal val="#ppt_h"/>
                                          </p:val>
                                        </p:tav>
                                      </p:tavLst>
                                    </p:anim>
                                    <p:animEffect transition="in" filter="fade">
                                      <p:cBhvr>
                                        <p:cTn id="69" dur="500"/>
                                        <p:tgtEl>
                                          <p:spTgt spid="208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848" grpId="0" autoUpdateAnimBg="0"/>
      <p:bldP spid="2083849" grpId="0" autoUpdateAnimBg="0"/>
      <p:bldP spid="2083850" grpId="0" autoUpdateAnimBg="0"/>
      <p:bldP spid="2083851" grpId="0" autoUpdateAnimBg="0"/>
      <p:bldP spid="2083852" grpId="0" autoUpdateAnimBg="0"/>
      <p:bldP spid="2083854" grpId="0"/>
      <p:bldP spid="208385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a:solidFill>
              <a:schemeClr val="tx1"/>
            </a:solidFill>
          </a:ln>
        </p:spPr>
        <p:txBody>
          <a:bodyPr/>
          <a:lstStyle/>
          <a:p>
            <a:r>
              <a:rPr lang="en-US" b="1" dirty="0">
                <a:ln w="6350">
                  <a:solidFill>
                    <a:schemeClr val="tx1"/>
                  </a:solidFill>
                </a:ln>
                <a:solidFill>
                  <a:srgbClr val="006C31"/>
                </a:solidFill>
              </a:rPr>
              <a:t>Smart Growth Policies within GMP</a:t>
            </a:r>
          </a:p>
        </p:txBody>
      </p:sp>
      <p:sp>
        <p:nvSpPr>
          <p:cNvPr id="3" name="Content Placeholder 2"/>
          <p:cNvSpPr>
            <a:spLocks noGrp="1"/>
          </p:cNvSpPr>
          <p:nvPr>
            <p:ph idx="1"/>
          </p:nvPr>
        </p:nvSpPr>
        <p:spPr/>
        <p:txBody>
          <a:bodyPr>
            <a:normAutofit/>
          </a:bodyPr>
          <a:lstStyle/>
          <a:p>
            <a:r>
              <a:rPr lang="en-US" sz="2800" b="1" dirty="0"/>
              <a:t>(XIII) OBJECTIVE 7 - </a:t>
            </a:r>
            <a:r>
              <a:rPr lang="en-US" sz="2800" dirty="0"/>
              <a:t>In an effort to support the Dover, Kohl &amp; Partners publication, </a:t>
            </a:r>
            <a:r>
              <a:rPr lang="en-US" sz="2800" i="1" dirty="0"/>
              <a:t>Toward Better Places:  The Community Character Plan for Collier County, Florida,</a:t>
            </a:r>
            <a:r>
              <a:rPr lang="en-US" sz="2800" dirty="0"/>
              <a:t> promote smart growth policies, and adhere to the existing development character of Collier County, the following policies shall be implemented for new development and redevelopment projects, where applicable.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6350">
                  <a:solidFill>
                    <a:schemeClr val="tx1"/>
                  </a:solidFill>
                </a:ln>
                <a:solidFill>
                  <a:srgbClr val="006C31"/>
                </a:solidFill>
              </a:rPr>
              <a:t>Smart Growth Policies within GMP</a:t>
            </a:r>
            <a:endParaRPr lang="en-US" dirty="0"/>
          </a:p>
        </p:txBody>
      </p:sp>
      <p:sp>
        <p:nvSpPr>
          <p:cNvPr id="3" name="Content Placeholder 2"/>
          <p:cNvSpPr>
            <a:spLocks noGrp="1"/>
          </p:cNvSpPr>
          <p:nvPr>
            <p:ph idx="1"/>
          </p:nvPr>
        </p:nvSpPr>
        <p:spPr>
          <a:xfrm>
            <a:off x="1141412" y="1838325"/>
            <a:ext cx="9905999" cy="4629150"/>
          </a:xfrm>
        </p:spPr>
        <p:txBody>
          <a:bodyPr>
            <a:normAutofit lnSpcReduction="10000"/>
          </a:bodyPr>
          <a:lstStyle/>
          <a:p>
            <a:r>
              <a:rPr lang="en-US" sz="2000" b="1" dirty="0"/>
              <a:t>Policy 7.1 - </a:t>
            </a:r>
            <a:r>
              <a:rPr lang="en-US" sz="2000" dirty="0"/>
              <a:t>The County shall encourage developers and property owners to connect their properties to fronting collector and arterial roads, except where no such connection can be made without violating intersection spacing requirements of the Land Development Code.</a:t>
            </a:r>
          </a:p>
          <a:p>
            <a:r>
              <a:rPr lang="en-US" sz="2000" b="1" dirty="0"/>
              <a:t>Policy 7.2 - </a:t>
            </a:r>
            <a:r>
              <a:rPr lang="en-US" sz="2000" dirty="0"/>
              <a:t>The County shall encourage internal accesses or loop roads in an effort to help reduce vehicle congestion on nearby collector and arterial roads and minimize the need for traffic signals.</a:t>
            </a:r>
          </a:p>
          <a:p>
            <a:r>
              <a:rPr lang="en-US" sz="2000" b="1" dirty="0"/>
              <a:t>Policy 7.3 - </a:t>
            </a:r>
            <a:r>
              <a:rPr lang="en-US" sz="2000" dirty="0"/>
              <a:t>All new and existing developments shall be encouraged to connect their local streets and their interconnection points with adjoining neighborhoods or other developments regardless of land use type.</a:t>
            </a:r>
          </a:p>
          <a:p>
            <a:r>
              <a:rPr lang="en-US" sz="2000" b="1" dirty="0"/>
              <a:t>Policy 7.4 - </a:t>
            </a:r>
            <a:r>
              <a:rPr lang="en-US" sz="2000" dirty="0"/>
              <a:t>The County shall encourage new developments to provide walkable communities with a blend of densities, common open spaces, civic facilities and a range of housing prices and types.</a:t>
            </a:r>
          </a:p>
          <a:p>
            <a:endParaRPr lang="en-US" sz="2000" dirty="0">
              <a:solidFill>
                <a:srgbClr val="006C31"/>
              </a:solidFill>
            </a:endParaRPr>
          </a:p>
          <a:p>
            <a:endParaRPr lang="en-US" sz="2000" u="sng" dirty="0"/>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6350">
                  <a:solidFill>
                    <a:schemeClr val="tx1"/>
                  </a:solidFill>
                </a:ln>
                <a:solidFill>
                  <a:srgbClr val="006C31"/>
                </a:solidFill>
              </a:rPr>
              <a:t>Smart Growth Policies within GMP</a:t>
            </a:r>
            <a:endParaRPr lang="en-US" dirty="0"/>
          </a:p>
        </p:txBody>
      </p:sp>
      <p:sp>
        <p:nvSpPr>
          <p:cNvPr id="3" name="Content Placeholder 2"/>
          <p:cNvSpPr>
            <a:spLocks noGrp="1"/>
          </p:cNvSpPr>
          <p:nvPr>
            <p:ph idx="1"/>
          </p:nvPr>
        </p:nvSpPr>
        <p:spPr>
          <a:xfrm>
            <a:off x="1141412" y="1790700"/>
            <a:ext cx="9905999" cy="4676775"/>
          </a:xfrm>
        </p:spPr>
        <p:txBody>
          <a:bodyPr>
            <a:normAutofit/>
          </a:bodyPr>
          <a:lstStyle/>
          <a:p>
            <a:r>
              <a:rPr lang="en-US" sz="2000" b="1" dirty="0"/>
              <a:t>Policy 7.5 - </a:t>
            </a:r>
            <a:r>
              <a:rPr lang="en-US" sz="2000" dirty="0"/>
              <a:t>The County shall encourage mixed-use development within the same buildings by allowing residential dwelling units over and/or abutting commercial development.  This policy shall be implemented through provisions in specific subdistricts in this Growth Management Plan.</a:t>
            </a:r>
          </a:p>
          <a:p>
            <a:r>
              <a:rPr lang="en-US" sz="2000" b="1" dirty="0"/>
              <a:t>Policy 7.6 - </a:t>
            </a:r>
            <a:r>
              <a:rPr lang="en-US" sz="2000" dirty="0"/>
              <a:t>The County shall explore the creation of an urban “greenway” network along existing major canal banks and powerline easements.</a:t>
            </a:r>
          </a:p>
          <a:p>
            <a:r>
              <a:rPr lang="en-US" sz="2000" b="1" dirty="0"/>
              <a:t>Policy 7.7 - </a:t>
            </a:r>
            <a:r>
              <a:rPr lang="en-US" sz="2000" dirty="0"/>
              <a:t>The Community Development and Environmental Services Division will continue to research smart growth practices in an effort to improve the future of Collier County by specifically addressing land use and transportation planning techniques for inclusion in future land development regulations.</a:t>
            </a:r>
          </a:p>
          <a:p>
            <a:endParaRPr lang="en-US" sz="2000" dirty="0">
              <a:solidFill>
                <a:srgbClr val="006C31"/>
              </a:solidFill>
            </a:endParaRPr>
          </a:p>
          <a:p>
            <a:endParaRPr lang="en-US" sz="2000"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6350">
                  <a:solidFill>
                    <a:schemeClr val="tx1"/>
                  </a:solidFill>
                </a:ln>
                <a:solidFill>
                  <a:srgbClr val="006C31"/>
                </a:solidFill>
              </a:rPr>
              <a:t>Smart Growth in LDC</a:t>
            </a:r>
            <a:endParaRPr lang="en-US" dirty="0"/>
          </a:p>
        </p:txBody>
      </p:sp>
      <p:sp>
        <p:nvSpPr>
          <p:cNvPr id="3" name="Content Placeholder 2"/>
          <p:cNvSpPr>
            <a:spLocks noGrp="1"/>
          </p:cNvSpPr>
          <p:nvPr>
            <p:ph idx="1"/>
          </p:nvPr>
        </p:nvSpPr>
        <p:spPr>
          <a:xfrm>
            <a:off x="1141412" y="1704975"/>
            <a:ext cx="9905999" cy="4819650"/>
          </a:xfrm>
        </p:spPr>
        <p:txBody>
          <a:bodyPr>
            <a:normAutofit/>
          </a:bodyPr>
          <a:lstStyle/>
          <a:p>
            <a:r>
              <a:rPr lang="en-US" dirty="0"/>
              <a:t>Sidewalks required for all new developments or pay fee in lue.</a:t>
            </a:r>
          </a:p>
          <a:p>
            <a:r>
              <a:rPr lang="en-US" dirty="0"/>
              <a:t>Water re-use systems required of all new development for landscaping purposes.</a:t>
            </a:r>
          </a:p>
          <a:p>
            <a:r>
              <a:rPr lang="en-US" dirty="0"/>
              <a:t>All</a:t>
            </a:r>
            <a:r>
              <a:rPr lang="en-US" b="0" i="0" u="none" strike="noStrike" dirty="0"/>
              <a:t> small-scale or other site-specific comprehensive plan amendment, rezoning, PUD amendment, or conditional use approval must conduct at least 1 Neighborhood Informational Meeting.</a:t>
            </a:r>
          </a:p>
          <a:p>
            <a:r>
              <a:rPr lang="en-US" dirty="0"/>
              <a:t>Infill projects allowed for increased density based upon availability of existing infrastructure.</a:t>
            </a:r>
            <a:endParaRPr lang="en-US" b="0" i="0" u="none" strike="noStrike" dirty="0"/>
          </a:p>
          <a:p>
            <a:endParaRPr lang="en-US" dirty="0">
              <a:solidFill>
                <a:srgbClr val="006C31"/>
              </a:solidFill>
            </a:endParaRPr>
          </a:p>
          <a:p>
            <a:endParaRPr lang="en-US" dirty="0">
              <a:solidFill>
                <a:srgbClr val="006C31"/>
              </a:solidFill>
            </a:endParaRPr>
          </a:p>
          <a:p>
            <a:endParaRPr lang="en-US" dirty="0">
              <a:solidFill>
                <a:srgbClr val="006C31"/>
              </a:solidFill>
            </a:endParaRPr>
          </a:p>
          <a:p>
            <a:endParaRPr lang="en-US" dirty="0">
              <a:solidFill>
                <a:srgbClr val="006C31"/>
              </a:solidFill>
            </a:endParaRPr>
          </a:p>
          <a:p>
            <a:endParaRPr lang="en-US" dirty="0">
              <a:solidFill>
                <a:srgbClr val="006C31"/>
              </a:solidFil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p:spPr>
        <p:txBody>
          <a:bodyPr/>
          <a:lstStyle/>
          <a:p>
            <a:fld id="{BAF0A20A-2F0B-42C5-A080-CAB85A223F31}" type="slidenum">
              <a:rPr lang="en-US" smtClean="0"/>
              <a:pPr/>
              <a:t>24</a:t>
            </a:fld>
            <a:endParaRPr lang="en-US"/>
          </a:p>
        </p:txBody>
      </p:sp>
      <p:sp>
        <p:nvSpPr>
          <p:cNvPr id="2063362" name="Text Box 2"/>
          <p:cNvSpPr txBox="1">
            <a:spLocks noChangeArrowheads="1"/>
          </p:cNvSpPr>
          <p:nvPr/>
        </p:nvSpPr>
        <p:spPr bwMode="auto">
          <a:xfrm>
            <a:off x="2819400" y="447676"/>
            <a:ext cx="7848600" cy="646113"/>
          </a:xfrm>
          <a:prstGeom prst="rect">
            <a:avLst/>
          </a:prstGeom>
          <a:noFill/>
          <a:ln w="9525">
            <a:noFill/>
            <a:miter lim="800000"/>
            <a:headEnd/>
            <a:tailEnd/>
          </a:ln>
          <a:effectLst/>
        </p:spPr>
        <p:txBody>
          <a:bodyPr>
            <a:spAutoFit/>
          </a:bodyPr>
          <a:lstStyle/>
          <a:p>
            <a:pPr algn="ctr">
              <a:spcBef>
                <a:spcPct val="10000"/>
              </a:spcBef>
              <a:defRPr/>
            </a:pPr>
            <a:r>
              <a:rPr lang="en-US" sz="3600" b="1" i="1" dirty="0">
                <a:solidFill>
                  <a:srgbClr val="FFFF00"/>
                </a:solidFill>
                <a:effectLst>
                  <a:outerShdw blurRad="38100" dist="38100" dir="2700000" algn="tl">
                    <a:srgbClr val="000000"/>
                  </a:outerShdw>
                </a:effectLst>
                <a:latin typeface="Arial Black" pitchFamily="34" charset="0"/>
              </a:rPr>
              <a:t>Issues to Address</a:t>
            </a:r>
          </a:p>
        </p:txBody>
      </p:sp>
      <p:sp>
        <p:nvSpPr>
          <p:cNvPr id="2063363" name="Text Box 3"/>
          <p:cNvSpPr txBox="1">
            <a:spLocks noChangeArrowheads="1"/>
          </p:cNvSpPr>
          <p:nvPr/>
        </p:nvSpPr>
        <p:spPr bwMode="auto">
          <a:xfrm>
            <a:off x="2100264" y="1600201"/>
            <a:ext cx="7908518" cy="3693319"/>
          </a:xfrm>
          <a:prstGeom prst="rect">
            <a:avLst/>
          </a:prstGeom>
          <a:noFill/>
          <a:ln w="9525">
            <a:noFill/>
            <a:miter lim="800000"/>
            <a:headEnd/>
            <a:tailEnd/>
          </a:ln>
          <a:effectLst/>
        </p:spPr>
        <p:txBody>
          <a:bodyPr wrap="square">
            <a:spAutoFit/>
          </a:bodyPr>
          <a:lstStyle/>
          <a:p>
            <a:pPr marL="457200" indent="-457200">
              <a:spcBef>
                <a:spcPct val="50000"/>
              </a:spcBef>
              <a:buClr>
                <a:srgbClr val="CC3300"/>
              </a:buClr>
              <a:buFont typeface="Wingdings" pitchFamily="2" charset="2"/>
              <a:buChar char="u"/>
              <a:defRPr/>
            </a:pPr>
            <a:r>
              <a:rPr lang="en-US" sz="3600" b="1" i="1" dirty="0">
                <a:effectLst>
                  <a:outerShdw blurRad="38100" dist="38100" dir="2700000" algn="tl">
                    <a:srgbClr val="000000">
                      <a:alpha val="43137"/>
                    </a:srgbClr>
                  </a:outerShdw>
                </a:effectLst>
              </a:rPr>
              <a:t>How will we fund and who pays?</a:t>
            </a:r>
          </a:p>
          <a:p>
            <a:pPr marL="457200" indent="-457200">
              <a:spcBef>
                <a:spcPct val="50000"/>
              </a:spcBef>
              <a:buClr>
                <a:srgbClr val="CC3300"/>
              </a:buClr>
              <a:buFont typeface="Wingdings" pitchFamily="2" charset="2"/>
              <a:buChar char="u"/>
              <a:defRPr/>
            </a:pPr>
            <a:r>
              <a:rPr lang="en-US" sz="3600" b="1" i="1" dirty="0">
                <a:effectLst>
                  <a:outerShdw blurRad="38100" dist="38100" dir="2700000" algn="tl">
                    <a:srgbClr val="000000">
                      <a:alpha val="43137"/>
                    </a:srgbClr>
                  </a:outerShdw>
                </a:effectLst>
              </a:rPr>
              <a:t>Are Impact Fees the answer?</a:t>
            </a:r>
          </a:p>
          <a:p>
            <a:pPr marL="457200" indent="-457200">
              <a:spcBef>
                <a:spcPct val="50000"/>
              </a:spcBef>
              <a:buClr>
                <a:srgbClr val="CC3300"/>
              </a:buClr>
              <a:buFont typeface="Wingdings" pitchFamily="2" charset="2"/>
              <a:buChar char="u"/>
              <a:defRPr/>
            </a:pPr>
            <a:r>
              <a:rPr lang="en-US" sz="3600" b="1" i="1" dirty="0">
                <a:effectLst>
                  <a:outerShdw blurRad="38100" dist="38100" dir="2700000" algn="tl">
                    <a:srgbClr val="000000">
                      <a:alpha val="43137"/>
                    </a:srgbClr>
                  </a:outerShdw>
                </a:effectLst>
              </a:rPr>
              <a:t>How do we posture ourselves for sustaining Economic Development? </a:t>
            </a:r>
          </a:p>
          <a:p>
            <a:pPr marL="457200" indent="-457200">
              <a:spcBef>
                <a:spcPct val="50000"/>
              </a:spcBef>
              <a:buClr>
                <a:srgbClr val="CC3300"/>
              </a:buClr>
              <a:buFont typeface="Wingdings" pitchFamily="2" charset="2"/>
              <a:buChar char="u"/>
              <a:defRPr/>
            </a:pPr>
            <a:r>
              <a:rPr lang="en-US" sz="3600" b="1" i="1" dirty="0">
                <a:effectLst>
                  <a:outerShdw blurRad="38100" dist="38100" dir="2700000" algn="tl">
                    <a:srgbClr val="000000">
                      <a:alpha val="43137"/>
                    </a:srgbClr>
                  </a:outerShdw>
                </a:effectLst>
              </a:rPr>
              <a:t>Barriers in the way of success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Grp="1" noChangeArrowheads="1"/>
          </p:cNvSpPr>
          <p:nvPr>
            <p:ph type="title"/>
          </p:nvPr>
        </p:nvSpPr>
        <p:spPr>
          <a:xfrm>
            <a:off x="3491024" y="191387"/>
            <a:ext cx="6294475" cy="956930"/>
          </a:xfrm>
        </p:spPr>
        <p:txBody>
          <a:bodyPr>
            <a:normAutofit fontScale="90000"/>
          </a:bodyPr>
          <a:lstStyle/>
          <a:p>
            <a:pPr>
              <a:defRPr/>
            </a:pPr>
            <a:r>
              <a:rPr lang="en-US" dirty="0">
                <a:solidFill>
                  <a:srgbClr val="FFFF00"/>
                </a:solidFill>
              </a:rPr>
              <a:t>Growth Paying for Growth</a:t>
            </a:r>
          </a:p>
        </p:txBody>
      </p:sp>
      <p:sp>
        <p:nvSpPr>
          <p:cNvPr id="2084867" name="Rectangle 3"/>
          <p:cNvSpPr>
            <a:spLocks noGrp="1" noChangeArrowheads="1"/>
          </p:cNvSpPr>
          <p:nvPr>
            <p:ph type="body" idx="1"/>
          </p:nvPr>
        </p:nvSpPr>
        <p:spPr>
          <a:xfrm>
            <a:off x="2035176" y="1482726"/>
            <a:ext cx="8442325" cy="5120094"/>
          </a:xfrm>
        </p:spPr>
        <p:txBody>
          <a:bodyPr/>
          <a:lstStyle/>
          <a:p>
            <a:pPr>
              <a:defRPr/>
            </a:pPr>
            <a:r>
              <a:rPr lang="en-US" sz="2800" dirty="0"/>
              <a:t>One technique is the imposition of </a:t>
            </a:r>
            <a:r>
              <a:rPr lang="en-US" sz="2800" dirty="0">
                <a:hlinkClick r:id="rId2" action="ppaction://hlinkfile" tooltip="Impact fee"/>
              </a:rPr>
              <a:t>Impact </a:t>
            </a:r>
            <a:r>
              <a:rPr lang="en-US" sz="2800" dirty="0">
                <a:solidFill>
                  <a:srgbClr val="FF0000"/>
                </a:solidFill>
                <a:hlinkClick r:id="rId2" action="ppaction://hlinkfile" tooltip="Impact fee"/>
              </a:rPr>
              <a:t>Fees</a:t>
            </a:r>
            <a:r>
              <a:rPr lang="en-US" sz="2800" dirty="0">
                <a:solidFill>
                  <a:srgbClr val="FF0000"/>
                </a:solidFill>
              </a:rPr>
              <a:t>.</a:t>
            </a:r>
            <a:r>
              <a:rPr lang="en-US" sz="2800" dirty="0"/>
              <a:t> </a:t>
            </a:r>
          </a:p>
          <a:p>
            <a:pPr lvl="1">
              <a:spcAft>
                <a:spcPts val="1200"/>
              </a:spcAft>
              <a:defRPr/>
            </a:pPr>
            <a:r>
              <a:rPr lang="en-US" sz="2400"/>
              <a:t>12 Impact Fees -- charges </a:t>
            </a:r>
            <a:r>
              <a:rPr lang="en-US" sz="2400" dirty="0"/>
              <a:t>the owners of newly developed properties for the "impact" the new development will have on the community. </a:t>
            </a:r>
          </a:p>
          <a:p>
            <a:pPr lvl="1">
              <a:spcAft>
                <a:spcPts val="1200"/>
              </a:spcAft>
              <a:defRPr/>
            </a:pPr>
            <a:r>
              <a:rPr lang="en-US" sz="2400" dirty="0"/>
              <a:t>Used for  -- transportation improvements, new parks, expansion of utilities and expansion of schools. </a:t>
            </a:r>
          </a:p>
          <a:p>
            <a:pPr lvl="1">
              <a:spcAft>
                <a:spcPts val="1200"/>
              </a:spcAft>
              <a:defRPr/>
            </a:pPr>
            <a:r>
              <a:rPr lang="en-US" sz="2400" dirty="0"/>
              <a:t>Not used to maintain existing facilities, but instead are used to create new facilities in proportion to the number of new developments in the area.</a:t>
            </a:r>
          </a:p>
          <a:p>
            <a:pPr>
              <a:buFont typeface="Monotype Sorts" pitchFamily="2" charset="2"/>
              <a:buNone/>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a:noFill/>
        </p:spPr>
        <p:txBody>
          <a:bodyPr/>
          <a:lstStyle/>
          <a:p>
            <a:fld id="{3D7B49BB-8956-461D-9D23-2DEB016C5E78}" type="slidenum">
              <a:rPr lang="en-US" smtClean="0"/>
              <a:pPr/>
              <a:t>26</a:t>
            </a:fld>
            <a:endParaRPr lang="en-US"/>
          </a:p>
        </p:txBody>
      </p:sp>
      <p:sp>
        <p:nvSpPr>
          <p:cNvPr id="2071554" name="Text Box 2"/>
          <p:cNvSpPr txBox="1">
            <a:spLocks noChangeArrowheads="1"/>
          </p:cNvSpPr>
          <p:nvPr/>
        </p:nvSpPr>
        <p:spPr bwMode="auto">
          <a:xfrm>
            <a:off x="3735572" y="263747"/>
            <a:ext cx="6419998" cy="1077218"/>
          </a:xfrm>
          <a:prstGeom prst="rect">
            <a:avLst/>
          </a:prstGeom>
          <a:noFill/>
          <a:ln w="9525">
            <a:noFill/>
            <a:miter lim="800000"/>
            <a:headEnd/>
            <a:tailEnd/>
          </a:ln>
          <a:effectLst/>
        </p:spPr>
        <p:txBody>
          <a:bodyPr wrap="square">
            <a:spAutoFit/>
          </a:bodyPr>
          <a:lstStyle/>
          <a:p>
            <a:pPr algn="ctr">
              <a:spcBef>
                <a:spcPct val="10000"/>
              </a:spcBef>
              <a:defRPr/>
            </a:pPr>
            <a:r>
              <a:rPr lang="en-US" sz="3200" b="1" i="1" dirty="0">
                <a:solidFill>
                  <a:srgbClr val="FFFF00"/>
                </a:solidFill>
                <a:effectLst>
                  <a:outerShdw blurRad="38100" dist="38100" dir="2700000" algn="tl">
                    <a:srgbClr val="000000"/>
                  </a:outerShdw>
                </a:effectLst>
                <a:latin typeface="Arial Black" pitchFamily="34" charset="0"/>
              </a:rPr>
              <a:t>2500+ SF Single Family Home</a:t>
            </a:r>
          </a:p>
        </p:txBody>
      </p:sp>
      <p:sp>
        <p:nvSpPr>
          <p:cNvPr id="40965" name="AutoShape 3"/>
          <p:cNvSpPr>
            <a:spLocks noChangeArrowheads="1"/>
          </p:cNvSpPr>
          <p:nvPr/>
        </p:nvSpPr>
        <p:spPr bwMode="auto">
          <a:xfrm>
            <a:off x="2235200" y="5180013"/>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Fire</a:t>
            </a:r>
          </a:p>
        </p:txBody>
      </p:sp>
      <p:sp>
        <p:nvSpPr>
          <p:cNvPr id="40966" name="AutoShape 4"/>
          <p:cNvSpPr>
            <a:spLocks noChangeArrowheads="1"/>
          </p:cNvSpPr>
          <p:nvPr/>
        </p:nvSpPr>
        <p:spPr bwMode="auto">
          <a:xfrm>
            <a:off x="2217738" y="134620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Community Parks</a:t>
            </a:r>
          </a:p>
        </p:txBody>
      </p:sp>
      <p:sp>
        <p:nvSpPr>
          <p:cNvPr id="40967" name="AutoShape 5"/>
          <p:cNvSpPr>
            <a:spLocks noChangeArrowheads="1"/>
          </p:cNvSpPr>
          <p:nvPr/>
        </p:nvSpPr>
        <p:spPr bwMode="auto">
          <a:xfrm>
            <a:off x="2249488" y="22256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Library</a:t>
            </a:r>
          </a:p>
        </p:txBody>
      </p:sp>
      <p:sp>
        <p:nvSpPr>
          <p:cNvPr id="40968" name="AutoShape 6"/>
          <p:cNvSpPr>
            <a:spLocks noChangeArrowheads="1"/>
          </p:cNvSpPr>
          <p:nvPr/>
        </p:nvSpPr>
        <p:spPr bwMode="auto">
          <a:xfrm>
            <a:off x="2247900" y="1804988"/>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solidFill>
                  <a:schemeClr val="bg1"/>
                </a:solidFill>
              </a:rPr>
              <a:t>Regional Parks</a:t>
            </a:r>
          </a:p>
        </p:txBody>
      </p:sp>
      <p:sp>
        <p:nvSpPr>
          <p:cNvPr id="40969" name="AutoShape 7"/>
          <p:cNvSpPr>
            <a:spLocks noChangeArrowheads="1"/>
          </p:cNvSpPr>
          <p:nvPr/>
        </p:nvSpPr>
        <p:spPr bwMode="auto">
          <a:xfrm>
            <a:off x="2233613" y="26320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Road</a:t>
            </a:r>
          </a:p>
        </p:txBody>
      </p:sp>
      <p:sp>
        <p:nvSpPr>
          <p:cNvPr id="40970" name="AutoShape 8"/>
          <p:cNvSpPr>
            <a:spLocks noChangeArrowheads="1"/>
          </p:cNvSpPr>
          <p:nvPr/>
        </p:nvSpPr>
        <p:spPr bwMode="auto">
          <a:xfrm>
            <a:off x="2236788" y="30416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solidFill>
                  <a:schemeClr val="bg1"/>
                </a:solidFill>
              </a:rPr>
              <a:t>EMS</a:t>
            </a:r>
          </a:p>
        </p:txBody>
      </p:sp>
      <p:sp>
        <p:nvSpPr>
          <p:cNvPr id="40971" name="AutoShape 9"/>
          <p:cNvSpPr>
            <a:spLocks noChangeArrowheads="1"/>
          </p:cNvSpPr>
          <p:nvPr/>
        </p:nvSpPr>
        <p:spPr bwMode="auto">
          <a:xfrm>
            <a:off x="2251075" y="350520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solidFill>
                  <a:schemeClr val="bg1"/>
                </a:solidFill>
              </a:rPr>
              <a:t>School</a:t>
            </a:r>
            <a:r>
              <a:rPr lang="en-US" sz="2000" b="1" dirty="0"/>
              <a:t> </a:t>
            </a:r>
          </a:p>
        </p:txBody>
      </p:sp>
      <p:sp>
        <p:nvSpPr>
          <p:cNvPr id="40972" name="AutoShape 10"/>
          <p:cNvSpPr>
            <a:spLocks noChangeArrowheads="1"/>
          </p:cNvSpPr>
          <p:nvPr/>
        </p:nvSpPr>
        <p:spPr bwMode="auto">
          <a:xfrm>
            <a:off x="2249488" y="39433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t>General </a:t>
            </a:r>
            <a:r>
              <a:rPr lang="en-US" sz="2000" b="1" dirty="0">
                <a:solidFill>
                  <a:schemeClr val="bg1"/>
                </a:solidFill>
              </a:rPr>
              <a:t>Government</a:t>
            </a:r>
          </a:p>
        </p:txBody>
      </p:sp>
      <p:sp>
        <p:nvSpPr>
          <p:cNvPr id="40973" name="AutoShape 11"/>
          <p:cNvSpPr>
            <a:spLocks noChangeArrowheads="1"/>
          </p:cNvSpPr>
          <p:nvPr/>
        </p:nvSpPr>
        <p:spPr bwMode="auto">
          <a:xfrm>
            <a:off x="2249488" y="4381500"/>
            <a:ext cx="4508500" cy="317500"/>
          </a:xfrm>
          <a:prstGeom prst="rightArrowCallout">
            <a:avLst>
              <a:gd name="adj1" fmla="val 25000"/>
              <a:gd name="adj2" fmla="val 25000"/>
              <a:gd name="adj3" fmla="val 236667"/>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dirty="0"/>
              <a:t>Water</a:t>
            </a:r>
          </a:p>
        </p:txBody>
      </p:sp>
      <p:sp>
        <p:nvSpPr>
          <p:cNvPr id="40974" name="AutoShape 12"/>
          <p:cNvSpPr>
            <a:spLocks noChangeArrowheads="1"/>
          </p:cNvSpPr>
          <p:nvPr/>
        </p:nvSpPr>
        <p:spPr bwMode="auto">
          <a:xfrm>
            <a:off x="2235200" y="4776788"/>
            <a:ext cx="4508500" cy="317500"/>
          </a:xfrm>
          <a:prstGeom prst="rightArrowCallout">
            <a:avLst>
              <a:gd name="adj1" fmla="val 25000"/>
              <a:gd name="adj2" fmla="val 25000"/>
              <a:gd name="adj3" fmla="val 236667"/>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dirty="0"/>
              <a:t>Sewer</a:t>
            </a:r>
          </a:p>
        </p:txBody>
      </p:sp>
      <p:sp>
        <p:nvSpPr>
          <p:cNvPr id="40975" name="Text Box 13"/>
          <p:cNvSpPr txBox="1">
            <a:spLocks noChangeArrowheads="1"/>
          </p:cNvSpPr>
          <p:nvPr/>
        </p:nvSpPr>
        <p:spPr bwMode="auto">
          <a:xfrm>
            <a:off x="7500938" y="1308100"/>
            <a:ext cx="1612900" cy="861774"/>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$1,286.85</a:t>
            </a:r>
          </a:p>
          <a:p>
            <a:pPr>
              <a:spcBef>
                <a:spcPct val="50000"/>
              </a:spcBef>
            </a:pPr>
            <a:endParaRPr lang="en-US" sz="2000" dirty="0">
              <a:solidFill>
                <a:schemeClr val="bg1"/>
              </a:solidFill>
              <a:latin typeface="Arial Black" pitchFamily="34" charset="0"/>
            </a:endParaRPr>
          </a:p>
        </p:txBody>
      </p:sp>
      <p:sp>
        <p:nvSpPr>
          <p:cNvPr id="40976" name="Text Box 14"/>
          <p:cNvSpPr txBox="1">
            <a:spLocks noChangeArrowheads="1"/>
          </p:cNvSpPr>
          <p:nvPr/>
        </p:nvSpPr>
        <p:spPr bwMode="auto">
          <a:xfrm>
            <a:off x="7524750" y="1689100"/>
            <a:ext cx="1612900" cy="861774"/>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$2,847.40</a:t>
            </a:r>
          </a:p>
          <a:p>
            <a:pPr>
              <a:spcBef>
                <a:spcPct val="50000"/>
              </a:spcBef>
            </a:pPr>
            <a:endParaRPr lang="en-US" sz="2000" dirty="0">
              <a:solidFill>
                <a:schemeClr val="bg1"/>
              </a:solidFill>
              <a:latin typeface="Arial Black" pitchFamily="34" charset="0"/>
            </a:endParaRPr>
          </a:p>
        </p:txBody>
      </p:sp>
      <p:sp>
        <p:nvSpPr>
          <p:cNvPr id="40977" name="Text Box 15"/>
          <p:cNvSpPr txBox="1">
            <a:spLocks noChangeArrowheads="1"/>
          </p:cNvSpPr>
          <p:nvPr/>
        </p:nvSpPr>
        <p:spPr bwMode="auto">
          <a:xfrm>
            <a:off x="7659246" y="2087563"/>
            <a:ext cx="1612900" cy="400110"/>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$,631.97</a:t>
            </a:r>
          </a:p>
        </p:txBody>
      </p:sp>
      <p:sp>
        <p:nvSpPr>
          <p:cNvPr id="40978" name="Text Box 16"/>
          <p:cNvSpPr txBox="1">
            <a:spLocks noChangeArrowheads="1"/>
          </p:cNvSpPr>
          <p:nvPr/>
        </p:nvSpPr>
        <p:spPr bwMode="auto">
          <a:xfrm>
            <a:off x="7359724" y="2519216"/>
            <a:ext cx="1830351"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1"/>
                </a:solidFill>
                <a:latin typeface="Arial Black" pitchFamily="34" charset="0"/>
              </a:rPr>
              <a:t>$11,559.00</a:t>
            </a:r>
          </a:p>
        </p:txBody>
      </p:sp>
      <p:sp>
        <p:nvSpPr>
          <p:cNvPr id="40979" name="Text Box 17"/>
          <p:cNvSpPr txBox="1">
            <a:spLocks noChangeArrowheads="1"/>
          </p:cNvSpPr>
          <p:nvPr/>
        </p:nvSpPr>
        <p:spPr bwMode="auto">
          <a:xfrm>
            <a:off x="7783513" y="3019426"/>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$141.54</a:t>
            </a:r>
          </a:p>
        </p:txBody>
      </p:sp>
      <p:sp>
        <p:nvSpPr>
          <p:cNvPr id="40980" name="Text Box 18"/>
          <p:cNvSpPr txBox="1">
            <a:spLocks noChangeArrowheads="1"/>
          </p:cNvSpPr>
          <p:nvPr/>
        </p:nvSpPr>
        <p:spPr bwMode="auto">
          <a:xfrm>
            <a:off x="7356475" y="3463926"/>
            <a:ext cx="18034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$11,702.01</a:t>
            </a:r>
          </a:p>
        </p:txBody>
      </p:sp>
      <p:sp>
        <p:nvSpPr>
          <p:cNvPr id="40981" name="Text Box 19"/>
          <p:cNvSpPr txBox="1">
            <a:spLocks noChangeArrowheads="1"/>
          </p:cNvSpPr>
          <p:nvPr/>
        </p:nvSpPr>
        <p:spPr bwMode="auto">
          <a:xfrm>
            <a:off x="7505627" y="3896207"/>
            <a:ext cx="16129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$1,036.99</a:t>
            </a:r>
          </a:p>
        </p:txBody>
      </p:sp>
      <p:sp>
        <p:nvSpPr>
          <p:cNvPr id="40982" name="Text Box 20"/>
          <p:cNvSpPr txBox="1">
            <a:spLocks noChangeArrowheads="1"/>
          </p:cNvSpPr>
          <p:nvPr/>
        </p:nvSpPr>
        <p:spPr bwMode="auto">
          <a:xfrm>
            <a:off x="7513638" y="4321176"/>
            <a:ext cx="16129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$3,575.00</a:t>
            </a:r>
          </a:p>
        </p:txBody>
      </p:sp>
      <p:sp>
        <p:nvSpPr>
          <p:cNvPr id="40983" name="Text Box 21"/>
          <p:cNvSpPr txBox="1">
            <a:spLocks noChangeArrowheads="1"/>
          </p:cNvSpPr>
          <p:nvPr/>
        </p:nvSpPr>
        <p:spPr bwMode="auto">
          <a:xfrm>
            <a:off x="7493000" y="4781551"/>
            <a:ext cx="16129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$3,495.00</a:t>
            </a:r>
          </a:p>
        </p:txBody>
      </p:sp>
      <p:sp>
        <p:nvSpPr>
          <p:cNvPr id="40984" name="Text Box 22"/>
          <p:cNvSpPr txBox="1">
            <a:spLocks noChangeArrowheads="1"/>
          </p:cNvSpPr>
          <p:nvPr/>
        </p:nvSpPr>
        <p:spPr bwMode="auto">
          <a:xfrm>
            <a:off x="7745413" y="5186364"/>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$700.00</a:t>
            </a:r>
          </a:p>
        </p:txBody>
      </p:sp>
      <p:sp>
        <p:nvSpPr>
          <p:cNvPr id="40985" name="Text Box 23"/>
          <p:cNvSpPr txBox="1">
            <a:spLocks noChangeArrowheads="1"/>
          </p:cNvSpPr>
          <p:nvPr/>
        </p:nvSpPr>
        <p:spPr bwMode="auto">
          <a:xfrm>
            <a:off x="7324725" y="6334125"/>
            <a:ext cx="1828800" cy="400110"/>
          </a:xfrm>
          <a:prstGeom prst="rect">
            <a:avLst/>
          </a:prstGeom>
          <a:solidFill>
            <a:srgbClr val="FF3300"/>
          </a:solidFill>
          <a:ln w="38100">
            <a:solidFill>
              <a:schemeClr val="tx1"/>
            </a:solidFill>
            <a:miter lim="800000"/>
            <a:headEnd/>
            <a:tailEnd/>
          </a:ln>
        </p:spPr>
        <p:txBody>
          <a:bodyPr>
            <a:spAutoFit/>
          </a:bodyPr>
          <a:lstStyle/>
          <a:p>
            <a:pPr>
              <a:spcBef>
                <a:spcPct val="50000"/>
              </a:spcBef>
            </a:pPr>
            <a:r>
              <a:rPr lang="en-US" sz="2000" dirty="0">
                <a:solidFill>
                  <a:schemeClr val="bg1"/>
                </a:solidFill>
                <a:latin typeface="Arial Black" pitchFamily="34" charset="0"/>
              </a:rPr>
              <a:t>$37,772.69</a:t>
            </a:r>
          </a:p>
        </p:txBody>
      </p:sp>
      <p:sp>
        <p:nvSpPr>
          <p:cNvPr id="40986" name="AutoShape 24"/>
          <p:cNvSpPr>
            <a:spLocks noChangeArrowheads="1"/>
          </p:cNvSpPr>
          <p:nvPr/>
        </p:nvSpPr>
        <p:spPr bwMode="auto">
          <a:xfrm>
            <a:off x="2254250" y="5608638"/>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solidFill>
                  <a:schemeClr val="bg1"/>
                </a:solidFill>
              </a:rPr>
              <a:t>Correctional Facilities</a:t>
            </a:r>
          </a:p>
        </p:txBody>
      </p:sp>
      <p:sp>
        <p:nvSpPr>
          <p:cNvPr id="40987" name="AutoShape 25"/>
          <p:cNvSpPr>
            <a:spLocks noChangeArrowheads="1"/>
          </p:cNvSpPr>
          <p:nvPr/>
        </p:nvSpPr>
        <p:spPr bwMode="auto">
          <a:xfrm>
            <a:off x="2255838" y="60134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t>Law </a:t>
            </a:r>
            <a:r>
              <a:rPr lang="en-US" sz="2000" b="1" dirty="0">
                <a:solidFill>
                  <a:schemeClr val="bg1"/>
                </a:solidFill>
              </a:rPr>
              <a:t>Enforcement</a:t>
            </a:r>
          </a:p>
        </p:txBody>
      </p:sp>
      <p:sp>
        <p:nvSpPr>
          <p:cNvPr id="40988" name="Text Box 26"/>
          <p:cNvSpPr txBox="1">
            <a:spLocks noChangeArrowheads="1"/>
          </p:cNvSpPr>
          <p:nvPr/>
        </p:nvSpPr>
        <p:spPr bwMode="auto">
          <a:xfrm>
            <a:off x="7737475" y="5584826"/>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$404.75</a:t>
            </a:r>
          </a:p>
        </p:txBody>
      </p:sp>
      <p:sp>
        <p:nvSpPr>
          <p:cNvPr id="40989" name="Text Box 27"/>
          <p:cNvSpPr txBox="1">
            <a:spLocks noChangeArrowheads="1"/>
          </p:cNvSpPr>
          <p:nvPr/>
        </p:nvSpPr>
        <p:spPr bwMode="auto">
          <a:xfrm>
            <a:off x="7761288" y="5929314"/>
            <a:ext cx="16129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$391.28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noFill/>
        </p:spPr>
        <p:txBody>
          <a:bodyPr/>
          <a:lstStyle/>
          <a:p>
            <a:fld id="{6A47260B-2CFA-497A-8111-85F5E82F71E6}" type="slidenum">
              <a:rPr lang="en-US" smtClean="0"/>
              <a:pPr/>
              <a:t>27</a:t>
            </a:fld>
            <a:endParaRPr lang="en-US"/>
          </a:p>
        </p:txBody>
      </p:sp>
      <p:sp>
        <p:nvSpPr>
          <p:cNvPr id="2073602" name="Text Box 2"/>
          <p:cNvSpPr txBox="1">
            <a:spLocks noChangeArrowheads="1"/>
          </p:cNvSpPr>
          <p:nvPr/>
        </p:nvSpPr>
        <p:spPr bwMode="auto">
          <a:xfrm>
            <a:off x="3302000" y="444500"/>
            <a:ext cx="6718300" cy="579438"/>
          </a:xfrm>
          <a:prstGeom prst="rect">
            <a:avLst/>
          </a:prstGeom>
          <a:noFill/>
          <a:ln w="9525">
            <a:noFill/>
            <a:miter lim="800000"/>
            <a:headEnd/>
            <a:tailEnd/>
          </a:ln>
          <a:effectLst/>
        </p:spPr>
        <p:txBody>
          <a:bodyPr>
            <a:spAutoFit/>
          </a:bodyPr>
          <a:lstStyle/>
          <a:p>
            <a:pPr algn="ctr">
              <a:spcBef>
                <a:spcPct val="10000"/>
              </a:spcBef>
              <a:defRPr/>
            </a:pPr>
            <a:r>
              <a:rPr lang="en-US" sz="3200" b="1" i="1" dirty="0">
                <a:solidFill>
                  <a:srgbClr val="FFFF00"/>
                </a:solidFill>
                <a:effectLst>
                  <a:outerShdw blurRad="38100" dist="38100" dir="2700000" algn="tl">
                    <a:srgbClr val="000000"/>
                  </a:outerShdw>
                </a:effectLst>
                <a:latin typeface="Arial Black" pitchFamily="34" charset="0"/>
              </a:rPr>
              <a:t>10,000 SF Retail Building</a:t>
            </a:r>
          </a:p>
        </p:txBody>
      </p:sp>
      <p:sp>
        <p:nvSpPr>
          <p:cNvPr id="41989" name="AutoShape 3"/>
          <p:cNvSpPr>
            <a:spLocks noChangeArrowheads="1"/>
          </p:cNvSpPr>
          <p:nvPr/>
        </p:nvSpPr>
        <p:spPr bwMode="auto">
          <a:xfrm>
            <a:off x="2260600" y="154940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Road</a:t>
            </a:r>
          </a:p>
        </p:txBody>
      </p:sp>
      <p:sp>
        <p:nvSpPr>
          <p:cNvPr id="41990" name="AutoShape 4"/>
          <p:cNvSpPr>
            <a:spLocks noChangeArrowheads="1"/>
          </p:cNvSpPr>
          <p:nvPr/>
        </p:nvSpPr>
        <p:spPr bwMode="auto">
          <a:xfrm>
            <a:off x="2220913" y="26733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Correctional Facility</a:t>
            </a:r>
          </a:p>
        </p:txBody>
      </p:sp>
      <p:sp>
        <p:nvSpPr>
          <p:cNvPr id="41991" name="AutoShape 5"/>
          <p:cNvSpPr>
            <a:spLocks noChangeArrowheads="1"/>
          </p:cNvSpPr>
          <p:nvPr/>
        </p:nvSpPr>
        <p:spPr bwMode="auto">
          <a:xfrm>
            <a:off x="2249488" y="21494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EMS</a:t>
            </a:r>
          </a:p>
        </p:txBody>
      </p:sp>
      <p:sp>
        <p:nvSpPr>
          <p:cNvPr id="41992" name="AutoShape 6"/>
          <p:cNvSpPr>
            <a:spLocks noChangeArrowheads="1"/>
          </p:cNvSpPr>
          <p:nvPr/>
        </p:nvSpPr>
        <p:spPr bwMode="auto">
          <a:xfrm>
            <a:off x="2235200" y="32289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Fire</a:t>
            </a:r>
          </a:p>
        </p:txBody>
      </p:sp>
      <p:sp>
        <p:nvSpPr>
          <p:cNvPr id="41993" name="AutoShape 7"/>
          <p:cNvSpPr>
            <a:spLocks noChangeArrowheads="1"/>
          </p:cNvSpPr>
          <p:nvPr/>
        </p:nvSpPr>
        <p:spPr bwMode="auto">
          <a:xfrm>
            <a:off x="2208213" y="3783013"/>
            <a:ext cx="4508500" cy="347662"/>
          </a:xfrm>
          <a:prstGeom prst="rightArrowCallout">
            <a:avLst>
              <a:gd name="adj1" fmla="val 25000"/>
              <a:gd name="adj2" fmla="val 25000"/>
              <a:gd name="adj3" fmla="val 216134"/>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dirty="0"/>
              <a:t>Water</a:t>
            </a:r>
          </a:p>
        </p:txBody>
      </p:sp>
      <p:sp>
        <p:nvSpPr>
          <p:cNvPr id="41994" name="AutoShape 8"/>
          <p:cNvSpPr>
            <a:spLocks noChangeArrowheads="1"/>
          </p:cNvSpPr>
          <p:nvPr/>
        </p:nvSpPr>
        <p:spPr bwMode="auto">
          <a:xfrm>
            <a:off x="2239963" y="4356100"/>
            <a:ext cx="4508500" cy="317500"/>
          </a:xfrm>
          <a:prstGeom prst="rightArrowCallout">
            <a:avLst>
              <a:gd name="adj1" fmla="val 25000"/>
              <a:gd name="adj2" fmla="val 25000"/>
              <a:gd name="adj3" fmla="val 236667"/>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a:t>Sewer</a:t>
            </a:r>
          </a:p>
        </p:txBody>
      </p:sp>
      <p:sp>
        <p:nvSpPr>
          <p:cNvPr id="41995" name="AutoShape 9"/>
          <p:cNvSpPr>
            <a:spLocks noChangeArrowheads="1"/>
          </p:cNvSpPr>
          <p:nvPr/>
        </p:nvSpPr>
        <p:spPr bwMode="auto">
          <a:xfrm>
            <a:off x="2235200" y="48831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Government Buildings</a:t>
            </a:r>
          </a:p>
        </p:txBody>
      </p:sp>
      <p:sp>
        <p:nvSpPr>
          <p:cNvPr id="41996" name="Text Box 10"/>
          <p:cNvSpPr txBox="1">
            <a:spLocks noChangeArrowheads="1"/>
          </p:cNvSpPr>
          <p:nvPr/>
        </p:nvSpPr>
        <p:spPr bwMode="auto">
          <a:xfrm>
            <a:off x="7134225" y="1562101"/>
            <a:ext cx="19431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$198,230.00</a:t>
            </a:r>
          </a:p>
        </p:txBody>
      </p:sp>
      <p:sp>
        <p:nvSpPr>
          <p:cNvPr id="41997" name="Text Box 11"/>
          <p:cNvSpPr txBox="1">
            <a:spLocks noChangeArrowheads="1"/>
          </p:cNvSpPr>
          <p:nvPr/>
        </p:nvSpPr>
        <p:spPr bwMode="auto">
          <a:xfrm>
            <a:off x="7477125" y="2133601"/>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$2,708.10</a:t>
            </a:r>
          </a:p>
        </p:txBody>
      </p:sp>
      <p:sp>
        <p:nvSpPr>
          <p:cNvPr id="41998" name="Text Box 12"/>
          <p:cNvSpPr txBox="1">
            <a:spLocks noChangeArrowheads="1"/>
          </p:cNvSpPr>
          <p:nvPr/>
        </p:nvSpPr>
        <p:spPr bwMode="auto">
          <a:xfrm>
            <a:off x="7451725" y="2686051"/>
            <a:ext cx="18542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$4,717.20</a:t>
            </a:r>
          </a:p>
        </p:txBody>
      </p:sp>
      <p:sp>
        <p:nvSpPr>
          <p:cNvPr id="41999" name="Text Box 13"/>
          <p:cNvSpPr txBox="1">
            <a:spLocks noChangeArrowheads="1"/>
          </p:cNvSpPr>
          <p:nvPr/>
        </p:nvSpPr>
        <p:spPr bwMode="auto">
          <a:xfrm>
            <a:off x="7473950" y="3200401"/>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$9,900.00</a:t>
            </a:r>
          </a:p>
        </p:txBody>
      </p:sp>
      <p:sp>
        <p:nvSpPr>
          <p:cNvPr id="42000" name="Text Box 14"/>
          <p:cNvSpPr txBox="1">
            <a:spLocks noChangeArrowheads="1"/>
          </p:cNvSpPr>
          <p:nvPr/>
        </p:nvSpPr>
        <p:spPr bwMode="auto">
          <a:xfrm>
            <a:off x="7337425" y="3756026"/>
            <a:ext cx="19431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$17,075.00</a:t>
            </a:r>
          </a:p>
        </p:txBody>
      </p:sp>
      <p:sp>
        <p:nvSpPr>
          <p:cNvPr id="42001" name="Text Box 15"/>
          <p:cNvSpPr txBox="1">
            <a:spLocks noChangeArrowheads="1"/>
          </p:cNvSpPr>
          <p:nvPr/>
        </p:nvSpPr>
        <p:spPr bwMode="auto">
          <a:xfrm>
            <a:off x="7310438" y="4337827"/>
            <a:ext cx="18796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$17,575.00</a:t>
            </a:r>
          </a:p>
        </p:txBody>
      </p:sp>
      <p:sp>
        <p:nvSpPr>
          <p:cNvPr id="42002" name="Text Box 16"/>
          <p:cNvSpPr txBox="1">
            <a:spLocks noChangeArrowheads="1"/>
          </p:cNvSpPr>
          <p:nvPr/>
        </p:nvSpPr>
        <p:spPr bwMode="auto">
          <a:xfrm>
            <a:off x="7342188" y="4890756"/>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$14,583.60</a:t>
            </a:r>
          </a:p>
        </p:txBody>
      </p:sp>
      <p:sp>
        <p:nvSpPr>
          <p:cNvPr id="42003" name="Text Box 17"/>
          <p:cNvSpPr txBox="1">
            <a:spLocks noChangeArrowheads="1"/>
          </p:cNvSpPr>
          <p:nvPr/>
        </p:nvSpPr>
        <p:spPr bwMode="auto">
          <a:xfrm>
            <a:off x="7119938" y="5949950"/>
            <a:ext cx="2197100" cy="400110"/>
          </a:xfrm>
          <a:prstGeom prst="rect">
            <a:avLst/>
          </a:prstGeom>
          <a:solidFill>
            <a:srgbClr val="FF3300"/>
          </a:solidFill>
          <a:ln w="38100">
            <a:solidFill>
              <a:schemeClr val="tx1"/>
            </a:solidFill>
            <a:miter lim="800000"/>
            <a:headEnd/>
            <a:tailEnd/>
          </a:ln>
        </p:spPr>
        <p:txBody>
          <a:bodyPr>
            <a:spAutoFit/>
          </a:bodyPr>
          <a:lstStyle/>
          <a:p>
            <a:pPr>
              <a:spcBef>
                <a:spcPct val="50000"/>
              </a:spcBef>
            </a:pPr>
            <a:r>
              <a:rPr lang="en-US" sz="2000" dirty="0">
                <a:solidFill>
                  <a:schemeClr val="bg1"/>
                </a:solidFill>
                <a:latin typeface="Arial Black" pitchFamily="34" charset="0"/>
              </a:rPr>
              <a:t>$270,531.20</a:t>
            </a:r>
          </a:p>
        </p:txBody>
      </p:sp>
      <p:sp>
        <p:nvSpPr>
          <p:cNvPr id="42004" name="AutoShape 18"/>
          <p:cNvSpPr>
            <a:spLocks noChangeArrowheads="1"/>
          </p:cNvSpPr>
          <p:nvPr/>
        </p:nvSpPr>
        <p:spPr bwMode="auto">
          <a:xfrm>
            <a:off x="2255838" y="5427663"/>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t>Law Enforcement</a:t>
            </a:r>
          </a:p>
        </p:txBody>
      </p:sp>
      <p:sp>
        <p:nvSpPr>
          <p:cNvPr id="42005" name="Text Box 19"/>
          <p:cNvSpPr txBox="1">
            <a:spLocks noChangeArrowheads="1"/>
          </p:cNvSpPr>
          <p:nvPr/>
        </p:nvSpPr>
        <p:spPr bwMode="auto">
          <a:xfrm>
            <a:off x="7480300" y="5382254"/>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$5,742.30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p:spPr>
        <p:txBody>
          <a:bodyPr/>
          <a:lstStyle/>
          <a:p>
            <a:fld id="{3CC90CCD-D703-4E34-B5DC-535E1BBE0224}" type="slidenum">
              <a:rPr lang="en-US" smtClean="0"/>
              <a:pPr/>
              <a:t>28</a:t>
            </a:fld>
            <a:endParaRPr lang="en-US"/>
          </a:p>
        </p:txBody>
      </p:sp>
      <p:sp>
        <p:nvSpPr>
          <p:cNvPr id="2075650" name="Text Box 2"/>
          <p:cNvSpPr txBox="1">
            <a:spLocks noChangeArrowheads="1"/>
          </p:cNvSpPr>
          <p:nvPr/>
        </p:nvSpPr>
        <p:spPr bwMode="auto">
          <a:xfrm>
            <a:off x="3302000" y="444500"/>
            <a:ext cx="6718300" cy="579438"/>
          </a:xfrm>
          <a:prstGeom prst="rect">
            <a:avLst/>
          </a:prstGeom>
          <a:noFill/>
          <a:ln w="9525">
            <a:noFill/>
            <a:miter lim="800000"/>
            <a:headEnd/>
            <a:tailEnd/>
          </a:ln>
          <a:effectLst/>
        </p:spPr>
        <p:txBody>
          <a:bodyPr>
            <a:spAutoFit/>
          </a:bodyPr>
          <a:lstStyle/>
          <a:p>
            <a:pPr algn="ctr">
              <a:spcBef>
                <a:spcPct val="10000"/>
              </a:spcBef>
              <a:defRPr/>
            </a:pPr>
            <a:r>
              <a:rPr lang="en-US" sz="3200" b="1" i="1" dirty="0">
                <a:solidFill>
                  <a:srgbClr val="FFFF00"/>
                </a:solidFill>
                <a:effectLst>
                  <a:outerShdw blurRad="38100" dist="38100" dir="2700000" algn="tl">
                    <a:srgbClr val="000000"/>
                  </a:outerShdw>
                </a:effectLst>
                <a:latin typeface="Arial Black" pitchFamily="34" charset="0"/>
              </a:rPr>
              <a:t>10,000 SF Office Building</a:t>
            </a:r>
          </a:p>
        </p:txBody>
      </p:sp>
      <p:sp>
        <p:nvSpPr>
          <p:cNvPr id="43013" name="AutoShape 3"/>
          <p:cNvSpPr>
            <a:spLocks noChangeArrowheads="1"/>
          </p:cNvSpPr>
          <p:nvPr/>
        </p:nvSpPr>
        <p:spPr bwMode="auto">
          <a:xfrm>
            <a:off x="2260600" y="154940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Road</a:t>
            </a:r>
          </a:p>
        </p:txBody>
      </p:sp>
      <p:sp>
        <p:nvSpPr>
          <p:cNvPr id="43014" name="AutoShape 4"/>
          <p:cNvSpPr>
            <a:spLocks noChangeArrowheads="1"/>
          </p:cNvSpPr>
          <p:nvPr/>
        </p:nvSpPr>
        <p:spPr bwMode="auto">
          <a:xfrm>
            <a:off x="2220913" y="26733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dirty="0">
                <a:solidFill>
                  <a:schemeClr val="bg1"/>
                </a:solidFill>
              </a:rPr>
              <a:t>Correctional</a:t>
            </a:r>
            <a:r>
              <a:rPr lang="en-US" sz="2000" b="1" dirty="0"/>
              <a:t> </a:t>
            </a:r>
            <a:r>
              <a:rPr lang="en-US" sz="2000" b="1" dirty="0">
                <a:solidFill>
                  <a:schemeClr val="bg1"/>
                </a:solidFill>
              </a:rPr>
              <a:t>Facility</a:t>
            </a:r>
          </a:p>
        </p:txBody>
      </p:sp>
      <p:sp>
        <p:nvSpPr>
          <p:cNvPr id="43015" name="AutoShape 5"/>
          <p:cNvSpPr>
            <a:spLocks noChangeArrowheads="1"/>
          </p:cNvSpPr>
          <p:nvPr/>
        </p:nvSpPr>
        <p:spPr bwMode="auto">
          <a:xfrm>
            <a:off x="2249488" y="21494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EMS</a:t>
            </a:r>
          </a:p>
        </p:txBody>
      </p:sp>
      <p:sp>
        <p:nvSpPr>
          <p:cNvPr id="43016" name="AutoShape 6"/>
          <p:cNvSpPr>
            <a:spLocks noChangeArrowheads="1"/>
          </p:cNvSpPr>
          <p:nvPr/>
        </p:nvSpPr>
        <p:spPr bwMode="auto">
          <a:xfrm>
            <a:off x="2235200" y="3228975"/>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Fire</a:t>
            </a:r>
          </a:p>
        </p:txBody>
      </p:sp>
      <p:sp>
        <p:nvSpPr>
          <p:cNvPr id="43017" name="AutoShape 7"/>
          <p:cNvSpPr>
            <a:spLocks noChangeArrowheads="1"/>
          </p:cNvSpPr>
          <p:nvPr/>
        </p:nvSpPr>
        <p:spPr bwMode="auto">
          <a:xfrm>
            <a:off x="2208213" y="3783013"/>
            <a:ext cx="4508500" cy="347662"/>
          </a:xfrm>
          <a:prstGeom prst="rightArrowCallout">
            <a:avLst>
              <a:gd name="adj1" fmla="val 25000"/>
              <a:gd name="adj2" fmla="val 25000"/>
              <a:gd name="adj3" fmla="val 216134"/>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a:t>Water</a:t>
            </a:r>
          </a:p>
        </p:txBody>
      </p:sp>
      <p:sp>
        <p:nvSpPr>
          <p:cNvPr id="43018" name="AutoShape 8"/>
          <p:cNvSpPr>
            <a:spLocks noChangeArrowheads="1"/>
          </p:cNvSpPr>
          <p:nvPr/>
        </p:nvSpPr>
        <p:spPr bwMode="auto">
          <a:xfrm>
            <a:off x="2239963" y="4356100"/>
            <a:ext cx="4508500" cy="317500"/>
          </a:xfrm>
          <a:prstGeom prst="rightArrowCallout">
            <a:avLst>
              <a:gd name="adj1" fmla="val 25000"/>
              <a:gd name="adj2" fmla="val 25000"/>
              <a:gd name="adj3" fmla="val 236667"/>
              <a:gd name="adj4" fmla="val 66667"/>
            </a:avLst>
          </a:prstGeom>
          <a:solidFill>
            <a:schemeClr val="bg1">
              <a:lumMod val="85000"/>
            </a:schemeClr>
          </a:solidFill>
          <a:ln w="9525">
            <a:solidFill>
              <a:schemeClr val="tx1"/>
            </a:solidFill>
            <a:miter lim="800000"/>
            <a:headEnd/>
            <a:tailEnd/>
          </a:ln>
        </p:spPr>
        <p:txBody>
          <a:bodyPr wrap="none" anchor="ctr"/>
          <a:lstStyle/>
          <a:p>
            <a:pPr algn="ctr"/>
            <a:r>
              <a:rPr lang="en-US" sz="2000" b="1"/>
              <a:t>Sewer</a:t>
            </a:r>
          </a:p>
        </p:txBody>
      </p:sp>
      <p:sp>
        <p:nvSpPr>
          <p:cNvPr id="43019" name="AutoShape 9"/>
          <p:cNvSpPr>
            <a:spLocks noChangeArrowheads="1"/>
          </p:cNvSpPr>
          <p:nvPr/>
        </p:nvSpPr>
        <p:spPr bwMode="auto">
          <a:xfrm>
            <a:off x="2235200" y="4883150"/>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Government Buildings</a:t>
            </a:r>
          </a:p>
        </p:txBody>
      </p:sp>
      <p:sp>
        <p:nvSpPr>
          <p:cNvPr id="43020" name="Text Box 10"/>
          <p:cNvSpPr txBox="1">
            <a:spLocks noChangeArrowheads="1"/>
          </p:cNvSpPr>
          <p:nvPr/>
        </p:nvSpPr>
        <p:spPr bwMode="auto">
          <a:xfrm>
            <a:off x="7134225" y="1562101"/>
            <a:ext cx="1993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$167,630.00</a:t>
            </a:r>
          </a:p>
        </p:txBody>
      </p:sp>
      <p:sp>
        <p:nvSpPr>
          <p:cNvPr id="43021" name="Text Box 11"/>
          <p:cNvSpPr txBox="1">
            <a:spLocks noChangeArrowheads="1"/>
          </p:cNvSpPr>
          <p:nvPr/>
        </p:nvSpPr>
        <p:spPr bwMode="auto">
          <a:xfrm>
            <a:off x="7446963" y="2133601"/>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$2,708.10</a:t>
            </a:r>
          </a:p>
        </p:txBody>
      </p:sp>
      <p:sp>
        <p:nvSpPr>
          <p:cNvPr id="43022" name="Text Box 12"/>
          <p:cNvSpPr txBox="1">
            <a:spLocks noChangeArrowheads="1"/>
          </p:cNvSpPr>
          <p:nvPr/>
        </p:nvSpPr>
        <p:spPr bwMode="auto">
          <a:xfrm>
            <a:off x="7464425" y="2660651"/>
            <a:ext cx="18542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$2,734.10</a:t>
            </a:r>
          </a:p>
        </p:txBody>
      </p:sp>
      <p:sp>
        <p:nvSpPr>
          <p:cNvPr id="43023" name="Text Box 13"/>
          <p:cNvSpPr txBox="1">
            <a:spLocks noChangeArrowheads="1"/>
          </p:cNvSpPr>
          <p:nvPr/>
        </p:nvSpPr>
        <p:spPr bwMode="auto">
          <a:xfrm>
            <a:off x="7451725" y="3214689"/>
            <a:ext cx="16129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$9,900.00</a:t>
            </a:r>
          </a:p>
        </p:txBody>
      </p:sp>
      <p:sp>
        <p:nvSpPr>
          <p:cNvPr id="43024" name="Text Box 14"/>
          <p:cNvSpPr txBox="1">
            <a:spLocks noChangeArrowheads="1"/>
          </p:cNvSpPr>
          <p:nvPr/>
        </p:nvSpPr>
        <p:spPr bwMode="auto">
          <a:xfrm>
            <a:off x="7337425" y="3786189"/>
            <a:ext cx="19431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$17,075.00</a:t>
            </a:r>
          </a:p>
        </p:txBody>
      </p:sp>
      <p:sp>
        <p:nvSpPr>
          <p:cNvPr id="43025" name="Text Box 15"/>
          <p:cNvSpPr txBox="1">
            <a:spLocks noChangeArrowheads="1"/>
          </p:cNvSpPr>
          <p:nvPr/>
        </p:nvSpPr>
        <p:spPr bwMode="auto">
          <a:xfrm>
            <a:off x="7326313" y="4329445"/>
            <a:ext cx="18796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lack" pitchFamily="34" charset="0"/>
              </a:rPr>
              <a:t>$17,575.00</a:t>
            </a:r>
          </a:p>
        </p:txBody>
      </p:sp>
      <p:sp>
        <p:nvSpPr>
          <p:cNvPr id="43026" name="Text Box 16"/>
          <p:cNvSpPr txBox="1">
            <a:spLocks noChangeArrowheads="1"/>
          </p:cNvSpPr>
          <p:nvPr/>
        </p:nvSpPr>
        <p:spPr bwMode="auto">
          <a:xfrm>
            <a:off x="7466013" y="4906964"/>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$8,486.60</a:t>
            </a:r>
          </a:p>
        </p:txBody>
      </p:sp>
      <p:sp>
        <p:nvSpPr>
          <p:cNvPr id="43027" name="Text Box 17"/>
          <p:cNvSpPr txBox="1">
            <a:spLocks noChangeArrowheads="1"/>
          </p:cNvSpPr>
          <p:nvPr/>
        </p:nvSpPr>
        <p:spPr bwMode="auto">
          <a:xfrm>
            <a:off x="7119938" y="5949950"/>
            <a:ext cx="2197100" cy="400110"/>
          </a:xfrm>
          <a:prstGeom prst="rect">
            <a:avLst/>
          </a:prstGeom>
          <a:solidFill>
            <a:srgbClr val="FF3300"/>
          </a:solidFill>
          <a:ln w="38100">
            <a:solidFill>
              <a:schemeClr val="tx1"/>
            </a:solidFill>
            <a:miter lim="800000"/>
            <a:headEnd/>
            <a:tailEnd/>
          </a:ln>
        </p:spPr>
        <p:txBody>
          <a:bodyPr>
            <a:spAutoFit/>
          </a:bodyPr>
          <a:lstStyle/>
          <a:p>
            <a:pPr>
              <a:spcBef>
                <a:spcPct val="50000"/>
              </a:spcBef>
            </a:pPr>
            <a:r>
              <a:rPr lang="en-US" sz="2000" dirty="0">
                <a:solidFill>
                  <a:schemeClr val="bg1"/>
                </a:solidFill>
                <a:latin typeface="Arial Black" pitchFamily="34" charset="0"/>
              </a:rPr>
              <a:t>$228,391.20</a:t>
            </a:r>
          </a:p>
        </p:txBody>
      </p:sp>
      <p:sp>
        <p:nvSpPr>
          <p:cNvPr id="43028" name="AutoShape 18"/>
          <p:cNvSpPr>
            <a:spLocks noChangeArrowheads="1"/>
          </p:cNvSpPr>
          <p:nvPr/>
        </p:nvSpPr>
        <p:spPr bwMode="auto">
          <a:xfrm>
            <a:off x="2255838" y="5427663"/>
            <a:ext cx="4508500" cy="317500"/>
          </a:xfrm>
          <a:prstGeom prst="rightArrowCallout">
            <a:avLst>
              <a:gd name="adj1" fmla="val 25000"/>
              <a:gd name="adj2" fmla="val 25000"/>
              <a:gd name="adj3" fmla="val 236667"/>
              <a:gd name="adj4" fmla="val 66667"/>
            </a:avLst>
          </a:prstGeom>
          <a:solidFill>
            <a:srgbClr val="FFFF66"/>
          </a:solidFill>
          <a:ln w="9525">
            <a:solidFill>
              <a:schemeClr val="tx1"/>
            </a:solidFill>
            <a:miter lim="800000"/>
            <a:headEnd/>
            <a:tailEnd/>
          </a:ln>
        </p:spPr>
        <p:txBody>
          <a:bodyPr wrap="none" anchor="ctr"/>
          <a:lstStyle/>
          <a:p>
            <a:pPr algn="ctr"/>
            <a:r>
              <a:rPr lang="en-US" sz="2000" b="1">
                <a:solidFill>
                  <a:schemeClr val="bg1"/>
                </a:solidFill>
              </a:rPr>
              <a:t>Law Enforcement</a:t>
            </a:r>
          </a:p>
        </p:txBody>
      </p:sp>
      <p:sp>
        <p:nvSpPr>
          <p:cNvPr id="43029" name="Text Box 19"/>
          <p:cNvSpPr txBox="1">
            <a:spLocks noChangeArrowheads="1"/>
          </p:cNvSpPr>
          <p:nvPr/>
        </p:nvSpPr>
        <p:spPr bwMode="auto">
          <a:xfrm>
            <a:off x="7450138" y="5391151"/>
            <a:ext cx="1905000" cy="396875"/>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Arial Black" pitchFamily="34" charset="0"/>
              </a:rPr>
              <a:t>$2,282.50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23D61-A18B-437D-A7D5-871974D05409}"/>
              </a:ext>
            </a:extLst>
          </p:cNvPr>
          <p:cNvSpPr txBox="1"/>
          <p:nvPr/>
        </p:nvSpPr>
        <p:spPr>
          <a:xfrm>
            <a:off x="1694576" y="704674"/>
            <a:ext cx="8565160" cy="4524315"/>
          </a:xfrm>
          <a:prstGeom prst="rect">
            <a:avLst/>
          </a:prstGeom>
          <a:noFill/>
        </p:spPr>
        <p:txBody>
          <a:bodyPr wrap="square" rtlCol="0">
            <a:spAutoFit/>
          </a:bodyPr>
          <a:lstStyle/>
          <a:p>
            <a:r>
              <a:rPr lang="en-US" sz="4800" dirty="0"/>
              <a:t>Concept is based upon new users paying for their increase in demand upon all locally provided systems.  Does not burden existing population to pay for the cost of infrastructure expansion.  </a:t>
            </a:r>
          </a:p>
        </p:txBody>
      </p:sp>
    </p:spTree>
    <p:extLst>
      <p:ext uri="{BB962C8B-B14F-4D97-AF65-F5344CB8AC3E}">
        <p14:creationId xmlns:p14="http://schemas.microsoft.com/office/powerpoint/2010/main" val="68495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305F-5BF1-40C0-AB17-6BBD8236A1E9}"/>
              </a:ext>
            </a:extLst>
          </p:cNvPr>
          <p:cNvSpPr>
            <a:spLocks noGrp="1"/>
          </p:cNvSpPr>
          <p:nvPr>
            <p:ph type="title"/>
          </p:nvPr>
        </p:nvSpPr>
        <p:spPr>
          <a:xfrm>
            <a:off x="1141413" y="618517"/>
            <a:ext cx="9905998" cy="4947396"/>
          </a:xfrm>
        </p:spPr>
        <p:txBody>
          <a:bodyPr>
            <a:normAutofit/>
          </a:bodyPr>
          <a:lstStyle/>
          <a:p>
            <a:pPr algn="ctr"/>
            <a:r>
              <a:rPr lang="en-US" sz="8000" b="1" dirty="0">
                <a:solidFill>
                  <a:schemeClr val="accent6">
                    <a:lumMod val="50000"/>
                  </a:schemeClr>
                </a:solidFill>
              </a:rPr>
              <a:t>Population and Growth Patterns</a:t>
            </a:r>
            <a:br>
              <a:rPr lang="en-US" dirty="0"/>
            </a:br>
            <a:endParaRPr lang="en-US" dirty="0"/>
          </a:p>
        </p:txBody>
      </p:sp>
    </p:spTree>
    <p:extLst>
      <p:ext uri="{BB962C8B-B14F-4D97-AF65-F5344CB8AC3E}">
        <p14:creationId xmlns:p14="http://schemas.microsoft.com/office/powerpoint/2010/main" val="2481726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0AA8-C39A-4D6D-8BB5-AE7ADC8B3C83}"/>
              </a:ext>
            </a:extLst>
          </p:cNvPr>
          <p:cNvSpPr>
            <a:spLocks noGrp="1"/>
          </p:cNvSpPr>
          <p:nvPr>
            <p:ph type="title"/>
          </p:nvPr>
        </p:nvSpPr>
        <p:spPr>
          <a:xfrm>
            <a:off x="1141413" y="618518"/>
            <a:ext cx="9905998" cy="2380456"/>
          </a:xfrm>
        </p:spPr>
        <p:txBody>
          <a:bodyPr>
            <a:normAutofit/>
          </a:bodyPr>
          <a:lstStyle/>
          <a:p>
            <a:pPr algn="ctr"/>
            <a:r>
              <a:rPr lang="en-US" sz="6000" b="1" dirty="0"/>
              <a:t>Thank you for Your Attention…….</a:t>
            </a:r>
          </a:p>
        </p:txBody>
      </p:sp>
      <p:sp>
        <p:nvSpPr>
          <p:cNvPr id="4" name="Content Placeholder 3">
            <a:extLst>
              <a:ext uri="{FF2B5EF4-FFF2-40B4-BE49-F238E27FC236}">
                <a16:creationId xmlns:a16="http://schemas.microsoft.com/office/drawing/2014/main" id="{67FE3FCB-A18E-4704-9CB6-3015E72ED0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9521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6DC3-B41B-4D63-8741-41E49A9C0247}"/>
              </a:ext>
            </a:extLst>
          </p:cNvPr>
          <p:cNvSpPr>
            <a:spLocks noGrp="1"/>
          </p:cNvSpPr>
          <p:nvPr>
            <p:ph type="title"/>
          </p:nvPr>
        </p:nvSpPr>
        <p:spPr>
          <a:xfrm>
            <a:off x="1143001" y="-39757"/>
            <a:ext cx="9905998" cy="1478570"/>
          </a:xfrm>
        </p:spPr>
        <p:txBody>
          <a:bodyPr>
            <a:normAutofit/>
          </a:bodyPr>
          <a:lstStyle/>
          <a:p>
            <a:pPr algn="ctr"/>
            <a:r>
              <a:rPr lang="en-US" sz="4400" b="1" dirty="0">
                <a:solidFill>
                  <a:schemeClr val="accent6">
                    <a:lumMod val="50000"/>
                  </a:schemeClr>
                </a:solidFill>
              </a:rPr>
              <a:t>Historic 10-Year Growth</a:t>
            </a:r>
          </a:p>
        </p:txBody>
      </p:sp>
      <p:pic>
        <p:nvPicPr>
          <p:cNvPr id="3" name="Picture 2">
            <a:extLst>
              <a:ext uri="{FF2B5EF4-FFF2-40B4-BE49-F238E27FC236}">
                <a16:creationId xmlns:a16="http://schemas.microsoft.com/office/drawing/2014/main" id="{02E7DD3B-2266-4DBE-8F69-D2046721DC97}"/>
              </a:ext>
            </a:extLst>
          </p:cNvPr>
          <p:cNvPicPr>
            <a:picLocks noChangeAspect="1"/>
          </p:cNvPicPr>
          <p:nvPr/>
        </p:nvPicPr>
        <p:blipFill>
          <a:blip r:embed="rId2"/>
          <a:stretch>
            <a:fillRect/>
          </a:stretch>
        </p:blipFill>
        <p:spPr>
          <a:xfrm>
            <a:off x="-54451" y="0"/>
            <a:ext cx="12246451" cy="6858000"/>
          </a:xfrm>
          <a:prstGeom prst="rect">
            <a:avLst/>
          </a:prstGeom>
        </p:spPr>
      </p:pic>
    </p:spTree>
    <p:extLst>
      <p:ext uri="{BB962C8B-B14F-4D97-AF65-F5344CB8AC3E}">
        <p14:creationId xmlns:p14="http://schemas.microsoft.com/office/powerpoint/2010/main" val="88943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E3B1-2126-4752-A7EE-B67F945EE6C8}"/>
              </a:ext>
            </a:extLst>
          </p:cNvPr>
          <p:cNvSpPr>
            <a:spLocks noGrp="1"/>
          </p:cNvSpPr>
          <p:nvPr>
            <p:ph type="title"/>
          </p:nvPr>
        </p:nvSpPr>
        <p:spPr>
          <a:xfrm>
            <a:off x="1143001" y="281318"/>
            <a:ext cx="9905998" cy="1478570"/>
          </a:xfrm>
        </p:spPr>
        <p:txBody>
          <a:bodyPr>
            <a:normAutofit/>
          </a:bodyPr>
          <a:lstStyle/>
          <a:p>
            <a:pPr algn="ctr"/>
            <a:r>
              <a:rPr lang="en-US" sz="4400" b="1" dirty="0">
                <a:solidFill>
                  <a:schemeClr val="accent6">
                    <a:lumMod val="50000"/>
                  </a:schemeClr>
                </a:solidFill>
              </a:rPr>
              <a:t>Annual Population Growth</a:t>
            </a:r>
          </a:p>
        </p:txBody>
      </p:sp>
      <p:graphicFrame>
        <p:nvGraphicFramePr>
          <p:cNvPr id="5" name="Content Placeholder 4">
            <a:extLst>
              <a:ext uri="{FF2B5EF4-FFF2-40B4-BE49-F238E27FC236}">
                <a16:creationId xmlns:a16="http://schemas.microsoft.com/office/drawing/2014/main" id="{6BCAAD6C-B8FD-4B47-B3C4-2D92C83177D7}"/>
              </a:ext>
            </a:extLst>
          </p:cNvPr>
          <p:cNvGraphicFramePr>
            <a:graphicFrameLocks noGrp="1"/>
          </p:cNvGraphicFramePr>
          <p:nvPr>
            <p:ph idx="1"/>
            <p:extLst>
              <p:ext uri="{D42A27DB-BD31-4B8C-83A1-F6EECF244321}">
                <p14:modId xmlns:p14="http://schemas.microsoft.com/office/powerpoint/2010/main" val="730690398"/>
              </p:ext>
            </p:extLst>
          </p:nvPr>
        </p:nvGraphicFramePr>
        <p:xfrm>
          <a:off x="1535184" y="1409700"/>
          <a:ext cx="9132813" cy="4343395"/>
        </p:xfrm>
        <a:graphic>
          <a:graphicData uri="http://schemas.openxmlformats.org/drawingml/2006/table">
            <a:tbl>
              <a:tblPr firstRow="1" firstCol="1" bandRow="1">
                <a:tableStyleId>{5C22544A-7EE6-4342-B048-85BDC9FD1C3A}</a:tableStyleId>
              </a:tblPr>
              <a:tblGrid>
                <a:gridCol w="1178194">
                  <a:extLst>
                    <a:ext uri="{9D8B030D-6E8A-4147-A177-3AD203B41FA5}">
                      <a16:colId xmlns:a16="http://schemas.microsoft.com/office/drawing/2014/main" val="3405882696"/>
                    </a:ext>
                  </a:extLst>
                </a:gridCol>
                <a:gridCol w="1054030">
                  <a:extLst>
                    <a:ext uri="{9D8B030D-6E8A-4147-A177-3AD203B41FA5}">
                      <a16:colId xmlns:a16="http://schemas.microsoft.com/office/drawing/2014/main" val="1579113519"/>
                    </a:ext>
                  </a:extLst>
                </a:gridCol>
                <a:gridCol w="942555">
                  <a:extLst>
                    <a:ext uri="{9D8B030D-6E8A-4147-A177-3AD203B41FA5}">
                      <a16:colId xmlns:a16="http://schemas.microsoft.com/office/drawing/2014/main" val="1441209858"/>
                    </a:ext>
                  </a:extLst>
                </a:gridCol>
                <a:gridCol w="942555">
                  <a:extLst>
                    <a:ext uri="{9D8B030D-6E8A-4147-A177-3AD203B41FA5}">
                      <a16:colId xmlns:a16="http://schemas.microsoft.com/office/drawing/2014/main" val="2205097562"/>
                    </a:ext>
                  </a:extLst>
                </a:gridCol>
                <a:gridCol w="942555">
                  <a:extLst>
                    <a:ext uri="{9D8B030D-6E8A-4147-A177-3AD203B41FA5}">
                      <a16:colId xmlns:a16="http://schemas.microsoft.com/office/drawing/2014/main" val="756526712"/>
                    </a:ext>
                  </a:extLst>
                </a:gridCol>
                <a:gridCol w="942555">
                  <a:extLst>
                    <a:ext uri="{9D8B030D-6E8A-4147-A177-3AD203B41FA5}">
                      <a16:colId xmlns:a16="http://schemas.microsoft.com/office/drawing/2014/main" val="2064918046"/>
                    </a:ext>
                  </a:extLst>
                </a:gridCol>
                <a:gridCol w="942555">
                  <a:extLst>
                    <a:ext uri="{9D8B030D-6E8A-4147-A177-3AD203B41FA5}">
                      <a16:colId xmlns:a16="http://schemas.microsoft.com/office/drawing/2014/main" val="3106103509"/>
                    </a:ext>
                  </a:extLst>
                </a:gridCol>
                <a:gridCol w="928054">
                  <a:extLst>
                    <a:ext uri="{9D8B030D-6E8A-4147-A177-3AD203B41FA5}">
                      <a16:colId xmlns:a16="http://schemas.microsoft.com/office/drawing/2014/main" val="127283546"/>
                    </a:ext>
                  </a:extLst>
                </a:gridCol>
                <a:gridCol w="1259760">
                  <a:extLst>
                    <a:ext uri="{9D8B030D-6E8A-4147-A177-3AD203B41FA5}">
                      <a16:colId xmlns:a16="http://schemas.microsoft.com/office/drawing/2014/main" val="498385801"/>
                    </a:ext>
                  </a:extLst>
                </a:gridCol>
              </a:tblGrid>
              <a:tr h="1001131">
                <a:tc>
                  <a:txBody>
                    <a:bodyPr/>
                    <a:lstStyle/>
                    <a:p>
                      <a:pPr marL="0" marR="0" algn="ctr">
                        <a:lnSpc>
                          <a:spcPct val="110000"/>
                        </a:lnSpc>
                        <a:spcBef>
                          <a:spcPts val="0"/>
                        </a:spcBef>
                        <a:spcAft>
                          <a:spcPts val="600"/>
                        </a:spcAft>
                      </a:pPr>
                      <a:br>
                        <a:rPr lang="en-US" sz="1400" dirty="0">
                          <a:effectLst/>
                        </a:rPr>
                      </a:br>
                      <a:r>
                        <a:rPr lang="en-US" sz="1400" dirty="0">
                          <a:effectLst/>
                        </a:rPr>
                        <a:t>AUIR Year</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400" dirty="0">
                          <a:effectLst/>
                        </a:rPr>
                        <a:t>BEBR-based Projections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gridSpan="5">
                  <a:txBody>
                    <a:bodyPr/>
                    <a:lstStyle/>
                    <a:p>
                      <a:pPr marL="0" marR="0" algn="ctr">
                        <a:lnSpc>
                          <a:spcPct val="110000"/>
                        </a:lnSpc>
                        <a:spcBef>
                          <a:spcPts val="0"/>
                        </a:spcBef>
                        <a:spcAft>
                          <a:spcPts val="600"/>
                        </a:spcAft>
                      </a:pPr>
                      <a:r>
                        <a:rPr lang="en-US" sz="1400" dirty="0">
                          <a:effectLst/>
                        </a:rPr>
                        <a:t>Permanent Population</a:t>
                      </a:r>
                      <a:endParaRPr lang="en-US" sz="2000" dirty="0">
                        <a:effectLst/>
                      </a:endParaRPr>
                    </a:p>
                    <a:p>
                      <a:pPr marL="0" marR="0" algn="ctr">
                        <a:lnSpc>
                          <a:spcPct val="110000"/>
                        </a:lnSpc>
                        <a:spcBef>
                          <a:spcPts val="0"/>
                        </a:spcBef>
                        <a:spcAft>
                          <a:spcPts val="600"/>
                        </a:spcAft>
                      </a:pPr>
                      <a:r>
                        <a:rPr lang="en-US" sz="1400" dirty="0">
                          <a:effectLst/>
                        </a:rPr>
                        <a:t>Following 5-Year BEBR Growth Projections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0000"/>
                        </a:lnSpc>
                        <a:spcBef>
                          <a:spcPts val="0"/>
                        </a:spcBef>
                        <a:spcAft>
                          <a:spcPts val="600"/>
                        </a:spcAft>
                      </a:pPr>
                      <a:r>
                        <a:rPr lang="en-US" sz="1400" dirty="0">
                          <a:effectLst/>
                        </a:rPr>
                        <a:t>5 Year Growth Percent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400" dirty="0">
                          <a:effectLst/>
                        </a:rPr>
                        <a:t>Growth Percent Annualized</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80784545"/>
                  </a:ext>
                </a:extLst>
              </a:tr>
              <a:tr h="557044">
                <a:tc>
                  <a:txBody>
                    <a:bodyPr/>
                    <a:lstStyle/>
                    <a:p>
                      <a:pPr marL="0" marR="0" algn="ctr">
                        <a:lnSpc>
                          <a:spcPct val="110000"/>
                        </a:lnSpc>
                        <a:spcBef>
                          <a:spcPts val="0"/>
                        </a:spcBef>
                        <a:spcAft>
                          <a:spcPts val="600"/>
                        </a:spcAft>
                      </a:pPr>
                      <a:r>
                        <a:rPr lang="en-US" sz="1600" dirty="0">
                          <a:effectLst/>
                        </a:rPr>
                        <a:t>2017</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357,237</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364,413</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371,733</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379,200</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385,731</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392,374</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9.84 %</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1.97%</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57951159"/>
                  </a:ext>
                </a:extLst>
              </a:tr>
              <a:tr h="557044">
                <a:tc>
                  <a:txBody>
                    <a:bodyPr/>
                    <a:lstStyle/>
                    <a:p>
                      <a:pPr marL="0" marR="0" algn="ctr">
                        <a:lnSpc>
                          <a:spcPct val="110000"/>
                        </a:lnSpc>
                        <a:spcBef>
                          <a:spcPts val="0"/>
                        </a:spcBef>
                        <a:spcAft>
                          <a:spcPts val="600"/>
                        </a:spcAft>
                      </a:pPr>
                      <a:r>
                        <a:rPr lang="en-US" sz="1600">
                          <a:effectLst/>
                        </a:rPr>
                        <a:t>2018</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364,796</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372,271</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379,900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386,432</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393,076</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399,834</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9.60 %</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1.92%</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33956177"/>
                  </a:ext>
                </a:extLst>
              </a:tr>
              <a:tr h="557044">
                <a:tc>
                  <a:txBody>
                    <a:bodyPr/>
                    <a:lstStyle/>
                    <a:p>
                      <a:pPr marL="0" marR="0" algn="ctr">
                        <a:lnSpc>
                          <a:spcPct val="110000"/>
                        </a:lnSpc>
                        <a:spcBef>
                          <a:spcPts val="0"/>
                        </a:spcBef>
                        <a:spcAft>
                          <a:spcPts val="600"/>
                        </a:spcAft>
                      </a:pPr>
                      <a:r>
                        <a:rPr lang="en-US" sz="1600">
                          <a:effectLst/>
                        </a:rPr>
                        <a:t>2019</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0"/>
                        </a:spcAft>
                      </a:pPr>
                      <a:r>
                        <a:rPr lang="en-US" sz="1600">
                          <a:effectLst/>
                        </a:rPr>
                        <a:t>374,994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382,800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389,669</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396,661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403,779</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rPr>
                        <a:t>411,024</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600" dirty="0">
                          <a:effectLst/>
                        </a:rPr>
                        <a:t>9.61 %</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1.92%</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44595733"/>
                  </a:ext>
                </a:extLst>
              </a:tr>
              <a:tr h="557044">
                <a:tc>
                  <a:txBody>
                    <a:bodyPr/>
                    <a:lstStyle/>
                    <a:p>
                      <a:pPr marL="0" marR="0" algn="ctr">
                        <a:lnSpc>
                          <a:spcPct val="110000"/>
                        </a:lnSpc>
                        <a:spcBef>
                          <a:spcPts val="0"/>
                        </a:spcBef>
                        <a:spcAft>
                          <a:spcPts val="600"/>
                        </a:spcAft>
                      </a:pPr>
                      <a:r>
                        <a:rPr lang="en-US" sz="1600">
                          <a:effectLst/>
                        </a:rPr>
                        <a:t>2020</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0"/>
                        </a:spcAft>
                      </a:pPr>
                      <a:r>
                        <a:rPr lang="en-US" sz="1600">
                          <a:effectLst/>
                        </a:rPr>
                        <a:t>384,600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391,656</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398,842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406,160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413,611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421,200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600" dirty="0">
                          <a:effectLst/>
                        </a:rPr>
                        <a:t>9.52 %</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1.90%</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27587291"/>
                  </a:ext>
                </a:extLst>
              </a:tr>
              <a:tr h="557044">
                <a:tc>
                  <a:txBody>
                    <a:bodyPr/>
                    <a:lstStyle/>
                    <a:p>
                      <a:pPr marL="0" marR="0" algn="ctr">
                        <a:lnSpc>
                          <a:spcPct val="110000"/>
                        </a:lnSpc>
                        <a:spcBef>
                          <a:spcPts val="0"/>
                        </a:spcBef>
                        <a:spcAft>
                          <a:spcPts val="600"/>
                        </a:spcAft>
                      </a:pPr>
                      <a:r>
                        <a:rPr lang="en-US" sz="1600">
                          <a:effectLst/>
                        </a:rPr>
                        <a:t>2021</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0"/>
                        </a:spcAft>
                      </a:pPr>
                      <a:r>
                        <a:rPr lang="en-US" sz="1600">
                          <a:effectLst/>
                        </a:rPr>
                        <a:t>394,424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401,525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408,752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416,110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423,600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429,285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600" dirty="0">
                          <a:effectLst/>
                        </a:rPr>
                        <a:t>8.84%</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a:effectLst/>
                        </a:rPr>
                        <a:t>1.77%</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56724735"/>
                  </a:ext>
                </a:extLst>
              </a:tr>
              <a:tr h="557044">
                <a:tc>
                  <a:txBody>
                    <a:bodyPr/>
                    <a:lstStyle/>
                    <a:p>
                      <a:pPr marL="0" marR="0" algn="ctr">
                        <a:lnSpc>
                          <a:spcPct val="110000"/>
                        </a:lnSpc>
                        <a:spcBef>
                          <a:spcPts val="0"/>
                        </a:spcBef>
                        <a:spcAft>
                          <a:spcPts val="600"/>
                        </a:spcAft>
                      </a:pPr>
                      <a:r>
                        <a:rPr lang="en-US" sz="1600">
                          <a:effectLst/>
                        </a:rPr>
                        <a:t>2022</a:t>
                      </a:r>
                      <a:endParaRPr lang="en-US"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0"/>
                        </a:spcAft>
                      </a:pPr>
                      <a:r>
                        <a:rPr lang="en-US" sz="1600">
                          <a:effectLst/>
                        </a:rPr>
                        <a:t>388,906</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395,234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401,664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408200</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413,215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rPr>
                        <a:t>418,292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600"/>
                        </a:spcAft>
                      </a:pPr>
                      <a:r>
                        <a:rPr lang="en-US" sz="1600" dirty="0">
                          <a:effectLst/>
                        </a:rPr>
                        <a:t>7.56%</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0000"/>
                        </a:lnSpc>
                        <a:spcBef>
                          <a:spcPts val="0"/>
                        </a:spcBef>
                        <a:spcAft>
                          <a:spcPts val="600"/>
                        </a:spcAft>
                      </a:pPr>
                      <a:r>
                        <a:rPr lang="en-US" sz="1600" dirty="0">
                          <a:effectLst/>
                        </a:rPr>
                        <a:t>1.51%</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0741207"/>
                  </a:ext>
                </a:extLst>
              </a:tr>
            </a:tbl>
          </a:graphicData>
        </a:graphic>
      </p:graphicFrame>
    </p:spTree>
    <p:extLst>
      <p:ext uri="{BB962C8B-B14F-4D97-AF65-F5344CB8AC3E}">
        <p14:creationId xmlns:p14="http://schemas.microsoft.com/office/powerpoint/2010/main" val="100855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4219-1220-4ED8-9DE5-CEC564C3C481}"/>
              </a:ext>
            </a:extLst>
          </p:cNvPr>
          <p:cNvSpPr>
            <a:spLocks noGrp="1"/>
          </p:cNvSpPr>
          <p:nvPr>
            <p:ph type="title"/>
          </p:nvPr>
        </p:nvSpPr>
        <p:spPr/>
        <p:txBody>
          <a:bodyPr>
            <a:normAutofit/>
          </a:bodyPr>
          <a:lstStyle/>
          <a:p>
            <a:pPr algn="ctr"/>
            <a:r>
              <a:rPr lang="en-US" sz="4800" b="1" dirty="0">
                <a:solidFill>
                  <a:schemeClr val="accent6">
                    <a:lumMod val="50000"/>
                  </a:schemeClr>
                </a:solidFill>
              </a:rPr>
              <a:t>Future Population Estimates</a:t>
            </a:r>
          </a:p>
        </p:txBody>
      </p:sp>
      <p:pic>
        <p:nvPicPr>
          <p:cNvPr id="10" name="Content Placeholder 9">
            <a:extLst>
              <a:ext uri="{FF2B5EF4-FFF2-40B4-BE49-F238E27FC236}">
                <a16:creationId xmlns:a16="http://schemas.microsoft.com/office/drawing/2014/main" id="{FEFD1DDD-A526-4A12-8132-F49BD84FA5BC}"/>
              </a:ext>
            </a:extLst>
          </p:cNvPr>
          <p:cNvPicPr>
            <a:picLocks noGrp="1" noChangeAspect="1"/>
          </p:cNvPicPr>
          <p:nvPr>
            <p:ph idx="1"/>
          </p:nvPr>
        </p:nvPicPr>
        <p:blipFill>
          <a:blip r:embed="rId2"/>
          <a:stretch>
            <a:fillRect/>
          </a:stretch>
        </p:blipFill>
        <p:spPr>
          <a:xfrm>
            <a:off x="25922" y="2593298"/>
            <a:ext cx="12113827" cy="3117953"/>
          </a:xfrm>
        </p:spPr>
      </p:pic>
    </p:spTree>
    <p:extLst>
      <p:ext uri="{BB962C8B-B14F-4D97-AF65-F5344CB8AC3E}">
        <p14:creationId xmlns:p14="http://schemas.microsoft.com/office/powerpoint/2010/main" val="122262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4219-1220-4ED8-9DE5-CEC564C3C481}"/>
              </a:ext>
            </a:extLst>
          </p:cNvPr>
          <p:cNvSpPr>
            <a:spLocks noGrp="1"/>
          </p:cNvSpPr>
          <p:nvPr>
            <p:ph type="title"/>
          </p:nvPr>
        </p:nvSpPr>
        <p:spPr>
          <a:xfrm>
            <a:off x="1143001" y="0"/>
            <a:ext cx="9905998" cy="757276"/>
          </a:xfrm>
        </p:spPr>
        <p:txBody>
          <a:bodyPr>
            <a:normAutofit/>
          </a:bodyPr>
          <a:lstStyle/>
          <a:p>
            <a:pPr algn="ctr"/>
            <a:r>
              <a:rPr lang="en-US" sz="4800" b="1" dirty="0">
                <a:solidFill>
                  <a:schemeClr val="accent6">
                    <a:lumMod val="50000"/>
                  </a:schemeClr>
                </a:solidFill>
              </a:rPr>
              <a:t>Future Population Estimates</a:t>
            </a:r>
          </a:p>
        </p:txBody>
      </p:sp>
      <p:pic>
        <p:nvPicPr>
          <p:cNvPr id="11" name="Content Placeholder 10">
            <a:extLst>
              <a:ext uri="{FF2B5EF4-FFF2-40B4-BE49-F238E27FC236}">
                <a16:creationId xmlns:a16="http://schemas.microsoft.com/office/drawing/2014/main" id="{A227BE73-A229-475A-AF07-471966AC1712}"/>
              </a:ext>
            </a:extLst>
          </p:cNvPr>
          <p:cNvPicPr>
            <a:picLocks noGrp="1" noChangeAspect="1"/>
          </p:cNvPicPr>
          <p:nvPr>
            <p:ph idx="1"/>
          </p:nvPr>
        </p:nvPicPr>
        <p:blipFill>
          <a:blip r:embed="rId2"/>
          <a:stretch>
            <a:fillRect/>
          </a:stretch>
        </p:blipFill>
        <p:spPr>
          <a:xfrm>
            <a:off x="1419225" y="828762"/>
            <a:ext cx="9061592" cy="5476787"/>
          </a:xfrm>
        </p:spPr>
      </p:pic>
    </p:spTree>
    <p:extLst>
      <p:ext uri="{BB962C8B-B14F-4D97-AF65-F5344CB8AC3E}">
        <p14:creationId xmlns:p14="http://schemas.microsoft.com/office/powerpoint/2010/main" val="72548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ACE6-3AA3-4ED5-9538-42EBE62EB9AB}"/>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ED71D4B0-26B4-4755-AC65-CDBF12636737}"/>
              </a:ext>
            </a:extLst>
          </p:cNvPr>
          <p:cNvPicPr>
            <a:picLocks noGrp="1" noChangeAspect="1"/>
          </p:cNvPicPr>
          <p:nvPr>
            <p:ph idx="1"/>
          </p:nvPr>
        </p:nvPicPr>
        <p:blipFill>
          <a:blip r:embed="rId2"/>
          <a:stretch>
            <a:fillRect/>
          </a:stretch>
        </p:blipFill>
        <p:spPr>
          <a:xfrm>
            <a:off x="916900" y="115361"/>
            <a:ext cx="9905998" cy="6742639"/>
          </a:xfrm>
        </p:spPr>
      </p:pic>
    </p:spTree>
    <p:extLst>
      <p:ext uri="{BB962C8B-B14F-4D97-AF65-F5344CB8AC3E}">
        <p14:creationId xmlns:p14="http://schemas.microsoft.com/office/powerpoint/2010/main" val="2157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36D3-078A-4788-9505-82A743855E63}"/>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DD508E86-11C9-4652-9E02-841ACAF1BBF9}"/>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940347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tf00001226_wac</Template>
  <TotalTime>8124</TotalTime>
  <Words>931</Words>
  <Application>Microsoft Office PowerPoint</Application>
  <PresentationFormat>Widescreen</PresentationFormat>
  <Paragraphs>208</Paragraphs>
  <Slides>30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Arial Black</vt:lpstr>
      <vt:lpstr>Calibri</vt:lpstr>
      <vt:lpstr>Monotype Sorts</vt:lpstr>
      <vt:lpstr>Times New Roman</vt:lpstr>
      <vt:lpstr>Tw Cen MT</vt:lpstr>
      <vt:lpstr>Wingdings</vt:lpstr>
      <vt:lpstr>Circuit</vt:lpstr>
      <vt:lpstr>Photo Editor Photo</vt:lpstr>
      <vt:lpstr>Planning 101</vt:lpstr>
      <vt:lpstr>The GMD Team</vt:lpstr>
      <vt:lpstr>Population and Growth Patterns </vt:lpstr>
      <vt:lpstr>Historic 10-Year Growth</vt:lpstr>
      <vt:lpstr>Annual Population Growth</vt:lpstr>
      <vt:lpstr>Future Population Estimates</vt:lpstr>
      <vt:lpstr>Future Population Estimates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 Growth Principles </vt:lpstr>
      <vt:lpstr>Smart Growth Principles </vt:lpstr>
      <vt:lpstr>Smart Growth Issues  </vt:lpstr>
      <vt:lpstr>Smart Growth Policies within GMP</vt:lpstr>
      <vt:lpstr>Smart Growth Policies within GMP</vt:lpstr>
      <vt:lpstr>Smart Growth Policies within GMP</vt:lpstr>
      <vt:lpstr>Smart Growth in LDC</vt:lpstr>
      <vt:lpstr>PowerPoint Presentation</vt:lpstr>
      <vt:lpstr>Growth Paying for Growth</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From Big Picture to Local Activity</dc:title>
  <dc:creator>BosiMichael</dc:creator>
  <cp:lastModifiedBy>BosiMichael</cp:lastModifiedBy>
  <cp:revision>29</cp:revision>
  <dcterms:created xsi:type="dcterms:W3CDTF">2021-11-04T19:21:44Z</dcterms:created>
  <dcterms:modified xsi:type="dcterms:W3CDTF">2022-12-14T16:05:53Z</dcterms:modified>
</cp:coreProperties>
</file>